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Lst>
  <p:handoutMasterIdLst>
    <p:handoutMasterId r:id="rId138"/>
  </p:handout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405" r:id="rId55"/>
    <p:sldId id="399" r:id="rId56"/>
    <p:sldId id="400" r:id="rId57"/>
    <p:sldId id="401" r:id="rId58"/>
    <p:sldId id="402" r:id="rId59"/>
    <p:sldId id="403" r:id="rId60"/>
    <p:sldId id="404" r:id="rId61"/>
    <p:sldId id="319" r:id="rId62"/>
    <p:sldId id="320" r:id="rId63"/>
    <p:sldId id="321" r:id="rId64"/>
    <p:sldId id="322" r:id="rId65"/>
    <p:sldId id="323" r:id="rId66"/>
    <p:sldId id="324" r:id="rId67"/>
    <p:sldId id="325" r:id="rId68"/>
    <p:sldId id="326" r:id="rId69"/>
    <p:sldId id="327" r:id="rId70"/>
    <p:sldId id="328" r:id="rId71"/>
    <p:sldId id="329" r:id="rId72"/>
    <p:sldId id="330" r:id="rId73"/>
    <p:sldId id="331" r:id="rId74"/>
    <p:sldId id="332" r:id="rId75"/>
    <p:sldId id="333" r:id="rId76"/>
    <p:sldId id="334" r:id="rId77"/>
    <p:sldId id="335" r:id="rId78"/>
    <p:sldId id="336" r:id="rId79"/>
    <p:sldId id="337" r:id="rId80"/>
    <p:sldId id="338" r:id="rId81"/>
    <p:sldId id="339" r:id="rId82"/>
    <p:sldId id="340" r:id="rId83"/>
    <p:sldId id="341" r:id="rId84"/>
    <p:sldId id="342" r:id="rId85"/>
    <p:sldId id="343" r:id="rId86"/>
    <p:sldId id="344" r:id="rId87"/>
    <p:sldId id="349" r:id="rId88"/>
    <p:sldId id="350" r:id="rId89"/>
    <p:sldId id="351" r:id="rId90"/>
    <p:sldId id="352" r:id="rId91"/>
    <p:sldId id="353" r:id="rId92"/>
    <p:sldId id="354" r:id="rId93"/>
    <p:sldId id="355" r:id="rId94"/>
    <p:sldId id="356" r:id="rId95"/>
    <p:sldId id="357" r:id="rId96"/>
    <p:sldId id="358" r:id="rId97"/>
    <p:sldId id="359" r:id="rId98"/>
    <p:sldId id="360" r:id="rId99"/>
    <p:sldId id="361" r:id="rId100"/>
    <p:sldId id="362" r:id="rId101"/>
    <p:sldId id="363" r:id="rId102"/>
    <p:sldId id="364" r:id="rId103"/>
    <p:sldId id="365" r:id="rId104"/>
    <p:sldId id="366" r:id="rId105"/>
    <p:sldId id="367" r:id="rId106"/>
    <p:sldId id="368" r:id="rId107"/>
    <p:sldId id="369" r:id="rId108"/>
    <p:sldId id="370" r:id="rId109"/>
    <p:sldId id="371" r:id="rId110"/>
    <p:sldId id="372" r:id="rId111"/>
    <p:sldId id="373" r:id="rId112"/>
    <p:sldId id="374" r:id="rId113"/>
    <p:sldId id="375" r:id="rId114"/>
    <p:sldId id="376" r:id="rId115"/>
    <p:sldId id="377" r:id="rId116"/>
    <p:sldId id="378" r:id="rId117"/>
    <p:sldId id="379" r:id="rId118"/>
    <p:sldId id="380" r:id="rId119"/>
    <p:sldId id="381" r:id="rId120"/>
    <p:sldId id="382" r:id="rId121"/>
    <p:sldId id="383" r:id="rId122"/>
    <p:sldId id="384" r:id="rId123"/>
    <p:sldId id="385" r:id="rId124"/>
    <p:sldId id="386" r:id="rId125"/>
    <p:sldId id="387" r:id="rId126"/>
    <p:sldId id="388" r:id="rId127"/>
    <p:sldId id="389" r:id="rId128"/>
    <p:sldId id="390" r:id="rId129"/>
    <p:sldId id="391" r:id="rId130"/>
    <p:sldId id="392" r:id="rId131"/>
    <p:sldId id="393" r:id="rId132"/>
    <p:sldId id="394" r:id="rId133"/>
    <p:sldId id="395" r:id="rId134"/>
    <p:sldId id="396" r:id="rId135"/>
    <p:sldId id="397" r:id="rId136"/>
    <p:sldId id="398" r:id="rId1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34" autoAdjust="0"/>
    <p:restoredTop sz="94660"/>
  </p:normalViewPr>
  <p:slideViewPr>
    <p:cSldViewPr snapToGrid="0">
      <p:cViewPr varScale="1">
        <p:scale>
          <a:sx n="61" d="100"/>
          <a:sy n="61" d="100"/>
        </p:scale>
        <p:origin x="96" y="3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handoutMaster" Target="handoutMasters/handoutMaster1.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28" Type="http://schemas.openxmlformats.org/officeDocument/2006/relationships/slide" Target="slides/slide126.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134" Type="http://schemas.openxmlformats.org/officeDocument/2006/relationships/slide" Target="slides/slide132.xml"/><Relationship Id="rId139" Type="http://schemas.openxmlformats.org/officeDocument/2006/relationships/presProps" Target="pres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tableStyles" Target="tableStyle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6" Type="http://schemas.openxmlformats.org/officeDocument/2006/relationships/slide" Target="slides/slide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687B296-A89E-4D0D-B295-6324BF091A98}" type="datetimeFigureOut">
              <a:rPr lang="en-US" smtClean="0"/>
              <a:t>11/4/2019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F8ADBAC-401A-4F71-B623-EE53FA34CEF5}" type="slidenum">
              <a:rPr lang="en-US" smtClean="0"/>
              <a:t>‹#›</a:t>
            </a:fld>
            <a:endParaRPr lang="en-US"/>
          </a:p>
        </p:txBody>
      </p:sp>
    </p:spTree>
    <p:extLst>
      <p:ext uri="{BB962C8B-B14F-4D97-AF65-F5344CB8AC3E}">
        <p14:creationId xmlns:p14="http://schemas.microsoft.com/office/powerpoint/2010/main" val="139691045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3510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49"/>
            <a:ext cx="105156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909234" y="2878008"/>
            <a:ext cx="8373533"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909234" y="3928811"/>
            <a:ext cx="8373533"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1" name="Text Placeholder 10"/>
          <p:cNvSpPr>
            <a:spLocks noGrp="1"/>
          </p:cNvSpPr>
          <p:nvPr>
            <p:ph type="body" sz="quarter" idx="20"/>
          </p:nvPr>
        </p:nvSpPr>
        <p:spPr>
          <a:xfrm>
            <a:off x="1909234" y="5052570"/>
            <a:ext cx="8373533"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390131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51"/>
            <a:ext cx="10659533"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838200" y="5295900"/>
            <a:ext cx="10659533"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10" name="Content Placeholder 9"/>
          <p:cNvSpPr>
            <a:spLocks noGrp="1"/>
          </p:cNvSpPr>
          <p:nvPr>
            <p:ph sz="quarter" idx="19" hasCustomPrompt="1"/>
          </p:nvPr>
        </p:nvSpPr>
        <p:spPr>
          <a:xfrm>
            <a:off x="838200" y="2400300"/>
            <a:ext cx="10659533"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2173777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49"/>
            <a:ext cx="105156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
        <p:nvSpPr>
          <p:cNvPr id="8" name="Content Placeholder 7"/>
          <p:cNvSpPr>
            <a:spLocks noGrp="1"/>
          </p:cNvSpPr>
          <p:nvPr>
            <p:ph sz="quarter" idx="13" hasCustomPrompt="1"/>
          </p:nvPr>
        </p:nvSpPr>
        <p:spPr>
          <a:xfrm>
            <a:off x="838200" y="3073400"/>
            <a:ext cx="2379133"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7192434" y="5099051"/>
            <a:ext cx="2379133"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988734" y="5099051"/>
            <a:ext cx="2379133"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5008034" y="3073400"/>
            <a:ext cx="2379133"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8974667" y="3073400"/>
            <a:ext cx="2379133"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225010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558800"/>
            <a:ext cx="1109472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1283208" y="2003172"/>
            <a:ext cx="10204704"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15539265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83063"/>
            <a:ext cx="10802112"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838200" y="2007394"/>
            <a:ext cx="1718733"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838200" y="3419475"/>
            <a:ext cx="1718733"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838200" y="4813300"/>
            <a:ext cx="1718733"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980267" y="2008188"/>
            <a:ext cx="8373533"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980267" y="3422650"/>
            <a:ext cx="8373533"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980267" y="4813300"/>
            <a:ext cx="8373533"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13711226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94944" y="441048"/>
            <a:ext cx="10802112"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838200" y="2564210"/>
            <a:ext cx="32004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838200" y="4598391"/>
            <a:ext cx="32004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5096933" y="2309020"/>
            <a:ext cx="6256867"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5096933" y="4332685"/>
            <a:ext cx="6256867"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564013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4762500" y="2159000"/>
            <a:ext cx="287020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6718300" y="4295775"/>
            <a:ext cx="287020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908300" y="4330700"/>
            <a:ext cx="287020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914400" y="2159000"/>
            <a:ext cx="287020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8610600" y="2159000"/>
            <a:ext cx="287020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207898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838200" y="2032000"/>
            <a:ext cx="4055533" cy="3975100"/>
          </a:xfrm>
        </p:spPr>
        <p:txBody>
          <a:bodyPr/>
          <a:lstStyle/>
          <a:p>
            <a:endParaRPr lang="en-US"/>
          </a:p>
        </p:txBody>
      </p:sp>
      <p:sp>
        <p:nvSpPr>
          <p:cNvPr id="14" name="Text Placeholder 13"/>
          <p:cNvSpPr>
            <a:spLocks noGrp="1"/>
          </p:cNvSpPr>
          <p:nvPr>
            <p:ph type="body" sz="quarter" idx="14"/>
          </p:nvPr>
        </p:nvSpPr>
        <p:spPr>
          <a:xfrm>
            <a:off x="6502400" y="2032000"/>
            <a:ext cx="4572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506269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838200" y="2032000"/>
            <a:ext cx="4512733"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6502400" y="2032000"/>
            <a:ext cx="4572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1016000" y="5627687"/>
            <a:ext cx="4157133"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109701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838200" y="2032000"/>
            <a:ext cx="4055533" cy="3975100"/>
          </a:xfrm>
        </p:spPr>
        <p:txBody>
          <a:bodyPr/>
          <a:lstStyle/>
          <a:p>
            <a:endParaRPr lang="en-US" dirty="0"/>
          </a:p>
        </p:txBody>
      </p:sp>
      <p:sp>
        <p:nvSpPr>
          <p:cNvPr id="14" name="Text Placeholder 13"/>
          <p:cNvSpPr>
            <a:spLocks noGrp="1"/>
          </p:cNvSpPr>
          <p:nvPr>
            <p:ph type="body" sz="quarter" idx="14"/>
          </p:nvPr>
        </p:nvSpPr>
        <p:spPr>
          <a:xfrm>
            <a:off x="7068312" y="2032000"/>
            <a:ext cx="4572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947848" y="421960"/>
            <a:ext cx="918544" cy="688908"/>
          </a:xfrm>
          <a:prstGeom prst="rect">
            <a:avLst/>
          </a:prstGeom>
        </p:spPr>
      </p:pic>
      <p:sp>
        <p:nvSpPr>
          <p:cNvPr id="7" name="Picture Placeholder 6"/>
          <p:cNvSpPr>
            <a:spLocks noGrp="1" noChangeAspect="1"/>
          </p:cNvSpPr>
          <p:nvPr>
            <p:ph type="pic" sz="quarter" idx="15"/>
          </p:nvPr>
        </p:nvSpPr>
        <p:spPr>
          <a:xfrm>
            <a:off x="947848" y="421960"/>
            <a:ext cx="926592"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640315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opener">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pic>
        <p:nvPicPr>
          <p:cNvPr id="12" name="Picture 11"/>
          <p:cNvPicPr>
            <a:picLocks noChangeAspect="1"/>
          </p:cNvPicPr>
          <p:nvPr userDrawn="1"/>
        </p:nvPicPr>
        <p:blipFill>
          <a:blip r:embed="rId2"/>
          <a:stretch>
            <a:fillRect/>
          </a:stretch>
        </p:blipFill>
        <p:spPr>
          <a:xfrm>
            <a:off x="0" y="0"/>
            <a:ext cx="165080" cy="809524"/>
          </a:xfrm>
          <a:prstGeom prst="rect">
            <a:avLst/>
          </a:prstGeom>
        </p:spPr>
      </p:pic>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7" name="Picture 6"/>
          <p:cNvPicPr>
            <a:picLocks noChangeAspect="1"/>
          </p:cNvPicPr>
          <p:nvPr userDrawn="1"/>
        </p:nvPicPr>
        <p:blipFill>
          <a:blip r:embed="rId3"/>
          <a:stretch>
            <a:fillRect/>
          </a:stretch>
        </p:blipFill>
        <p:spPr>
          <a:xfrm>
            <a:off x="1" y="1"/>
            <a:ext cx="12192000" cy="2352381"/>
          </a:xfrm>
          <a:prstGeom prst="rect">
            <a:avLst/>
          </a:prstGeom>
        </p:spPr>
      </p:pic>
      <p:pic>
        <p:nvPicPr>
          <p:cNvPr id="9" name="Picture 8"/>
          <p:cNvPicPr>
            <a:picLocks noChangeAspect="1"/>
          </p:cNvPicPr>
          <p:nvPr userDrawn="1"/>
        </p:nvPicPr>
        <p:blipFill>
          <a:blip r:embed="rId4"/>
          <a:stretch>
            <a:fillRect/>
          </a:stretch>
        </p:blipFill>
        <p:spPr>
          <a:xfrm>
            <a:off x="1016000" y="2352382"/>
            <a:ext cx="3219451" cy="2340383"/>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83618" y="2415882"/>
            <a:ext cx="5139563" cy="4387745"/>
          </a:xfrm>
          <a:prstGeom prst="rect">
            <a:avLst/>
          </a:prstGeom>
        </p:spPr>
      </p:pic>
      <p:pic>
        <p:nvPicPr>
          <p:cNvPr id="14" name="Picture 13"/>
          <p:cNvPicPr>
            <a:picLocks noChangeAspect="1"/>
          </p:cNvPicPr>
          <p:nvPr userDrawn="1"/>
        </p:nvPicPr>
        <p:blipFill>
          <a:blip r:embed="rId2"/>
          <a:stretch>
            <a:fillRect/>
          </a:stretch>
        </p:blipFill>
        <p:spPr>
          <a:xfrm>
            <a:off x="5418539" y="5994102"/>
            <a:ext cx="165080" cy="809524"/>
          </a:xfrm>
          <a:prstGeom prst="rect">
            <a:avLst/>
          </a:prstGeom>
        </p:spPr>
      </p:pic>
    </p:spTree>
    <p:extLst>
      <p:ext uri="{BB962C8B-B14F-4D97-AF65-F5344CB8AC3E}">
        <p14:creationId xmlns:p14="http://schemas.microsoft.com/office/powerpoint/2010/main" val="3671713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896100" y="1881190"/>
            <a:ext cx="342900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838200" y="1858170"/>
            <a:ext cx="3437467" cy="4305300"/>
          </a:xfrm>
        </p:spPr>
        <p:txBody>
          <a:bodyPr/>
          <a:lstStyle/>
          <a:p>
            <a:endParaRPr lang="en-US"/>
          </a:p>
        </p:txBody>
      </p:sp>
      <p:sp>
        <p:nvSpPr>
          <p:cNvPr id="11" name="Text Placeholder 10"/>
          <p:cNvSpPr>
            <a:spLocks noGrp="1"/>
          </p:cNvSpPr>
          <p:nvPr>
            <p:ph type="body" sz="quarter" idx="15"/>
          </p:nvPr>
        </p:nvSpPr>
        <p:spPr>
          <a:xfrm>
            <a:off x="6896100" y="4445000"/>
            <a:ext cx="342900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538819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023940"/>
            <a:ext cx="105156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183619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58712" y="1825625"/>
            <a:ext cx="51816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762910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802112"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838200" y="1849438"/>
            <a:ext cx="5157787"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838200" y="2832100"/>
            <a:ext cx="5157787"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6458710" y="1849438"/>
            <a:ext cx="5183188"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6458711" y="2832099"/>
            <a:ext cx="5183188"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4632985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41752971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660400" y="520700"/>
            <a:ext cx="10802112" cy="1325880"/>
          </a:xfrm>
          <a:solidFill>
            <a:schemeClr val="accent4"/>
          </a:solidFill>
        </p:spPr>
        <p:txBody>
          <a:bodyPr anchor="ctr">
            <a:normAutofit/>
          </a:bodyPr>
          <a:lstStyle>
            <a:lvl1pPr marL="0" indent="0" algn="ctr">
              <a:buNone/>
              <a:defRPr sz="2800" b="1">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660399" y="2164390"/>
            <a:ext cx="10801351"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660399" y="3219915"/>
            <a:ext cx="10801351"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660398" y="4276396"/>
            <a:ext cx="10801351"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39087463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5183188" y="987427"/>
            <a:ext cx="617220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839788" y="2247900"/>
            <a:ext cx="3932237"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97551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209800"/>
            <a:ext cx="3932237"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2068358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83857"/>
            <a:ext cx="10802112"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909234" y="1879599"/>
            <a:ext cx="8373533"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909234" y="3346449"/>
            <a:ext cx="8373533"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909234" y="4813299"/>
            <a:ext cx="8373533"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7846831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4277021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57200" y="393700"/>
            <a:ext cx="3318933"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457200" y="2390139"/>
            <a:ext cx="3285067"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457200" y="4432300"/>
            <a:ext cx="33020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982133" y="762000"/>
            <a:ext cx="10802112"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4163484" y="2264087"/>
            <a:ext cx="7620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4163484" y="3126740"/>
            <a:ext cx="7620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4163484" y="3967319"/>
            <a:ext cx="7620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4163484" y="4749791"/>
            <a:ext cx="7620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4163484" y="5493698"/>
            <a:ext cx="7620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622290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838200" y="1825625"/>
            <a:ext cx="515620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6484112" y="1825625"/>
            <a:ext cx="515620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107388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944" y="355601"/>
            <a:ext cx="10802112"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694945" y="1857375"/>
            <a:ext cx="5158316"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94945" y="2857500"/>
            <a:ext cx="5158316"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6313339" y="1857375"/>
            <a:ext cx="518371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13339" y="2857500"/>
            <a:ext cx="5183717"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9861052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4944" y="355601"/>
            <a:ext cx="10802112"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694942" y="1764507"/>
            <a:ext cx="5158316"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694943" y="2712243"/>
            <a:ext cx="5158316"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6313339" y="1764507"/>
            <a:ext cx="518371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6313339" y="2712245"/>
            <a:ext cx="5183717"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11/4/2019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694942" y="5127625"/>
            <a:ext cx="5158316"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6313341" y="5127625"/>
            <a:ext cx="5183716"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9893722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838200" y="1955800"/>
            <a:ext cx="10801351"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838200" y="5194300"/>
            <a:ext cx="10801351"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3694528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11/4/2019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541867" y="330200"/>
            <a:ext cx="11192933"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541867" y="5156200"/>
            <a:ext cx="11192933"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36487126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5183717" y="987426"/>
            <a:ext cx="617220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840318" y="2425700"/>
            <a:ext cx="3932767"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309425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840318" y="2336800"/>
            <a:ext cx="3932767"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11/4/2019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894131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17573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838200" y="363112"/>
            <a:ext cx="10802112"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838199" y="3187700"/>
            <a:ext cx="10801351"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838200" y="1846363"/>
            <a:ext cx="10801351"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384843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12408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802112"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838200" y="1825625"/>
            <a:ext cx="10802112"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43352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04088" y="296069"/>
            <a:ext cx="10802112"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94944" y="1825626"/>
            <a:ext cx="10802112"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11/4/2019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704851" y="4864100"/>
            <a:ext cx="10801349"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523959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838200" y="1377951"/>
            <a:ext cx="105156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11/4/2019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838200" y="2570161"/>
            <a:ext cx="1718733"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838200" y="4813300"/>
            <a:ext cx="1718733"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980267" y="2541460"/>
            <a:ext cx="8373533"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980267" y="4813300"/>
            <a:ext cx="8373533"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1" y="0"/>
            <a:ext cx="12193057" cy="1457070"/>
          </a:xfrm>
          <a:prstGeom prst="rect">
            <a:avLst/>
          </a:prstGeom>
        </p:spPr>
      </p:pic>
    </p:spTree>
    <p:extLst>
      <p:ext uri="{BB962C8B-B14F-4D97-AF65-F5344CB8AC3E}">
        <p14:creationId xmlns:p14="http://schemas.microsoft.com/office/powerpoint/2010/main" val="3657074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11/4/2019</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42331277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802112"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838200" y="2552700"/>
            <a:ext cx="10802112"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11/4/2019</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47556718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10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1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7.png"/><Relationship Id="rId1" Type="http://schemas.openxmlformats.org/officeDocument/2006/relationships/slideLayout" Target="../slideLayouts/slideLayout33.xml"/></Relationships>
</file>

<file path=ppt/slides/_rels/slide10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1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5.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3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5.xml"/></Relationships>
</file>

<file path=ppt/slides/_rels/slide121.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1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5.xml"/></Relationships>
</file>

<file path=ppt/slides/_rels/slide1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8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1.png"/><Relationship Id="rId1" Type="http://schemas.openxmlformats.org/officeDocument/2006/relationships/slideLayout" Target="../slideLayouts/slideLayout33.xml"/></Relationships>
</file>

<file path=ppt/slides/_rels/slide9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6.xml"/></Relationships>
</file>

<file path=ppt/slides/_rels/slide9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35.xml"/></Relationships>
</file>

<file path=ppt/slides/_rels/slide9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hidden="1">
            <a:extLst>
              <a:ext uri="{FF2B5EF4-FFF2-40B4-BE49-F238E27FC236}">
                <a16:creationId xmlns:a16="http://schemas.microsoft.com/office/drawing/2014/main" id="{18CE405A-6059-4A90-A90A-AEDA3F02B47D}"/>
              </a:ext>
            </a:extLst>
          </p:cNvPr>
          <p:cNvSpPr>
            <a:spLocks noGrp="1"/>
          </p:cNvSpPr>
          <p:nvPr>
            <p:ph type="ctrTitle"/>
          </p:nvPr>
        </p:nvSpPr>
        <p:spPr>
          <a:xfrm>
            <a:off x="7762784" y="1"/>
            <a:ext cx="2905217" cy="1152711"/>
          </a:xfrm>
          <a:noFill/>
        </p:spPr>
        <p:txBody>
          <a:bodyPr>
            <a:normAutofit fontScale="90000"/>
          </a:bodyPr>
          <a:lstStyle/>
          <a:p>
            <a:r>
              <a:rPr lang="en-US" sz="2000" dirty="0"/>
              <a:t>Unit 5</a:t>
            </a:r>
            <a:br>
              <a:rPr lang="en-US" sz="2000" dirty="0"/>
            </a:br>
            <a:r>
              <a:rPr lang="en-US" sz="2000" dirty="0"/>
              <a:t>States of Consciousness</a:t>
            </a:r>
            <a:br>
              <a:rPr lang="en-US" sz="2000" dirty="0"/>
            </a:br>
            <a:endParaRPr lang="en-US" sz="2000" dirty="0"/>
          </a:p>
        </p:txBody>
      </p:sp>
      <p:pic>
        <p:nvPicPr>
          <p:cNvPr id="2" name="Picture 1" descr="Unit 5&#10;States of Consciousness"/>
          <p:cNvPicPr>
            <a:picLocks noChangeAspect="1"/>
          </p:cNvPicPr>
          <p:nvPr/>
        </p:nvPicPr>
        <p:blipFill>
          <a:blip r:embed="rId2"/>
          <a:stretch>
            <a:fillRect/>
          </a:stretch>
        </p:blipFill>
        <p:spPr>
          <a:xfrm>
            <a:off x="1524000" y="1"/>
            <a:ext cx="9144000" cy="2276631"/>
          </a:xfrm>
          <a:prstGeom prst="rect">
            <a:avLst/>
          </a:prstGeom>
        </p:spPr>
      </p:pic>
      <p:pic>
        <p:nvPicPr>
          <p:cNvPr id="3" name="Picture 2" descr="Modules&#10;22. Understanding Consciousness and Hypnosis&#10;23. Sleep Patterns and Sleep Theories&#10;24. Sleep Deprivation, Sleep Disorders, and Dreams&#10;25. Psychoactive Drugs"/>
          <p:cNvPicPr>
            <a:picLocks noChangeAspect="1"/>
          </p:cNvPicPr>
          <p:nvPr/>
        </p:nvPicPr>
        <p:blipFill>
          <a:blip r:embed="rId3"/>
          <a:stretch>
            <a:fillRect/>
          </a:stretch>
        </p:blipFill>
        <p:spPr>
          <a:xfrm>
            <a:off x="2275633" y="2276631"/>
            <a:ext cx="2415431" cy="2359258"/>
          </a:xfrm>
          <a:prstGeom prst="rect">
            <a:avLst/>
          </a:prstGeom>
        </p:spPr>
      </p:pic>
      <p:pic>
        <p:nvPicPr>
          <p:cNvPr id="4" name="Picture 3"/>
          <p:cNvPicPr>
            <a:picLocks noChangeAspect="1"/>
          </p:cNvPicPr>
          <p:nvPr/>
        </p:nvPicPr>
        <p:blipFill>
          <a:blip r:embed="rId4"/>
          <a:stretch>
            <a:fillRect/>
          </a:stretch>
        </p:blipFill>
        <p:spPr>
          <a:xfrm>
            <a:off x="5943529" y="2371724"/>
            <a:ext cx="3864663" cy="4402780"/>
          </a:xfrm>
          <a:prstGeom prst="rect">
            <a:avLst/>
          </a:prstGeom>
        </p:spPr>
      </p:pic>
      <p:pic>
        <p:nvPicPr>
          <p:cNvPr id="5" name="Picture 4" descr="Tom Wang/Shutterstock"/>
          <p:cNvPicPr>
            <a:picLocks noChangeAspect="1"/>
          </p:cNvPicPr>
          <p:nvPr/>
        </p:nvPicPr>
        <p:blipFill>
          <a:blip r:embed="rId5"/>
          <a:stretch>
            <a:fillRect/>
          </a:stretch>
        </p:blipFill>
        <p:spPr>
          <a:xfrm>
            <a:off x="5819718" y="5964980"/>
            <a:ext cx="123810" cy="809524"/>
          </a:xfrm>
          <a:prstGeom prst="rect">
            <a:avLst/>
          </a:prstGeom>
        </p:spPr>
      </p:pic>
      <p:sp>
        <p:nvSpPr>
          <p:cNvPr id="7" name="Rectangle 6"/>
          <p:cNvSpPr/>
          <p:nvPr/>
        </p:nvSpPr>
        <p:spPr>
          <a:xfrm>
            <a:off x="7497519" y="1"/>
            <a:ext cx="1800493" cy="923330"/>
          </a:xfrm>
          <a:prstGeom prst="rect">
            <a:avLst/>
          </a:prstGeom>
          <a:noFill/>
        </p:spPr>
        <p:txBody>
          <a:bodyPr wrap="none" lIns="91440" tIns="45720" rIns="91440" bIns="45720">
            <a:spAutoFit/>
          </a:bodyPr>
          <a:lstStyle/>
          <a:p>
            <a:pPr algn="ctr"/>
            <a:r>
              <a:rPr lang="en-US" sz="5400" b="0" cap="none" spc="0" dirty="0" smtClean="0">
                <a:ln w="0"/>
                <a:solidFill>
                  <a:schemeClr val="bg1"/>
                </a:solidFill>
                <a:effectLst>
                  <a:outerShdw blurRad="38100" dist="19050" dir="2700000" algn="tl" rotWithShape="0">
                    <a:schemeClr val="dk1">
                      <a:alpha val="40000"/>
                    </a:schemeClr>
                  </a:outerShdw>
                </a:effectLst>
              </a:rPr>
              <a:t>2-4%</a:t>
            </a:r>
            <a:endParaRPr lang="en-US" sz="54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722549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I be forced to act against my will?</a:t>
            </a:r>
          </a:p>
        </p:txBody>
      </p:sp>
      <p:sp>
        <p:nvSpPr>
          <p:cNvPr id="3" name="Content Placeholder 2"/>
          <p:cNvSpPr>
            <a:spLocks noGrp="1"/>
          </p:cNvSpPr>
          <p:nvPr>
            <p:ph idx="1"/>
          </p:nvPr>
        </p:nvSpPr>
        <p:spPr>
          <a:xfrm>
            <a:off x="2152650" y="1825626"/>
            <a:ext cx="8101584" cy="4575175"/>
          </a:xfrm>
        </p:spPr>
        <p:txBody>
          <a:bodyPr>
            <a:normAutofit/>
          </a:bodyPr>
          <a:lstStyle/>
          <a:p>
            <a:r>
              <a:rPr lang="en-US" sz="2400" dirty="0"/>
              <a:t>Hypnotized people who were induced to put their hand into “acid” at the command of the hypnotist they later denied that they would ever follow that order. </a:t>
            </a:r>
          </a:p>
          <a:p>
            <a:r>
              <a:rPr lang="en-US" sz="2400" dirty="0"/>
              <a:t>The same researchers also tested a control group who pretended they were hypnotized. </a:t>
            </a:r>
          </a:p>
          <a:p>
            <a:r>
              <a:rPr lang="en-US" sz="2400" dirty="0"/>
              <a:t>Laboratory assistants were unaware of who was hypnotized and who was not.  </a:t>
            </a:r>
          </a:p>
          <a:p>
            <a:r>
              <a:rPr lang="en-US" sz="2400" dirty="0"/>
              <a:t>Both groups performed the same dangerous act of putting their hand in what they believed was “acid” showing that it was not hypnosis that made them follow the command.</a:t>
            </a:r>
          </a:p>
          <a:p>
            <a:endParaRPr lang="en-US" sz="2000" i="1" dirty="0"/>
          </a:p>
          <a:p>
            <a:r>
              <a:rPr lang="en-US" sz="2000" i="1" dirty="0"/>
              <a:t>(</a:t>
            </a:r>
            <a:r>
              <a:rPr lang="en-US" sz="2000" i="1" dirty="0" err="1"/>
              <a:t>Orne</a:t>
            </a:r>
            <a:r>
              <a:rPr lang="en-US" sz="2000" i="1" dirty="0"/>
              <a:t> &amp; Evans, 1965)</a:t>
            </a:r>
            <a:endParaRPr lang="en-US" sz="2400" dirty="0"/>
          </a:p>
        </p:txBody>
      </p:sp>
    </p:spTree>
    <p:extLst>
      <p:ext uri="{BB962C8B-B14F-4D97-AF65-F5344CB8AC3E}">
        <p14:creationId xmlns:p14="http://schemas.microsoft.com/office/powerpoint/2010/main" val="3009614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238" y="457200"/>
            <a:ext cx="3484562" cy="1600200"/>
          </a:xfrm>
        </p:spPr>
        <p:txBody>
          <a:bodyPr/>
          <a:lstStyle/>
          <a:p>
            <a:r>
              <a:rPr lang="en-US" dirty="0"/>
              <a:t>Alcohol and GABA</a:t>
            </a:r>
          </a:p>
        </p:txBody>
      </p:sp>
      <p:sp>
        <p:nvSpPr>
          <p:cNvPr id="4" name="Text Placeholder 3"/>
          <p:cNvSpPr>
            <a:spLocks noGrp="1"/>
          </p:cNvSpPr>
          <p:nvPr>
            <p:ph type="body" sz="half" idx="2"/>
          </p:nvPr>
        </p:nvSpPr>
        <p:spPr>
          <a:xfrm>
            <a:off x="2154238" y="2425700"/>
            <a:ext cx="3484562" cy="4098192"/>
          </a:xfrm>
        </p:spPr>
        <p:txBody>
          <a:bodyPr/>
          <a:lstStyle/>
          <a:p>
            <a:r>
              <a:rPr lang="en-US" dirty="0"/>
              <a:t>When alcohol enters the body, it acts as an agonist with inhibitory GABA receptors making them more inhibitory.</a:t>
            </a:r>
          </a:p>
        </p:txBody>
      </p:sp>
      <p:pic>
        <p:nvPicPr>
          <p:cNvPr id="5" name="Content Placeholder 4"/>
          <p:cNvPicPr>
            <a:picLocks noGrp="1" noChangeAspect="1"/>
          </p:cNvPicPr>
          <p:nvPr>
            <p:ph idx="1"/>
          </p:nvPr>
        </p:nvPicPr>
        <p:blipFill>
          <a:blip r:embed="rId2"/>
          <a:stretch>
            <a:fillRect/>
          </a:stretch>
        </p:blipFill>
        <p:spPr>
          <a:xfrm>
            <a:off x="6073299" y="111658"/>
            <a:ext cx="5876963" cy="5757331"/>
          </a:xfrm>
          <a:prstGeom prst="rect">
            <a:avLst/>
          </a:prstGeom>
        </p:spPr>
      </p:pic>
    </p:spTree>
    <p:extLst>
      <p:ext uri="{BB962C8B-B14F-4D97-AF65-F5344CB8AC3E}">
        <p14:creationId xmlns:p14="http://schemas.microsoft.com/office/powerpoint/2010/main" val="6387085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 and glutamate</a:t>
            </a:r>
          </a:p>
        </p:txBody>
      </p:sp>
      <p:sp>
        <p:nvSpPr>
          <p:cNvPr id="4" name="Text Placeholder 3"/>
          <p:cNvSpPr>
            <a:spLocks noGrp="1"/>
          </p:cNvSpPr>
          <p:nvPr>
            <p:ph type="body" sz="half" idx="2"/>
          </p:nvPr>
        </p:nvSpPr>
        <p:spPr/>
        <p:txBody>
          <a:bodyPr/>
          <a:lstStyle/>
          <a:p>
            <a:r>
              <a:rPr lang="en-US" dirty="0"/>
              <a:t>Alcohol acts as an antagonist to glutamate receptors and prevents glutamate from exciting the cell.</a:t>
            </a:r>
          </a:p>
        </p:txBody>
      </p:sp>
      <p:pic>
        <p:nvPicPr>
          <p:cNvPr id="5" name="Content Placeholder 4"/>
          <p:cNvPicPr>
            <a:picLocks noGrp="1" noChangeAspect="1"/>
          </p:cNvPicPr>
          <p:nvPr>
            <p:ph idx="1"/>
          </p:nvPr>
        </p:nvPicPr>
        <p:blipFill>
          <a:blip r:embed="rId2"/>
          <a:stretch>
            <a:fillRect/>
          </a:stretch>
        </p:blipFill>
        <p:spPr>
          <a:xfrm>
            <a:off x="6073299" y="343328"/>
            <a:ext cx="5640480" cy="5525662"/>
          </a:xfrm>
          <a:prstGeom prst="rect">
            <a:avLst/>
          </a:prstGeom>
        </p:spPr>
      </p:pic>
    </p:spTree>
    <p:extLst>
      <p:ext uri="{BB962C8B-B14F-4D97-AF65-F5344CB8AC3E}">
        <p14:creationId xmlns:p14="http://schemas.microsoft.com/office/powerpoint/2010/main" val="24331771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alcohol use disorder </a:t>
            </a:r>
            <a:br>
              <a:rPr lang="en-US" dirty="0"/>
            </a:br>
            <a:r>
              <a:rPr lang="en-US" dirty="0"/>
              <a:t>change the structure of the brain?</a:t>
            </a:r>
          </a:p>
        </p:txBody>
      </p:sp>
      <p:sp>
        <p:nvSpPr>
          <p:cNvPr id="4" name="Content Placeholder 3"/>
          <p:cNvSpPr>
            <a:spLocks noGrp="1"/>
          </p:cNvSpPr>
          <p:nvPr>
            <p:ph sz="quarter" idx="14"/>
          </p:nvPr>
        </p:nvSpPr>
        <p:spPr>
          <a:xfrm>
            <a:off x="2152651" y="5194300"/>
            <a:ext cx="8101013" cy="1302034"/>
          </a:xfrm>
        </p:spPr>
        <p:txBody>
          <a:bodyPr/>
          <a:lstStyle/>
          <a:p>
            <a:r>
              <a:rPr lang="en-US" dirty="0"/>
              <a:t>MRI scans show brain shrinkage(enlarged ventricles) in women with alcohol use disorder (left) compared with women in a control group (right).</a:t>
            </a:r>
          </a:p>
        </p:txBody>
      </p:sp>
      <p:pic>
        <p:nvPicPr>
          <p:cNvPr id="5" name="Content Placeholder 4"/>
          <p:cNvPicPr>
            <a:picLocks noGrp="1" noChangeAspect="1"/>
          </p:cNvPicPr>
          <p:nvPr>
            <p:ph sz="quarter" idx="13"/>
          </p:nvPr>
        </p:nvPicPr>
        <p:blipFill>
          <a:blip r:embed="rId2"/>
          <a:stretch>
            <a:fillRect/>
          </a:stretch>
        </p:blipFill>
        <p:spPr>
          <a:xfrm>
            <a:off x="2592356" y="1667816"/>
            <a:ext cx="7293800" cy="3526484"/>
          </a:xfrm>
          <a:prstGeom prst="rect">
            <a:avLst/>
          </a:prstGeom>
        </p:spPr>
      </p:pic>
      <p:pic>
        <p:nvPicPr>
          <p:cNvPr id="6" name="Picture 5" descr="decorative"/>
          <p:cNvPicPr>
            <a:picLocks noChangeAspect="1"/>
          </p:cNvPicPr>
          <p:nvPr/>
        </p:nvPicPr>
        <p:blipFill>
          <a:blip r:embed="rId3"/>
          <a:stretch>
            <a:fillRect/>
          </a:stretch>
        </p:blipFill>
        <p:spPr>
          <a:xfrm>
            <a:off x="2193594" y="411410"/>
            <a:ext cx="688908" cy="688908"/>
          </a:xfrm>
          <a:prstGeom prst="rect">
            <a:avLst/>
          </a:prstGeom>
        </p:spPr>
      </p:pic>
    </p:spTree>
    <p:extLst>
      <p:ext uri="{BB962C8B-B14F-4D97-AF65-F5344CB8AC3E}">
        <p14:creationId xmlns:p14="http://schemas.microsoft.com/office/powerpoint/2010/main" val="17084294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alcohol impair reaction time?</a:t>
            </a:r>
          </a:p>
        </p:txBody>
      </p:sp>
      <p:sp>
        <p:nvSpPr>
          <p:cNvPr id="4" name="Content Placeholder 3"/>
          <p:cNvSpPr>
            <a:spLocks noGrp="1"/>
          </p:cNvSpPr>
          <p:nvPr>
            <p:ph sz="quarter" idx="14"/>
          </p:nvPr>
        </p:nvSpPr>
        <p:spPr>
          <a:xfrm>
            <a:off x="838200" y="5415023"/>
            <a:ext cx="10801351" cy="825500"/>
          </a:xfrm>
        </p:spPr>
        <p:txBody>
          <a:bodyPr/>
          <a:lstStyle/>
          <a:p>
            <a:r>
              <a:rPr lang="en-US" dirty="0"/>
              <a:t>Slowed neural processing causes reactions to slow, speech to slur, and skilled performance to deteriorate.</a:t>
            </a:r>
          </a:p>
        </p:txBody>
      </p:sp>
      <p:pic>
        <p:nvPicPr>
          <p:cNvPr id="5" name="Content Placeholder 4"/>
          <p:cNvPicPr>
            <a:picLocks noGrp="1" noChangeAspect="1"/>
          </p:cNvPicPr>
          <p:nvPr>
            <p:ph sz="quarter" idx="13"/>
          </p:nvPr>
        </p:nvPicPr>
        <p:blipFill>
          <a:blip r:embed="rId2"/>
          <a:stretch>
            <a:fillRect/>
          </a:stretch>
        </p:blipFill>
        <p:spPr>
          <a:xfrm>
            <a:off x="3202316" y="1391922"/>
            <a:ext cx="6073118" cy="3802378"/>
          </a:xfrm>
          <a:prstGeom prst="rect">
            <a:avLst/>
          </a:prstGeom>
        </p:spPr>
      </p:pic>
    </p:spTree>
    <p:extLst>
      <p:ext uri="{BB962C8B-B14F-4D97-AF65-F5344CB8AC3E}">
        <p14:creationId xmlns:p14="http://schemas.microsoft.com/office/powerpoint/2010/main" val="68576994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D367EC-02C0-46BD-9434-2225273C30CA}"/>
              </a:ext>
            </a:extLst>
          </p:cNvPr>
          <p:cNvSpPr>
            <a:spLocks noGrp="1"/>
          </p:cNvSpPr>
          <p:nvPr>
            <p:ph type="title"/>
          </p:nvPr>
        </p:nvSpPr>
        <p:spPr>
          <a:xfrm>
            <a:off x="2045208" y="365127"/>
            <a:ext cx="8101584" cy="1325563"/>
          </a:xfrm>
        </p:spPr>
        <p:txBody>
          <a:bodyPr>
            <a:normAutofit/>
          </a:bodyPr>
          <a:lstStyle/>
          <a:p>
            <a:r>
              <a:rPr lang="en-US" dirty="0"/>
              <a:t>What does research show about human’s awareness of drunken states?</a:t>
            </a:r>
          </a:p>
        </p:txBody>
      </p:sp>
      <p:sp>
        <p:nvSpPr>
          <p:cNvPr id="3" name="Text Placeholder 2"/>
          <p:cNvSpPr>
            <a:spLocks noGrp="1"/>
          </p:cNvSpPr>
          <p:nvPr>
            <p:ph type="body" sz="quarter" idx="4294967295"/>
          </p:nvPr>
        </p:nvSpPr>
        <p:spPr>
          <a:xfrm>
            <a:off x="2045780" y="1969800"/>
            <a:ext cx="8101013" cy="1193800"/>
          </a:xfrm>
        </p:spPr>
        <p:txBody>
          <a:bodyPr/>
          <a:lstStyle/>
          <a:p>
            <a:pPr marL="0" indent="0">
              <a:buNone/>
            </a:pPr>
            <a:r>
              <a:rPr lang="en-US" dirty="0"/>
              <a:t>When drunk, people aren’t aware how drunk they are. </a:t>
            </a:r>
          </a:p>
          <a:p>
            <a:pPr marL="0" indent="0">
              <a:buNone/>
            </a:pPr>
            <a:r>
              <a:rPr lang="en-US" sz="2000" i="1" dirty="0"/>
              <a:t>(Moore et al., 2016).</a:t>
            </a:r>
          </a:p>
        </p:txBody>
      </p:sp>
      <p:sp>
        <p:nvSpPr>
          <p:cNvPr id="4" name="Text Placeholder 3"/>
          <p:cNvSpPr>
            <a:spLocks noGrp="1"/>
          </p:cNvSpPr>
          <p:nvPr>
            <p:ph type="body" sz="quarter" idx="4294967295"/>
          </p:nvPr>
        </p:nvSpPr>
        <p:spPr>
          <a:xfrm>
            <a:off x="2045209" y="3531323"/>
            <a:ext cx="8101013" cy="2635250"/>
          </a:xfrm>
        </p:spPr>
        <p:txBody>
          <a:bodyPr/>
          <a:lstStyle/>
          <a:p>
            <a:pPr marL="0" indent="0">
              <a:buNone/>
            </a:pPr>
            <a:r>
              <a:rPr lang="en-US" dirty="0"/>
              <a:t>Virtually all drinkers who</a:t>
            </a:r>
          </a:p>
          <a:p>
            <a:pPr marL="0" indent="0">
              <a:buNone/>
            </a:pPr>
            <a:r>
              <a:rPr lang="en-US" dirty="0"/>
              <a:t>had insisted when sober that they would not</a:t>
            </a:r>
          </a:p>
          <a:p>
            <a:pPr marL="0" indent="0">
              <a:buNone/>
            </a:pPr>
            <a:r>
              <a:rPr lang="en-US" dirty="0"/>
              <a:t>drive under the influence later decided to drive home from a bar, even if given a Breathalyzer test and told they were intoxicated. </a:t>
            </a:r>
          </a:p>
          <a:p>
            <a:pPr marL="0" indent="0">
              <a:buNone/>
            </a:pPr>
            <a:r>
              <a:rPr lang="en-US" sz="2000" i="1" dirty="0"/>
              <a:t>(Denton </a:t>
            </a:r>
            <a:r>
              <a:rPr lang="da-DK" sz="2000" i="1" dirty="0"/>
              <a:t>&amp; Krebs, 1990; MacDonald et al., 1995)</a:t>
            </a:r>
            <a:endParaRPr lang="en-US" sz="2000" i="1" dirty="0"/>
          </a:p>
        </p:txBody>
      </p:sp>
    </p:spTree>
    <p:extLst>
      <p:ext uri="{BB962C8B-B14F-4D97-AF65-F5344CB8AC3E}">
        <p14:creationId xmlns:p14="http://schemas.microsoft.com/office/powerpoint/2010/main" val="331155999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alcohol impair memory and self-awareness?</a:t>
            </a:r>
          </a:p>
        </p:txBody>
      </p:sp>
      <p:sp>
        <p:nvSpPr>
          <p:cNvPr id="3" name="Text Placeholder 2"/>
          <p:cNvSpPr>
            <a:spLocks noGrp="1"/>
          </p:cNvSpPr>
          <p:nvPr>
            <p:ph type="body" idx="1"/>
          </p:nvPr>
        </p:nvSpPr>
        <p:spPr/>
        <p:txBody>
          <a:bodyPr/>
          <a:lstStyle/>
          <a:p>
            <a:r>
              <a:rPr lang="en-US" dirty="0"/>
              <a:t>memory disruption</a:t>
            </a:r>
          </a:p>
        </p:txBody>
      </p:sp>
      <p:sp>
        <p:nvSpPr>
          <p:cNvPr id="4" name="Content Placeholder 3"/>
          <p:cNvSpPr>
            <a:spLocks noGrp="1"/>
          </p:cNvSpPr>
          <p:nvPr>
            <p:ph sz="half" idx="2"/>
          </p:nvPr>
        </p:nvSpPr>
        <p:spPr>
          <a:xfrm>
            <a:off x="2045209" y="2857500"/>
            <a:ext cx="3868737" cy="3704665"/>
          </a:xfrm>
        </p:spPr>
        <p:txBody>
          <a:bodyPr/>
          <a:lstStyle/>
          <a:p>
            <a:r>
              <a:rPr lang="en-US" dirty="0"/>
              <a:t>Alcohol can disrupt memory formation, and heavy drinking can also</a:t>
            </a:r>
          </a:p>
          <a:p>
            <a:r>
              <a:rPr lang="en-US" dirty="0"/>
              <a:t>have long-term effects on the brain and cognition.</a:t>
            </a:r>
          </a:p>
          <a:p>
            <a:endParaRPr lang="en-US" dirty="0"/>
          </a:p>
          <a:p>
            <a:r>
              <a:rPr lang="en-US" dirty="0"/>
              <a:t>Alcohol suppresses REM sleep, which is needed for memory consolidation.</a:t>
            </a:r>
          </a:p>
        </p:txBody>
      </p:sp>
      <p:sp>
        <p:nvSpPr>
          <p:cNvPr id="5" name="Text Placeholder 4"/>
          <p:cNvSpPr>
            <a:spLocks noGrp="1"/>
          </p:cNvSpPr>
          <p:nvPr>
            <p:ph type="body" sz="quarter" idx="3"/>
          </p:nvPr>
        </p:nvSpPr>
        <p:spPr/>
        <p:txBody>
          <a:bodyPr/>
          <a:lstStyle/>
          <a:p>
            <a:r>
              <a:rPr lang="en-US" dirty="0"/>
              <a:t>reduced self-awareness</a:t>
            </a:r>
          </a:p>
        </p:txBody>
      </p:sp>
      <p:sp>
        <p:nvSpPr>
          <p:cNvPr id="6" name="Content Placeholder 5"/>
          <p:cNvSpPr>
            <a:spLocks noGrp="1"/>
          </p:cNvSpPr>
          <p:nvPr>
            <p:ph sz="quarter" idx="4"/>
          </p:nvPr>
        </p:nvSpPr>
        <p:spPr>
          <a:xfrm>
            <a:off x="6259004" y="2857499"/>
            <a:ext cx="3887788" cy="3704666"/>
          </a:xfrm>
        </p:spPr>
        <p:txBody>
          <a:bodyPr/>
          <a:lstStyle/>
          <a:p>
            <a:r>
              <a:rPr lang="en-US" dirty="0"/>
              <a:t>Those who consume alcohol are more likely to be caught mind-wandering yet not realize they had. </a:t>
            </a:r>
          </a:p>
          <a:p>
            <a:endParaRPr lang="en-US" dirty="0"/>
          </a:p>
          <a:p>
            <a:r>
              <a:rPr lang="en-US" dirty="0"/>
              <a:t>People who want to suppress their awareness of failures or shortcomings are more likely to drink.</a:t>
            </a:r>
          </a:p>
        </p:txBody>
      </p:sp>
    </p:spTree>
    <p:extLst>
      <p:ext uri="{BB962C8B-B14F-4D97-AF65-F5344CB8AC3E}">
        <p14:creationId xmlns:p14="http://schemas.microsoft.com/office/powerpoint/2010/main" val="33086604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expectancy effects?</a:t>
            </a:r>
          </a:p>
        </p:txBody>
      </p:sp>
      <p:sp>
        <p:nvSpPr>
          <p:cNvPr id="3" name="Content Placeholder 2"/>
          <p:cNvSpPr>
            <a:spLocks noGrp="1"/>
          </p:cNvSpPr>
          <p:nvPr>
            <p:ph idx="1"/>
          </p:nvPr>
        </p:nvSpPr>
        <p:spPr/>
        <p:txBody>
          <a:bodyPr/>
          <a:lstStyle/>
          <a:p>
            <a:r>
              <a:rPr lang="en-US" dirty="0"/>
              <a:t>Expectations influence behavior.</a:t>
            </a:r>
          </a:p>
          <a:p>
            <a:endParaRPr lang="en-US" dirty="0"/>
          </a:p>
          <a:p>
            <a:r>
              <a:rPr lang="en-US" dirty="0"/>
              <a:t>Simply </a:t>
            </a:r>
            <a:r>
              <a:rPr lang="en-US" i="1" dirty="0"/>
              <a:t>believing </a:t>
            </a:r>
            <a:r>
              <a:rPr lang="en-US" dirty="0"/>
              <a:t>we’re consuming alcohol can cause us to act out alcohol’s presumed influence.</a:t>
            </a:r>
          </a:p>
          <a:p>
            <a:endParaRPr lang="en-US" dirty="0"/>
          </a:p>
          <a:p>
            <a:r>
              <a:rPr lang="en-US" sz="2000" i="1" dirty="0"/>
              <a:t> (Christiansen et al., 2016; Moss &amp; </a:t>
            </a:r>
            <a:r>
              <a:rPr lang="en-US" sz="2000" i="1" dirty="0" err="1"/>
              <a:t>Albery</a:t>
            </a:r>
            <a:r>
              <a:rPr lang="en-US" sz="2000" i="1" dirty="0"/>
              <a:t>, 2009)</a:t>
            </a:r>
          </a:p>
        </p:txBody>
      </p:sp>
    </p:spTree>
    <p:extLst>
      <p:ext uri="{BB962C8B-B14F-4D97-AF65-F5344CB8AC3E}">
        <p14:creationId xmlns:p14="http://schemas.microsoft.com/office/powerpoint/2010/main" val="5364003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barbiturates?</a:t>
            </a:r>
          </a:p>
        </p:txBody>
      </p:sp>
      <p:sp>
        <p:nvSpPr>
          <p:cNvPr id="3" name="Content Placeholder 2"/>
          <p:cNvSpPr>
            <a:spLocks noGrp="1"/>
          </p:cNvSpPr>
          <p:nvPr>
            <p:ph idx="1"/>
          </p:nvPr>
        </p:nvSpPr>
        <p:spPr>
          <a:xfrm>
            <a:off x="2152650" y="1863970"/>
            <a:ext cx="8101584" cy="4642339"/>
          </a:xfrm>
        </p:spPr>
        <p:txBody>
          <a:bodyPr/>
          <a:lstStyle/>
          <a:p>
            <a:r>
              <a:rPr lang="en-US" dirty="0"/>
              <a:t>drugs that depress</a:t>
            </a:r>
          </a:p>
          <a:p>
            <a:r>
              <a:rPr lang="en-US" dirty="0"/>
              <a:t>central nervous system activity, reducing anxiety but impairing memory and judgment</a:t>
            </a:r>
          </a:p>
          <a:p>
            <a:endParaRPr lang="en-US" dirty="0"/>
          </a:p>
          <a:p>
            <a:r>
              <a:rPr lang="en-US" dirty="0"/>
              <a:t>Barbiturates such as Nembutal, </a:t>
            </a:r>
            <a:r>
              <a:rPr lang="en-US" dirty="0" err="1"/>
              <a:t>Seconal</a:t>
            </a:r>
            <a:r>
              <a:rPr lang="en-US" dirty="0"/>
              <a:t> and Amytal are sometimes prescribed to induce </a:t>
            </a:r>
          </a:p>
          <a:p>
            <a:r>
              <a:rPr lang="en-US" dirty="0"/>
              <a:t>sleep or reduce anxiety.</a:t>
            </a:r>
          </a:p>
          <a:p>
            <a:endParaRPr lang="en-US" dirty="0"/>
          </a:p>
          <a:p>
            <a:r>
              <a:rPr lang="en-US" dirty="0"/>
              <a:t>In larger doses, they can impair memory and judgment. If combined with alcohol, the total depressive effect on body functions can be lethal.</a:t>
            </a:r>
          </a:p>
        </p:txBody>
      </p:sp>
    </p:spTree>
    <p:extLst>
      <p:ext uri="{BB962C8B-B14F-4D97-AF65-F5344CB8AC3E}">
        <p14:creationId xmlns:p14="http://schemas.microsoft.com/office/powerpoint/2010/main" val="156202066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opiates?</a:t>
            </a:r>
          </a:p>
        </p:txBody>
      </p:sp>
      <p:sp>
        <p:nvSpPr>
          <p:cNvPr id="3" name="Content Placeholder 2"/>
          <p:cNvSpPr>
            <a:spLocks noGrp="1"/>
          </p:cNvSpPr>
          <p:nvPr>
            <p:ph idx="1"/>
          </p:nvPr>
        </p:nvSpPr>
        <p:spPr>
          <a:xfrm>
            <a:off x="2152650" y="1900519"/>
            <a:ext cx="8101584" cy="4787152"/>
          </a:xfrm>
        </p:spPr>
        <p:txBody>
          <a:bodyPr/>
          <a:lstStyle/>
          <a:p>
            <a:r>
              <a:rPr lang="en-US" dirty="0"/>
              <a:t>Opium and its derivatives, such as morphine and heroin; depress neural activity, temporarily</a:t>
            </a:r>
          </a:p>
          <a:p>
            <a:r>
              <a:rPr lang="en-US" dirty="0"/>
              <a:t>lessening pain and anxiety.</a:t>
            </a:r>
          </a:p>
          <a:p>
            <a:r>
              <a:rPr lang="en-US" dirty="0"/>
              <a:t>As blissful pleasure replaces pain and anxiety, the user’s pupils constrict, breathing slows, and</a:t>
            </a:r>
          </a:p>
          <a:p>
            <a:r>
              <a:rPr lang="en-US" dirty="0"/>
              <a:t>the person becomes lethargic.</a:t>
            </a:r>
          </a:p>
          <a:p>
            <a:r>
              <a:rPr lang="en-US" dirty="0"/>
              <a:t>Those who become addicted to this short-term pleasure may pay a long-term price: a gnawing craving for another fix, a need for progressively larger doses (as tolerance develops), and the extreme discomfort of withdrawal.</a:t>
            </a:r>
          </a:p>
        </p:txBody>
      </p:sp>
    </p:spTree>
    <p:extLst>
      <p:ext uri="{BB962C8B-B14F-4D97-AF65-F5344CB8AC3E}">
        <p14:creationId xmlns:p14="http://schemas.microsoft.com/office/powerpoint/2010/main" val="170927646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an opiate addiction lead to death?</a:t>
            </a:r>
          </a:p>
        </p:txBody>
      </p:sp>
      <p:sp>
        <p:nvSpPr>
          <p:cNvPr id="3" name="Content Placeholder 2"/>
          <p:cNvSpPr>
            <a:spLocks noGrp="1"/>
          </p:cNvSpPr>
          <p:nvPr>
            <p:ph idx="1"/>
          </p:nvPr>
        </p:nvSpPr>
        <p:spPr>
          <a:xfrm>
            <a:off x="2152650" y="1900519"/>
            <a:ext cx="8101584" cy="4733363"/>
          </a:xfrm>
        </p:spPr>
        <p:txBody>
          <a:bodyPr/>
          <a:lstStyle/>
          <a:p>
            <a:r>
              <a:rPr lang="en-US" dirty="0"/>
              <a:t>When repeatedly flooded with an artificial</a:t>
            </a:r>
          </a:p>
          <a:p>
            <a:r>
              <a:rPr lang="en-US" dirty="0"/>
              <a:t>opiate, the brain eventually stops producing  </a:t>
            </a:r>
            <a:r>
              <a:rPr lang="en-US" i="1" dirty="0"/>
              <a:t>endorphins, </a:t>
            </a:r>
            <a:r>
              <a:rPr lang="en-US" dirty="0"/>
              <a:t>its own opiates. If the artificial opiate</a:t>
            </a:r>
          </a:p>
          <a:p>
            <a:r>
              <a:rPr lang="en-US" dirty="0"/>
              <a:t>is then withdrawn, the brain will lack the normal level of these painkilling neurotransmitters.</a:t>
            </a:r>
          </a:p>
          <a:p>
            <a:endParaRPr lang="en-US" dirty="0"/>
          </a:p>
          <a:p>
            <a:r>
              <a:rPr lang="en-US" dirty="0"/>
              <a:t>In recent years, more and more people have been unable or unwilling to tolerate this state and</a:t>
            </a:r>
          </a:p>
          <a:p>
            <a:r>
              <a:rPr lang="en-US" dirty="0"/>
              <a:t>have paid an ultimate price — death by overdose.</a:t>
            </a:r>
          </a:p>
          <a:p>
            <a:r>
              <a:rPr lang="en-US" dirty="0"/>
              <a:t> </a:t>
            </a:r>
            <a:r>
              <a:rPr lang="en-US" sz="2000" i="1" dirty="0"/>
              <a:t>(CDC, 2015)</a:t>
            </a:r>
          </a:p>
        </p:txBody>
      </p:sp>
    </p:spTree>
    <p:extLst>
      <p:ext uri="{BB962C8B-B14F-4D97-AF65-F5344CB8AC3E}">
        <p14:creationId xmlns:p14="http://schemas.microsoft.com/office/powerpoint/2010/main" val="1780753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hypnotherapy?</a:t>
            </a:r>
          </a:p>
        </p:txBody>
      </p:sp>
      <p:sp>
        <p:nvSpPr>
          <p:cNvPr id="4" name="Text Placeholder 3"/>
          <p:cNvSpPr>
            <a:spLocks noGrp="1"/>
          </p:cNvSpPr>
          <p:nvPr>
            <p:ph type="body" sz="half" idx="2"/>
          </p:nvPr>
        </p:nvSpPr>
        <p:spPr/>
        <p:txBody>
          <a:bodyPr/>
          <a:lstStyle/>
          <a:p>
            <a:r>
              <a:rPr lang="en-US" i="1" dirty="0"/>
              <a:t>Hypnotherapists </a:t>
            </a:r>
            <a:r>
              <a:rPr lang="en-US" dirty="0"/>
              <a:t>try to help patients harness their</a:t>
            </a:r>
          </a:p>
          <a:p>
            <a:r>
              <a:rPr lang="en-US" dirty="0"/>
              <a:t>own healing powers.</a:t>
            </a:r>
          </a:p>
        </p:txBody>
      </p:sp>
      <p:pic>
        <p:nvPicPr>
          <p:cNvPr id="5" name="Content Placeholder 4"/>
          <p:cNvPicPr>
            <a:picLocks noGrp="1" noChangeAspect="1"/>
          </p:cNvPicPr>
          <p:nvPr>
            <p:ph idx="1"/>
          </p:nvPr>
        </p:nvPicPr>
        <p:blipFill>
          <a:blip r:embed="rId2"/>
          <a:stretch>
            <a:fillRect/>
          </a:stretch>
        </p:blipFill>
        <p:spPr>
          <a:xfrm>
            <a:off x="4950372" y="1143727"/>
            <a:ext cx="6999890" cy="4725262"/>
          </a:xfrm>
          <a:prstGeom prst="rect">
            <a:avLst/>
          </a:prstGeom>
        </p:spPr>
      </p:pic>
    </p:spTree>
    <p:extLst>
      <p:ext uri="{BB962C8B-B14F-4D97-AF65-F5344CB8AC3E}">
        <p14:creationId xmlns:p14="http://schemas.microsoft.com/office/powerpoint/2010/main" val="23221170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D59B-90FA-4C74-B12B-B26AF227E3D6}"/>
              </a:ext>
            </a:extLst>
          </p:cNvPr>
          <p:cNvSpPr>
            <a:spLocks noGrp="1"/>
          </p:cNvSpPr>
          <p:nvPr>
            <p:ph type="title"/>
          </p:nvPr>
        </p:nvSpPr>
        <p:spPr>
          <a:xfrm>
            <a:off x="2045208" y="373857"/>
            <a:ext cx="8101584" cy="1325563"/>
          </a:xfrm>
          <a:solidFill>
            <a:srgbClr val="D4E5F4"/>
          </a:solidFill>
        </p:spPr>
        <p:txBody>
          <a:bodyPr/>
          <a:lstStyle/>
          <a:p>
            <a:r>
              <a:rPr lang="en-US" dirty="0">
                <a:solidFill>
                  <a:schemeClr val="tx1"/>
                </a:solidFill>
              </a:rPr>
              <a:t>1. What Would You Answer?</a:t>
            </a:r>
          </a:p>
        </p:txBody>
      </p:sp>
      <p:sp>
        <p:nvSpPr>
          <p:cNvPr id="8" name="Content Placeholder 7"/>
          <p:cNvSpPr>
            <a:spLocks noGrp="1"/>
          </p:cNvSpPr>
          <p:nvPr>
            <p:ph idx="1"/>
          </p:nvPr>
        </p:nvSpPr>
        <p:spPr>
          <a:xfrm>
            <a:off x="2045208" y="1943101"/>
            <a:ext cx="8101584" cy="3909435"/>
          </a:xfrm>
          <a:solidFill>
            <a:srgbClr val="E7D9B1"/>
          </a:solidFill>
          <a:ln w="76200">
            <a:solidFill>
              <a:srgbClr val="D4E5F4"/>
            </a:solidFill>
          </a:ln>
        </p:spPr>
        <p:txBody>
          <a:bodyPr anchor="ctr">
            <a:normAutofit/>
          </a:bodyPr>
          <a:lstStyle/>
          <a:p>
            <a:r>
              <a:rPr lang="en-US" b="1" dirty="0"/>
              <a:t>Slowed reactions, slurred speech, and decreased skill performance are associated with abuse of which drug?</a:t>
            </a:r>
          </a:p>
          <a:p>
            <a:endParaRPr lang="en-US" b="1" dirty="0"/>
          </a:p>
          <a:p>
            <a:pPr marL="457200" indent="-457200" algn="l">
              <a:buAutoNum type="alphaUcPeriod"/>
            </a:pPr>
            <a:r>
              <a:rPr lang="en-US" dirty="0"/>
              <a:t>nicotine</a:t>
            </a:r>
          </a:p>
          <a:p>
            <a:pPr marL="457200" indent="-457200" algn="l">
              <a:buAutoNum type="alphaUcPeriod"/>
            </a:pPr>
            <a:r>
              <a:rPr lang="en-US" dirty="0"/>
              <a:t>methamphetamine</a:t>
            </a:r>
          </a:p>
          <a:p>
            <a:pPr marL="457200" indent="-457200" algn="l">
              <a:buAutoNum type="alphaUcPeriod"/>
            </a:pPr>
            <a:r>
              <a:rPr lang="en-US" dirty="0"/>
              <a:t>caffeine</a:t>
            </a:r>
          </a:p>
          <a:p>
            <a:pPr marL="457200" indent="-457200" algn="l">
              <a:buAutoNum type="alphaUcPeriod"/>
            </a:pPr>
            <a:r>
              <a:rPr lang="en-US" dirty="0"/>
              <a:t>alcohol</a:t>
            </a:r>
          </a:p>
          <a:p>
            <a:pPr marL="457200" indent="-457200" algn="l">
              <a:buAutoNum type="alphaUcPeriod"/>
            </a:pPr>
            <a:r>
              <a:rPr lang="en-US" dirty="0"/>
              <a:t>ecstasy</a:t>
            </a:r>
          </a:p>
        </p:txBody>
      </p:sp>
    </p:spTree>
    <p:extLst>
      <p:ext uri="{BB962C8B-B14F-4D97-AF65-F5344CB8AC3E}">
        <p14:creationId xmlns:p14="http://schemas.microsoft.com/office/powerpoint/2010/main" val="37924709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stimulants and </a:t>
            </a:r>
            <a:br>
              <a:rPr lang="en-US" dirty="0"/>
            </a:br>
            <a:r>
              <a:rPr lang="en-US" dirty="0"/>
              <a:t>what are their effects?</a:t>
            </a:r>
          </a:p>
        </p:txBody>
      </p:sp>
      <p:sp>
        <p:nvSpPr>
          <p:cNvPr id="3" name="Content Placeholder 2"/>
          <p:cNvSpPr>
            <a:spLocks noGrp="1"/>
          </p:cNvSpPr>
          <p:nvPr>
            <p:ph idx="1"/>
          </p:nvPr>
        </p:nvSpPr>
        <p:spPr/>
        <p:txBody>
          <a:bodyPr/>
          <a:lstStyle/>
          <a:p>
            <a:r>
              <a:rPr lang="en-US" dirty="0"/>
              <a:t>drugs (such as caffeine, nicotine, and the more</a:t>
            </a:r>
          </a:p>
          <a:p>
            <a:r>
              <a:rPr lang="en-US" dirty="0"/>
              <a:t>powerful cocaine, amphetamines, </a:t>
            </a:r>
          </a:p>
          <a:p>
            <a:r>
              <a:rPr lang="en-US" dirty="0"/>
              <a:t>methamphetamine, and Ecstasy)</a:t>
            </a:r>
          </a:p>
          <a:p>
            <a:r>
              <a:rPr lang="en-US" dirty="0"/>
              <a:t>that excite neural activity and speed up body functions</a:t>
            </a:r>
          </a:p>
        </p:txBody>
      </p:sp>
      <p:pic>
        <p:nvPicPr>
          <p:cNvPr id="4" name="Picture 3" descr="decorative&#10;"/>
          <p:cNvPicPr>
            <a:picLocks noChangeAspect="1"/>
          </p:cNvPicPr>
          <p:nvPr/>
        </p:nvPicPr>
        <p:blipFill>
          <a:blip r:embed="rId2"/>
          <a:stretch>
            <a:fillRect/>
          </a:stretch>
        </p:blipFill>
        <p:spPr>
          <a:xfrm>
            <a:off x="2193594" y="406069"/>
            <a:ext cx="688908" cy="688908"/>
          </a:xfrm>
          <a:prstGeom prst="rect">
            <a:avLst/>
          </a:prstGeom>
        </p:spPr>
      </p:pic>
    </p:spTree>
    <p:extLst>
      <p:ext uri="{BB962C8B-B14F-4D97-AF65-F5344CB8AC3E}">
        <p14:creationId xmlns:p14="http://schemas.microsoft.com/office/powerpoint/2010/main" val="274206994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use stimulants?</a:t>
            </a:r>
          </a:p>
        </p:txBody>
      </p:sp>
      <p:sp>
        <p:nvSpPr>
          <p:cNvPr id="4" name="Text Placeholder 3"/>
          <p:cNvSpPr>
            <a:spLocks noGrp="1"/>
          </p:cNvSpPr>
          <p:nvPr>
            <p:ph type="body" sz="half" idx="2"/>
          </p:nvPr>
        </p:nvSpPr>
        <p:spPr/>
        <p:txBody>
          <a:bodyPr/>
          <a:lstStyle/>
          <a:p>
            <a:r>
              <a:rPr lang="en-US" dirty="0"/>
              <a:t>People use</a:t>
            </a:r>
          </a:p>
          <a:p>
            <a:r>
              <a:rPr lang="en-US" dirty="0"/>
              <a:t>stimulants to feel alert, lose weight, or boost mood or athletic performance.</a:t>
            </a:r>
          </a:p>
        </p:txBody>
      </p:sp>
      <p:pic>
        <p:nvPicPr>
          <p:cNvPr id="5" name="Content Placeholder 4"/>
          <p:cNvPicPr>
            <a:picLocks noGrp="1" noChangeAspect="1"/>
          </p:cNvPicPr>
          <p:nvPr>
            <p:ph idx="1"/>
          </p:nvPr>
        </p:nvPicPr>
        <p:blipFill>
          <a:blip r:embed="rId2"/>
          <a:stretch>
            <a:fillRect/>
          </a:stretch>
        </p:blipFill>
        <p:spPr>
          <a:xfrm>
            <a:off x="5984667" y="1701995"/>
            <a:ext cx="3386797" cy="4173019"/>
          </a:xfrm>
          <a:prstGeom prst="rect">
            <a:avLst/>
          </a:prstGeom>
        </p:spPr>
      </p:pic>
    </p:spTree>
    <p:extLst>
      <p:ext uri="{BB962C8B-B14F-4D97-AF65-F5344CB8AC3E}">
        <p14:creationId xmlns:p14="http://schemas.microsoft.com/office/powerpoint/2010/main" val="294393246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nicotine?</a:t>
            </a:r>
          </a:p>
        </p:txBody>
      </p:sp>
      <p:sp>
        <p:nvSpPr>
          <p:cNvPr id="3" name="Content Placeholder 2"/>
          <p:cNvSpPr>
            <a:spLocks noGrp="1"/>
          </p:cNvSpPr>
          <p:nvPr>
            <p:ph idx="1"/>
          </p:nvPr>
        </p:nvSpPr>
        <p:spPr/>
        <p:txBody>
          <a:bodyPr/>
          <a:lstStyle/>
          <a:p>
            <a:r>
              <a:rPr lang="en-US" dirty="0"/>
              <a:t>a stimulating and highly</a:t>
            </a:r>
          </a:p>
          <a:p>
            <a:r>
              <a:rPr lang="en-US" dirty="0"/>
              <a:t>addictive psychoactive drug found in tobacco </a:t>
            </a:r>
          </a:p>
          <a:p>
            <a:endParaRPr lang="en-US" dirty="0"/>
          </a:p>
          <a:p>
            <a:r>
              <a:rPr lang="en-US" dirty="0"/>
              <a:t>Tobacco products include cigarettes, cigars, chewing tobacco, pipe tobacco, snuff, and e-cigarettes (vaping).</a:t>
            </a:r>
          </a:p>
        </p:txBody>
      </p:sp>
    </p:spTree>
    <p:extLst>
      <p:ext uri="{BB962C8B-B14F-4D97-AF65-F5344CB8AC3E}">
        <p14:creationId xmlns:p14="http://schemas.microsoft.com/office/powerpoint/2010/main" val="414377287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A029A9D-05C5-40FF-BE06-959C7CEBA351}"/>
              </a:ext>
            </a:extLst>
          </p:cNvPr>
          <p:cNvSpPr>
            <a:spLocks noGrp="1"/>
          </p:cNvSpPr>
          <p:nvPr>
            <p:ph type="title"/>
          </p:nvPr>
        </p:nvSpPr>
        <p:spPr>
          <a:xfrm>
            <a:off x="2045208" y="307976"/>
            <a:ext cx="8101584" cy="1325563"/>
          </a:xfrm>
        </p:spPr>
        <p:txBody>
          <a:bodyPr/>
          <a:lstStyle/>
          <a:p>
            <a:r>
              <a:rPr lang="en-US" dirty="0"/>
              <a:t>Let’s look at the research on tobacco use…</a:t>
            </a:r>
          </a:p>
        </p:txBody>
      </p:sp>
      <p:sp>
        <p:nvSpPr>
          <p:cNvPr id="4" name="Text Placeholder 3"/>
          <p:cNvSpPr>
            <a:spLocks noGrp="1"/>
          </p:cNvSpPr>
          <p:nvPr>
            <p:ph type="body" sz="quarter" idx="4294967295"/>
          </p:nvPr>
        </p:nvSpPr>
        <p:spPr>
          <a:xfrm>
            <a:off x="2045780" y="1858386"/>
            <a:ext cx="8101013" cy="1541463"/>
          </a:xfrm>
        </p:spPr>
        <p:txBody>
          <a:bodyPr>
            <a:normAutofit lnSpcReduction="10000"/>
          </a:bodyPr>
          <a:lstStyle/>
          <a:p>
            <a:pPr marL="0" indent="0">
              <a:buNone/>
            </a:pPr>
            <a:r>
              <a:rPr lang="en-US" dirty="0"/>
              <a:t>Smoke a cigarette and nature will charge you 12 minutes — ironically, just about the length of time you spend smoking it. </a:t>
            </a:r>
          </a:p>
          <a:p>
            <a:pPr marL="0" indent="0" algn="r">
              <a:buNone/>
            </a:pPr>
            <a:r>
              <a:rPr lang="en-US" sz="2000" i="1" dirty="0"/>
              <a:t>(Discover, 1996)</a:t>
            </a:r>
          </a:p>
        </p:txBody>
      </p:sp>
      <p:sp>
        <p:nvSpPr>
          <p:cNvPr id="5" name="Text Placeholder 4"/>
          <p:cNvSpPr>
            <a:spLocks noGrp="1"/>
          </p:cNvSpPr>
          <p:nvPr>
            <p:ph type="body" sz="quarter" idx="4294967295"/>
          </p:nvPr>
        </p:nvSpPr>
        <p:spPr>
          <a:xfrm>
            <a:off x="2045209" y="3619213"/>
            <a:ext cx="8101013" cy="1074737"/>
          </a:xfrm>
        </p:spPr>
        <p:txBody>
          <a:bodyPr>
            <a:normAutofit fontScale="92500" lnSpcReduction="10000"/>
          </a:bodyPr>
          <a:lstStyle/>
          <a:p>
            <a:pPr marL="0" indent="0">
              <a:buNone/>
            </a:pPr>
            <a:r>
              <a:rPr lang="en-US" dirty="0"/>
              <a:t>Compared with nonsmokers, smokers’ life expectancy is “at least 10 years shorter”. </a:t>
            </a:r>
          </a:p>
          <a:p>
            <a:pPr marL="0" indent="0" algn="r">
              <a:buNone/>
            </a:pPr>
            <a:r>
              <a:rPr lang="en-US" sz="2000" i="1" dirty="0"/>
              <a:t>(CDC, 2013)</a:t>
            </a:r>
          </a:p>
        </p:txBody>
      </p:sp>
      <p:sp>
        <p:nvSpPr>
          <p:cNvPr id="3" name="Text Placeholder 2"/>
          <p:cNvSpPr>
            <a:spLocks noGrp="1"/>
          </p:cNvSpPr>
          <p:nvPr>
            <p:ph type="body" sz="quarter" idx="4294967295"/>
          </p:nvPr>
        </p:nvSpPr>
        <p:spPr>
          <a:xfrm>
            <a:off x="2045208" y="4922117"/>
            <a:ext cx="8101013" cy="1636712"/>
          </a:xfrm>
        </p:spPr>
        <p:txBody>
          <a:bodyPr/>
          <a:lstStyle/>
          <a:p>
            <a:pPr marL="0" indent="0">
              <a:buNone/>
            </a:pPr>
            <a:r>
              <a:rPr lang="en-US" dirty="0"/>
              <a:t>By 2030, annual tobacco deaths are expected to increase to 8 million. That means that </a:t>
            </a:r>
            <a:r>
              <a:rPr lang="en-US" i="1" dirty="0"/>
              <a:t>1 billion </a:t>
            </a:r>
            <a:r>
              <a:rPr lang="en-US" dirty="0"/>
              <a:t>twenty-first-century people may be killed by tobacco.</a:t>
            </a:r>
          </a:p>
          <a:p>
            <a:pPr marL="0" indent="0" algn="r">
              <a:buNone/>
            </a:pPr>
            <a:r>
              <a:rPr lang="en-US" sz="2000" i="1" dirty="0"/>
              <a:t>(WHO, 2012)</a:t>
            </a:r>
          </a:p>
        </p:txBody>
      </p:sp>
    </p:spTree>
    <p:extLst>
      <p:ext uri="{BB962C8B-B14F-4D97-AF65-F5344CB8AC3E}">
        <p14:creationId xmlns:p14="http://schemas.microsoft.com/office/powerpoint/2010/main" val="36122475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4239" y="457200"/>
            <a:ext cx="3423147" cy="1600200"/>
          </a:xfrm>
        </p:spPr>
        <p:txBody>
          <a:bodyPr/>
          <a:lstStyle/>
          <a:p>
            <a:r>
              <a:rPr lang="en-US" dirty="0"/>
              <a:t>How teens keep the cigarette industry in business.</a:t>
            </a:r>
          </a:p>
        </p:txBody>
      </p:sp>
      <p:sp>
        <p:nvSpPr>
          <p:cNvPr id="4" name="Text Placeholder 3"/>
          <p:cNvSpPr>
            <a:spLocks noGrp="1"/>
          </p:cNvSpPr>
          <p:nvPr>
            <p:ph type="body" sz="half" idx="2"/>
          </p:nvPr>
        </p:nvSpPr>
        <p:spPr>
          <a:xfrm>
            <a:off x="2154239" y="2425700"/>
            <a:ext cx="3423147" cy="4228118"/>
          </a:xfrm>
        </p:spPr>
        <p:txBody>
          <a:bodyPr/>
          <a:lstStyle/>
          <a:p>
            <a:r>
              <a:rPr lang="en-US" dirty="0"/>
              <a:t>Virtually nobody starts smoking past the vulnerable teen</a:t>
            </a:r>
          </a:p>
          <a:p>
            <a:r>
              <a:rPr lang="en-US" dirty="0"/>
              <a:t>years. Eager to hook customers whose</a:t>
            </a:r>
          </a:p>
          <a:p>
            <a:r>
              <a:rPr lang="en-US" dirty="0"/>
              <a:t>addiction will give them business for</a:t>
            </a:r>
          </a:p>
          <a:p>
            <a:r>
              <a:rPr lang="en-US" dirty="0"/>
              <a:t>years to come, cigarette companies</a:t>
            </a:r>
          </a:p>
          <a:p>
            <a:r>
              <a:rPr lang="en-US" dirty="0"/>
              <a:t>target teens.</a:t>
            </a:r>
          </a:p>
        </p:txBody>
      </p:sp>
      <p:sp>
        <p:nvSpPr>
          <p:cNvPr id="6" name="TextBox 5"/>
          <p:cNvSpPr txBox="1"/>
          <p:nvPr/>
        </p:nvSpPr>
        <p:spPr>
          <a:xfrm>
            <a:off x="5833097" y="5084158"/>
            <a:ext cx="4749421" cy="1569660"/>
          </a:xfrm>
          <a:prstGeom prst="rect">
            <a:avLst/>
          </a:prstGeom>
          <a:solidFill>
            <a:srgbClr val="E7D9B1"/>
          </a:solidFill>
        </p:spPr>
        <p:txBody>
          <a:bodyPr wrap="square" rtlCol="0">
            <a:spAutoFit/>
          </a:bodyPr>
          <a:lstStyle/>
          <a:p>
            <a:pPr algn="ctr"/>
            <a:r>
              <a:rPr lang="en-US" sz="2400" dirty="0">
                <a:solidFill>
                  <a:prstClr val="black"/>
                </a:solidFill>
                <a:latin typeface="Arial" panose="020B0604020202020204" pitchFamily="34" charset="0"/>
                <a:cs typeface="Arial" panose="020B0604020202020204" pitchFamily="34" charset="0"/>
              </a:rPr>
              <a:t>Portrayals of smoking by popular actors, such as Scarlett Johansson in </a:t>
            </a:r>
            <a:r>
              <a:rPr lang="en-US" sz="2400" i="1" dirty="0">
                <a:solidFill>
                  <a:prstClr val="black"/>
                </a:solidFill>
                <a:latin typeface="Arial" panose="020B0604020202020204" pitchFamily="34" charset="0"/>
                <a:cs typeface="Arial" panose="020B0604020202020204" pitchFamily="34" charset="0"/>
              </a:rPr>
              <a:t>Hail, Caesar!, </a:t>
            </a:r>
            <a:r>
              <a:rPr lang="en-US" sz="2400" dirty="0">
                <a:solidFill>
                  <a:prstClr val="black"/>
                </a:solidFill>
                <a:latin typeface="Arial" panose="020B0604020202020204" pitchFamily="34" charset="0"/>
                <a:cs typeface="Arial" panose="020B0604020202020204" pitchFamily="34" charset="0"/>
              </a:rPr>
              <a:t>tempt teens to imitate.</a:t>
            </a:r>
          </a:p>
        </p:txBody>
      </p:sp>
      <p:pic>
        <p:nvPicPr>
          <p:cNvPr id="5" name="Content Placeholder 4"/>
          <p:cNvPicPr>
            <a:picLocks noGrp="1" noChangeAspect="1"/>
          </p:cNvPicPr>
          <p:nvPr>
            <p:ph idx="1"/>
          </p:nvPr>
        </p:nvPicPr>
        <p:blipFill>
          <a:blip r:embed="rId2"/>
          <a:stretch>
            <a:fillRect/>
          </a:stretch>
        </p:blipFill>
        <p:spPr>
          <a:xfrm>
            <a:off x="6096001" y="1602776"/>
            <a:ext cx="4223615" cy="3311413"/>
          </a:xfrm>
          <a:prstGeom prst="rect">
            <a:avLst/>
          </a:prstGeom>
        </p:spPr>
      </p:pic>
    </p:spTree>
    <p:extLst>
      <p:ext uri="{BB962C8B-B14F-4D97-AF65-F5344CB8AC3E}">
        <p14:creationId xmlns:p14="http://schemas.microsoft.com/office/powerpoint/2010/main" val="53741964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for a quote…</a:t>
            </a:r>
          </a:p>
        </p:txBody>
      </p:sp>
      <p:sp>
        <p:nvSpPr>
          <p:cNvPr id="3" name="Content Placeholder 2"/>
          <p:cNvSpPr>
            <a:spLocks noGrp="1"/>
          </p:cNvSpPr>
          <p:nvPr>
            <p:ph idx="1"/>
          </p:nvPr>
        </p:nvSpPr>
        <p:spPr>
          <a:xfrm>
            <a:off x="2152650" y="1910687"/>
            <a:ext cx="8101584" cy="4653886"/>
          </a:xfrm>
        </p:spPr>
        <p:txBody>
          <a:bodyPr/>
          <a:lstStyle/>
          <a:p>
            <a:r>
              <a:rPr lang="en-US" i="1" dirty="0"/>
              <a:t>Humorist Dave Barry (1995) recalling why he smoked his first cigarette the summer he turned 15:  </a:t>
            </a:r>
          </a:p>
          <a:p>
            <a:endParaRPr lang="en-US" i="1" dirty="0"/>
          </a:p>
          <a:p>
            <a:r>
              <a:rPr lang="en-US" i="1" dirty="0"/>
              <a:t>“Arguments against smoking: ‘It’s a repulsive addiction that slowly but surely turns you into a gasping, gray-skinned, tumor-ridden invalid, hacking up brownish gobs of toxic waste from your one remaining lung.’ </a:t>
            </a:r>
          </a:p>
          <a:p>
            <a:endParaRPr lang="en-US" i="1" dirty="0"/>
          </a:p>
          <a:p>
            <a:r>
              <a:rPr lang="en-US" i="1" dirty="0"/>
              <a:t>Arguments for smoking: ‘Other teenagers are doing it.’ Case closed! Let’s light up!”</a:t>
            </a:r>
            <a:endParaRPr lang="en-US" dirty="0"/>
          </a:p>
        </p:txBody>
      </p:sp>
    </p:spTree>
    <p:extLst>
      <p:ext uri="{BB962C8B-B14F-4D97-AF65-F5344CB8AC3E}">
        <p14:creationId xmlns:p14="http://schemas.microsoft.com/office/powerpoint/2010/main" val="11754646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239" y="457200"/>
            <a:ext cx="3423147" cy="1600200"/>
          </a:xfrm>
        </p:spPr>
        <p:txBody>
          <a:bodyPr>
            <a:normAutofit/>
          </a:bodyPr>
          <a:lstStyle/>
          <a:p>
            <a:r>
              <a:rPr lang="en-US" dirty="0"/>
              <a:t>What are the physiological effects of nicotine?</a:t>
            </a:r>
          </a:p>
        </p:txBody>
      </p:sp>
      <p:sp>
        <p:nvSpPr>
          <p:cNvPr id="4" name="Text Placeholder 3"/>
          <p:cNvSpPr>
            <a:spLocks noGrp="1"/>
          </p:cNvSpPr>
          <p:nvPr>
            <p:ph type="body" sz="half" idx="2"/>
          </p:nvPr>
        </p:nvSpPr>
        <p:spPr>
          <a:xfrm>
            <a:off x="2154239" y="2425700"/>
            <a:ext cx="3423147" cy="4056987"/>
          </a:xfrm>
        </p:spPr>
        <p:txBody>
          <a:bodyPr/>
          <a:lstStyle/>
          <a:p>
            <a:r>
              <a:rPr lang="en-US" dirty="0"/>
              <a:t>Nicotine reaches the brain within 7 seconds, twice as fast</a:t>
            </a:r>
          </a:p>
          <a:p>
            <a:r>
              <a:rPr lang="en-US" dirty="0"/>
              <a:t>as intravenous heroin. </a:t>
            </a:r>
          </a:p>
          <a:p>
            <a:endParaRPr lang="en-US" dirty="0"/>
          </a:p>
          <a:p>
            <a:r>
              <a:rPr lang="en-US" dirty="0"/>
              <a:t>Within minutes, the amount in the blood soars.</a:t>
            </a:r>
          </a:p>
        </p:txBody>
      </p:sp>
      <p:pic>
        <p:nvPicPr>
          <p:cNvPr id="5" name="Content Placeholder 4"/>
          <p:cNvPicPr>
            <a:picLocks noGrp="1" noChangeAspect="1"/>
          </p:cNvPicPr>
          <p:nvPr>
            <p:ph idx="1"/>
          </p:nvPr>
        </p:nvPicPr>
        <p:blipFill>
          <a:blip r:embed="rId2"/>
          <a:stretch>
            <a:fillRect/>
          </a:stretch>
        </p:blipFill>
        <p:spPr>
          <a:xfrm>
            <a:off x="5884146" y="866274"/>
            <a:ext cx="6320139" cy="5575919"/>
          </a:xfrm>
          <a:prstGeom prst="rect">
            <a:avLst/>
          </a:prstGeom>
        </p:spPr>
      </p:pic>
    </p:spTree>
    <p:extLst>
      <p:ext uri="{BB962C8B-B14F-4D97-AF65-F5344CB8AC3E}">
        <p14:creationId xmlns:p14="http://schemas.microsoft.com/office/powerpoint/2010/main" val="4561938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cocaine?</a:t>
            </a:r>
          </a:p>
        </p:txBody>
      </p:sp>
      <p:sp>
        <p:nvSpPr>
          <p:cNvPr id="3" name="Content Placeholder 2"/>
          <p:cNvSpPr>
            <a:spLocks noGrp="1"/>
          </p:cNvSpPr>
          <p:nvPr>
            <p:ph idx="1"/>
          </p:nvPr>
        </p:nvSpPr>
        <p:spPr>
          <a:xfrm>
            <a:off x="2152650" y="2019870"/>
            <a:ext cx="8101584" cy="4599295"/>
          </a:xfrm>
        </p:spPr>
        <p:txBody>
          <a:bodyPr/>
          <a:lstStyle/>
          <a:p>
            <a:r>
              <a:rPr lang="en-US" dirty="0"/>
              <a:t>a powerful and addictive stimulant derived from the coca plant; produces temporarily increased alertness and euphoria</a:t>
            </a:r>
          </a:p>
          <a:p>
            <a:endParaRPr lang="en-US" dirty="0"/>
          </a:p>
          <a:p>
            <a:r>
              <a:rPr lang="en-US" dirty="0"/>
              <a:t>Cocaine is snorted, injected, or smoked. </a:t>
            </a:r>
          </a:p>
          <a:p>
            <a:endParaRPr lang="en-US" dirty="0"/>
          </a:p>
          <a:p>
            <a:r>
              <a:rPr lang="en-US" dirty="0"/>
              <a:t>It enters the bloodstream quickly, producing a rush of euphoria that depletes the brain’s supply of the neurotransmitters dopamine, serotonin, and norepinephrine.</a:t>
            </a:r>
          </a:p>
        </p:txBody>
      </p:sp>
    </p:spTree>
    <p:extLst>
      <p:ext uri="{BB962C8B-B14F-4D97-AF65-F5344CB8AC3E}">
        <p14:creationId xmlns:p14="http://schemas.microsoft.com/office/powerpoint/2010/main" val="106349507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quick refresher on neural transmission.</a:t>
            </a:r>
          </a:p>
        </p:txBody>
      </p:sp>
      <p:sp>
        <p:nvSpPr>
          <p:cNvPr id="4" name="Text Placeholder 3"/>
          <p:cNvSpPr>
            <a:spLocks noGrp="1"/>
          </p:cNvSpPr>
          <p:nvPr>
            <p:ph type="body" sz="half" idx="2"/>
          </p:nvPr>
        </p:nvSpPr>
        <p:spPr/>
        <p:txBody>
          <a:bodyPr/>
          <a:lstStyle/>
          <a:p>
            <a:r>
              <a:rPr lang="en-US" dirty="0"/>
              <a:t>Neurotransmitters carry a message from a</a:t>
            </a:r>
          </a:p>
          <a:p>
            <a:r>
              <a:rPr lang="en-US" dirty="0"/>
              <a:t>sending neuron across a synapse to receptor</a:t>
            </a:r>
          </a:p>
          <a:p>
            <a:r>
              <a:rPr lang="en-US" dirty="0"/>
              <a:t>sites on a receiving neuron.</a:t>
            </a:r>
          </a:p>
        </p:txBody>
      </p:sp>
      <p:pic>
        <p:nvPicPr>
          <p:cNvPr id="5" name="Content Placeholder 4"/>
          <p:cNvPicPr>
            <a:picLocks noGrp="1" noChangeAspect="1"/>
          </p:cNvPicPr>
          <p:nvPr>
            <p:ph idx="1"/>
          </p:nvPr>
        </p:nvPicPr>
        <p:blipFill>
          <a:blip r:embed="rId2"/>
          <a:stretch>
            <a:fillRect/>
          </a:stretch>
        </p:blipFill>
        <p:spPr>
          <a:xfrm>
            <a:off x="5542115" y="283088"/>
            <a:ext cx="6441338" cy="6310217"/>
          </a:xfrm>
          <a:prstGeom prst="rect">
            <a:avLst/>
          </a:prstGeom>
        </p:spPr>
      </p:pic>
    </p:spTree>
    <p:extLst>
      <p:ext uri="{BB962C8B-B14F-4D97-AF65-F5344CB8AC3E}">
        <p14:creationId xmlns:p14="http://schemas.microsoft.com/office/powerpoint/2010/main" val="780547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8D1C29-AC9B-4550-908E-02C7E8076139}"/>
              </a:ext>
            </a:extLst>
          </p:cNvPr>
          <p:cNvSpPr>
            <a:spLocks noGrp="1"/>
          </p:cNvSpPr>
          <p:nvPr>
            <p:ph type="title"/>
          </p:nvPr>
        </p:nvSpPr>
        <p:spPr>
          <a:xfrm>
            <a:off x="2045491" y="350409"/>
            <a:ext cx="8101584" cy="1325563"/>
          </a:xfrm>
        </p:spPr>
        <p:txBody>
          <a:bodyPr/>
          <a:lstStyle/>
          <a:p>
            <a:r>
              <a:rPr lang="en-US" dirty="0"/>
              <a:t>What results has hypnosis brought about?</a:t>
            </a:r>
          </a:p>
        </p:txBody>
      </p:sp>
      <p:sp>
        <p:nvSpPr>
          <p:cNvPr id="3" name="Text Placeholder 2"/>
          <p:cNvSpPr>
            <a:spLocks noGrp="1"/>
          </p:cNvSpPr>
          <p:nvPr>
            <p:ph type="body" sz="quarter" idx="4294967295"/>
          </p:nvPr>
        </p:nvSpPr>
        <p:spPr>
          <a:xfrm>
            <a:off x="2045494" y="1955945"/>
            <a:ext cx="8101013" cy="1809750"/>
          </a:xfrm>
        </p:spPr>
        <p:txBody>
          <a:bodyPr>
            <a:normAutofit/>
          </a:bodyPr>
          <a:lstStyle/>
          <a:p>
            <a:pPr marL="0" indent="0">
              <a:buNone/>
            </a:pPr>
            <a:r>
              <a:rPr lang="en-US" sz="2400" dirty="0"/>
              <a:t>In one analysis of 18 studies, the average client whose therapy was supplemented with hypnosis showed greater improvement than 70 percent of other therapy patients. </a:t>
            </a:r>
          </a:p>
          <a:p>
            <a:pPr marL="0" indent="0" algn="r">
              <a:buNone/>
            </a:pPr>
            <a:r>
              <a:rPr lang="en-US" sz="2000" i="1" dirty="0"/>
              <a:t>(Kirsch et al., 1995, 1996)</a:t>
            </a:r>
          </a:p>
        </p:txBody>
      </p:sp>
      <p:sp>
        <p:nvSpPr>
          <p:cNvPr id="4" name="Text Placeholder 3"/>
          <p:cNvSpPr>
            <a:spLocks noGrp="1"/>
          </p:cNvSpPr>
          <p:nvPr>
            <p:ph type="body" sz="quarter" idx="4294967295"/>
          </p:nvPr>
        </p:nvSpPr>
        <p:spPr>
          <a:xfrm>
            <a:off x="2045493" y="4093441"/>
            <a:ext cx="8101013" cy="982662"/>
          </a:xfrm>
        </p:spPr>
        <p:txBody>
          <a:bodyPr>
            <a:noAutofit/>
          </a:bodyPr>
          <a:lstStyle/>
          <a:p>
            <a:pPr marL="0" indent="0">
              <a:buNone/>
            </a:pPr>
            <a:r>
              <a:rPr lang="en-US" sz="2400" dirty="0"/>
              <a:t>Hypnosis seemed especially helpful for </a:t>
            </a:r>
          </a:p>
          <a:p>
            <a:pPr marL="0" indent="0">
              <a:buNone/>
            </a:pPr>
            <a:r>
              <a:rPr lang="en-US" sz="2400" dirty="0"/>
              <a:t>the treatment of obesity.</a:t>
            </a:r>
          </a:p>
        </p:txBody>
      </p:sp>
      <p:sp>
        <p:nvSpPr>
          <p:cNvPr id="5" name="Text Placeholder 4"/>
          <p:cNvSpPr>
            <a:spLocks noGrp="1"/>
          </p:cNvSpPr>
          <p:nvPr>
            <p:ph type="body" sz="quarter" idx="4294967295"/>
          </p:nvPr>
        </p:nvSpPr>
        <p:spPr>
          <a:xfrm>
            <a:off x="2045492" y="5403850"/>
            <a:ext cx="8101013" cy="1216025"/>
          </a:xfrm>
        </p:spPr>
        <p:txBody>
          <a:bodyPr/>
          <a:lstStyle/>
          <a:p>
            <a:pPr marL="0" indent="0">
              <a:buNone/>
            </a:pPr>
            <a:r>
              <a:rPr lang="en-US" sz="2400" dirty="0"/>
              <a:t>Drug, alcohol, and smoking addictions have not responded well to hypnosis. </a:t>
            </a:r>
          </a:p>
          <a:p>
            <a:pPr marL="0" indent="0" algn="r">
              <a:buNone/>
            </a:pPr>
            <a:r>
              <a:rPr lang="en-US" sz="2000" i="1" dirty="0"/>
              <a:t>(Nash, 2001)</a:t>
            </a:r>
          </a:p>
        </p:txBody>
      </p:sp>
    </p:spTree>
    <p:extLst>
      <p:ext uri="{BB962C8B-B14F-4D97-AF65-F5344CB8AC3E}">
        <p14:creationId xmlns:p14="http://schemas.microsoft.com/office/powerpoint/2010/main" val="26613852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happens next?</a:t>
            </a:r>
          </a:p>
        </p:txBody>
      </p:sp>
      <p:sp>
        <p:nvSpPr>
          <p:cNvPr id="4" name="Text Placeholder 3"/>
          <p:cNvSpPr>
            <a:spLocks noGrp="1"/>
          </p:cNvSpPr>
          <p:nvPr>
            <p:ph type="body" sz="half" idx="2"/>
          </p:nvPr>
        </p:nvSpPr>
        <p:spPr/>
        <p:txBody>
          <a:bodyPr/>
          <a:lstStyle/>
          <a:p>
            <a:r>
              <a:rPr lang="en-US" dirty="0"/>
              <a:t>The sending neuron normally reabsorbs</a:t>
            </a:r>
          </a:p>
          <a:p>
            <a:r>
              <a:rPr lang="en-US" dirty="0"/>
              <a:t>excess neurotransmitter molecules, a</a:t>
            </a:r>
          </a:p>
          <a:p>
            <a:r>
              <a:rPr lang="en-US" dirty="0"/>
              <a:t>process called </a:t>
            </a:r>
            <a:r>
              <a:rPr lang="en-US" i="1" dirty="0"/>
              <a:t>reuptake</a:t>
            </a:r>
            <a:r>
              <a:rPr lang="en-US" dirty="0"/>
              <a:t>.</a:t>
            </a:r>
          </a:p>
        </p:txBody>
      </p:sp>
      <p:pic>
        <p:nvPicPr>
          <p:cNvPr id="6" name="Content Placeholder 5"/>
          <p:cNvPicPr>
            <a:picLocks noGrp="1" noChangeAspect="1"/>
          </p:cNvPicPr>
          <p:nvPr>
            <p:ph idx="1"/>
          </p:nvPr>
        </p:nvPicPr>
        <p:blipFill>
          <a:blip r:embed="rId2"/>
          <a:stretch>
            <a:fillRect/>
          </a:stretch>
        </p:blipFill>
        <p:spPr>
          <a:xfrm>
            <a:off x="6436053" y="457200"/>
            <a:ext cx="4608935" cy="6014098"/>
          </a:xfrm>
          <a:prstGeom prst="rect">
            <a:avLst/>
          </a:prstGeom>
        </p:spPr>
      </p:pic>
    </p:spTree>
    <p:extLst>
      <p:ext uri="{BB962C8B-B14F-4D97-AF65-F5344CB8AC3E}">
        <p14:creationId xmlns:p14="http://schemas.microsoft.com/office/powerpoint/2010/main" val="8799322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239" y="457200"/>
            <a:ext cx="3982705" cy="1600200"/>
          </a:xfrm>
        </p:spPr>
        <p:txBody>
          <a:bodyPr>
            <a:normAutofit/>
          </a:bodyPr>
          <a:lstStyle/>
          <a:p>
            <a:r>
              <a:rPr lang="en-US" dirty="0"/>
              <a:t>How does cocaine impact normal neural transmission?</a:t>
            </a:r>
          </a:p>
        </p:txBody>
      </p:sp>
      <p:sp>
        <p:nvSpPr>
          <p:cNvPr id="4" name="Text Placeholder 3"/>
          <p:cNvSpPr>
            <a:spLocks noGrp="1"/>
          </p:cNvSpPr>
          <p:nvPr>
            <p:ph type="body" sz="half" idx="2"/>
          </p:nvPr>
        </p:nvSpPr>
        <p:spPr>
          <a:xfrm>
            <a:off x="2154239" y="2296188"/>
            <a:ext cx="3982705" cy="4302646"/>
          </a:xfrm>
        </p:spPr>
        <p:txBody>
          <a:bodyPr/>
          <a:lstStyle/>
          <a:p>
            <a:r>
              <a:rPr lang="en-US" dirty="0"/>
              <a:t>By binding to the sites that normally reabsorb</a:t>
            </a:r>
          </a:p>
          <a:p>
            <a:r>
              <a:rPr lang="en-US" dirty="0"/>
              <a:t>neurotransmitter molecules, cocaine blocks reuptake of dopamine, norepinephrine, and</a:t>
            </a:r>
          </a:p>
          <a:p>
            <a:r>
              <a:rPr lang="en-US" dirty="0"/>
              <a:t>serotonin. </a:t>
            </a:r>
          </a:p>
          <a:p>
            <a:r>
              <a:rPr lang="en-US" sz="2000" i="1" dirty="0"/>
              <a:t>(Ray &amp; </a:t>
            </a:r>
            <a:r>
              <a:rPr lang="en-US" sz="2000" i="1" dirty="0" err="1"/>
              <a:t>Ksir</a:t>
            </a:r>
            <a:r>
              <a:rPr lang="en-US" sz="2000" i="1" dirty="0"/>
              <a:t>, 1990) </a:t>
            </a:r>
          </a:p>
        </p:txBody>
      </p:sp>
      <p:pic>
        <p:nvPicPr>
          <p:cNvPr id="8" name="Content Placeholder 7"/>
          <p:cNvPicPr>
            <a:picLocks noGrp="1" noChangeAspect="1"/>
          </p:cNvPicPr>
          <p:nvPr>
            <p:ph idx="1"/>
          </p:nvPr>
        </p:nvPicPr>
        <p:blipFill>
          <a:blip r:embed="rId2"/>
          <a:stretch>
            <a:fillRect/>
          </a:stretch>
        </p:blipFill>
        <p:spPr>
          <a:xfrm>
            <a:off x="6593029" y="1080838"/>
            <a:ext cx="5136515" cy="5158096"/>
          </a:xfrm>
          <a:prstGeom prst="rect">
            <a:avLst/>
          </a:prstGeom>
        </p:spPr>
      </p:pic>
    </p:spTree>
    <p:extLst>
      <p:ext uri="{BB962C8B-B14F-4D97-AF65-F5344CB8AC3E}">
        <p14:creationId xmlns:p14="http://schemas.microsoft.com/office/powerpoint/2010/main" val="8823881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238" y="457200"/>
            <a:ext cx="4733332" cy="1600200"/>
          </a:xfrm>
        </p:spPr>
        <p:txBody>
          <a:bodyPr/>
          <a:lstStyle/>
          <a:p>
            <a:r>
              <a:rPr lang="en-US" dirty="0"/>
              <a:t>How does this produce euphoria?</a:t>
            </a:r>
          </a:p>
        </p:txBody>
      </p:sp>
      <p:pic>
        <p:nvPicPr>
          <p:cNvPr id="5" name="Content Placeholder 4"/>
          <p:cNvPicPr>
            <a:picLocks noGrp="1" noChangeAspect="1"/>
          </p:cNvPicPr>
          <p:nvPr>
            <p:ph idx="1"/>
          </p:nvPr>
        </p:nvPicPr>
        <p:blipFill>
          <a:blip r:embed="rId2"/>
          <a:stretch>
            <a:fillRect/>
          </a:stretch>
        </p:blipFill>
        <p:spPr>
          <a:xfrm>
            <a:off x="7248120" y="1587193"/>
            <a:ext cx="4576018" cy="4595243"/>
          </a:xfrm>
          <a:prstGeom prst="rect">
            <a:avLst/>
          </a:prstGeom>
        </p:spPr>
      </p:pic>
      <p:sp>
        <p:nvSpPr>
          <p:cNvPr id="4" name="Text Placeholder 3"/>
          <p:cNvSpPr>
            <a:spLocks noGrp="1"/>
          </p:cNvSpPr>
          <p:nvPr>
            <p:ph type="body" sz="half" idx="2"/>
          </p:nvPr>
        </p:nvSpPr>
        <p:spPr>
          <a:xfrm>
            <a:off x="2154238" y="2425700"/>
            <a:ext cx="4733333" cy="4288999"/>
          </a:xfrm>
        </p:spPr>
        <p:txBody>
          <a:bodyPr/>
          <a:lstStyle/>
          <a:p>
            <a:r>
              <a:rPr lang="en-US" dirty="0"/>
              <a:t>The extra neurotransmitter molecules remain in the synapse, intensifying their normal mood-altering effects and producing a euphoric rush.</a:t>
            </a:r>
          </a:p>
          <a:p>
            <a:r>
              <a:rPr lang="en-US" dirty="0"/>
              <a:t>When the cocaine level drops, the absence of these neurotransmitters produces a crash.</a:t>
            </a:r>
          </a:p>
        </p:txBody>
      </p:sp>
    </p:spTree>
    <p:extLst>
      <p:ext uri="{BB962C8B-B14F-4D97-AF65-F5344CB8AC3E}">
        <p14:creationId xmlns:p14="http://schemas.microsoft.com/office/powerpoint/2010/main" val="169205979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 2</a:t>
            </a:r>
          </a:p>
        </p:txBody>
      </p:sp>
      <p:sp>
        <p:nvSpPr>
          <p:cNvPr id="3" name="Content Placeholder 2"/>
          <p:cNvSpPr>
            <a:spLocks noGrp="1"/>
          </p:cNvSpPr>
          <p:nvPr>
            <p:ph idx="1"/>
          </p:nvPr>
        </p:nvSpPr>
        <p:spPr>
          <a:xfrm>
            <a:off x="2152650" y="2309415"/>
            <a:ext cx="8101584" cy="3463589"/>
          </a:xfrm>
          <a:solidFill>
            <a:srgbClr val="E7D9B1"/>
          </a:solidFill>
          <a:ln w="76200">
            <a:solidFill>
              <a:schemeClr val="accent4"/>
            </a:solidFill>
          </a:ln>
        </p:spPr>
        <p:txBody>
          <a:bodyPr>
            <a:normAutofit/>
          </a:bodyPr>
          <a:lstStyle/>
          <a:p>
            <a:r>
              <a:rPr lang="en-US" sz="2400" dirty="0"/>
              <a:t>Many of the slides in this Module are an excellent review of how neurotransmitters work. </a:t>
            </a:r>
          </a:p>
          <a:p>
            <a:endParaRPr lang="en-US" sz="2400" dirty="0"/>
          </a:p>
          <a:p>
            <a:r>
              <a:rPr lang="en-US" sz="2400" dirty="0"/>
              <a:t>If there is any part of this that you don’t understand, head back to Module 9 for a complete explanation.</a:t>
            </a:r>
          </a:p>
          <a:p>
            <a:endParaRPr lang="en-US" sz="2400" dirty="0"/>
          </a:p>
          <a:p>
            <a:r>
              <a:rPr lang="en-US" sz="2400" dirty="0"/>
              <a:t>Neural communication is a topic that has been </a:t>
            </a:r>
          </a:p>
          <a:p>
            <a:r>
              <a:rPr lang="en-US" sz="2400" dirty="0"/>
              <a:t>on the AP</a:t>
            </a:r>
            <a:r>
              <a:rPr lang="en-US" sz="2400" baseline="30000" dirty="0"/>
              <a:t>®</a:t>
            </a:r>
            <a:r>
              <a:rPr lang="en-US" sz="2400" dirty="0"/>
              <a:t> exam.</a:t>
            </a:r>
          </a:p>
        </p:txBody>
      </p:sp>
      <p:pic>
        <p:nvPicPr>
          <p:cNvPr id="4" name="Picture 3" descr="decorative"/>
          <p:cNvPicPr>
            <a:picLocks noChangeAspect="1"/>
          </p:cNvPicPr>
          <p:nvPr/>
        </p:nvPicPr>
        <p:blipFill>
          <a:blip r:embed="rId2"/>
          <a:stretch>
            <a:fillRect/>
          </a:stretch>
        </p:blipFill>
        <p:spPr>
          <a:xfrm>
            <a:off x="2226819" y="413736"/>
            <a:ext cx="914479" cy="914479"/>
          </a:xfrm>
          <a:prstGeom prst="rect">
            <a:avLst/>
          </a:prstGeom>
        </p:spPr>
      </p:pic>
    </p:spTree>
    <p:extLst>
      <p:ext uri="{BB962C8B-B14F-4D97-AF65-F5344CB8AC3E}">
        <p14:creationId xmlns:p14="http://schemas.microsoft.com/office/powerpoint/2010/main" val="17888321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methamphetamine</a:t>
            </a:r>
            <a:r>
              <a:rPr lang="en-US" dirty="0"/>
              <a:t>?</a:t>
            </a:r>
          </a:p>
        </p:txBody>
      </p:sp>
      <p:sp>
        <p:nvSpPr>
          <p:cNvPr id="3" name="Content Placeholder 2"/>
          <p:cNvSpPr>
            <a:spLocks noGrp="1"/>
          </p:cNvSpPr>
          <p:nvPr>
            <p:ph idx="1"/>
          </p:nvPr>
        </p:nvSpPr>
        <p:spPr>
          <a:xfrm>
            <a:off x="2152650" y="1978926"/>
            <a:ext cx="8101584" cy="4080681"/>
          </a:xfrm>
        </p:spPr>
        <p:txBody>
          <a:bodyPr/>
          <a:lstStyle/>
          <a:p>
            <a:r>
              <a:rPr lang="en-US" dirty="0"/>
              <a:t>a powerfully addictive drug that stimulates</a:t>
            </a:r>
          </a:p>
          <a:p>
            <a:r>
              <a:rPr lang="en-US" dirty="0"/>
              <a:t>the central nervous system, with accelerated body functions and associated energy and mood</a:t>
            </a:r>
          </a:p>
          <a:p>
            <a:r>
              <a:rPr lang="en-US" dirty="0"/>
              <a:t>changes; over time, appears to reduce baseline dopamine levels</a:t>
            </a:r>
          </a:p>
          <a:p>
            <a:endParaRPr lang="en-US" dirty="0"/>
          </a:p>
          <a:p>
            <a:r>
              <a:rPr lang="en-US" dirty="0"/>
              <a:t>“Meth’s” aftereffects may include irritability, insomnia, hypertension, </a:t>
            </a:r>
            <a:r>
              <a:rPr lang="fr-FR" dirty="0" err="1"/>
              <a:t>seizures</a:t>
            </a:r>
            <a:r>
              <a:rPr lang="fr-FR" dirty="0"/>
              <a:t>, social isolation, </a:t>
            </a:r>
            <a:r>
              <a:rPr lang="fr-FR" dirty="0" err="1"/>
              <a:t>depression</a:t>
            </a:r>
            <a:r>
              <a:rPr lang="fr-FR" dirty="0"/>
              <a:t>, and </a:t>
            </a:r>
            <a:r>
              <a:rPr lang="fr-FR" dirty="0" err="1"/>
              <a:t>occasional</a:t>
            </a:r>
            <a:r>
              <a:rPr lang="fr-FR" dirty="0"/>
              <a:t> violent </a:t>
            </a:r>
            <a:r>
              <a:rPr lang="fr-FR" dirty="0" err="1"/>
              <a:t>outbursts</a:t>
            </a:r>
            <a:r>
              <a:rPr lang="fr-FR" dirty="0"/>
              <a:t>.</a:t>
            </a:r>
            <a:endParaRPr lang="en-US" dirty="0"/>
          </a:p>
        </p:txBody>
      </p:sp>
    </p:spTree>
    <p:extLst>
      <p:ext uri="{BB962C8B-B14F-4D97-AF65-F5344CB8AC3E}">
        <p14:creationId xmlns:p14="http://schemas.microsoft.com/office/powerpoint/2010/main" val="338905987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physical changes result with </a:t>
            </a:r>
            <a:r>
              <a:rPr lang="en-US" i="1" dirty="0"/>
              <a:t>methamphetamine </a:t>
            </a:r>
            <a:r>
              <a:rPr lang="en-US" dirty="0"/>
              <a:t>use?</a:t>
            </a:r>
          </a:p>
        </p:txBody>
      </p:sp>
      <p:sp>
        <p:nvSpPr>
          <p:cNvPr id="4" name="Content Placeholder 3"/>
          <p:cNvSpPr>
            <a:spLocks noGrp="1"/>
          </p:cNvSpPr>
          <p:nvPr>
            <p:ph sz="quarter" idx="14"/>
          </p:nvPr>
        </p:nvSpPr>
        <p:spPr>
          <a:xfrm>
            <a:off x="2153222" y="5295332"/>
            <a:ext cx="8101013" cy="1241945"/>
          </a:xfrm>
        </p:spPr>
        <p:txBody>
          <a:bodyPr/>
          <a:lstStyle/>
          <a:p>
            <a:r>
              <a:rPr lang="en-US" dirty="0"/>
              <a:t>In the 18 months between these two mug shots, this woman’s </a:t>
            </a:r>
            <a:r>
              <a:rPr lang="en-US" b="1" i="1" dirty="0"/>
              <a:t>methamphetamine</a:t>
            </a:r>
            <a:r>
              <a:rPr lang="en-US" dirty="0"/>
              <a:t> addiction led to</a:t>
            </a:r>
          </a:p>
          <a:p>
            <a:r>
              <a:rPr lang="en-US" dirty="0"/>
              <a:t>obvious physical changes.</a:t>
            </a:r>
          </a:p>
        </p:txBody>
      </p:sp>
      <p:pic>
        <p:nvPicPr>
          <p:cNvPr id="5" name="Content Placeholder 4"/>
          <p:cNvPicPr>
            <a:picLocks noGrp="1" noChangeAspect="1"/>
          </p:cNvPicPr>
          <p:nvPr>
            <p:ph sz="quarter" idx="13"/>
          </p:nvPr>
        </p:nvPicPr>
        <p:blipFill>
          <a:blip r:embed="rId2"/>
          <a:stretch>
            <a:fillRect/>
          </a:stretch>
        </p:blipFill>
        <p:spPr>
          <a:xfrm>
            <a:off x="3695431" y="1886528"/>
            <a:ext cx="5015451" cy="3111933"/>
          </a:xfrm>
          <a:prstGeom prst="rect">
            <a:avLst/>
          </a:prstGeom>
        </p:spPr>
      </p:pic>
    </p:spTree>
    <p:extLst>
      <p:ext uri="{BB962C8B-B14F-4D97-AF65-F5344CB8AC3E}">
        <p14:creationId xmlns:p14="http://schemas.microsoft.com/office/powerpoint/2010/main" val="1919508274"/>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Ecstasy(MDMA)?</a:t>
            </a:r>
          </a:p>
        </p:txBody>
      </p:sp>
      <p:sp>
        <p:nvSpPr>
          <p:cNvPr id="3" name="Content Placeholder 2"/>
          <p:cNvSpPr>
            <a:spLocks noGrp="1"/>
          </p:cNvSpPr>
          <p:nvPr>
            <p:ph idx="1"/>
          </p:nvPr>
        </p:nvSpPr>
        <p:spPr/>
        <p:txBody>
          <a:bodyPr/>
          <a:lstStyle/>
          <a:p>
            <a:r>
              <a:rPr lang="en-US" dirty="0"/>
              <a:t>a synthetic stimulant and mild hallucinogen</a:t>
            </a:r>
          </a:p>
          <a:p>
            <a:endParaRPr lang="en-US" dirty="0"/>
          </a:p>
          <a:p>
            <a:r>
              <a:rPr lang="en-US" dirty="0"/>
              <a:t>produces euphoria and social intimacy, but with short-term health risks and longer-term harm to serotonin-producing neurons and to mood and cognition</a:t>
            </a:r>
          </a:p>
        </p:txBody>
      </p:sp>
    </p:spTree>
    <p:extLst>
      <p:ext uri="{BB962C8B-B14F-4D97-AF65-F5344CB8AC3E}">
        <p14:creationId xmlns:p14="http://schemas.microsoft.com/office/powerpoint/2010/main" val="14344694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239" y="457200"/>
            <a:ext cx="3518681" cy="1600200"/>
          </a:xfrm>
        </p:spPr>
        <p:txBody>
          <a:bodyPr/>
          <a:lstStyle/>
          <a:p>
            <a:r>
              <a:rPr lang="en-US" dirty="0"/>
              <a:t>How does </a:t>
            </a:r>
            <a:r>
              <a:rPr lang="en-US" b="1" i="1" dirty="0"/>
              <a:t>Ecstasy (MDMA) </a:t>
            </a:r>
            <a:r>
              <a:rPr lang="en-US" dirty="0"/>
              <a:t>work?</a:t>
            </a:r>
          </a:p>
        </p:txBody>
      </p:sp>
      <p:sp>
        <p:nvSpPr>
          <p:cNvPr id="4" name="Text Placeholder 3"/>
          <p:cNvSpPr>
            <a:spLocks noGrp="1"/>
          </p:cNvSpPr>
          <p:nvPr>
            <p:ph type="body" sz="half" idx="2"/>
          </p:nvPr>
        </p:nvSpPr>
        <p:spPr>
          <a:xfrm>
            <a:off x="2154239" y="2292825"/>
            <a:ext cx="3518681" cy="4203510"/>
          </a:xfrm>
        </p:spPr>
        <p:txBody>
          <a:bodyPr/>
          <a:lstStyle/>
          <a:p>
            <a:r>
              <a:rPr lang="en-US" dirty="0"/>
              <a:t>As an amphetamine derivative, </a:t>
            </a:r>
            <a:r>
              <a:rPr lang="en-US" b="1" i="1" dirty="0"/>
              <a:t>Ecstasy (MDMA)</a:t>
            </a:r>
            <a:r>
              <a:rPr lang="en-US" dirty="0"/>
              <a:t> triggers dopamine release, but its major effect is releasing stored serotonin and blocking its reuptake, thus prolonging serotonin’s feel-good flood.</a:t>
            </a:r>
          </a:p>
        </p:txBody>
      </p:sp>
      <p:pic>
        <p:nvPicPr>
          <p:cNvPr id="5" name="Content Placeholder 4"/>
          <p:cNvPicPr>
            <a:picLocks noGrp="1" noChangeAspect="1"/>
          </p:cNvPicPr>
          <p:nvPr>
            <p:ph idx="1"/>
          </p:nvPr>
        </p:nvPicPr>
        <p:blipFill>
          <a:blip r:embed="rId2"/>
          <a:stretch>
            <a:fillRect/>
          </a:stretch>
        </p:blipFill>
        <p:spPr>
          <a:xfrm>
            <a:off x="5909525" y="341749"/>
            <a:ext cx="6282475" cy="6154588"/>
          </a:xfrm>
          <a:prstGeom prst="rect">
            <a:avLst/>
          </a:prstGeom>
        </p:spPr>
      </p:pic>
    </p:spTree>
    <p:extLst>
      <p:ext uri="{BB962C8B-B14F-4D97-AF65-F5344CB8AC3E}">
        <p14:creationId xmlns:p14="http://schemas.microsoft.com/office/powerpoint/2010/main" val="299557840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7FF8AB-1D2F-419B-A755-BB4BED13D810}"/>
              </a:ext>
            </a:extLst>
          </p:cNvPr>
          <p:cNvSpPr>
            <a:spLocks noGrp="1"/>
          </p:cNvSpPr>
          <p:nvPr>
            <p:ph type="title"/>
          </p:nvPr>
        </p:nvSpPr>
        <p:spPr>
          <a:xfrm>
            <a:off x="2045208" y="407989"/>
            <a:ext cx="8101584" cy="1325563"/>
          </a:xfrm>
        </p:spPr>
        <p:txBody>
          <a:bodyPr>
            <a:normAutofit/>
          </a:bodyPr>
          <a:lstStyle/>
          <a:p>
            <a:r>
              <a:rPr lang="en-US" dirty="0"/>
              <a:t>Let’s look at the research on </a:t>
            </a:r>
            <a:br>
              <a:rPr lang="en-US" dirty="0"/>
            </a:br>
            <a:r>
              <a:rPr lang="en-US" i="1" dirty="0"/>
              <a:t>Ecstasy (MDMA)…</a:t>
            </a:r>
            <a:endParaRPr lang="en-US" dirty="0"/>
          </a:p>
        </p:txBody>
      </p:sp>
      <p:sp>
        <p:nvSpPr>
          <p:cNvPr id="3" name="Text Placeholder 2"/>
          <p:cNvSpPr>
            <a:spLocks noGrp="1"/>
          </p:cNvSpPr>
          <p:nvPr>
            <p:ph type="body" sz="quarter" idx="4294967295"/>
          </p:nvPr>
        </p:nvSpPr>
        <p:spPr>
          <a:xfrm>
            <a:off x="2045209" y="1942415"/>
            <a:ext cx="8101013" cy="850900"/>
          </a:xfrm>
        </p:spPr>
        <p:txBody>
          <a:bodyPr>
            <a:normAutofit lnSpcReduction="10000"/>
          </a:bodyPr>
          <a:lstStyle/>
          <a:p>
            <a:pPr marL="0" indent="0">
              <a:buNone/>
            </a:pPr>
            <a:r>
              <a:rPr lang="en-US" dirty="0"/>
              <a:t>Ecstasy’s dehydrating effect, can lead to severe overheating, increased blood pressure, and death.</a:t>
            </a:r>
          </a:p>
        </p:txBody>
      </p:sp>
      <p:sp>
        <p:nvSpPr>
          <p:cNvPr id="4" name="Text Placeholder 3"/>
          <p:cNvSpPr>
            <a:spLocks noGrp="1"/>
          </p:cNvSpPr>
          <p:nvPr>
            <p:ph type="body" sz="quarter" idx="4294967295"/>
          </p:nvPr>
        </p:nvSpPr>
        <p:spPr>
          <a:xfrm>
            <a:off x="2045209" y="3002180"/>
            <a:ext cx="8101013" cy="1939925"/>
          </a:xfrm>
        </p:spPr>
        <p:txBody>
          <a:bodyPr>
            <a:normAutofit lnSpcReduction="10000"/>
          </a:bodyPr>
          <a:lstStyle/>
          <a:p>
            <a:pPr marL="0" indent="0">
              <a:buNone/>
            </a:pPr>
            <a:r>
              <a:rPr lang="en-US" dirty="0"/>
              <a:t>Long-term, repeated leaching of brain serotonin</a:t>
            </a:r>
          </a:p>
          <a:p>
            <a:pPr marL="0" indent="0">
              <a:buNone/>
            </a:pPr>
            <a:r>
              <a:rPr lang="en-US" dirty="0"/>
              <a:t>can damage serotonin-producing neurons, leading to decreased output and increased risk of permanently</a:t>
            </a:r>
          </a:p>
          <a:p>
            <a:pPr marL="0" indent="0">
              <a:buNone/>
            </a:pPr>
            <a:r>
              <a:rPr lang="en-US" dirty="0"/>
              <a:t>depressed mood.</a:t>
            </a:r>
          </a:p>
          <a:p>
            <a:pPr marL="0" indent="0">
              <a:buNone/>
            </a:pPr>
            <a:r>
              <a:rPr lang="da-DK" sz="2000" i="1" dirty="0"/>
              <a:t>(Croft et al., 2001; McCann et al., 2001; Roiser et al., </a:t>
            </a:r>
            <a:r>
              <a:rPr lang="en-US" sz="2000" i="1" dirty="0"/>
              <a:t>2005)</a:t>
            </a:r>
          </a:p>
        </p:txBody>
      </p:sp>
      <p:sp>
        <p:nvSpPr>
          <p:cNvPr id="5" name="Text Placeholder 4"/>
          <p:cNvSpPr>
            <a:spLocks noGrp="1"/>
          </p:cNvSpPr>
          <p:nvPr>
            <p:ph type="body" sz="quarter" idx="4294967295"/>
          </p:nvPr>
        </p:nvSpPr>
        <p:spPr>
          <a:xfrm>
            <a:off x="2045208" y="5150968"/>
            <a:ext cx="8101013" cy="1168400"/>
          </a:xfrm>
        </p:spPr>
        <p:txBody>
          <a:bodyPr>
            <a:normAutofit lnSpcReduction="10000"/>
          </a:bodyPr>
          <a:lstStyle/>
          <a:p>
            <a:pPr marL="0" indent="0">
              <a:buNone/>
            </a:pPr>
            <a:r>
              <a:rPr lang="en-US" dirty="0"/>
              <a:t>Ecstasy also suppresses the immune system, impairs memory, slows thought, and disrupts sleep.</a:t>
            </a:r>
          </a:p>
          <a:p>
            <a:pPr marL="0" indent="0">
              <a:buNone/>
            </a:pPr>
            <a:r>
              <a:rPr lang="en-US" sz="2000" i="1" dirty="0"/>
              <a:t>(Laws &amp; </a:t>
            </a:r>
            <a:r>
              <a:rPr lang="en-US" sz="2000" i="1" dirty="0" err="1"/>
              <a:t>Kokkalis</a:t>
            </a:r>
            <a:r>
              <a:rPr lang="en-US" sz="2000" i="1" dirty="0"/>
              <a:t>, 2007; </a:t>
            </a:r>
            <a:r>
              <a:rPr lang="en-US" sz="2000" i="1" dirty="0" err="1"/>
              <a:t>Schilt</a:t>
            </a:r>
            <a:r>
              <a:rPr lang="en-US" sz="2000" i="1" dirty="0"/>
              <a:t> et al., 2007; Wagner et al., 2012).</a:t>
            </a:r>
          </a:p>
        </p:txBody>
      </p:sp>
    </p:spTree>
    <p:extLst>
      <p:ext uri="{BB962C8B-B14F-4D97-AF65-F5344CB8AC3E}">
        <p14:creationId xmlns:p14="http://schemas.microsoft.com/office/powerpoint/2010/main" val="528681145"/>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6400A-4FEB-45C0-80AE-5E33FC8D3387}"/>
              </a:ext>
            </a:extLst>
          </p:cNvPr>
          <p:cNvSpPr>
            <a:spLocks noGrp="1"/>
          </p:cNvSpPr>
          <p:nvPr>
            <p:ph type="title"/>
          </p:nvPr>
        </p:nvSpPr>
        <p:spPr>
          <a:solidFill>
            <a:srgbClr val="D4E5F4"/>
          </a:solidFill>
        </p:spPr>
        <p:txBody>
          <a:bodyPr/>
          <a:lstStyle/>
          <a:p>
            <a:r>
              <a:rPr lang="en-US" dirty="0">
                <a:solidFill>
                  <a:schemeClr val="tx1"/>
                </a:solidFill>
              </a:rPr>
              <a:t>2. What Would You Answer?</a:t>
            </a:r>
          </a:p>
        </p:txBody>
      </p:sp>
      <p:sp>
        <p:nvSpPr>
          <p:cNvPr id="8" name="Content Placeholder 7"/>
          <p:cNvSpPr>
            <a:spLocks noGrp="1"/>
          </p:cNvSpPr>
          <p:nvPr>
            <p:ph idx="1"/>
          </p:nvPr>
        </p:nvSpPr>
        <p:spPr>
          <a:solidFill>
            <a:srgbClr val="E7D9B1"/>
          </a:solidFill>
          <a:ln w="76200">
            <a:solidFill>
              <a:srgbClr val="D4E5F4"/>
            </a:solidFill>
          </a:ln>
        </p:spPr>
        <p:txBody>
          <a:bodyPr anchor="ctr">
            <a:normAutofit/>
          </a:bodyPr>
          <a:lstStyle/>
          <a:p>
            <a:r>
              <a:rPr lang="en-US" b="1" dirty="0"/>
              <a:t>Which stimulant causes high energy and emotional elation, dehydration, and damage to serotonin producing neurons?</a:t>
            </a:r>
          </a:p>
          <a:p>
            <a:endParaRPr lang="en-US" b="1" dirty="0"/>
          </a:p>
          <a:p>
            <a:pPr marL="457200" indent="-457200" algn="l">
              <a:buAutoNum type="alphaUcPeriod"/>
            </a:pPr>
            <a:r>
              <a:rPr lang="en-US" dirty="0"/>
              <a:t>barbiturate</a:t>
            </a:r>
            <a:endParaRPr lang="en-US" sz="2400" dirty="0"/>
          </a:p>
          <a:p>
            <a:pPr algn="l"/>
            <a:r>
              <a:rPr lang="en-US" sz="2400" dirty="0"/>
              <a:t>B.  </a:t>
            </a:r>
            <a:r>
              <a:rPr lang="en-US" dirty="0"/>
              <a:t>nicotine</a:t>
            </a:r>
            <a:endParaRPr lang="en-US" sz="2400" dirty="0"/>
          </a:p>
          <a:p>
            <a:pPr algn="l"/>
            <a:r>
              <a:rPr lang="en-US" sz="2400" dirty="0"/>
              <a:t>C.  </a:t>
            </a:r>
            <a:r>
              <a:rPr lang="en-US" dirty="0"/>
              <a:t>ecstasy</a:t>
            </a:r>
            <a:endParaRPr lang="en-US" sz="2400" dirty="0"/>
          </a:p>
          <a:p>
            <a:pPr algn="l"/>
            <a:r>
              <a:rPr lang="en-US" sz="2400" dirty="0"/>
              <a:t>D.  </a:t>
            </a:r>
            <a:r>
              <a:rPr lang="en-US" dirty="0"/>
              <a:t>caffeine</a:t>
            </a:r>
            <a:endParaRPr lang="en-US" sz="2400" dirty="0"/>
          </a:p>
          <a:p>
            <a:pPr marL="457200" indent="-457200" algn="l">
              <a:buAutoNum type="alphaUcPeriod" startAt="5"/>
            </a:pPr>
            <a:r>
              <a:rPr lang="en-US" dirty="0"/>
              <a:t>LSD</a:t>
            </a:r>
            <a:endParaRPr lang="en-US" sz="2400" dirty="0"/>
          </a:p>
          <a:p>
            <a:pPr algn="l"/>
            <a:endParaRPr lang="en-US" sz="2400" dirty="0"/>
          </a:p>
        </p:txBody>
      </p:sp>
    </p:spTree>
    <p:extLst>
      <p:ext uri="{BB962C8B-B14F-4D97-AF65-F5344CB8AC3E}">
        <p14:creationId xmlns:p14="http://schemas.microsoft.com/office/powerpoint/2010/main" val="30379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6838-40A0-42E9-BDD4-42001EC9F0E9}"/>
              </a:ext>
            </a:extLst>
          </p:cNvPr>
          <p:cNvSpPr>
            <a:spLocks noGrp="1"/>
          </p:cNvSpPr>
          <p:nvPr>
            <p:ph type="title"/>
          </p:nvPr>
        </p:nvSpPr>
        <p:spPr>
          <a:solidFill>
            <a:srgbClr val="D4E5F4"/>
          </a:solidFill>
        </p:spPr>
        <p:txBody>
          <a:bodyPr/>
          <a:lstStyle/>
          <a:p>
            <a:r>
              <a:rPr lang="en-US" dirty="0">
                <a:solidFill>
                  <a:schemeClr val="tx1"/>
                </a:solidFill>
              </a:rPr>
              <a:t>1. What Would You Answer?</a:t>
            </a:r>
          </a:p>
        </p:txBody>
      </p:sp>
      <p:sp>
        <p:nvSpPr>
          <p:cNvPr id="8" name="Content Placeholder 7"/>
          <p:cNvSpPr>
            <a:spLocks noGrp="1"/>
          </p:cNvSpPr>
          <p:nvPr>
            <p:ph idx="1"/>
          </p:nvPr>
        </p:nvSpPr>
        <p:spPr>
          <a:solidFill>
            <a:srgbClr val="E7D9B1"/>
          </a:solidFill>
          <a:ln w="76200">
            <a:solidFill>
              <a:srgbClr val="D4E5F4"/>
            </a:solidFill>
          </a:ln>
        </p:spPr>
        <p:txBody>
          <a:bodyPr anchor="ctr">
            <a:normAutofit/>
          </a:bodyPr>
          <a:lstStyle/>
          <a:p>
            <a:r>
              <a:rPr lang="en-US" b="1" dirty="0"/>
              <a:t>Myla goes to a hypnotist because she is interested in losing weight. Under hypnosis she is told that, later on, when she is hungry, she will eat less than she normally would.  </a:t>
            </a:r>
          </a:p>
          <a:p>
            <a:r>
              <a:rPr lang="en-US" b="1" dirty="0"/>
              <a:t>The hypnotist is making use of</a:t>
            </a:r>
          </a:p>
          <a:p>
            <a:endParaRPr lang="en-US" b="1" dirty="0"/>
          </a:p>
          <a:p>
            <a:pPr marL="457200" indent="-457200" algn="l">
              <a:buAutoNum type="alphaUcPeriod"/>
            </a:pPr>
            <a:r>
              <a:rPr lang="en-US" dirty="0"/>
              <a:t>selective attention.</a:t>
            </a:r>
          </a:p>
          <a:p>
            <a:pPr marL="457200" indent="-457200" algn="l">
              <a:buAutoNum type="alphaUcPeriod"/>
            </a:pPr>
            <a:r>
              <a:rPr lang="en-US" dirty="0"/>
              <a:t>dissociation.</a:t>
            </a:r>
          </a:p>
          <a:p>
            <a:pPr marL="457200" indent="-457200" algn="l">
              <a:buAutoNum type="alphaUcPeriod"/>
            </a:pPr>
            <a:r>
              <a:rPr lang="en-US" dirty="0"/>
              <a:t>social influence.</a:t>
            </a:r>
          </a:p>
          <a:p>
            <a:pPr marL="457200" indent="-457200" algn="l">
              <a:buAutoNum type="alphaUcPeriod"/>
            </a:pPr>
            <a:r>
              <a:rPr lang="en-US" dirty="0"/>
              <a:t>a hallucination.</a:t>
            </a:r>
          </a:p>
          <a:p>
            <a:pPr marL="457200" indent="-457200" algn="l">
              <a:buAutoNum type="alphaUcPeriod"/>
            </a:pPr>
            <a:r>
              <a:rPr lang="en-US" dirty="0"/>
              <a:t>a posthypnotic suggestion.</a:t>
            </a:r>
          </a:p>
        </p:txBody>
      </p:sp>
    </p:spTree>
    <p:extLst>
      <p:ext uri="{BB962C8B-B14F-4D97-AF65-F5344CB8AC3E}">
        <p14:creationId xmlns:p14="http://schemas.microsoft.com/office/powerpoint/2010/main" val="33009087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a:t>
            </a:r>
            <a:r>
              <a:rPr lang="en-US" i="1" dirty="0"/>
              <a:t>hallucinogens</a:t>
            </a:r>
            <a:r>
              <a:rPr lang="en-US" dirty="0"/>
              <a:t> and </a:t>
            </a:r>
            <a:br>
              <a:rPr lang="en-US" dirty="0"/>
            </a:br>
            <a:r>
              <a:rPr lang="en-US" dirty="0"/>
              <a:t>what are their effects?</a:t>
            </a:r>
          </a:p>
        </p:txBody>
      </p:sp>
      <p:sp>
        <p:nvSpPr>
          <p:cNvPr id="3" name="Content Placeholder 2"/>
          <p:cNvSpPr>
            <a:spLocks noGrp="1"/>
          </p:cNvSpPr>
          <p:nvPr>
            <p:ph idx="1"/>
          </p:nvPr>
        </p:nvSpPr>
        <p:spPr/>
        <p:txBody>
          <a:bodyPr/>
          <a:lstStyle/>
          <a:p>
            <a:r>
              <a:rPr lang="en-US" dirty="0"/>
              <a:t>psychedelic (“mind-manifesting”) drugs, such</a:t>
            </a:r>
          </a:p>
          <a:p>
            <a:r>
              <a:rPr lang="en-US" dirty="0"/>
              <a:t>as LSD, that distort perceptions and evoke sensory images in the absence of sensory input</a:t>
            </a:r>
          </a:p>
        </p:txBody>
      </p:sp>
      <p:pic>
        <p:nvPicPr>
          <p:cNvPr id="4" name="Picture 3" descr="decorative"/>
          <p:cNvPicPr>
            <a:picLocks noChangeAspect="1"/>
          </p:cNvPicPr>
          <p:nvPr/>
        </p:nvPicPr>
        <p:blipFill>
          <a:blip r:embed="rId2"/>
          <a:stretch>
            <a:fillRect/>
          </a:stretch>
        </p:blipFill>
        <p:spPr>
          <a:xfrm>
            <a:off x="2193594" y="409584"/>
            <a:ext cx="688908" cy="688908"/>
          </a:xfrm>
          <a:prstGeom prst="rect">
            <a:avLst/>
          </a:prstGeom>
        </p:spPr>
      </p:pic>
    </p:spTree>
    <p:extLst>
      <p:ext uri="{BB962C8B-B14F-4D97-AF65-F5344CB8AC3E}">
        <p14:creationId xmlns:p14="http://schemas.microsoft.com/office/powerpoint/2010/main" val="371759750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hallucinations and </a:t>
            </a:r>
            <a:br>
              <a:rPr lang="en-US" dirty="0"/>
            </a:br>
            <a:r>
              <a:rPr lang="en-US" dirty="0"/>
              <a:t>near-death experiences?</a:t>
            </a:r>
          </a:p>
        </p:txBody>
      </p:sp>
      <p:sp>
        <p:nvSpPr>
          <p:cNvPr id="3" name="Text Placeholder 2"/>
          <p:cNvSpPr>
            <a:spLocks noGrp="1"/>
          </p:cNvSpPr>
          <p:nvPr>
            <p:ph type="body" idx="1"/>
          </p:nvPr>
        </p:nvSpPr>
        <p:spPr/>
        <p:txBody>
          <a:bodyPr/>
          <a:lstStyle/>
          <a:p>
            <a:r>
              <a:rPr lang="en-US" dirty="0"/>
              <a:t>hallucinations</a:t>
            </a:r>
          </a:p>
        </p:txBody>
      </p:sp>
      <p:sp>
        <p:nvSpPr>
          <p:cNvPr id="4" name="Content Placeholder 3"/>
          <p:cNvSpPr>
            <a:spLocks noGrp="1"/>
          </p:cNvSpPr>
          <p:nvPr>
            <p:ph sz="half" idx="2"/>
          </p:nvPr>
        </p:nvSpPr>
        <p:spPr/>
        <p:txBody>
          <a:bodyPr/>
          <a:lstStyle/>
          <a:p>
            <a:r>
              <a:rPr lang="en-US" dirty="0"/>
              <a:t>distorted perceptions and sensory images in the absence of sensory</a:t>
            </a:r>
          </a:p>
          <a:p>
            <a:r>
              <a:rPr lang="en-US" dirty="0"/>
              <a:t>input</a:t>
            </a:r>
          </a:p>
        </p:txBody>
      </p:sp>
      <p:sp>
        <p:nvSpPr>
          <p:cNvPr id="5" name="Text Placeholder 4"/>
          <p:cNvSpPr>
            <a:spLocks noGrp="1"/>
          </p:cNvSpPr>
          <p:nvPr>
            <p:ph type="body" sz="quarter" idx="3"/>
          </p:nvPr>
        </p:nvSpPr>
        <p:spPr/>
        <p:txBody>
          <a:bodyPr/>
          <a:lstStyle/>
          <a:p>
            <a:r>
              <a:rPr lang="en-US" b="1" i="1" dirty="0"/>
              <a:t>near-death experiences</a:t>
            </a:r>
          </a:p>
        </p:txBody>
      </p:sp>
      <p:sp>
        <p:nvSpPr>
          <p:cNvPr id="6" name="Content Placeholder 5"/>
          <p:cNvSpPr>
            <a:spLocks noGrp="1"/>
          </p:cNvSpPr>
          <p:nvPr>
            <p:ph sz="quarter" idx="4"/>
          </p:nvPr>
        </p:nvSpPr>
        <p:spPr/>
        <p:txBody>
          <a:bodyPr/>
          <a:lstStyle/>
          <a:p>
            <a:r>
              <a:rPr lang="en-US" dirty="0"/>
              <a:t>an altered state of consciousness</a:t>
            </a:r>
          </a:p>
          <a:p>
            <a:r>
              <a:rPr lang="en-US" dirty="0"/>
              <a:t>reported after a close brush with death (such as cardiac arrest);</a:t>
            </a:r>
          </a:p>
          <a:p>
            <a:r>
              <a:rPr lang="en-US" dirty="0"/>
              <a:t>often similar to </a:t>
            </a:r>
          </a:p>
          <a:p>
            <a:r>
              <a:rPr lang="en-US" dirty="0"/>
              <a:t>drug- induced</a:t>
            </a:r>
          </a:p>
          <a:p>
            <a:r>
              <a:rPr lang="en-US" dirty="0"/>
              <a:t>hallucinations</a:t>
            </a:r>
          </a:p>
        </p:txBody>
      </p:sp>
    </p:spTree>
    <p:extLst>
      <p:ext uri="{BB962C8B-B14F-4D97-AF65-F5344CB8AC3E}">
        <p14:creationId xmlns:p14="http://schemas.microsoft.com/office/powerpoint/2010/main" val="25819403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LSD?</a:t>
            </a:r>
          </a:p>
        </p:txBody>
      </p:sp>
      <p:sp>
        <p:nvSpPr>
          <p:cNvPr id="3" name="Content Placeholder 2"/>
          <p:cNvSpPr>
            <a:spLocks noGrp="1"/>
          </p:cNvSpPr>
          <p:nvPr>
            <p:ph idx="1"/>
          </p:nvPr>
        </p:nvSpPr>
        <p:spPr>
          <a:xfrm>
            <a:off x="2152650" y="2088108"/>
            <a:ext cx="8101584" cy="4299045"/>
          </a:xfrm>
        </p:spPr>
        <p:txBody>
          <a:bodyPr/>
          <a:lstStyle/>
          <a:p>
            <a:r>
              <a:rPr lang="en-US" dirty="0"/>
              <a:t>a powerful hallucinogenic drug; also known as acid </a:t>
            </a:r>
            <a:r>
              <a:rPr lang="en-US" i="1" dirty="0"/>
              <a:t>(</a:t>
            </a:r>
            <a:r>
              <a:rPr lang="en-US" b="1" i="1" dirty="0"/>
              <a:t>lysergic acid diethylamide)</a:t>
            </a:r>
          </a:p>
          <a:p>
            <a:endParaRPr lang="en-US" i="1" dirty="0"/>
          </a:p>
          <a:p>
            <a:r>
              <a:rPr lang="en-US" dirty="0"/>
              <a:t>The emotions of an </a:t>
            </a:r>
            <a:r>
              <a:rPr lang="en-US" b="1" i="1" dirty="0"/>
              <a:t>LSD </a:t>
            </a:r>
            <a:r>
              <a:rPr lang="en-US" dirty="0"/>
              <a:t>(or </a:t>
            </a:r>
            <a:r>
              <a:rPr lang="en-US" i="1" dirty="0"/>
              <a:t>acid</a:t>
            </a:r>
            <a:r>
              <a:rPr lang="en-US" dirty="0"/>
              <a:t>) trip vary from euphoria to detachment to panic. Users’</a:t>
            </a:r>
          </a:p>
          <a:p>
            <a:r>
              <a:rPr lang="en-US" dirty="0"/>
              <a:t>mood and expectations (their “high hopes”) influence the emotional experience, but the perceptual distortions and hallucinations have some commonalities.</a:t>
            </a:r>
            <a:endParaRPr lang="en-US" i="1" dirty="0"/>
          </a:p>
        </p:txBody>
      </p:sp>
    </p:spTree>
    <p:extLst>
      <p:ext uri="{BB962C8B-B14F-4D97-AF65-F5344CB8AC3E}">
        <p14:creationId xmlns:p14="http://schemas.microsoft.com/office/powerpoint/2010/main" val="268112703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marijuana (cannabis) and </a:t>
            </a:r>
            <a:br>
              <a:rPr lang="en-US" dirty="0"/>
            </a:br>
            <a:r>
              <a:rPr lang="en-US" dirty="0"/>
              <a:t>what is THC?</a:t>
            </a:r>
          </a:p>
        </p:txBody>
      </p:sp>
      <p:sp>
        <p:nvSpPr>
          <p:cNvPr id="3" name="Content Placeholder 2"/>
          <p:cNvSpPr>
            <a:spLocks noGrp="1"/>
          </p:cNvSpPr>
          <p:nvPr>
            <p:ph idx="1"/>
          </p:nvPr>
        </p:nvSpPr>
        <p:spPr>
          <a:xfrm>
            <a:off x="2152650" y="1937983"/>
            <a:ext cx="8101584" cy="4626590"/>
          </a:xfrm>
        </p:spPr>
        <p:txBody>
          <a:bodyPr/>
          <a:lstStyle/>
          <a:p>
            <a:r>
              <a:rPr lang="en-US" dirty="0"/>
              <a:t>Marijuana (cannabis) is usually classified as a mild hallucinogen because it amplifies sensitivity to colors, sounds, tastes, and smells. </a:t>
            </a:r>
          </a:p>
          <a:p>
            <a:endParaRPr lang="en-US" dirty="0"/>
          </a:p>
          <a:p>
            <a:r>
              <a:rPr lang="en-US" dirty="0"/>
              <a:t>But like alcohol, marijuana also relaxes, disinhibits, and may produce a euphoric high. Marijuana leaves and flowers contain </a:t>
            </a:r>
            <a:r>
              <a:rPr lang="en-US" b="1" i="1" dirty="0"/>
              <a:t>THC </a:t>
            </a:r>
            <a:r>
              <a:rPr lang="en-US" dirty="0"/>
              <a:t>(delta-9-tetrahydrocannabinol), the psychoactive ingredient. </a:t>
            </a:r>
          </a:p>
          <a:p>
            <a:endParaRPr lang="en-US" dirty="0"/>
          </a:p>
          <a:p>
            <a:r>
              <a:rPr lang="en-US" dirty="0"/>
              <a:t>Whether smoked or eaten </a:t>
            </a:r>
            <a:r>
              <a:rPr lang="en-US" b="1" i="1" dirty="0"/>
              <a:t>THC </a:t>
            </a:r>
            <a:r>
              <a:rPr lang="en-US" dirty="0"/>
              <a:t>produces a </a:t>
            </a:r>
          </a:p>
          <a:p>
            <a:r>
              <a:rPr lang="en-US" dirty="0"/>
              <a:t>mix of effects.</a:t>
            </a:r>
          </a:p>
        </p:txBody>
      </p:sp>
    </p:spTree>
    <p:extLst>
      <p:ext uri="{BB962C8B-B14F-4D97-AF65-F5344CB8AC3E}">
        <p14:creationId xmlns:p14="http://schemas.microsoft.com/office/powerpoint/2010/main" val="109629257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5F69-1B90-4BF3-BFAD-7673B54E27D8}"/>
              </a:ext>
            </a:extLst>
          </p:cNvPr>
          <p:cNvSpPr>
            <a:spLocks noGrp="1"/>
          </p:cNvSpPr>
          <p:nvPr>
            <p:ph type="title"/>
          </p:nvPr>
        </p:nvSpPr>
        <p:spPr>
          <a:xfrm>
            <a:off x="2045208" y="5550152"/>
            <a:ext cx="8101584" cy="1325563"/>
          </a:xfrm>
          <a:solidFill>
            <a:srgbClr val="E7D9B1"/>
          </a:solidFill>
          <a:ln w="76200">
            <a:solidFill>
              <a:schemeClr val="accent4"/>
            </a:solidFill>
          </a:ln>
        </p:spPr>
        <p:txBody>
          <a:bodyPr>
            <a:normAutofit/>
          </a:bodyPr>
          <a:lstStyle/>
          <a:p>
            <a:r>
              <a:rPr lang="en-US" dirty="0">
                <a:solidFill>
                  <a:schemeClr val="tx1"/>
                </a:solidFill>
              </a:rPr>
              <a:t>Take a moment to review the psychoactive drugs.</a:t>
            </a:r>
          </a:p>
        </p:txBody>
      </p:sp>
      <p:pic>
        <p:nvPicPr>
          <p:cNvPr id="4" name="Content Placeholder 3"/>
          <p:cNvPicPr>
            <a:picLocks noGrp="1" noChangeAspect="1"/>
          </p:cNvPicPr>
          <p:nvPr>
            <p:ph idx="1"/>
          </p:nvPr>
        </p:nvPicPr>
        <p:blipFill>
          <a:blip r:embed="rId2"/>
          <a:stretch>
            <a:fillRect/>
          </a:stretch>
        </p:blipFill>
        <p:spPr>
          <a:xfrm>
            <a:off x="273110" y="66829"/>
            <a:ext cx="11645779" cy="5555512"/>
          </a:xfrm>
          <a:prstGeom prst="rect">
            <a:avLst/>
          </a:prstGeom>
        </p:spPr>
      </p:pic>
    </p:spTree>
    <p:extLst>
      <p:ext uri="{BB962C8B-B14F-4D97-AF65-F5344CB8AC3E}">
        <p14:creationId xmlns:p14="http://schemas.microsoft.com/office/powerpoint/2010/main" val="261802398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050CB-046C-4234-8F6E-319100875373}"/>
              </a:ext>
            </a:extLst>
          </p:cNvPr>
          <p:cNvSpPr>
            <a:spLocks noGrp="1"/>
          </p:cNvSpPr>
          <p:nvPr>
            <p:ph type="title"/>
          </p:nvPr>
        </p:nvSpPr>
        <p:spPr>
          <a:xfrm>
            <a:off x="2045208" y="373857"/>
            <a:ext cx="8101584" cy="1325563"/>
          </a:xfrm>
          <a:solidFill>
            <a:srgbClr val="D4E5F4"/>
          </a:solidFill>
        </p:spPr>
        <p:txBody>
          <a:bodyPr/>
          <a:lstStyle/>
          <a:p>
            <a:r>
              <a:rPr lang="en-US" dirty="0">
                <a:solidFill>
                  <a:schemeClr val="tx1"/>
                </a:solidFill>
              </a:rPr>
              <a:t>3. What Would You Answer?</a:t>
            </a:r>
          </a:p>
        </p:txBody>
      </p:sp>
      <p:sp>
        <p:nvSpPr>
          <p:cNvPr id="8" name="Content Placeholder 7"/>
          <p:cNvSpPr>
            <a:spLocks noGrp="1"/>
          </p:cNvSpPr>
          <p:nvPr>
            <p:ph idx="1"/>
          </p:nvPr>
        </p:nvSpPr>
        <p:spPr>
          <a:xfrm>
            <a:off x="2045208" y="2015838"/>
            <a:ext cx="8101584" cy="3867871"/>
          </a:xfrm>
          <a:solidFill>
            <a:srgbClr val="E7D9B1"/>
          </a:solidFill>
          <a:ln w="76200">
            <a:solidFill>
              <a:srgbClr val="D4E5F4"/>
            </a:solidFill>
          </a:ln>
        </p:spPr>
        <p:txBody>
          <a:bodyPr anchor="ctr">
            <a:normAutofit/>
          </a:bodyPr>
          <a:lstStyle/>
          <a:p>
            <a:r>
              <a:rPr lang="en-US" b="1" dirty="0"/>
              <a:t>Which drug is incorrectly matched with its category?</a:t>
            </a:r>
          </a:p>
          <a:p>
            <a:endParaRPr lang="en-US" b="1" dirty="0"/>
          </a:p>
          <a:p>
            <a:pPr marL="457200" indent="-457200" algn="l">
              <a:buAutoNum type="alphaUcPeriod"/>
            </a:pPr>
            <a:r>
              <a:rPr lang="en-US" dirty="0"/>
              <a:t>alcohol; stimulant</a:t>
            </a:r>
          </a:p>
          <a:p>
            <a:pPr marL="457200" indent="-457200" algn="l">
              <a:buAutoNum type="alphaUcPeriod"/>
            </a:pPr>
            <a:r>
              <a:rPr lang="en-US" dirty="0"/>
              <a:t>LSD; hallucinogen</a:t>
            </a:r>
          </a:p>
          <a:p>
            <a:pPr marL="457200" indent="-457200" algn="l">
              <a:buAutoNum type="alphaUcPeriod"/>
            </a:pPr>
            <a:r>
              <a:rPr lang="en-US" dirty="0"/>
              <a:t>amphetamine; stimulant</a:t>
            </a:r>
          </a:p>
          <a:p>
            <a:pPr marL="457200" indent="-457200" algn="l">
              <a:buAutoNum type="alphaUcPeriod"/>
            </a:pPr>
            <a:r>
              <a:rPr lang="en-US" dirty="0"/>
              <a:t>THC; hallucinogen</a:t>
            </a:r>
          </a:p>
          <a:p>
            <a:pPr marL="457200" indent="-457200" algn="l">
              <a:buAutoNum type="alphaUcPeriod"/>
            </a:pPr>
            <a:r>
              <a:rPr lang="en-US" dirty="0"/>
              <a:t>nicotine; stimulant</a:t>
            </a:r>
          </a:p>
        </p:txBody>
      </p:sp>
    </p:spTree>
    <p:extLst>
      <p:ext uri="{BB962C8B-B14F-4D97-AF65-F5344CB8AC3E}">
        <p14:creationId xmlns:p14="http://schemas.microsoft.com/office/powerpoint/2010/main" val="25011480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other frequently asked questions about hypnosis?</a:t>
            </a:r>
          </a:p>
        </p:txBody>
      </p:sp>
      <p:sp>
        <p:nvSpPr>
          <p:cNvPr id="3" name="Text Placeholder 2"/>
          <p:cNvSpPr>
            <a:spLocks noGrp="1"/>
          </p:cNvSpPr>
          <p:nvPr>
            <p:ph type="body" idx="1"/>
          </p:nvPr>
        </p:nvSpPr>
        <p:spPr>
          <a:xfrm>
            <a:off x="2152650" y="1849438"/>
            <a:ext cx="8102774" cy="823912"/>
          </a:xfrm>
        </p:spPr>
        <p:txBody>
          <a:bodyPr/>
          <a:lstStyle/>
          <a:p>
            <a:r>
              <a:rPr lang="en-US" dirty="0"/>
              <a:t>Can hypnosis relieve pain?</a:t>
            </a:r>
          </a:p>
        </p:txBody>
      </p:sp>
      <p:sp>
        <p:nvSpPr>
          <p:cNvPr id="4" name="Content Placeholder 3"/>
          <p:cNvSpPr>
            <a:spLocks noGrp="1"/>
          </p:cNvSpPr>
          <p:nvPr>
            <p:ph sz="half" idx="2"/>
          </p:nvPr>
        </p:nvSpPr>
        <p:spPr>
          <a:xfrm>
            <a:off x="2152650" y="2832100"/>
            <a:ext cx="8102775" cy="3867639"/>
          </a:xfrm>
        </p:spPr>
        <p:txBody>
          <a:bodyPr/>
          <a:lstStyle/>
          <a:p>
            <a:r>
              <a:rPr lang="en-US" b="1" dirty="0"/>
              <a:t>Yes. </a:t>
            </a:r>
          </a:p>
          <a:p>
            <a:endParaRPr lang="en-US" i="1" dirty="0"/>
          </a:p>
          <a:p>
            <a:r>
              <a:rPr lang="en-US" dirty="0"/>
              <a:t>When </a:t>
            </a:r>
            <a:r>
              <a:rPr lang="en-US" dirty="0" err="1"/>
              <a:t>unhypnotized</a:t>
            </a:r>
            <a:r>
              <a:rPr lang="en-US" dirty="0"/>
              <a:t> people put their arm in an ice</a:t>
            </a:r>
          </a:p>
          <a:p>
            <a:r>
              <a:rPr lang="en-US" dirty="0"/>
              <a:t>bath, they felt intense pain within 25 seconds. </a:t>
            </a:r>
          </a:p>
          <a:p>
            <a:endParaRPr lang="en-US" dirty="0"/>
          </a:p>
          <a:p>
            <a:r>
              <a:rPr lang="en-US" dirty="0"/>
              <a:t>When hypnotized people did the same after being given suggestions to feel no pain, they indeed</a:t>
            </a:r>
          </a:p>
          <a:p>
            <a:r>
              <a:rPr lang="en-US" dirty="0"/>
              <a:t>reported feeling little pain.</a:t>
            </a:r>
          </a:p>
          <a:p>
            <a:endParaRPr lang="en-US" dirty="0"/>
          </a:p>
          <a:p>
            <a:r>
              <a:rPr lang="en-US" sz="2000" i="1" dirty="0"/>
              <a:t>(Elkins et al., 2012; Jensen, 2008).</a:t>
            </a:r>
          </a:p>
        </p:txBody>
      </p:sp>
    </p:spTree>
    <p:extLst>
      <p:ext uri="{BB962C8B-B14F-4D97-AF65-F5344CB8AC3E}">
        <p14:creationId xmlns:p14="http://schemas.microsoft.com/office/powerpoint/2010/main" val="2128246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hypnosis an extension of normal consciousness?</a:t>
            </a:r>
          </a:p>
        </p:txBody>
      </p:sp>
      <p:sp>
        <p:nvSpPr>
          <p:cNvPr id="3" name="Content Placeholder 2"/>
          <p:cNvSpPr>
            <a:spLocks noGrp="1"/>
          </p:cNvSpPr>
          <p:nvPr>
            <p:ph idx="1"/>
          </p:nvPr>
        </p:nvSpPr>
        <p:spPr/>
        <p:txBody>
          <a:bodyPr/>
          <a:lstStyle/>
          <a:p>
            <a:r>
              <a:rPr lang="en-US" dirty="0"/>
              <a:t>The social influence theory of hypnosis explains that people begin to feel and behave in ways appropriate for “good hypnotic subjects.”</a:t>
            </a:r>
          </a:p>
          <a:p>
            <a:endParaRPr lang="en-US" dirty="0"/>
          </a:p>
          <a:p>
            <a:r>
              <a:rPr lang="en-US" dirty="0"/>
              <a:t>The more the individual being hypnotized likes and trusts the hypnotist, the more they allow that person to direct their attention and fantasies.</a:t>
            </a:r>
          </a:p>
        </p:txBody>
      </p:sp>
      <p:pic>
        <p:nvPicPr>
          <p:cNvPr id="4" name="Picture 3" descr="decorative"/>
          <p:cNvPicPr>
            <a:picLocks noChangeAspect="1"/>
          </p:cNvPicPr>
          <p:nvPr/>
        </p:nvPicPr>
        <p:blipFill>
          <a:blip r:embed="rId2"/>
          <a:stretch>
            <a:fillRect/>
          </a:stretch>
        </p:blipFill>
        <p:spPr>
          <a:xfrm>
            <a:off x="838200" y="365127"/>
            <a:ext cx="688908" cy="688908"/>
          </a:xfrm>
          <a:prstGeom prst="rect">
            <a:avLst/>
          </a:prstGeom>
        </p:spPr>
      </p:pic>
    </p:spTree>
    <p:extLst>
      <p:ext uri="{BB962C8B-B14F-4D97-AF65-F5344CB8AC3E}">
        <p14:creationId xmlns:p14="http://schemas.microsoft.com/office/powerpoint/2010/main" val="534472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hypnosis an altered state?</a:t>
            </a:r>
          </a:p>
        </p:txBody>
      </p:sp>
      <p:sp>
        <p:nvSpPr>
          <p:cNvPr id="3" name="Content Placeholder 2"/>
          <p:cNvSpPr>
            <a:spLocks noGrp="1"/>
          </p:cNvSpPr>
          <p:nvPr>
            <p:ph idx="1"/>
          </p:nvPr>
        </p:nvSpPr>
        <p:spPr/>
        <p:txBody>
          <a:bodyPr/>
          <a:lstStyle/>
          <a:p>
            <a:r>
              <a:rPr lang="en-US" dirty="0"/>
              <a:t>Psychologist Ernest </a:t>
            </a:r>
            <a:r>
              <a:rPr lang="en-US" dirty="0" err="1"/>
              <a:t>Hilgard</a:t>
            </a:r>
            <a:r>
              <a:rPr lang="en-US" dirty="0"/>
              <a:t> believed hypnosis involves not only social influence but also a special </a:t>
            </a:r>
          </a:p>
          <a:p>
            <a:r>
              <a:rPr lang="en-US" dirty="0"/>
              <a:t>dual-processing state of </a:t>
            </a:r>
            <a:r>
              <a:rPr lang="en-US" b="1" dirty="0"/>
              <a:t>dissociation </a:t>
            </a:r>
            <a:r>
              <a:rPr lang="en-US" dirty="0"/>
              <a:t>— a split between different levels of consciousness. </a:t>
            </a:r>
          </a:p>
          <a:p>
            <a:endParaRPr lang="en-US" dirty="0"/>
          </a:p>
          <a:p>
            <a:r>
              <a:rPr lang="en-US" dirty="0" err="1"/>
              <a:t>Hilgard</a:t>
            </a:r>
            <a:r>
              <a:rPr lang="en-US" dirty="0"/>
              <a:t> viewed hypnotic dissociation as a vivid form of everyday mind splits — similar to doodling while</a:t>
            </a:r>
          </a:p>
          <a:p>
            <a:r>
              <a:rPr lang="en-US" dirty="0"/>
              <a:t>listening to a lecture or typing the end of a sentence while starting a conversation.</a:t>
            </a:r>
          </a:p>
        </p:txBody>
      </p:sp>
      <p:pic>
        <p:nvPicPr>
          <p:cNvPr id="4" name="Picture 3" descr="decorative"/>
          <p:cNvPicPr>
            <a:picLocks noChangeAspect="1"/>
          </p:cNvPicPr>
          <p:nvPr/>
        </p:nvPicPr>
        <p:blipFill>
          <a:blip r:embed="rId2"/>
          <a:stretch>
            <a:fillRect/>
          </a:stretch>
        </p:blipFill>
        <p:spPr>
          <a:xfrm>
            <a:off x="2219454" y="430995"/>
            <a:ext cx="688908" cy="688908"/>
          </a:xfrm>
          <a:prstGeom prst="rect">
            <a:avLst/>
          </a:prstGeom>
        </p:spPr>
      </p:pic>
    </p:spTree>
    <p:extLst>
      <p:ext uri="{BB962C8B-B14F-4D97-AF65-F5344CB8AC3E}">
        <p14:creationId xmlns:p14="http://schemas.microsoft.com/office/powerpoint/2010/main" val="736933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you ever dissociated?</a:t>
            </a:r>
          </a:p>
        </p:txBody>
      </p:sp>
      <p:sp>
        <p:nvSpPr>
          <p:cNvPr id="3" name="Text Placeholder 2"/>
          <p:cNvSpPr>
            <a:spLocks noGrp="1"/>
          </p:cNvSpPr>
          <p:nvPr>
            <p:ph type="body" sz="quarter" idx="17"/>
          </p:nvPr>
        </p:nvSpPr>
        <p:spPr>
          <a:xfrm>
            <a:off x="2152650" y="2878008"/>
            <a:ext cx="7886700" cy="1269167"/>
          </a:xfrm>
        </p:spPr>
        <p:txBody>
          <a:bodyPr>
            <a:normAutofit/>
          </a:bodyPr>
          <a:lstStyle/>
          <a:p>
            <a:r>
              <a:rPr lang="en-US" sz="2400" dirty="0"/>
              <a:t>Have you been driving on a long highway and arrive at your exit and not quite remember passing the miles in between?</a:t>
            </a:r>
          </a:p>
        </p:txBody>
      </p:sp>
      <p:sp>
        <p:nvSpPr>
          <p:cNvPr id="6" name="Text Placeholder 5"/>
          <p:cNvSpPr>
            <a:spLocks noGrp="1"/>
          </p:cNvSpPr>
          <p:nvPr>
            <p:ph type="body" sz="quarter" idx="18"/>
          </p:nvPr>
        </p:nvSpPr>
        <p:spPr>
          <a:xfrm>
            <a:off x="2152650" y="4286146"/>
            <a:ext cx="7886700" cy="914400"/>
          </a:xfrm>
        </p:spPr>
        <p:txBody>
          <a:bodyPr>
            <a:normAutofit/>
          </a:bodyPr>
          <a:lstStyle/>
          <a:p>
            <a:r>
              <a:rPr lang="en-US" sz="2400" dirty="0"/>
              <a:t>Have you ever read to the end of a page and realized you hadn’t been attending to any of the words?</a:t>
            </a:r>
          </a:p>
        </p:txBody>
      </p:sp>
      <p:sp>
        <p:nvSpPr>
          <p:cNvPr id="5" name="Text Placeholder 4"/>
          <p:cNvSpPr>
            <a:spLocks noGrp="1"/>
          </p:cNvSpPr>
          <p:nvPr>
            <p:ph type="body" sz="quarter" idx="20"/>
          </p:nvPr>
        </p:nvSpPr>
        <p:spPr>
          <a:xfrm>
            <a:off x="2152650" y="5339518"/>
            <a:ext cx="7886700" cy="1218290"/>
          </a:xfrm>
        </p:spPr>
        <p:txBody>
          <a:bodyPr>
            <a:normAutofit/>
          </a:bodyPr>
          <a:lstStyle/>
          <a:p>
            <a:r>
              <a:rPr lang="en-US" sz="2400" dirty="0"/>
              <a:t>Did you find yourself tuning out during today’s class only to be brought back to attention when the bell rang?</a:t>
            </a:r>
          </a:p>
        </p:txBody>
      </p:sp>
    </p:spTree>
    <p:extLst>
      <p:ext uri="{BB962C8B-B14F-4D97-AF65-F5344CB8AC3E}">
        <p14:creationId xmlns:p14="http://schemas.microsoft.com/office/powerpoint/2010/main" val="1129148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238" y="457200"/>
            <a:ext cx="4398962" cy="1600200"/>
          </a:xfrm>
        </p:spPr>
        <p:txBody>
          <a:bodyPr/>
          <a:lstStyle/>
          <a:p>
            <a:r>
              <a:rPr lang="en-US" dirty="0"/>
              <a:t>How did </a:t>
            </a:r>
            <a:br>
              <a:rPr lang="en-US" dirty="0"/>
            </a:br>
            <a:r>
              <a:rPr lang="en-US" dirty="0"/>
              <a:t>Ernest </a:t>
            </a:r>
            <a:r>
              <a:rPr lang="en-US" dirty="0" err="1"/>
              <a:t>Hilgard</a:t>
            </a:r>
            <a:r>
              <a:rPr lang="en-US" dirty="0"/>
              <a:t> </a:t>
            </a:r>
            <a:br>
              <a:rPr lang="en-US" dirty="0"/>
            </a:br>
            <a:r>
              <a:rPr lang="en-US" dirty="0"/>
              <a:t>test hypnosis?</a:t>
            </a:r>
          </a:p>
        </p:txBody>
      </p:sp>
      <p:sp>
        <p:nvSpPr>
          <p:cNvPr id="4" name="Text Placeholder 3"/>
          <p:cNvSpPr>
            <a:spLocks noGrp="1"/>
          </p:cNvSpPr>
          <p:nvPr>
            <p:ph type="body" sz="half" idx="2"/>
          </p:nvPr>
        </p:nvSpPr>
        <p:spPr>
          <a:xfrm>
            <a:off x="2154238" y="2425700"/>
            <a:ext cx="4398962" cy="4029691"/>
          </a:xfrm>
        </p:spPr>
        <p:txBody>
          <a:bodyPr/>
          <a:lstStyle/>
          <a:p>
            <a:r>
              <a:rPr lang="en-US" dirty="0"/>
              <a:t>A hypnotized woman exhibited no pain</a:t>
            </a:r>
          </a:p>
          <a:p>
            <a:r>
              <a:rPr lang="en-US" dirty="0"/>
              <a:t>when her arm was placed in an ice bath. </a:t>
            </a:r>
          </a:p>
          <a:p>
            <a:endParaRPr lang="en-US" dirty="0"/>
          </a:p>
          <a:p>
            <a:r>
              <a:rPr lang="en-US" dirty="0"/>
              <a:t>When the same hypnotized woman was asked to press a key if some part of her felt the pain, she did</a:t>
            </a:r>
          </a:p>
        </p:txBody>
      </p:sp>
      <p:pic>
        <p:nvPicPr>
          <p:cNvPr id="5" name="Content Placeholder 4"/>
          <p:cNvPicPr>
            <a:picLocks noGrp="1" noChangeAspect="1"/>
          </p:cNvPicPr>
          <p:nvPr>
            <p:ph idx="1"/>
          </p:nvPr>
        </p:nvPicPr>
        <p:blipFill>
          <a:blip r:embed="rId2"/>
          <a:stretch>
            <a:fillRect/>
          </a:stretch>
        </p:blipFill>
        <p:spPr>
          <a:xfrm>
            <a:off x="7039008" y="107314"/>
            <a:ext cx="4737833" cy="6348077"/>
          </a:xfrm>
          <a:prstGeom prst="rect">
            <a:avLst/>
          </a:prstGeom>
        </p:spPr>
      </p:pic>
    </p:spTree>
    <p:extLst>
      <p:ext uri="{BB962C8B-B14F-4D97-AF65-F5344CB8AC3E}">
        <p14:creationId xmlns:p14="http://schemas.microsoft.com/office/powerpoint/2010/main" val="2488078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the two theories explain hypnosis?</a:t>
            </a:r>
          </a:p>
        </p:txBody>
      </p:sp>
      <p:pic>
        <p:nvPicPr>
          <p:cNvPr id="5" name="Content Placeholder 4"/>
          <p:cNvPicPr>
            <a:picLocks noGrp="1" noChangeAspect="1"/>
          </p:cNvPicPr>
          <p:nvPr>
            <p:ph idx="1"/>
          </p:nvPr>
        </p:nvPicPr>
        <p:blipFill>
          <a:blip r:embed="rId2"/>
          <a:stretch>
            <a:fillRect/>
          </a:stretch>
        </p:blipFill>
        <p:spPr>
          <a:xfrm>
            <a:off x="2201017" y="1233954"/>
            <a:ext cx="7804251" cy="4692429"/>
          </a:xfrm>
          <a:prstGeom prst="rect">
            <a:avLst/>
          </a:prstGeom>
        </p:spPr>
      </p:pic>
      <p:sp>
        <p:nvSpPr>
          <p:cNvPr id="4" name="Content Placeholder 3"/>
          <p:cNvSpPr>
            <a:spLocks noGrp="1"/>
          </p:cNvSpPr>
          <p:nvPr>
            <p:ph sz="quarter" idx="13"/>
          </p:nvPr>
        </p:nvSpPr>
        <p:spPr>
          <a:xfrm>
            <a:off x="2052637" y="5926383"/>
            <a:ext cx="8101012" cy="842560"/>
          </a:xfrm>
        </p:spPr>
        <p:txBody>
          <a:bodyPr/>
          <a:lstStyle/>
          <a:p>
            <a:r>
              <a:rPr lang="en-US" dirty="0"/>
              <a:t>Dissociated mind or well-behaved subject?</a:t>
            </a:r>
          </a:p>
        </p:txBody>
      </p:sp>
    </p:spTree>
    <p:extLst>
      <p:ext uri="{BB962C8B-B14F-4D97-AF65-F5344CB8AC3E}">
        <p14:creationId xmlns:p14="http://schemas.microsoft.com/office/powerpoint/2010/main" val="37580169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94164" y="176645"/>
            <a:ext cx="2495038" cy="6515100"/>
          </a:xfrm>
          <a:ln>
            <a:noFill/>
          </a:ln>
        </p:spPr>
        <p:txBody>
          <a:bodyPr>
            <a:normAutofit/>
          </a:bodyPr>
          <a:lstStyle/>
          <a:p>
            <a:pPr marL="0" indent="0">
              <a:buNone/>
            </a:pPr>
            <a:r>
              <a:rPr lang="en-US" sz="4100" dirty="0"/>
              <a:t>Module 22</a:t>
            </a:r>
          </a:p>
          <a:p>
            <a:pPr marL="0" indent="0">
              <a:buNone/>
            </a:pPr>
            <a:endParaRPr lang="en-US" sz="3600" dirty="0"/>
          </a:p>
        </p:txBody>
      </p:sp>
      <p:sp>
        <p:nvSpPr>
          <p:cNvPr id="4" name="Text Placeholder 3"/>
          <p:cNvSpPr>
            <a:spLocks noGrp="1"/>
          </p:cNvSpPr>
          <p:nvPr>
            <p:ph type="body" sz="quarter" idx="4294967295"/>
          </p:nvPr>
        </p:nvSpPr>
        <p:spPr>
          <a:xfrm>
            <a:off x="1860583" y="3972201"/>
            <a:ext cx="2362200" cy="1790700"/>
          </a:xfrm>
          <a:noFill/>
          <a:ln>
            <a:noFill/>
          </a:ln>
        </p:spPr>
        <p:txBody>
          <a:bodyPr>
            <a:normAutofit/>
          </a:bodyPr>
          <a:lstStyle/>
          <a:p>
            <a:pPr marL="0" indent="0">
              <a:buNone/>
            </a:pPr>
            <a:r>
              <a:rPr lang="en-US" sz="2400" dirty="0"/>
              <a:t>Understanding Consciousness and Hypnosis</a:t>
            </a:r>
          </a:p>
        </p:txBody>
      </p:sp>
      <p:sp>
        <p:nvSpPr>
          <p:cNvPr id="8" name="Title 7">
            <a:extLst>
              <a:ext uri="{FF2B5EF4-FFF2-40B4-BE49-F238E27FC236}">
                <a16:creationId xmlns:a16="http://schemas.microsoft.com/office/drawing/2014/main" id="{AFCB58C3-1206-49AC-9F11-CC6255F24953}"/>
              </a:ext>
            </a:extLst>
          </p:cNvPr>
          <p:cNvSpPr>
            <a:spLocks noGrp="1"/>
          </p:cNvSpPr>
          <p:nvPr>
            <p:ph type="title"/>
          </p:nvPr>
        </p:nvSpPr>
        <p:spPr>
          <a:xfrm>
            <a:off x="2152650" y="500063"/>
            <a:ext cx="8101584" cy="132556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4495760" y="2122267"/>
            <a:ext cx="457240" cy="457240"/>
          </a:xfrm>
          <a:prstGeom prst="rect">
            <a:avLst/>
          </a:prstGeom>
        </p:spPr>
      </p:pic>
      <p:sp>
        <p:nvSpPr>
          <p:cNvPr id="6" name="Content Placeholder 5"/>
          <p:cNvSpPr>
            <a:spLocks noGrp="1"/>
          </p:cNvSpPr>
          <p:nvPr>
            <p:ph idx="1"/>
          </p:nvPr>
        </p:nvSpPr>
        <p:spPr>
          <a:xfrm>
            <a:off x="4953000" y="1825626"/>
            <a:ext cx="5659720" cy="1434465"/>
          </a:xfrm>
          <a:noFill/>
          <a:ln>
            <a:noFill/>
          </a:ln>
        </p:spPr>
        <p:txBody>
          <a:bodyPr>
            <a:normAutofit/>
          </a:bodyPr>
          <a:lstStyle/>
          <a:p>
            <a:pPr algn="l"/>
            <a:r>
              <a:rPr lang="en-US" sz="2400" b="1" dirty="0">
                <a:solidFill>
                  <a:srgbClr val="C00000"/>
                </a:solidFill>
              </a:rPr>
              <a:t>22-1</a:t>
            </a:r>
            <a:r>
              <a:rPr lang="en-US" sz="2400" dirty="0"/>
              <a:t> Describe the place of consciousness in psychology’s history.</a:t>
            </a:r>
          </a:p>
        </p:txBody>
      </p:sp>
      <p:pic>
        <p:nvPicPr>
          <p:cNvPr id="12" name="Picture 11" descr="decorative"/>
          <p:cNvPicPr>
            <a:picLocks noChangeAspect="1"/>
          </p:cNvPicPr>
          <p:nvPr/>
        </p:nvPicPr>
        <p:blipFill>
          <a:blip r:embed="rId2"/>
          <a:stretch>
            <a:fillRect/>
          </a:stretch>
        </p:blipFill>
        <p:spPr>
          <a:xfrm>
            <a:off x="4495760" y="3140671"/>
            <a:ext cx="457240" cy="457240"/>
          </a:xfrm>
          <a:prstGeom prst="rect">
            <a:avLst/>
          </a:prstGeom>
        </p:spPr>
      </p:pic>
      <p:sp>
        <p:nvSpPr>
          <p:cNvPr id="7" name="Content Placeholder 6"/>
          <p:cNvSpPr>
            <a:spLocks noGrp="1"/>
          </p:cNvSpPr>
          <p:nvPr>
            <p:ph sz="quarter" idx="4294967295"/>
          </p:nvPr>
        </p:nvSpPr>
        <p:spPr>
          <a:xfrm>
            <a:off x="4953000" y="3151189"/>
            <a:ext cx="5715000" cy="1166813"/>
          </a:xfrm>
          <a:noFill/>
          <a:ln>
            <a:noFill/>
          </a:ln>
        </p:spPr>
        <p:txBody>
          <a:bodyPr>
            <a:noAutofit/>
          </a:bodyPr>
          <a:lstStyle/>
          <a:p>
            <a:pPr marL="0" indent="0" algn="l">
              <a:buNone/>
            </a:pPr>
            <a:r>
              <a:rPr lang="en-US" sz="2400" b="1" dirty="0">
                <a:solidFill>
                  <a:srgbClr val="C00000"/>
                </a:solidFill>
              </a:rPr>
              <a:t>22-2</a:t>
            </a:r>
            <a:r>
              <a:rPr lang="en-US" sz="2400" b="1" dirty="0">
                <a:solidFill>
                  <a:srgbClr val="FF0000"/>
                </a:solidFill>
              </a:rPr>
              <a:t> </a:t>
            </a:r>
            <a:r>
              <a:rPr lang="en-US" sz="2400" dirty="0"/>
              <a:t>Define hypnosis, and describe how a hypnotist can influence a hypnotized subject.</a:t>
            </a:r>
          </a:p>
        </p:txBody>
      </p:sp>
      <p:pic>
        <p:nvPicPr>
          <p:cNvPr id="13" name="Picture 12" descr="decorative"/>
          <p:cNvPicPr>
            <a:picLocks noChangeAspect="1"/>
          </p:cNvPicPr>
          <p:nvPr/>
        </p:nvPicPr>
        <p:blipFill>
          <a:blip r:embed="rId2"/>
          <a:stretch>
            <a:fillRect/>
          </a:stretch>
        </p:blipFill>
        <p:spPr>
          <a:xfrm>
            <a:off x="4495760" y="4549755"/>
            <a:ext cx="457240" cy="457240"/>
          </a:xfrm>
          <a:prstGeom prst="rect">
            <a:avLst/>
          </a:prstGeom>
        </p:spPr>
      </p:pic>
      <p:sp>
        <p:nvSpPr>
          <p:cNvPr id="19" name="Content Placeholder 6"/>
          <p:cNvSpPr>
            <a:spLocks noGrp="1"/>
          </p:cNvSpPr>
          <p:nvPr>
            <p:ph sz="quarter" idx="4294967295"/>
          </p:nvPr>
        </p:nvSpPr>
        <p:spPr>
          <a:xfrm>
            <a:off x="4953000" y="4778375"/>
            <a:ext cx="5579918" cy="685800"/>
          </a:xfrm>
          <a:noFill/>
          <a:ln>
            <a:noFill/>
          </a:ln>
        </p:spPr>
        <p:txBody>
          <a:bodyPr>
            <a:noAutofit/>
          </a:bodyPr>
          <a:lstStyle/>
          <a:p>
            <a:pPr marL="0" indent="0" algn="l">
              <a:buNone/>
            </a:pPr>
            <a:r>
              <a:rPr lang="en-US" sz="2400" b="1" dirty="0">
                <a:solidFill>
                  <a:srgbClr val="C00000"/>
                </a:solidFill>
              </a:rPr>
              <a:t>22-3</a:t>
            </a:r>
            <a:r>
              <a:rPr lang="en-US" sz="2400" b="1" dirty="0">
                <a:solidFill>
                  <a:srgbClr val="FF0000"/>
                </a:solidFill>
              </a:rPr>
              <a:t> </a:t>
            </a:r>
            <a:r>
              <a:rPr lang="en-US" sz="2400" dirty="0"/>
              <a:t>Discuss whether hypnosis is an extension of normal consciousness or an altered state.</a:t>
            </a:r>
          </a:p>
        </p:txBody>
      </p:sp>
    </p:spTree>
    <p:extLst>
      <p:ext uri="{BB962C8B-B14F-4D97-AF65-F5344CB8AC3E}">
        <p14:creationId xmlns:p14="http://schemas.microsoft.com/office/powerpoint/2010/main" val="4073257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D31CD-74FE-4C1C-AE86-A0CCFB64AE6F}"/>
              </a:ext>
            </a:extLst>
          </p:cNvPr>
          <p:cNvSpPr>
            <a:spLocks noGrp="1"/>
          </p:cNvSpPr>
          <p:nvPr>
            <p:ph type="title"/>
          </p:nvPr>
        </p:nvSpPr>
        <p:spPr>
          <a:solidFill>
            <a:srgbClr val="D4E5F4"/>
          </a:solidFill>
        </p:spPr>
        <p:txBody>
          <a:bodyPr/>
          <a:lstStyle/>
          <a:p>
            <a:r>
              <a:rPr lang="en-US" dirty="0">
                <a:solidFill>
                  <a:schemeClr val="tx1"/>
                </a:solidFill>
              </a:rPr>
              <a:t>2. What Would You Answer?</a:t>
            </a:r>
          </a:p>
        </p:txBody>
      </p:sp>
      <p:sp>
        <p:nvSpPr>
          <p:cNvPr id="8" name="Content Placeholder 7"/>
          <p:cNvSpPr>
            <a:spLocks noGrp="1"/>
          </p:cNvSpPr>
          <p:nvPr>
            <p:ph idx="1"/>
          </p:nvPr>
        </p:nvSpPr>
        <p:spPr>
          <a:solidFill>
            <a:srgbClr val="E7D9B1"/>
          </a:solidFill>
          <a:ln w="76200">
            <a:solidFill>
              <a:srgbClr val="D4E5F4"/>
            </a:solidFill>
          </a:ln>
        </p:spPr>
        <p:txBody>
          <a:bodyPr anchor="ctr">
            <a:normAutofit/>
          </a:bodyPr>
          <a:lstStyle/>
          <a:p>
            <a:r>
              <a:rPr lang="en-US" b="1" dirty="0"/>
              <a:t>Which of the following is the term most closely associated with the split in consciousness that allows some thoughts and behaviors to occur simultaneously with others?</a:t>
            </a:r>
          </a:p>
          <a:p>
            <a:endParaRPr lang="en-US" b="1" dirty="0"/>
          </a:p>
          <a:p>
            <a:pPr marL="457200" indent="-457200" algn="l">
              <a:buAutoNum type="alphaUcPeriod"/>
            </a:pPr>
            <a:r>
              <a:rPr lang="en-US" dirty="0"/>
              <a:t>consciousness</a:t>
            </a:r>
            <a:endParaRPr lang="en-US" sz="2400" dirty="0"/>
          </a:p>
          <a:p>
            <a:pPr algn="l"/>
            <a:r>
              <a:rPr lang="en-US" sz="2400" dirty="0"/>
              <a:t>B.  </a:t>
            </a:r>
            <a:r>
              <a:rPr lang="en-US" dirty="0"/>
              <a:t>hypnosis</a:t>
            </a:r>
            <a:endParaRPr lang="en-US" sz="2400" dirty="0"/>
          </a:p>
          <a:p>
            <a:pPr algn="l"/>
            <a:r>
              <a:rPr lang="en-US" sz="2400" dirty="0"/>
              <a:t>C.  </a:t>
            </a:r>
            <a:r>
              <a:rPr lang="en-US" dirty="0"/>
              <a:t>hallucination</a:t>
            </a:r>
            <a:endParaRPr lang="en-US" sz="2400" dirty="0"/>
          </a:p>
          <a:p>
            <a:pPr algn="l"/>
            <a:r>
              <a:rPr lang="en-US" sz="2400" dirty="0"/>
              <a:t>D.  </a:t>
            </a:r>
            <a:r>
              <a:rPr lang="en-US" dirty="0"/>
              <a:t>dissociation</a:t>
            </a:r>
            <a:endParaRPr lang="en-US" sz="2400" dirty="0"/>
          </a:p>
          <a:p>
            <a:pPr marL="457200" indent="-457200" algn="l">
              <a:buAutoNum type="alphaUcPeriod" startAt="5"/>
            </a:pPr>
            <a:r>
              <a:rPr lang="en-US" dirty="0"/>
              <a:t>meditation</a:t>
            </a:r>
            <a:endParaRPr lang="en-US" sz="2400" dirty="0"/>
          </a:p>
        </p:txBody>
      </p:sp>
    </p:spTree>
    <p:extLst>
      <p:ext uri="{BB962C8B-B14F-4D97-AF65-F5344CB8AC3E}">
        <p14:creationId xmlns:p14="http://schemas.microsoft.com/office/powerpoint/2010/main" val="41283251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biopsychosocial approach </a:t>
            </a:r>
            <a:br>
              <a:rPr lang="en-US" dirty="0"/>
            </a:br>
            <a:r>
              <a:rPr lang="en-US" dirty="0"/>
              <a:t>explains hypnosis.</a:t>
            </a:r>
          </a:p>
        </p:txBody>
      </p:sp>
      <p:pic>
        <p:nvPicPr>
          <p:cNvPr id="4" name="Content Placeholder 3"/>
          <p:cNvPicPr>
            <a:picLocks noGrp="1" noChangeAspect="1"/>
          </p:cNvPicPr>
          <p:nvPr>
            <p:ph idx="1"/>
          </p:nvPr>
        </p:nvPicPr>
        <p:blipFill>
          <a:blip r:embed="rId2"/>
          <a:stretch>
            <a:fillRect/>
          </a:stretch>
        </p:blipFill>
        <p:spPr>
          <a:xfrm>
            <a:off x="1620689" y="1466092"/>
            <a:ext cx="9237133" cy="5391908"/>
          </a:xfrm>
          <a:prstGeom prst="rect">
            <a:avLst/>
          </a:prstGeom>
        </p:spPr>
      </p:pic>
    </p:spTree>
    <p:extLst>
      <p:ext uri="{BB962C8B-B14F-4D97-AF65-F5344CB8AC3E}">
        <p14:creationId xmlns:p14="http://schemas.microsoft.com/office/powerpoint/2010/main" val="2632271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a:t>
            </a:r>
          </a:p>
        </p:txBody>
      </p:sp>
      <p:sp>
        <p:nvSpPr>
          <p:cNvPr id="3" name="Content Placeholder 2"/>
          <p:cNvSpPr>
            <a:spLocks noGrp="1"/>
          </p:cNvSpPr>
          <p:nvPr>
            <p:ph idx="1"/>
          </p:nvPr>
        </p:nvSpPr>
        <p:spPr>
          <a:xfrm>
            <a:off x="2152650" y="2070424"/>
            <a:ext cx="8101584" cy="4268807"/>
          </a:xfrm>
          <a:solidFill>
            <a:srgbClr val="E7D9B1"/>
          </a:solidFill>
          <a:ln w="76200">
            <a:solidFill>
              <a:schemeClr val="accent4"/>
            </a:solidFill>
          </a:ln>
        </p:spPr>
        <p:txBody>
          <a:bodyPr>
            <a:normAutofit/>
          </a:bodyPr>
          <a:lstStyle/>
          <a:p>
            <a:r>
              <a:rPr lang="en-US" sz="2400" dirty="0"/>
              <a:t>Psychological research corrects the mistaken popular belief that hypnosis or other methods can be used to tap into a pure and complete memory bank. You will</a:t>
            </a:r>
          </a:p>
          <a:p>
            <a:r>
              <a:rPr lang="en-US" sz="2400" dirty="0"/>
              <a:t>learn much more about how memory really works when you get to Unit VII. </a:t>
            </a:r>
          </a:p>
          <a:p>
            <a:endParaRPr lang="en-US" sz="2400" dirty="0"/>
          </a:p>
          <a:p>
            <a:r>
              <a:rPr lang="en-US" sz="2400" dirty="0"/>
              <a:t>The topic of hypnosis has been seen on the AP® exam, so become knowledgeable about it.</a:t>
            </a:r>
          </a:p>
        </p:txBody>
      </p:sp>
      <p:pic>
        <p:nvPicPr>
          <p:cNvPr id="4" name="Picture 3" descr="decorative&#10;"/>
          <p:cNvPicPr>
            <a:picLocks noChangeAspect="1"/>
          </p:cNvPicPr>
          <p:nvPr/>
        </p:nvPicPr>
        <p:blipFill>
          <a:blip r:embed="rId2"/>
          <a:stretch>
            <a:fillRect/>
          </a:stretch>
        </p:blipFill>
        <p:spPr>
          <a:xfrm>
            <a:off x="2226819" y="413736"/>
            <a:ext cx="914479" cy="914479"/>
          </a:xfrm>
          <a:prstGeom prst="rect">
            <a:avLst/>
          </a:prstGeom>
        </p:spPr>
      </p:pic>
    </p:spTree>
    <p:extLst>
      <p:ext uri="{BB962C8B-B14F-4D97-AF65-F5344CB8AC3E}">
        <p14:creationId xmlns:p14="http://schemas.microsoft.com/office/powerpoint/2010/main" val="14960871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38884" y="197427"/>
            <a:ext cx="2248916" cy="6473537"/>
          </a:xfrm>
          <a:ln>
            <a:noFill/>
          </a:ln>
        </p:spPr>
        <p:txBody>
          <a:bodyPr>
            <a:normAutofit/>
          </a:bodyPr>
          <a:lstStyle/>
          <a:p>
            <a:pPr marL="0" indent="0">
              <a:buNone/>
            </a:pPr>
            <a:r>
              <a:rPr lang="en-US" sz="4100" dirty="0"/>
              <a:t>Module 23</a:t>
            </a:r>
          </a:p>
          <a:p>
            <a:pPr marL="0" indent="0">
              <a:buNone/>
            </a:pPr>
            <a:endParaRPr lang="en-US" sz="4100" dirty="0"/>
          </a:p>
        </p:txBody>
      </p:sp>
      <p:sp>
        <p:nvSpPr>
          <p:cNvPr id="4" name="Text Placeholder 3"/>
          <p:cNvSpPr>
            <a:spLocks noGrp="1"/>
          </p:cNvSpPr>
          <p:nvPr>
            <p:ph type="body" sz="quarter" idx="4294967295"/>
          </p:nvPr>
        </p:nvSpPr>
        <p:spPr>
          <a:xfrm>
            <a:off x="1738884" y="4432300"/>
            <a:ext cx="2261616" cy="1790700"/>
          </a:xfrm>
          <a:ln>
            <a:noFill/>
          </a:ln>
        </p:spPr>
        <p:txBody>
          <a:bodyPr/>
          <a:lstStyle/>
          <a:p>
            <a:pPr marL="0" indent="0">
              <a:buNone/>
            </a:pPr>
            <a:r>
              <a:rPr lang="en-US" dirty="0"/>
              <a:t>Sleep Patterns and Sleep Theories</a:t>
            </a:r>
          </a:p>
        </p:txBody>
      </p:sp>
      <p:sp>
        <p:nvSpPr>
          <p:cNvPr id="8" name="Title 7">
            <a:extLst>
              <a:ext uri="{FF2B5EF4-FFF2-40B4-BE49-F238E27FC236}">
                <a16:creationId xmlns:a16="http://schemas.microsoft.com/office/drawing/2014/main" id="{BD86ABB4-92AD-4368-88CB-A48A44C3B25C}"/>
              </a:ext>
            </a:extLst>
          </p:cNvPr>
          <p:cNvSpPr>
            <a:spLocks noGrp="1"/>
          </p:cNvSpPr>
          <p:nvPr>
            <p:ph type="title"/>
          </p:nvPr>
        </p:nvSpPr>
        <p:spPr>
          <a:xfrm>
            <a:off x="2152650" y="565008"/>
            <a:ext cx="8101584" cy="132556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4066252" y="2132124"/>
            <a:ext cx="457240" cy="457240"/>
          </a:xfrm>
          <a:prstGeom prst="rect">
            <a:avLst/>
          </a:prstGeom>
        </p:spPr>
      </p:pic>
      <p:sp>
        <p:nvSpPr>
          <p:cNvPr id="6" name="Content Placeholder 5"/>
          <p:cNvSpPr>
            <a:spLocks noGrp="1"/>
          </p:cNvSpPr>
          <p:nvPr>
            <p:ph idx="1"/>
          </p:nvPr>
        </p:nvSpPr>
        <p:spPr>
          <a:xfrm>
            <a:off x="4560134" y="2302194"/>
            <a:ext cx="5892982" cy="457240"/>
          </a:xfrm>
          <a:noFill/>
          <a:ln>
            <a:noFill/>
          </a:ln>
        </p:spPr>
        <p:txBody>
          <a:bodyPr>
            <a:noAutofit/>
          </a:bodyPr>
          <a:lstStyle/>
          <a:p>
            <a:pPr algn="l"/>
            <a:r>
              <a:rPr lang="en-US" sz="2400" b="1" dirty="0">
                <a:solidFill>
                  <a:srgbClr val="C00000"/>
                </a:solidFill>
              </a:rPr>
              <a:t>23-1</a:t>
            </a:r>
            <a:r>
              <a:rPr lang="en-US" sz="2400" dirty="0"/>
              <a:t> Describe </a:t>
            </a:r>
            <a:r>
              <a:rPr lang="en-US" sz="2400" i="1" dirty="0"/>
              <a:t>sleep</a:t>
            </a:r>
            <a:r>
              <a:rPr lang="en-US" sz="2400" dirty="0"/>
              <a:t> as a state of consciousness.</a:t>
            </a:r>
          </a:p>
        </p:txBody>
      </p:sp>
      <p:pic>
        <p:nvPicPr>
          <p:cNvPr id="12" name="Picture 11" descr="decorative"/>
          <p:cNvPicPr>
            <a:picLocks noChangeAspect="1"/>
          </p:cNvPicPr>
          <p:nvPr/>
        </p:nvPicPr>
        <p:blipFill>
          <a:blip r:embed="rId2"/>
          <a:stretch>
            <a:fillRect/>
          </a:stretch>
        </p:blipFill>
        <p:spPr>
          <a:xfrm>
            <a:off x="4102894" y="3029781"/>
            <a:ext cx="457240" cy="457240"/>
          </a:xfrm>
          <a:prstGeom prst="rect">
            <a:avLst/>
          </a:prstGeom>
        </p:spPr>
      </p:pic>
      <p:sp>
        <p:nvSpPr>
          <p:cNvPr id="7" name="Content Placeholder 6"/>
          <p:cNvSpPr>
            <a:spLocks noGrp="1"/>
          </p:cNvSpPr>
          <p:nvPr>
            <p:ph sz="quarter" idx="4294967295"/>
          </p:nvPr>
        </p:nvSpPr>
        <p:spPr>
          <a:xfrm>
            <a:off x="4523492" y="3069380"/>
            <a:ext cx="5715000" cy="708025"/>
          </a:xfrm>
          <a:noFill/>
          <a:ln>
            <a:noFill/>
          </a:ln>
        </p:spPr>
        <p:txBody>
          <a:bodyPr>
            <a:noAutofit/>
          </a:bodyPr>
          <a:lstStyle/>
          <a:p>
            <a:pPr marL="0" indent="0" algn="l">
              <a:buNone/>
            </a:pPr>
            <a:r>
              <a:rPr lang="en-US" sz="2400" b="1" dirty="0">
                <a:solidFill>
                  <a:srgbClr val="C00000"/>
                </a:solidFill>
              </a:rPr>
              <a:t>23-2</a:t>
            </a:r>
            <a:r>
              <a:rPr lang="en-US" sz="2400" b="1" dirty="0">
                <a:solidFill>
                  <a:srgbClr val="FF0000"/>
                </a:solidFill>
              </a:rPr>
              <a:t> </a:t>
            </a:r>
            <a:r>
              <a:rPr lang="en-US" sz="2400" dirty="0"/>
              <a:t>Describe how our biological rhythms influence our daily functioning.</a:t>
            </a:r>
          </a:p>
        </p:txBody>
      </p:sp>
      <p:pic>
        <p:nvPicPr>
          <p:cNvPr id="13" name="Picture 12" descr="decorative"/>
          <p:cNvPicPr>
            <a:picLocks noChangeAspect="1"/>
          </p:cNvPicPr>
          <p:nvPr/>
        </p:nvPicPr>
        <p:blipFill>
          <a:blip r:embed="rId2"/>
          <a:stretch>
            <a:fillRect/>
          </a:stretch>
        </p:blipFill>
        <p:spPr>
          <a:xfrm>
            <a:off x="4104863" y="3878328"/>
            <a:ext cx="457240" cy="457240"/>
          </a:xfrm>
          <a:prstGeom prst="rect">
            <a:avLst/>
          </a:prstGeom>
        </p:spPr>
      </p:pic>
      <p:sp>
        <p:nvSpPr>
          <p:cNvPr id="19" name="Content Placeholder 6"/>
          <p:cNvSpPr>
            <a:spLocks noGrp="1"/>
          </p:cNvSpPr>
          <p:nvPr>
            <p:ph sz="quarter" idx="4294967295"/>
          </p:nvPr>
        </p:nvSpPr>
        <p:spPr>
          <a:xfrm>
            <a:off x="4560134" y="3960428"/>
            <a:ext cx="5715000" cy="685800"/>
          </a:xfrm>
          <a:noFill/>
          <a:ln>
            <a:noFill/>
          </a:ln>
        </p:spPr>
        <p:txBody>
          <a:bodyPr>
            <a:noAutofit/>
          </a:bodyPr>
          <a:lstStyle/>
          <a:p>
            <a:pPr marL="0" indent="0" algn="l">
              <a:buNone/>
            </a:pPr>
            <a:r>
              <a:rPr lang="en-US" sz="2400" b="1" dirty="0">
                <a:solidFill>
                  <a:srgbClr val="C00000"/>
                </a:solidFill>
              </a:rPr>
              <a:t>23-3</a:t>
            </a:r>
            <a:r>
              <a:rPr lang="en-US" sz="2400" b="1" dirty="0">
                <a:solidFill>
                  <a:srgbClr val="FF0000"/>
                </a:solidFill>
              </a:rPr>
              <a:t> </a:t>
            </a:r>
            <a:r>
              <a:rPr lang="en-US" sz="2400" dirty="0"/>
              <a:t>Describe the biological rhythm of our sleeping and dreaming stages.</a:t>
            </a:r>
          </a:p>
        </p:txBody>
      </p:sp>
      <p:pic>
        <p:nvPicPr>
          <p:cNvPr id="16" name="Picture 15" descr="decorative"/>
          <p:cNvPicPr>
            <a:picLocks noChangeAspect="1"/>
          </p:cNvPicPr>
          <p:nvPr/>
        </p:nvPicPr>
        <p:blipFill>
          <a:blip r:embed="rId2"/>
          <a:stretch>
            <a:fillRect/>
          </a:stretch>
        </p:blipFill>
        <p:spPr>
          <a:xfrm>
            <a:off x="4102894" y="4693980"/>
            <a:ext cx="457240" cy="457240"/>
          </a:xfrm>
          <a:prstGeom prst="rect">
            <a:avLst/>
          </a:prstGeom>
        </p:spPr>
      </p:pic>
      <p:sp>
        <p:nvSpPr>
          <p:cNvPr id="14" name="Content Placeholder 6"/>
          <p:cNvSpPr>
            <a:spLocks noGrp="1"/>
          </p:cNvSpPr>
          <p:nvPr>
            <p:ph sz="quarter" idx="4294967295"/>
          </p:nvPr>
        </p:nvSpPr>
        <p:spPr>
          <a:xfrm>
            <a:off x="4560134" y="4936611"/>
            <a:ext cx="5715000" cy="685800"/>
          </a:xfrm>
          <a:noFill/>
          <a:ln>
            <a:noFill/>
          </a:ln>
        </p:spPr>
        <p:txBody>
          <a:bodyPr>
            <a:noAutofit/>
          </a:bodyPr>
          <a:lstStyle/>
          <a:p>
            <a:pPr marL="0" indent="0" algn="l">
              <a:buNone/>
            </a:pPr>
            <a:r>
              <a:rPr lang="en-US" sz="2400" b="1" dirty="0">
                <a:solidFill>
                  <a:srgbClr val="C00000"/>
                </a:solidFill>
              </a:rPr>
              <a:t>23-4</a:t>
            </a:r>
            <a:r>
              <a:rPr lang="en-US" sz="2400" b="1" dirty="0">
                <a:solidFill>
                  <a:srgbClr val="FF0000"/>
                </a:solidFill>
              </a:rPr>
              <a:t> </a:t>
            </a:r>
            <a:r>
              <a:rPr lang="en-US" sz="2400" dirty="0"/>
              <a:t>Explain how biology and environment interact in our sleep patterns.</a:t>
            </a:r>
          </a:p>
        </p:txBody>
      </p:sp>
      <p:pic>
        <p:nvPicPr>
          <p:cNvPr id="17" name="Picture 16" descr="decorative"/>
          <p:cNvPicPr>
            <a:picLocks noChangeAspect="1"/>
          </p:cNvPicPr>
          <p:nvPr/>
        </p:nvPicPr>
        <p:blipFill>
          <a:blip r:embed="rId2"/>
          <a:stretch>
            <a:fillRect/>
          </a:stretch>
        </p:blipFill>
        <p:spPr>
          <a:xfrm>
            <a:off x="4102894" y="5868045"/>
            <a:ext cx="457240" cy="457240"/>
          </a:xfrm>
          <a:prstGeom prst="rect">
            <a:avLst/>
          </a:prstGeom>
        </p:spPr>
      </p:pic>
      <p:sp>
        <p:nvSpPr>
          <p:cNvPr id="15" name="Content Placeholder 6"/>
          <p:cNvSpPr>
            <a:spLocks noGrp="1"/>
          </p:cNvSpPr>
          <p:nvPr>
            <p:ph sz="quarter" idx="4294967295"/>
          </p:nvPr>
        </p:nvSpPr>
        <p:spPr>
          <a:xfrm>
            <a:off x="4560134" y="5907915"/>
            <a:ext cx="5715000" cy="427038"/>
          </a:xfrm>
          <a:noFill/>
          <a:ln>
            <a:noFill/>
          </a:ln>
        </p:spPr>
        <p:txBody>
          <a:bodyPr>
            <a:noAutofit/>
          </a:bodyPr>
          <a:lstStyle/>
          <a:p>
            <a:pPr marL="0" indent="0" algn="l">
              <a:buNone/>
            </a:pPr>
            <a:r>
              <a:rPr lang="en-US" sz="2400" b="1" dirty="0">
                <a:solidFill>
                  <a:srgbClr val="C00000"/>
                </a:solidFill>
              </a:rPr>
              <a:t>23-5</a:t>
            </a:r>
            <a:r>
              <a:rPr lang="en-US" sz="2400" b="1" dirty="0">
                <a:solidFill>
                  <a:srgbClr val="FF0000"/>
                </a:solidFill>
              </a:rPr>
              <a:t> </a:t>
            </a:r>
            <a:r>
              <a:rPr lang="en-US" sz="2400" dirty="0"/>
              <a:t>Describe sleep’s functions.</a:t>
            </a:r>
          </a:p>
        </p:txBody>
      </p:sp>
    </p:spTree>
    <p:extLst>
      <p:ext uri="{BB962C8B-B14F-4D97-AF65-F5344CB8AC3E}">
        <p14:creationId xmlns:p14="http://schemas.microsoft.com/office/powerpoint/2010/main" val="3500989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sleep</a:t>
            </a:r>
            <a:r>
              <a:rPr lang="en-US" dirty="0"/>
              <a:t>?</a:t>
            </a:r>
          </a:p>
        </p:txBody>
      </p:sp>
      <p:sp>
        <p:nvSpPr>
          <p:cNvPr id="3" name="Content Placeholder 2"/>
          <p:cNvSpPr>
            <a:spLocks noGrp="1"/>
          </p:cNvSpPr>
          <p:nvPr>
            <p:ph idx="1"/>
          </p:nvPr>
        </p:nvSpPr>
        <p:spPr/>
        <p:txBody>
          <a:bodyPr/>
          <a:lstStyle/>
          <a:p>
            <a:r>
              <a:rPr lang="en-US" dirty="0"/>
              <a:t>a periodic, natural loss</a:t>
            </a:r>
          </a:p>
          <a:p>
            <a:r>
              <a:rPr lang="en-US" dirty="0"/>
              <a:t>of consciousness — as distinct</a:t>
            </a:r>
          </a:p>
          <a:p>
            <a:r>
              <a:rPr lang="en-US" dirty="0"/>
              <a:t>from unconsciousness resulting</a:t>
            </a:r>
          </a:p>
          <a:p>
            <a:r>
              <a:rPr lang="en-US" dirty="0"/>
              <a:t>from a coma, general anesthesia,</a:t>
            </a:r>
          </a:p>
          <a:p>
            <a:r>
              <a:rPr lang="en-US" dirty="0"/>
              <a:t>or hibernation</a:t>
            </a:r>
          </a:p>
          <a:p>
            <a:endParaRPr lang="en-US" dirty="0"/>
          </a:p>
          <a:p>
            <a:r>
              <a:rPr lang="en-US" sz="2000" i="1" dirty="0"/>
              <a:t>(Adapted from Dement, 1999.)</a:t>
            </a:r>
          </a:p>
        </p:txBody>
      </p:sp>
      <p:pic>
        <p:nvPicPr>
          <p:cNvPr id="4" name="Picture 3" descr="decorative"/>
          <p:cNvPicPr>
            <a:picLocks noChangeAspect="1"/>
          </p:cNvPicPr>
          <p:nvPr/>
        </p:nvPicPr>
        <p:blipFill>
          <a:blip r:embed="rId2"/>
          <a:stretch>
            <a:fillRect/>
          </a:stretch>
        </p:blipFill>
        <p:spPr>
          <a:xfrm>
            <a:off x="2203126" y="423232"/>
            <a:ext cx="688908" cy="688908"/>
          </a:xfrm>
          <a:prstGeom prst="rect">
            <a:avLst/>
          </a:prstGeom>
        </p:spPr>
      </p:pic>
    </p:spTree>
    <p:extLst>
      <p:ext uri="{BB962C8B-B14F-4D97-AF65-F5344CB8AC3E}">
        <p14:creationId xmlns:p14="http://schemas.microsoft.com/office/powerpoint/2010/main" val="1729578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circadian rhythm?</a:t>
            </a:r>
          </a:p>
        </p:txBody>
      </p:sp>
      <p:sp>
        <p:nvSpPr>
          <p:cNvPr id="3" name="Content Placeholder 2"/>
          <p:cNvSpPr>
            <a:spLocks noGrp="1"/>
          </p:cNvSpPr>
          <p:nvPr>
            <p:ph idx="1"/>
          </p:nvPr>
        </p:nvSpPr>
        <p:spPr/>
        <p:txBody>
          <a:bodyPr/>
          <a:lstStyle/>
          <a:p>
            <a:r>
              <a:rPr lang="en-US" dirty="0"/>
              <a:t>Our bodies roughly</a:t>
            </a:r>
          </a:p>
          <a:p>
            <a:r>
              <a:rPr lang="en-US" dirty="0"/>
              <a:t>synchronize with the 24-hour cycle of day and night thanks to an internal biological clock</a:t>
            </a:r>
          </a:p>
          <a:p>
            <a:r>
              <a:rPr lang="en-US" dirty="0"/>
              <a:t>called the </a:t>
            </a:r>
            <a:r>
              <a:rPr lang="en-US" b="1" i="1" dirty="0"/>
              <a:t>circadian rhythm </a:t>
            </a:r>
            <a:r>
              <a:rPr lang="en-US" dirty="0"/>
              <a:t>(from the Latin </a:t>
            </a:r>
            <a:r>
              <a:rPr lang="en-US" i="1" dirty="0"/>
              <a:t>circa</a:t>
            </a:r>
            <a:r>
              <a:rPr lang="en-US" dirty="0"/>
              <a:t>, “about,” and </a:t>
            </a:r>
            <a:r>
              <a:rPr lang="en-US" i="1" dirty="0"/>
              <a:t>diem</a:t>
            </a:r>
            <a:r>
              <a:rPr lang="en-US" dirty="0"/>
              <a:t>, “day”).</a:t>
            </a:r>
          </a:p>
          <a:p>
            <a:endParaRPr lang="en-US" dirty="0"/>
          </a:p>
          <a:p>
            <a:r>
              <a:rPr lang="en-US" dirty="0"/>
              <a:t>Circadian rhythms impact our sleep-wake cycles, temperature, hormonal and digestive cycles as well.</a:t>
            </a:r>
          </a:p>
        </p:txBody>
      </p:sp>
      <p:pic>
        <p:nvPicPr>
          <p:cNvPr id="4" name="Picture 3" descr="decorative"/>
          <p:cNvPicPr>
            <a:picLocks noChangeAspect="1"/>
          </p:cNvPicPr>
          <p:nvPr/>
        </p:nvPicPr>
        <p:blipFill>
          <a:blip r:embed="rId2"/>
          <a:stretch>
            <a:fillRect/>
          </a:stretch>
        </p:blipFill>
        <p:spPr>
          <a:xfrm>
            <a:off x="2203127" y="423232"/>
            <a:ext cx="688908" cy="688908"/>
          </a:xfrm>
          <a:prstGeom prst="rect">
            <a:avLst/>
          </a:prstGeom>
        </p:spPr>
      </p:pic>
    </p:spTree>
    <p:extLst>
      <p:ext uri="{BB962C8B-B14F-4D97-AF65-F5344CB8AC3E}">
        <p14:creationId xmlns:p14="http://schemas.microsoft.com/office/powerpoint/2010/main" val="1664472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the circadian rhythm affect </a:t>
            </a:r>
            <a:br>
              <a:rPr lang="en-US" dirty="0"/>
            </a:br>
            <a:r>
              <a:rPr lang="en-US" dirty="0"/>
              <a:t>our daily functioning?</a:t>
            </a:r>
          </a:p>
        </p:txBody>
      </p:sp>
      <p:sp>
        <p:nvSpPr>
          <p:cNvPr id="3" name="Text Placeholder 2"/>
          <p:cNvSpPr>
            <a:spLocks noGrp="1"/>
          </p:cNvSpPr>
          <p:nvPr>
            <p:ph type="body" sz="quarter" idx="16"/>
          </p:nvPr>
        </p:nvSpPr>
        <p:spPr>
          <a:xfrm>
            <a:off x="2212425" y="1879599"/>
            <a:ext cx="8041809" cy="1244600"/>
          </a:xfrm>
        </p:spPr>
        <p:txBody>
          <a:bodyPr>
            <a:normAutofit lnSpcReduction="10000"/>
          </a:bodyPr>
          <a:lstStyle/>
          <a:p>
            <a:r>
              <a:rPr lang="en-US" dirty="0"/>
              <a:t>Body temperature rises as dawn nears, peaks during the day, dips in the afternoon then drops again in the evening.</a:t>
            </a:r>
          </a:p>
        </p:txBody>
      </p:sp>
      <p:sp>
        <p:nvSpPr>
          <p:cNvPr id="4" name="Text Placeholder 3"/>
          <p:cNvSpPr>
            <a:spLocks noGrp="1"/>
          </p:cNvSpPr>
          <p:nvPr>
            <p:ph type="body" sz="quarter" idx="17"/>
          </p:nvPr>
        </p:nvSpPr>
        <p:spPr>
          <a:xfrm>
            <a:off x="2212425" y="3346449"/>
            <a:ext cx="8041809" cy="1244600"/>
          </a:xfrm>
        </p:spPr>
        <p:txBody>
          <a:bodyPr/>
          <a:lstStyle/>
          <a:p>
            <a:r>
              <a:rPr lang="en-US" dirty="0"/>
              <a:t>Thinking and memory improve as we approach our daily peak in circadian arousal.</a:t>
            </a:r>
          </a:p>
        </p:txBody>
      </p:sp>
      <p:sp>
        <p:nvSpPr>
          <p:cNvPr id="5" name="Text Placeholder 4"/>
          <p:cNvSpPr>
            <a:spLocks noGrp="1"/>
          </p:cNvSpPr>
          <p:nvPr>
            <p:ph type="body" sz="quarter" idx="18"/>
          </p:nvPr>
        </p:nvSpPr>
        <p:spPr>
          <a:xfrm>
            <a:off x="2212425" y="4813299"/>
            <a:ext cx="8041809" cy="1244600"/>
          </a:xfrm>
        </p:spPr>
        <p:txBody>
          <a:bodyPr/>
          <a:lstStyle/>
          <a:p>
            <a:r>
              <a:rPr lang="en-US" dirty="0"/>
              <a:t>Age and experience may alter our circadian rhythm.</a:t>
            </a:r>
          </a:p>
        </p:txBody>
      </p:sp>
      <p:pic>
        <p:nvPicPr>
          <p:cNvPr id="7" name="Picture 6" descr="decorative"/>
          <p:cNvPicPr>
            <a:picLocks noChangeAspect="1"/>
          </p:cNvPicPr>
          <p:nvPr/>
        </p:nvPicPr>
        <p:blipFill>
          <a:blip r:embed="rId2"/>
          <a:stretch>
            <a:fillRect/>
          </a:stretch>
        </p:blipFill>
        <p:spPr>
          <a:xfrm>
            <a:off x="2212425" y="423230"/>
            <a:ext cx="688908" cy="688908"/>
          </a:xfrm>
          <a:prstGeom prst="rect">
            <a:avLst/>
          </a:prstGeom>
        </p:spPr>
      </p:pic>
    </p:spTree>
    <p:extLst>
      <p:ext uri="{BB962C8B-B14F-4D97-AF65-F5344CB8AC3E}">
        <p14:creationId xmlns:p14="http://schemas.microsoft.com/office/powerpoint/2010/main" val="383093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2F200B-D9E5-4E7F-8B02-C3EB240AD54D}"/>
              </a:ext>
            </a:extLst>
          </p:cNvPr>
          <p:cNvSpPr>
            <a:spLocks noGrp="1"/>
          </p:cNvSpPr>
          <p:nvPr>
            <p:ph type="title"/>
          </p:nvPr>
        </p:nvSpPr>
        <p:spPr>
          <a:solidFill>
            <a:srgbClr val="D4E5F4"/>
          </a:solidFill>
        </p:spPr>
        <p:txBody>
          <a:bodyPr/>
          <a:lstStyle/>
          <a:p>
            <a:r>
              <a:rPr lang="en-US" dirty="0">
                <a:solidFill>
                  <a:schemeClr val="tx1"/>
                </a:solidFill>
              </a:rPr>
              <a:t>1. What Would You Answer?</a:t>
            </a:r>
          </a:p>
        </p:txBody>
      </p:sp>
      <p:sp>
        <p:nvSpPr>
          <p:cNvPr id="8" name="Content Placeholder 7"/>
          <p:cNvSpPr>
            <a:spLocks noGrp="1"/>
          </p:cNvSpPr>
          <p:nvPr>
            <p:ph idx="1"/>
          </p:nvPr>
        </p:nvSpPr>
        <p:spPr>
          <a:solidFill>
            <a:srgbClr val="E7D9B1"/>
          </a:solidFill>
          <a:ln w="76200">
            <a:solidFill>
              <a:srgbClr val="D4E5F4"/>
            </a:solidFill>
          </a:ln>
        </p:spPr>
        <p:txBody>
          <a:bodyPr anchor="ctr">
            <a:normAutofit/>
          </a:bodyPr>
          <a:lstStyle/>
          <a:p>
            <a:r>
              <a:rPr lang="en-US" b="1" dirty="0"/>
              <a:t>Which of the following represents a circadian rhythm?</a:t>
            </a:r>
          </a:p>
          <a:p>
            <a:endParaRPr lang="en-US" b="1" dirty="0"/>
          </a:p>
          <a:p>
            <a:pPr marL="457200" indent="-457200" algn="l">
              <a:buAutoNum type="alphaUcPeriod"/>
            </a:pPr>
            <a:r>
              <a:rPr lang="en-US" dirty="0"/>
              <a:t>A burst of growth occurs during puberty.</a:t>
            </a:r>
          </a:p>
          <a:p>
            <a:pPr marL="457200" indent="-457200" algn="l">
              <a:buAutoNum type="alphaUcPeriod"/>
            </a:pPr>
            <a:r>
              <a:rPr lang="en-US" dirty="0"/>
              <a:t>The sleep cycle is roughly 90 minutes long.</a:t>
            </a:r>
          </a:p>
          <a:p>
            <a:pPr marL="457200" indent="-457200" algn="l">
              <a:buAutoNum type="alphaUcPeriod"/>
            </a:pPr>
            <a:r>
              <a:rPr lang="en-US" dirty="0"/>
              <a:t>Our bodies sleep and wake on a roughly 24-hour schedule.</a:t>
            </a:r>
          </a:p>
          <a:p>
            <a:pPr marL="457200" indent="-457200" algn="l">
              <a:buAutoNum type="alphaUcPeriod"/>
            </a:pPr>
            <a:r>
              <a:rPr lang="en-US" dirty="0"/>
              <a:t>Our bodies become paralyzed when we enter REM sleep.</a:t>
            </a:r>
          </a:p>
          <a:p>
            <a:pPr marL="457200" indent="-457200" algn="l">
              <a:buAutoNum type="alphaUcPeriod"/>
            </a:pPr>
            <a:r>
              <a:rPr lang="en-US" dirty="0"/>
              <a:t>Pulse rate increases when we exercise.</a:t>
            </a:r>
          </a:p>
        </p:txBody>
      </p:sp>
    </p:spTree>
    <p:extLst>
      <p:ext uri="{BB962C8B-B14F-4D97-AF65-F5344CB8AC3E}">
        <p14:creationId xmlns:p14="http://schemas.microsoft.com/office/powerpoint/2010/main" val="519745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psychologists research biological rhythms that occur during sleep?</a:t>
            </a:r>
          </a:p>
        </p:txBody>
      </p:sp>
      <p:sp>
        <p:nvSpPr>
          <p:cNvPr id="3" name="Text Placeholder 2"/>
          <p:cNvSpPr>
            <a:spLocks noGrp="1"/>
          </p:cNvSpPr>
          <p:nvPr>
            <p:ph type="body" idx="1"/>
          </p:nvPr>
        </p:nvSpPr>
        <p:spPr/>
        <p:txBody>
          <a:bodyPr>
            <a:normAutofit lnSpcReduction="10000"/>
          </a:bodyPr>
          <a:lstStyle/>
          <a:p>
            <a:r>
              <a:rPr lang="en-US" dirty="0"/>
              <a:t>EEG records brain wave activity while sleeping.</a:t>
            </a:r>
          </a:p>
        </p:txBody>
      </p:sp>
      <p:pic>
        <p:nvPicPr>
          <p:cNvPr id="7" name="Content Placeholder 6"/>
          <p:cNvPicPr>
            <a:picLocks noGrp="1" noChangeAspect="1"/>
          </p:cNvPicPr>
          <p:nvPr>
            <p:ph sz="half" idx="2"/>
          </p:nvPr>
        </p:nvPicPr>
        <p:blipFill>
          <a:blip r:embed="rId2"/>
          <a:stretch>
            <a:fillRect/>
          </a:stretch>
        </p:blipFill>
        <p:spPr>
          <a:xfrm>
            <a:off x="361104" y="2778409"/>
            <a:ext cx="5825997" cy="3721318"/>
          </a:xfrm>
          <a:prstGeom prst="rect">
            <a:avLst/>
          </a:prstGeom>
        </p:spPr>
      </p:pic>
      <p:sp>
        <p:nvSpPr>
          <p:cNvPr id="5" name="Text Placeholder 4"/>
          <p:cNvSpPr>
            <a:spLocks noGrp="1"/>
          </p:cNvSpPr>
          <p:nvPr>
            <p:ph type="body" sz="quarter" idx="3"/>
          </p:nvPr>
        </p:nvSpPr>
        <p:spPr/>
        <p:txBody>
          <a:bodyPr>
            <a:normAutofit lnSpcReduction="10000"/>
          </a:bodyPr>
          <a:lstStyle/>
          <a:p>
            <a:r>
              <a:rPr lang="en-US" dirty="0"/>
              <a:t>Varying wave patterns occur during sleep.</a:t>
            </a:r>
          </a:p>
        </p:txBody>
      </p:sp>
      <p:pic>
        <p:nvPicPr>
          <p:cNvPr id="8" name="Content Placeholder 7"/>
          <p:cNvPicPr>
            <a:picLocks noGrp="1" noChangeAspect="1"/>
          </p:cNvPicPr>
          <p:nvPr>
            <p:ph sz="quarter" idx="4"/>
          </p:nvPr>
        </p:nvPicPr>
        <p:blipFill>
          <a:blip r:embed="rId3"/>
          <a:stretch>
            <a:fillRect/>
          </a:stretch>
        </p:blipFill>
        <p:spPr>
          <a:xfrm>
            <a:off x="7920261" y="2778409"/>
            <a:ext cx="2002672" cy="3965922"/>
          </a:xfrm>
          <a:prstGeom prst="rect">
            <a:avLst/>
          </a:prstGeom>
        </p:spPr>
      </p:pic>
    </p:spTree>
    <p:extLst>
      <p:ext uri="{BB962C8B-B14F-4D97-AF65-F5344CB8AC3E}">
        <p14:creationId xmlns:p14="http://schemas.microsoft.com/office/powerpoint/2010/main" val="38089130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735" y="520262"/>
            <a:ext cx="3871424" cy="1600200"/>
          </a:xfrm>
        </p:spPr>
        <p:txBody>
          <a:bodyPr/>
          <a:lstStyle/>
          <a:p>
            <a:r>
              <a:rPr lang="en-US" dirty="0"/>
              <a:t>What are </a:t>
            </a:r>
            <a:r>
              <a:rPr lang="en-US" b="1" i="1" dirty="0"/>
              <a:t>alpha waves</a:t>
            </a:r>
            <a:r>
              <a:rPr lang="en-US" dirty="0"/>
              <a:t>?</a:t>
            </a:r>
          </a:p>
        </p:txBody>
      </p:sp>
      <p:sp>
        <p:nvSpPr>
          <p:cNvPr id="4" name="Text Placeholder 3"/>
          <p:cNvSpPr>
            <a:spLocks noGrp="1"/>
          </p:cNvSpPr>
          <p:nvPr>
            <p:ph type="body" sz="half" idx="2"/>
          </p:nvPr>
        </p:nvSpPr>
        <p:spPr>
          <a:xfrm>
            <a:off x="372735" y="2567590"/>
            <a:ext cx="3871424" cy="3922346"/>
          </a:xfrm>
        </p:spPr>
        <p:txBody>
          <a:bodyPr/>
          <a:lstStyle/>
          <a:p>
            <a:r>
              <a:rPr lang="en-US" dirty="0"/>
              <a:t>When you are in bed with your eyes closed, the researcher in the next room sees on the</a:t>
            </a:r>
          </a:p>
          <a:p>
            <a:r>
              <a:rPr lang="en-US" dirty="0"/>
              <a:t>EEG the relatively slow </a:t>
            </a:r>
            <a:r>
              <a:rPr lang="en-US" b="1" i="1" dirty="0"/>
              <a:t>alpha waves </a:t>
            </a:r>
            <a:r>
              <a:rPr lang="en-US" dirty="0"/>
              <a:t>of your awake but relaxed state.  Then you slowly enter sleep.</a:t>
            </a:r>
          </a:p>
        </p:txBody>
      </p:sp>
      <p:pic>
        <p:nvPicPr>
          <p:cNvPr id="5" name="Content Placeholder 4"/>
          <p:cNvPicPr>
            <a:picLocks noGrp="1" noChangeAspect="1"/>
          </p:cNvPicPr>
          <p:nvPr>
            <p:ph idx="1"/>
          </p:nvPr>
        </p:nvPicPr>
        <p:blipFill>
          <a:blip r:embed="rId2"/>
          <a:stretch>
            <a:fillRect/>
          </a:stretch>
        </p:blipFill>
        <p:spPr>
          <a:xfrm>
            <a:off x="4370287" y="1320362"/>
            <a:ext cx="7693572" cy="4387244"/>
          </a:xfrm>
          <a:prstGeom prst="rect">
            <a:avLst/>
          </a:prstGeom>
        </p:spPr>
      </p:pic>
    </p:spTree>
    <p:extLst>
      <p:ext uri="{BB962C8B-B14F-4D97-AF65-F5344CB8AC3E}">
        <p14:creationId xmlns:p14="http://schemas.microsoft.com/office/powerpoint/2010/main" val="3210229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were two major figures in </a:t>
            </a:r>
            <a:br>
              <a:rPr lang="en-US" dirty="0"/>
            </a:br>
            <a:r>
              <a:rPr lang="en-US" dirty="0"/>
              <a:t>consciousness research? </a:t>
            </a:r>
          </a:p>
        </p:txBody>
      </p:sp>
      <p:sp>
        <p:nvSpPr>
          <p:cNvPr id="3" name="Text Placeholder 2"/>
          <p:cNvSpPr>
            <a:spLocks noGrp="1"/>
          </p:cNvSpPr>
          <p:nvPr>
            <p:ph type="body" idx="1"/>
          </p:nvPr>
        </p:nvSpPr>
        <p:spPr/>
        <p:txBody>
          <a:bodyPr/>
          <a:lstStyle/>
          <a:p>
            <a:r>
              <a:rPr lang="en-US" dirty="0"/>
              <a:t>William James</a:t>
            </a:r>
          </a:p>
        </p:txBody>
      </p:sp>
      <p:sp>
        <p:nvSpPr>
          <p:cNvPr id="4" name="Content Placeholder 3"/>
          <p:cNvSpPr>
            <a:spLocks noGrp="1"/>
          </p:cNvSpPr>
          <p:nvPr>
            <p:ph sz="half" idx="2"/>
          </p:nvPr>
        </p:nvSpPr>
        <p:spPr/>
        <p:txBody>
          <a:bodyPr/>
          <a:lstStyle/>
          <a:p>
            <a:r>
              <a:rPr lang="en-US" dirty="0"/>
              <a:t>William James discussed a continuous “stream of consciousness,” with each moment flowing into</a:t>
            </a:r>
          </a:p>
          <a:p>
            <a:r>
              <a:rPr lang="en-US" dirty="0"/>
              <a:t>the next.</a:t>
            </a:r>
          </a:p>
          <a:p>
            <a:endParaRPr lang="en-US" dirty="0"/>
          </a:p>
        </p:txBody>
      </p:sp>
      <p:sp>
        <p:nvSpPr>
          <p:cNvPr id="5" name="Text Placeholder 4"/>
          <p:cNvSpPr>
            <a:spLocks noGrp="1"/>
          </p:cNvSpPr>
          <p:nvPr>
            <p:ph type="body" sz="quarter" idx="3"/>
          </p:nvPr>
        </p:nvSpPr>
        <p:spPr/>
        <p:txBody>
          <a:bodyPr/>
          <a:lstStyle/>
          <a:p>
            <a:r>
              <a:rPr lang="en-US" dirty="0"/>
              <a:t>Sigmund Freud</a:t>
            </a:r>
          </a:p>
        </p:txBody>
      </p:sp>
      <p:sp>
        <p:nvSpPr>
          <p:cNvPr id="6" name="Content Placeholder 5"/>
          <p:cNvSpPr>
            <a:spLocks noGrp="1"/>
          </p:cNvSpPr>
          <p:nvPr>
            <p:ph sz="quarter" idx="4"/>
          </p:nvPr>
        </p:nvSpPr>
        <p:spPr/>
        <p:txBody>
          <a:bodyPr/>
          <a:lstStyle/>
          <a:p>
            <a:r>
              <a:rPr lang="en-US" dirty="0"/>
              <a:t>Freud believed the</a:t>
            </a:r>
          </a:p>
          <a:p>
            <a:r>
              <a:rPr lang="en-US" dirty="0"/>
              <a:t>unconscious was a hiding place for our most anxiety-provoking ideas and emotions, and that</a:t>
            </a:r>
          </a:p>
          <a:p>
            <a:r>
              <a:rPr lang="en-US" dirty="0"/>
              <a:t>uncovering those hidden thoughts could lead to healing.</a:t>
            </a:r>
          </a:p>
        </p:txBody>
      </p:sp>
    </p:spTree>
    <p:extLst>
      <p:ext uri="{BB962C8B-B14F-4D97-AF65-F5344CB8AC3E}">
        <p14:creationId xmlns:p14="http://schemas.microsoft.com/office/powerpoint/2010/main" val="26859092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into sleep.</a:t>
            </a:r>
          </a:p>
        </p:txBody>
      </p:sp>
      <p:sp>
        <p:nvSpPr>
          <p:cNvPr id="4" name="Content Placeholder 3"/>
          <p:cNvSpPr>
            <a:spLocks noGrp="1"/>
          </p:cNvSpPr>
          <p:nvPr>
            <p:ph sz="quarter" idx="14"/>
          </p:nvPr>
        </p:nvSpPr>
        <p:spPr>
          <a:xfrm>
            <a:off x="2152651" y="4147403"/>
            <a:ext cx="8101013" cy="1447800"/>
          </a:xfrm>
        </p:spPr>
        <p:txBody>
          <a:bodyPr/>
          <a:lstStyle/>
          <a:p>
            <a:r>
              <a:rPr lang="en-US" dirty="0"/>
              <a:t>We seem unaware of the moment we fall into sleep, but someone watching our brain waves could tell.</a:t>
            </a:r>
          </a:p>
          <a:p>
            <a:r>
              <a:rPr lang="en-US" sz="2000" i="1" dirty="0"/>
              <a:t>(Dement, 1999)</a:t>
            </a:r>
          </a:p>
        </p:txBody>
      </p:sp>
      <p:pic>
        <p:nvPicPr>
          <p:cNvPr id="5" name="Content Placeholder 4"/>
          <p:cNvPicPr>
            <a:picLocks noGrp="1" noChangeAspect="1"/>
          </p:cNvPicPr>
          <p:nvPr>
            <p:ph sz="quarter" idx="13"/>
          </p:nvPr>
        </p:nvPicPr>
        <p:blipFill>
          <a:blip r:embed="rId2"/>
          <a:stretch>
            <a:fillRect/>
          </a:stretch>
        </p:blipFill>
        <p:spPr>
          <a:xfrm>
            <a:off x="582607" y="1910936"/>
            <a:ext cx="11057705" cy="2016219"/>
          </a:xfrm>
          <a:prstGeom prst="rect">
            <a:avLst/>
          </a:prstGeom>
        </p:spPr>
      </p:pic>
    </p:spTree>
    <p:extLst>
      <p:ext uri="{BB962C8B-B14F-4D97-AF65-F5344CB8AC3E}">
        <p14:creationId xmlns:p14="http://schemas.microsoft.com/office/powerpoint/2010/main" val="2306819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two divisions of sleep stages?</a:t>
            </a:r>
          </a:p>
        </p:txBody>
      </p:sp>
      <p:sp>
        <p:nvSpPr>
          <p:cNvPr id="3" name="Text Placeholder 2"/>
          <p:cNvSpPr>
            <a:spLocks noGrp="1"/>
          </p:cNvSpPr>
          <p:nvPr>
            <p:ph type="body" idx="1"/>
          </p:nvPr>
        </p:nvSpPr>
        <p:spPr/>
        <p:txBody>
          <a:bodyPr/>
          <a:lstStyle/>
          <a:p>
            <a:r>
              <a:rPr lang="en-US" b="1" i="1" dirty="0"/>
              <a:t>NREM sleep</a:t>
            </a:r>
          </a:p>
        </p:txBody>
      </p:sp>
      <p:sp>
        <p:nvSpPr>
          <p:cNvPr id="4" name="Content Placeholder 3"/>
          <p:cNvSpPr>
            <a:spLocks noGrp="1"/>
          </p:cNvSpPr>
          <p:nvPr>
            <p:ph sz="half" idx="2"/>
          </p:nvPr>
        </p:nvSpPr>
        <p:spPr/>
        <p:txBody>
          <a:bodyPr/>
          <a:lstStyle/>
          <a:p>
            <a:r>
              <a:rPr lang="en-US" dirty="0"/>
              <a:t>non-rapid eye</a:t>
            </a:r>
          </a:p>
          <a:p>
            <a:r>
              <a:rPr lang="en-US" dirty="0"/>
              <a:t>movement sleep; encompasses all</a:t>
            </a:r>
          </a:p>
          <a:p>
            <a:r>
              <a:rPr lang="en-US" dirty="0"/>
              <a:t>sleep stages except for REM sleep</a:t>
            </a:r>
          </a:p>
        </p:txBody>
      </p:sp>
      <p:sp>
        <p:nvSpPr>
          <p:cNvPr id="5" name="Text Placeholder 4"/>
          <p:cNvSpPr>
            <a:spLocks noGrp="1"/>
          </p:cNvSpPr>
          <p:nvPr>
            <p:ph type="body" sz="quarter" idx="3"/>
          </p:nvPr>
        </p:nvSpPr>
        <p:spPr/>
        <p:txBody>
          <a:bodyPr/>
          <a:lstStyle/>
          <a:p>
            <a:r>
              <a:rPr lang="en-US" b="1" i="1" dirty="0"/>
              <a:t>REM sleep</a:t>
            </a:r>
          </a:p>
        </p:txBody>
      </p:sp>
      <p:sp>
        <p:nvSpPr>
          <p:cNvPr id="6" name="Content Placeholder 5"/>
          <p:cNvSpPr>
            <a:spLocks noGrp="1"/>
          </p:cNvSpPr>
          <p:nvPr>
            <p:ph sz="quarter" idx="4"/>
          </p:nvPr>
        </p:nvSpPr>
        <p:spPr/>
        <p:txBody>
          <a:bodyPr/>
          <a:lstStyle/>
          <a:p>
            <a:r>
              <a:rPr lang="en-US" dirty="0"/>
              <a:t>rapid eye movement</a:t>
            </a:r>
          </a:p>
          <a:p>
            <a:r>
              <a:rPr lang="en-US" dirty="0"/>
              <a:t>sleep; a recurring sleep stage during which vivid dreams</a:t>
            </a:r>
          </a:p>
          <a:p>
            <a:r>
              <a:rPr lang="en-US" dirty="0"/>
              <a:t>commonly occur</a:t>
            </a:r>
          </a:p>
        </p:txBody>
      </p:sp>
    </p:spTree>
    <p:extLst>
      <p:ext uri="{BB962C8B-B14F-4D97-AF65-F5344CB8AC3E}">
        <p14:creationId xmlns:p14="http://schemas.microsoft.com/office/powerpoint/2010/main" val="2482957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239" y="457200"/>
            <a:ext cx="5142765" cy="1600200"/>
          </a:xfrm>
        </p:spPr>
        <p:txBody>
          <a:bodyPr/>
          <a:lstStyle/>
          <a:p>
            <a:r>
              <a:rPr lang="en-US" dirty="0"/>
              <a:t>What is </a:t>
            </a:r>
            <a:r>
              <a:rPr lang="en-US" b="1" i="1" dirty="0"/>
              <a:t>NREM</a:t>
            </a:r>
            <a:r>
              <a:rPr lang="en-US" dirty="0"/>
              <a:t> -1 stage sleep?</a:t>
            </a:r>
          </a:p>
        </p:txBody>
      </p:sp>
      <p:sp>
        <p:nvSpPr>
          <p:cNvPr id="4" name="Text Placeholder 3"/>
          <p:cNvSpPr>
            <a:spLocks noGrp="1"/>
          </p:cNvSpPr>
          <p:nvPr>
            <p:ph type="body" sz="half" idx="2"/>
          </p:nvPr>
        </p:nvSpPr>
        <p:spPr>
          <a:xfrm>
            <a:off x="2154239" y="2320120"/>
            <a:ext cx="5142765" cy="4408227"/>
          </a:xfrm>
        </p:spPr>
        <p:txBody>
          <a:bodyPr>
            <a:noAutofit/>
          </a:bodyPr>
          <a:lstStyle/>
          <a:p>
            <a:r>
              <a:rPr lang="en-US" sz="2400" dirty="0"/>
              <a:t>During this brief NREM-1 sleep you may experience fantastic images resembling </a:t>
            </a:r>
            <a:r>
              <a:rPr lang="en-US" sz="2400" b="1" dirty="0"/>
              <a:t>hallucinations. </a:t>
            </a:r>
          </a:p>
          <a:p>
            <a:endParaRPr lang="en-US" sz="2400" b="1" dirty="0"/>
          </a:p>
          <a:p>
            <a:r>
              <a:rPr lang="en-US" sz="2400" dirty="0"/>
              <a:t>You may have a sensation of falling or floating weightlessly.  Sometimes a leg or arm may jerk.</a:t>
            </a:r>
          </a:p>
          <a:p>
            <a:endParaRPr lang="en-US" sz="2400" dirty="0"/>
          </a:p>
          <a:p>
            <a:r>
              <a:rPr lang="en-US" sz="2400" dirty="0"/>
              <a:t>These </a:t>
            </a:r>
            <a:r>
              <a:rPr lang="en-US" sz="2400" b="1" dirty="0"/>
              <a:t>hypnagogic sensations </a:t>
            </a:r>
            <a:r>
              <a:rPr lang="en-US" sz="2400" dirty="0"/>
              <a:t>may later be incorporated into your</a:t>
            </a:r>
          </a:p>
          <a:p>
            <a:r>
              <a:rPr lang="en-US" sz="2400" dirty="0"/>
              <a:t>memories.</a:t>
            </a:r>
          </a:p>
        </p:txBody>
      </p:sp>
      <p:pic>
        <p:nvPicPr>
          <p:cNvPr id="5" name="Content Placeholder 4"/>
          <p:cNvPicPr>
            <a:picLocks noGrp="1" noChangeAspect="1"/>
          </p:cNvPicPr>
          <p:nvPr>
            <p:ph idx="1"/>
          </p:nvPr>
        </p:nvPicPr>
        <p:blipFill>
          <a:blip r:embed="rId2"/>
          <a:stretch>
            <a:fillRect/>
          </a:stretch>
        </p:blipFill>
        <p:spPr>
          <a:xfrm>
            <a:off x="8111979" y="0"/>
            <a:ext cx="3475675" cy="6882929"/>
          </a:xfrm>
          <a:prstGeom prst="rect">
            <a:avLst/>
          </a:prstGeom>
        </p:spPr>
      </p:pic>
    </p:spTree>
    <p:extLst>
      <p:ext uri="{BB962C8B-B14F-4D97-AF65-F5344CB8AC3E}">
        <p14:creationId xmlns:p14="http://schemas.microsoft.com/office/powerpoint/2010/main" val="3814267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239" y="457200"/>
            <a:ext cx="5142765" cy="1600200"/>
          </a:xfrm>
        </p:spPr>
        <p:txBody>
          <a:bodyPr/>
          <a:lstStyle/>
          <a:p>
            <a:r>
              <a:rPr lang="en-US" dirty="0"/>
              <a:t>What is </a:t>
            </a:r>
            <a:r>
              <a:rPr lang="en-US" b="1" i="1" dirty="0"/>
              <a:t>NREM</a:t>
            </a:r>
            <a:r>
              <a:rPr lang="en-US" dirty="0"/>
              <a:t> -2 stage sleep?</a:t>
            </a:r>
          </a:p>
        </p:txBody>
      </p:sp>
      <p:sp>
        <p:nvSpPr>
          <p:cNvPr id="4" name="Text Placeholder 3"/>
          <p:cNvSpPr>
            <a:spLocks noGrp="1"/>
          </p:cNvSpPr>
          <p:nvPr>
            <p:ph type="body" sz="half" idx="2"/>
          </p:nvPr>
        </p:nvSpPr>
        <p:spPr>
          <a:xfrm>
            <a:off x="2154239" y="2320120"/>
            <a:ext cx="5142765" cy="4408227"/>
          </a:xfrm>
        </p:spPr>
        <p:txBody>
          <a:bodyPr>
            <a:noAutofit/>
          </a:bodyPr>
          <a:lstStyle/>
          <a:p>
            <a:r>
              <a:rPr lang="en-US" sz="2400" dirty="0"/>
              <a:t>You then relax more deeply and begin about 20 minutes of </a:t>
            </a:r>
            <a:r>
              <a:rPr lang="en-US" sz="2400" b="1" i="1" dirty="0"/>
              <a:t>NREM</a:t>
            </a:r>
            <a:r>
              <a:rPr lang="en-US" sz="2400" i="1" dirty="0"/>
              <a:t>-2 </a:t>
            </a:r>
            <a:r>
              <a:rPr lang="en-US" sz="2400" dirty="0"/>
              <a:t>sleep, with its periodic</a:t>
            </a:r>
          </a:p>
          <a:p>
            <a:r>
              <a:rPr lang="en-US" sz="2400" i="1" dirty="0"/>
              <a:t>sleep spindles — </a:t>
            </a:r>
            <a:r>
              <a:rPr lang="en-US" sz="2400" dirty="0"/>
              <a:t>bursts of rapid, rhythmic brain-wave activity, and K-complexes. </a:t>
            </a:r>
          </a:p>
          <a:p>
            <a:endParaRPr lang="en-US" sz="2400" dirty="0"/>
          </a:p>
          <a:p>
            <a:r>
              <a:rPr lang="en-US" sz="2400" dirty="0"/>
              <a:t>Although you could still</a:t>
            </a:r>
          </a:p>
          <a:p>
            <a:r>
              <a:rPr lang="en-US" sz="2400" dirty="0"/>
              <a:t>be awakened without too much difficulty, you are now clearly asleep.</a:t>
            </a:r>
          </a:p>
        </p:txBody>
      </p:sp>
      <p:pic>
        <p:nvPicPr>
          <p:cNvPr id="5" name="Content Placeholder 4"/>
          <p:cNvPicPr>
            <a:picLocks noGrp="1" noChangeAspect="1"/>
          </p:cNvPicPr>
          <p:nvPr>
            <p:ph idx="1"/>
          </p:nvPr>
        </p:nvPicPr>
        <p:blipFill>
          <a:blip r:embed="rId2"/>
          <a:stretch>
            <a:fillRect/>
          </a:stretch>
        </p:blipFill>
        <p:spPr>
          <a:xfrm>
            <a:off x="8096214" y="1520"/>
            <a:ext cx="3396848" cy="6726827"/>
          </a:xfrm>
          <a:prstGeom prst="rect">
            <a:avLst/>
          </a:prstGeom>
        </p:spPr>
      </p:pic>
    </p:spTree>
    <p:extLst>
      <p:ext uri="{BB962C8B-B14F-4D97-AF65-F5344CB8AC3E}">
        <p14:creationId xmlns:p14="http://schemas.microsoft.com/office/powerpoint/2010/main" val="19688853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239" y="457200"/>
            <a:ext cx="5142765" cy="1600200"/>
          </a:xfrm>
        </p:spPr>
        <p:txBody>
          <a:bodyPr/>
          <a:lstStyle/>
          <a:p>
            <a:r>
              <a:rPr lang="en-US" dirty="0"/>
              <a:t>What is </a:t>
            </a:r>
            <a:r>
              <a:rPr lang="en-US" b="1" i="1" dirty="0"/>
              <a:t>NREM</a:t>
            </a:r>
            <a:r>
              <a:rPr lang="en-US" dirty="0"/>
              <a:t> -3 stage sleep?</a:t>
            </a:r>
          </a:p>
        </p:txBody>
      </p:sp>
      <p:sp>
        <p:nvSpPr>
          <p:cNvPr id="4" name="Text Placeholder 3"/>
          <p:cNvSpPr>
            <a:spLocks noGrp="1"/>
          </p:cNvSpPr>
          <p:nvPr>
            <p:ph type="body" sz="half" idx="2"/>
          </p:nvPr>
        </p:nvSpPr>
        <p:spPr>
          <a:xfrm>
            <a:off x="2154239" y="2320120"/>
            <a:ext cx="5142765" cy="4408227"/>
          </a:xfrm>
        </p:spPr>
        <p:txBody>
          <a:bodyPr>
            <a:noAutofit/>
          </a:bodyPr>
          <a:lstStyle/>
          <a:p>
            <a:r>
              <a:rPr lang="en-US" sz="2400" dirty="0"/>
              <a:t>During this slow-wave sleep, which</a:t>
            </a:r>
          </a:p>
          <a:p>
            <a:r>
              <a:rPr lang="en-US" sz="2400" dirty="0"/>
              <a:t>lasts for about 30 minutes, your brain emits large, slow </a:t>
            </a:r>
            <a:r>
              <a:rPr lang="en-US" sz="2400" b="1" dirty="0"/>
              <a:t>delta waves </a:t>
            </a:r>
            <a:r>
              <a:rPr lang="en-US" sz="2400" dirty="0"/>
              <a:t>and you are hard to</a:t>
            </a:r>
          </a:p>
          <a:p>
            <a:r>
              <a:rPr lang="en-US" sz="2400" dirty="0"/>
              <a:t>awaken.</a:t>
            </a:r>
          </a:p>
          <a:p>
            <a:endParaRPr lang="en-US" sz="2400" dirty="0"/>
          </a:p>
          <a:p>
            <a:r>
              <a:rPr lang="en-US" sz="2400" i="1" dirty="0"/>
              <a:t>Have you ever said, “That thunder was so loud last night!” only to have a friend respond, “What thunder?” Those who missed the storm may have been in delta sleep.</a:t>
            </a:r>
          </a:p>
        </p:txBody>
      </p:sp>
      <p:pic>
        <p:nvPicPr>
          <p:cNvPr id="5" name="Content Placeholder 4"/>
          <p:cNvPicPr>
            <a:picLocks noGrp="1" noChangeAspect="1"/>
          </p:cNvPicPr>
          <p:nvPr>
            <p:ph idx="1"/>
          </p:nvPr>
        </p:nvPicPr>
        <p:blipFill>
          <a:blip r:embed="rId2"/>
          <a:stretch>
            <a:fillRect/>
          </a:stretch>
        </p:blipFill>
        <p:spPr>
          <a:xfrm>
            <a:off x="8238103" y="0"/>
            <a:ext cx="3365317" cy="6664386"/>
          </a:xfrm>
          <a:prstGeom prst="rect">
            <a:avLst/>
          </a:prstGeom>
        </p:spPr>
      </p:pic>
    </p:spTree>
    <p:extLst>
      <p:ext uri="{BB962C8B-B14F-4D97-AF65-F5344CB8AC3E}">
        <p14:creationId xmlns:p14="http://schemas.microsoft.com/office/powerpoint/2010/main" val="7520033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move through the stages of sleep in a night?</a:t>
            </a:r>
          </a:p>
        </p:txBody>
      </p:sp>
      <p:sp>
        <p:nvSpPr>
          <p:cNvPr id="4" name="Content Placeholder 3"/>
          <p:cNvSpPr>
            <a:spLocks noGrp="1"/>
          </p:cNvSpPr>
          <p:nvPr>
            <p:ph sz="quarter" idx="14"/>
          </p:nvPr>
        </p:nvSpPr>
        <p:spPr>
          <a:xfrm>
            <a:off x="838199" y="6029872"/>
            <a:ext cx="10801351" cy="825500"/>
          </a:xfrm>
        </p:spPr>
        <p:txBody>
          <a:bodyPr/>
          <a:lstStyle/>
          <a:p>
            <a:r>
              <a:rPr lang="en-US" dirty="0"/>
              <a:t>Cycling through sleep stages is like being </a:t>
            </a:r>
          </a:p>
          <a:p>
            <a:r>
              <a:rPr lang="en-US" dirty="0"/>
              <a:t>on a roller coaster.</a:t>
            </a:r>
          </a:p>
        </p:txBody>
      </p:sp>
      <p:pic>
        <p:nvPicPr>
          <p:cNvPr id="5" name="Content Placeholder 4"/>
          <p:cNvPicPr>
            <a:picLocks noGrp="1" noChangeAspect="1"/>
          </p:cNvPicPr>
          <p:nvPr>
            <p:ph sz="quarter" idx="13"/>
          </p:nvPr>
        </p:nvPicPr>
        <p:blipFill>
          <a:blip r:embed="rId2"/>
          <a:stretch>
            <a:fillRect/>
          </a:stretch>
        </p:blipFill>
        <p:spPr>
          <a:xfrm>
            <a:off x="590244" y="1781120"/>
            <a:ext cx="11297259" cy="4095256"/>
          </a:xfrm>
          <a:prstGeom prst="rect">
            <a:avLst/>
          </a:prstGeom>
        </p:spPr>
      </p:pic>
    </p:spTree>
    <p:extLst>
      <p:ext uri="{BB962C8B-B14F-4D97-AF65-F5344CB8AC3E}">
        <p14:creationId xmlns:p14="http://schemas.microsoft.com/office/powerpoint/2010/main" val="412578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a:t>
            </a:r>
          </a:p>
        </p:txBody>
      </p:sp>
      <p:sp>
        <p:nvSpPr>
          <p:cNvPr id="3" name="Content Placeholder 2"/>
          <p:cNvSpPr>
            <a:spLocks noGrp="1"/>
          </p:cNvSpPr>
          <p:nvPr>
            <p:ph idx="1"/>
          </p:nvPr>
        </p:nvSpPr>
        <p:spPr>
          <a:xfrm>
            <a:off x="2152650" y="2309415"/>
            <a:ext cx="8101584" cy="4268807"/>
          </a:xfrm>
          <a:solidFill>
            <a:srgbClr val="E7D9B1"/>
          </a:solidFill>
          <a:ln w="76200">
            <a:solidFill>
              <a:schemeClr val="accent4"/>
            </a:solidFill>
          </a:ln>
        </p:spPr>
        <p:txBody>
          <a:bodyPr>
            <a:normAutofit/>
          </a:bodyPr>
          <a:lstStyle/>
          <a:p>
            <a:r>
              <a:rPr lang="en-US" sz="2400" dirty="0"/>
              <a:t>Study this cycle of sleep carefully.</a:t>
            </a:r>
          </a:p>
          <a:p>
            <a:r>
              <a:rPr lang="en-US" sz="2400" dirty="0"/>
              <a:t>One common mistake that students make is to believe that REM sleep comes directly after deep NREM-3 sleep. </a:t>
            </a:r>
          </a:p>
          <a:p>
            <a:r>
              <a:rPr lang="en-US" sz="2400" dirty="0"/>
              <a:t>As you can see, it does not. </a:t>
            </a:r>
          </a:p>
          <a:p>
            <a:r>
              <a:rPr lang="en-US" sz="2400" dirty="0"/>
              <a:t>Generally, NREM-2 follows NREM-3. </a:t>
            </a:r>
          </a:p>
          <a:p>
            <a:r>
              <a:rPr lang="en-US" sz="2400" dirty="0"/>
              <a:t>Then comes REM.</a:t>
            </a:r>
          </a:p>
          <a:p>
            <a:r>
              <a:rPr lang="en-US" sz="2400" dirty="0"/>
              <a:t>This clarification will help for the AP</a:t>
            </a:r>
            <a:r>
              <a:rPr lang="en-US" sz="2400" baseline="30000" dirty="0"/>
              <a:t>®</a:t>
            </a:r>
            <a:r>
              <a:rPr lang="en-US" sz="2400" dirty="0"/>
              <a:t> exam.</a:t>
            </a:r>
          </a:p>
        </p:txBody>
      </p:sp>
      <p:pic>
        <p:nvPicPr>
          <p:cNvPr id="4" name="Picture 3" descr="decorative"/>
          <p:cNvPicPr>
            <a:picLocks noChangeAspect="1"/>
          </p:cNvPicPr>
          <p:nvPr/>
        </p:nvPicPr>
        <p:blipFill>
          <a:blip r:embed="rId2"/>
          <a:stretch>
            <a:fillRect/>
          </a:stretch>
        </p:blipFill>
        <p:spPr>
          <a:xfrm>
            <a:off x="2226819" y="413736"/>
            <a:ext cx="914479" cy="914479"/>
          </a:xfrm>
          <a:prstGeom prst="rect">
            <a:avLst/>
          </a:prstGeom>
        </p:spPr>
      </p:pic>
    </p:spTree>
    <p:extLst>
      <p:ext uri="{BB962C8B-B14F-4D97-AF65-F5344CB8AC3E}">
        <p14:creationId xmlns:p14="http://schemas.microsoft.com/office/powerpoint/2010/main" val="8595504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239" y="457200"/>
            <a:ext cx="4381377" cy="1600200"/>
          </a:xfrm>
        </p:spPr>
        <p:txBody>
          <a:bodyPr/>
          <a:lstStyle/>
          <a:p>
            <a:r>
              <a:rPr lang="en-US" dirty="0"/>
              <a:t>What is </a:t>
            </a:r>
            <a:r>
              <a:rPr lang="en-US" b="1" i="1" dirty="0"/>
              <a:t>REM sleep</a:t>
            </a:r>
            <a:r>
              <a:rPr lang="en-US" dirty="0"/>
              <a:t>?</a:t>
            </a:r>
          </a:p>
        </p:txBody>
      </p:sp>
      <p:sp>
        <p:nvSpPr>
          <p:cNvPr id="4" name="Text Placeholder 3"/>
          <p:cNvSpPr>
            <a:spLocks noGrp="1"/>
          </p:cNvSpPr>
          <p:nvPr>
            <p:ph type="body" sz="half" idx="2"/>
          </p:nvPr>
        </p:nvSpPr>
        <p:spPr>
          <a:xfrm>
            <a:off x="2154239" y="2238234"/>
            <a:ext cx="4381377" cy="4285397"/>
          </a:xfrm>
        </p:spPr>
        <p:txBody>
          <a:bodyPr>
            <a:normAutofit lnSpcReduction="10000"/>
          </a:bodyPr>
          <a:lstStyle/>
          <a:p>
            <a:r>
              <a:rPr lang="en-US" dirty="0"/>
              <a:t>rapid eye movement</a:t>
            </a:r>
          </a:p>
          <a:p>
            <a:r>
              <a:rPr lang="en-US" dirty="0"/>
              <a:t>sleep; a recurring sleep stage during which vivid dreams commonly occur</a:t>
            </a:r>
          </a:p>
          <a:p>
            <a:endParaRPr lang="en-US" dirty="0"/>
          </a:p>
          <a:p>
            <a:r>
              <a:rPr lang="en-US" dirty="0"/>
              <a:t>REM is known as </a:t>
            </a:r>
            <a:r>
              <a:rPr lang="en-US" i="1" dirty="0"/>
              <a:t>paradoxical sleep, </a:t>
            </a:r>
            <a:r>
              <a:rPr lang="en-US" dirty="0"/>
              <a:t>because the muscles are relaxed (except for minor twitches) but other body systems are active.</a:t>
            </a:r>
          </a:p>
        </p:txBody>
      </p:sp>
      <p:pic>
        <p:nvPicPr>
          <p:cNvPr id="5" name="Content Placeholder 4"/>
          <p:cNvPicPr>
            <a:picLocks noGrp="1" noChangeAspect="1"/>
          </p:cNvPicPr>
          <p:nvPr>
            <p:ph idx="1"/>
          </p:nvPr>
        </p:nvPicPr>
        <p:blipFill>
          <a:blip r:embed="rId2"/>
          <a:stretch>
            <a:fillRect/>
          </a:stretch>
        </p:blipFill>
        <p:spPr>
          <a:xfrm>
            <a:off x="6797569" y="522157"/>
            <a:ext cx="5247285" cy="5491781"/>
          </a:xfrm>
          <a:prstGeom prst="rect">
            <a:avLst/>
          </a:prstGeom>
        </p:spPr>
      </p:pic>
    </p:spTree>
    <p:extLst>
      <p:ext uri="{BB962C8B-B14F-4D97-AF65-F5344CB8AC3E}">
        <p14:creationId xmlns:p14="http://schemas.microsoft.com/office/powerpoint/2010/main" val="41608135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researchers study REM?</a:t>
            </a:r>
          </a:p>
        </p:txBody>
      </p:sp>
      <p:sp>
        <p:nvSpPr>
          <p:cNvPr id="4" name="Content Placeholder 3"/>
          <p:cNvSpPr>
            <a:spLocks noGrp="1"/>
          </p:cNvSpPr>
          <p:nvPr>
            <p:ph sz="quarter" idx="14"/>
          </p:nvPr>
        </p:nvSpPr>
        <p:spPr>
          <a:xfrm>
            <a:off x="2152651" y="4894049"/>
            <a:ext cx="8101013" cy="1506751"/>
          </a:xfrm>
        </p:spPr>
        <p:txBody>
          <a:bodyPr/>
          <a:lstStyle/>
          <a:p>
            <a:r>
              <a:rPr lang="en-US" dirty="0"/>
              <a:t>Using an EEG, researchers were able to see that the sleeper’s eyes moved rapidly from left to right </a:t>
            </a:r>
          </a:p>
          <a:p>
            <a:r>
              <a:rPr lang="en-US" dirty="0"/>
              <a:t>while emitting rapid, saw-toothed brain waves.</a:t>
            </a:r>
          </a:p>
        </p:txBody>
      </p:sp>
      <p:pic>
        <p:nvPicPr>
          <p:cNvPr id="5" name="Content Placeholder 4"/>
          <p:cNvPicPr>
            <a:picLocks noGrp="1" noChangeAspect="1"/>
          </p:cNvPicPr>
          <p:nvPr>
            <p:ph sz="quarter" idx="13"/>
          </p:nvPr>
        </p:nvPicPr>
        <p:blipFill>
          <a:blip r:embed="rId2"/>
          <a:stretch>
            <a:fillRect/>
          </a:stretch>
        </p:blipFill>
        <p:spPr>
          <a:xfrm>
            <a:off x="784332" y="1760028"/>
            <a:ext cx="10837649" cy="3134021"/>
          </a:xfrm>
          <a:prstGeom prst="rect">
            <a:avLst/>
          </a:prstGeom>
        </p:spPr>
      </p:pic>
    </p:spTree>
    <p:extLst>
      <p:ext uri="{BB962C8B-B14F-4D97-AF65-F5344CB8AC3E}">
        <p14:creationId xmlns:p14="http://schemas.microsoft.com/office/powerpoint/2010/main" val="23640992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7DFD6D4-C828-4E6E-B3E2-212D0F8DEBE2}"/>
              </a:ext>
            </a:extLst>
          </p:cNvPr>
          <p:cNvSpPr>
            <a:spLocks noGrp="1"/>
          </p:cNvSpPr>
          <p:nvPr>
            <p:ph type="title"/>
          </p:nvPr>
        </p:nvSpPr>
        <p:spPr>
          <a:xfrm>
            <a:off x="2045493" y="339150"/>
            <a:ext cx="8101584" cy="1325563"/>
          </a:xfrm>
        </p:spPr>
        <p:txBody>
          <a:bodyPr/>
          <a:lstStyle/>
          <a:p>
            <a:r>
              <a:rPr lang="en-US" dirty="0"/>
              <a:t>What physiological events occur during REM?</a:t>
            </a:r>
          </a:p>
        </p:txBody>
      </p:sp>
      <p:sp>
        <p:nvSpPr>
          <p:cNvPr id="3" name="Text Placeholder 2"/>
          <p:cNvSpPr>
            <a:spLocks noGrp="1"/>
          </p:cNvSpPr>
          <p:nvPr>
            <p:ph type="body" sz="quarter" idx="4294967295"/>
          </p:nvPr>
        </p:nvSpPr>
        <p:spPr>
          <a:xfrm>
            <a:off x="2045494" y="1968646"/>
            <a:ext cx="8101013" cy="1147762"/>
          </a:xfrm>
        </p:spPr>
        <p:txBody>
          <a:bodyPr/>
          <a:lstStyle/>
          <a:p>
            <a:pPr marL="0" indent="0">
              <a:buNone/>
            </a:pPr>
            <a:r>
              <a:rPr lang="en-US" dirty="0"/>
              <a:t>Heart rate rises; breathing becomes </a:t>
            </a:r>
          </a:p>
          <a:p>
            <a:pPr marL="0" indent="0">
              <a:buNone/>
            </a:pPr>
            <a:r>
              <a:rPr lang="en-US" dirty="0"/>
              <a:t>rapid and irregular.</a:t>
            </a:r>
          </a:p>
        </p:txBody>
      </p:sp>
      <p:sp>
        <p:nvSpPr>
          <p:cNvPr id="4" name="Text Placeholder 3"/>
          <p:cNvSpPr>
            <a:spLocks noGrp="1"/>
          </p:cNvSpPr>
          <p:nvPr>
            <p:ph type="body" sz="quarter" idx="4294967295"/>
          </p:nvPr>
        </p:nvSpPr>
        <p:spPr>
          <a:xfrm>
            <a:off x="2045493" y="3429866"/>
            <a:ext cx="8101013" cy="1530350"/>
          </a:xfrm>
        </p:spPr>
        <p:txBody>
          <a:bodyPr/>
          <a:lstStyle/>
          <a:p>
            <a:pPr marL="0" indent="0">
              <a:buNone/>
            </a:pPr>
            <a:r>
              <a:rPr lang="en-US" dirty="0"/>
              <a:t>Genitals become aroused, men may have an erection, women may experience vaginal lubrication.</a:t>
            </a:r>
          </a:p>
        </p:txBody>
      </p:sp>
      <p:sp>
        <p:nvSpPr>
          <p:cNvPr id="5" name="Text Placeholder 4"/>
          <p:cNvSpPr>
            <a:spLocks noGrp="1"/>
          </p:cNvSpPr>
          <p:nvPr>
            <p:ph type="body" sz="quarter" idx="4294967295"/>
          </p:nvPr>
        </p:nvSpPr>
        <p:spPr>
          <a:xfrm>
            <a:off x="2045492" y="5273674"/>
            <a:ext cx="8101013" cy="908050"/>
          </a:xfrm>
        </p:spPr>
        <p:txBody>
          <a:bodyPr/>
          <a:lstStyle/>
          <a:p>
            <a:pPr marL="0" indent="0">
              <a:buNone/>
            </a:pPr>
            <a:r>
              <a:rPr lang="en-US" dirty="0"/>
              <a:t>Muscle paralysis occurs, except for an </a:t>
            </a:r>
          </a:p>
          <a:p>
            <a:pPr marL="0" indent="0">
              <a:buNone/>
            </a:pPr>
            <a:r>
              <a:rPr lang="en-US" dirty="0"/>
              <a:t>occasional twitch.</a:t>
            </a:r>
          </a:p>
        </p:txBody>
      </p:sp>
    </p:spTree>
    <p:extLst>
      <p:ext uri="{BB962C8B-B14F-4D97-AF65-F5344CB8AC3E}">
        <p14:creationId xmlns:p14="http://schemas.microsoft.com/office/powerpoint/2010/main" val="32387596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place of </a:t>
            </a:r>
            <a:r>
              <a:rPr lang="en-US" i="1" dirty="0"/>
              <a:t>consciousness</a:t>
            </a:r>
            <a:r>
              <a:rPr lang="en-US" dirty="0"/>
              <a:t> in psychology’s history?</a:t>
            </a:r>
          </a:p>
        </p:txBody>
      </p:sp>
      <p:sp>
        <p:nvSpPr>
          <p:cNvPr id="3" name="Content Placeholder 2"/>
          <p:cNvSpPr>
            <a:spLocks noGrp="1"/>
          </p:cNvSpPr>
          <p:nvPr>
            <p:ph idx="1"/>
          </p:nvPr>
        </p:nvSpPr>
        <p:spPr/>
        <p:txBody>
          <a:bodyPr/>
          <a:lstStyle/>
          <a:p>
            <a:r>
              <a:rPr lang="en-US" dirty="0"/>
              <a:t>In the early half of the twentieth century, the study of consciousness was abandoned for behaviorism.  Psychologists wanted to talk about what could be seen.</a:t>
            </a:r>
          </a:p>
          <a:p>
            <a:r>
              <a:rPr lang="en-US" dirty="0"/>
              <a:t>After 1960, the study of mental process rebounded.  </a:t>
            </a:r>
          </a:p>
          <a:p>
            <a:r>
              <a:rPr lang="en-US" dirty="0"/>
              <a:t>Neuroscience linked brain activity to consciousness.</a:t>
            </a:r>
          </a:p>
          <a:p>
            <a:r>
              <a:rPr lang="en-US" dirty="0"/>
              <a:t>The study of cognition and how it is altered is now a large field of study.</a:t>
            </a:r>
          </a:p>
        </p:txBody>
      </p:sp>
      <p:pic>
        <p:nvPicPr>
          <p:cNvPr id="4" name="Picture 3" descr="decorative"/>
          <p:cNvPicPr>
            <a:picLocks noChangeAspect="1"/>
          </p:cNvPicPr>
          <p:nvPr/>
        </p:nvPicPr>
        <p:blipFill>
          <a:blip r:embed="rId2"/>
          <a:stretch>
            <a:fillRect/>
          </a:stretch>
        </p:blipFill>
        <p:spPr>
          <a:xfrm>
            <a:off x="149292" y="309989"/>
            <a:ext cx="688908" cy="688908"/>
          </a:xfrm>
          <a:prstGeom prst="rect">
            <a:avLst/>
          </a:prstGeom>
        </p:spPr>
      </p:pic>
    </p:spTree>
    <p:extLst>
      <p:ext uri="{BB962C8B-B14F-4D97-AF65-F5344CB8AC3E}">
        <p14:creationId xmlns:p14="http://schemas.microsoft.com/office/powerpoint/2010/main" val="21710561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35ED9-1C38-44E3-93A6-BA606F49E140}"/>
              </a:ext>
            </a:extLst>
          </p:cNvPr>
          <p:cNvSpPr>
            <a:spLocks noGrp="1"/>
          </p:cNvSpPr>
          <p:nvPr>
            <p:ph type="title"/>
          </p:nvPr>
        </p:nvSpPr>
        <p:spPr>
          <a:solidFill>
            <a:srgbClr val="D4E5F4"/>
          </a:solidFill>
        </p:spPr>
        <p:txBody>
          <a:bodyPr/>
          <a:lstStyle/>
          <a:p>
            <a:r>
              <a:rPr lang="en-US" dirty="0">
                <a:solidFill>
                  <a:schemeClr val="tx1"/>
                </a:solidFill>
              </a:rPr>
              <a:t>2. What Would You Answer?</a:t>
            </a:r>
          </a:p>
        </p:txBody>
      </p:sp>
      <p:sp>
        <p:nvSpPr>
          <p:cNvPr id="8" name="Content Placeholder 7"/>
          <p:cNvSpPr>
            <a:spLocks noGrp="1"/>
          </p:cNvSpPr>
          <p:nvPr>
            <p:ph idx="1"/>
          </p:nvPr>
        </p:nvSpPr>
        <p:spPr>
          <a:solidFill>
            <a:srgbClr val="E7D9B1"/>
          </a:solidFill>
          <a:ln w="76200">
            <a:solidFill>
              <a:srgbClr val="D4E5F4"/>
            </a:solidFill>
          </a:ln>
        </p:spPr>
        <p:txBody>
          <a:bodyPr anchor="ctr">
            <a:normAutofit/>
          </a:bodyPr>
          <a:lstStyle/>
          <a:p>
            <a:r>
              <a:rPr lang="en-US" b="1" dirty="0"/>
              <a:t>Shortly after falling asleep, James experiences the hypnagogic sensations of falling.  It is most likely that he is in which stage of sleep?</a:t>
            </a:r>
          </a:p>
          <a:p>
            <a:endParaRPr lang="en-US" b="1" dirty="0"/>
          </a:p>
          <a:p>
            <a:pPr marL="457200" indent="-457200" algn="l">
              <a:buAutoNum type="alphaUcPeriod"/>
            </a:pPr>
            <a:r>
              <a:rPr lang="en-US" dirty="0"/>
              <a:t>sleep spindles</a:t>
            </a:r>
            <a:endParaRPr lang="en-US" sz="2400" dirty="0"/>
          </a:p>
          <a:p>
            <a:pPr algn="l"/>
            <a:r>
              <a:rPr lang="en-US" sz="2400" dirty="0"/>
              <a:t>B.  </a:t>
            </a:r>
            <a:r>
              <a:rPr lang="en-US" dirty="0"/>
              <a:t>NREM-1</a:t>
            </a:r>
            <a:endParaRPr lang="en-US" sz="2400" dirty="0"/>
          </a:p>
          <a:p>
            <a:pPr algn="l"/>
            <a:r>
              <a:rPr lang="en-US" sz="2400" dirty="0"/>
              <a:t>C.  </a:t>
            </a:r>
            <a:r>
              <a:rPr lang="en-US" dirty="0"/>
              <a:t>NREM-2</a:t>
            </a:r>
            <a:endParaRPr lang="en-US" sz="2400" dirty="0"/>
          </a:p>
          <a:p>
            <a:pPr algn="l"/>
            <a:r>
              <a:rPr lang="en-US" sz="2400" dirty="0"/>
              <a:t>D.  </a:t>
            </a:r>
            <a:r>
              <a:rPr lang="en-US" dirty="0"/>
              <a:t>NREM-3</a:t>
            </a:r>
            <a:endParaRPr lang="en-US" sz="2400" dirty="0"/>
          </a:p>
          <a:p>
            <a:pPr marL="457200" indent="-457200" algn="l">
              <a:buAutoNum type="alphaUcPeriod" startAt="5"/>
            </a:pPr>
            <a:r>
              <a:rPr lang="en-US" dirty="0"/>
              <a:t>REM</a:t>
            </a:r>
            <a:endParaRPr lang="en-US" sz="2400" dirty="0"/>
          </a:p>
        </p:txBody>
      </p:sp>
    </p:spTree>
    <p:extLst>
      <p:ext uri="{BB962C8B-B14F-4D97-AF65-F5344CB8AC3E}">
        <p14:creationId xmlns:p14="http://schemas.microsoft.com/office/powerpoint/2010/main" val="29740810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4403"/>
            <a:ext cx="10515600" cy="1325563"/>
          </a:xfrm>
        </p:spPr>
        <p:txBody>
          <a:bodyPr/>
          <a:lstStyle/>
          <a:p>
            <a:r>
              <a:rPr lang="en-US" dirty="0"/>
              <a:t>How does sleep change as we age?</a:t>
            </a:r>
          </a:p>
        </p:txBody>
      </p:sp>
      <p:sp>
        <p:nvSpPr>
          <p:cNvPr id="4" name="TextBox 3"/>
          <p:cNvSpPr txBox="1"/>
          <p:nvPr/>
        </p:nvSpPr>
        <p:spPr>
          <a:xfrm>
            <a:off x="8174922" y="2031324"/>
            <a:ext cx="2303584" cy="4339650"/>
          </a:xfrm>
          <a:prstGeom prst="rect">
            <a:avLst/>
          </a:prstGeom>
          <a:solidFill>
            <a:srgbClr val="E7D9B1"/>
          </a:solidFill>
          <a:ln w="76200">
            <a:solidFill>
              <a:schemeClr val="accent4"/>
            </a:solidFill>
          </a:ln>
        </p:spPr>
        <p:txBody>
          <a:bodyPr wrap="square" rtlCol="0">
            <a:spAutoFit/>
          </a:bodyPr>
          <a:lstStyle/>
          <a:p>
            <a:pPr algn="ctr"/>
            <a:r>
              <a:rPr lang="en-US" sz="2400" dirty="0">
                <a:solidFill>
                  <a:prstClr val="black"/>
                </a:solidFill>
                <a:latin typeface="Arial"/>
              </a:rPr>
              <a:t>As people age, sleep becomes</a:t>
            </a:r>
          </a:p>
          <a:p>
            <a:pPr algn="ctr"/>
            <a:r>
              <a:rPr lang="en-US" sz="2400" dirty="0">
                <a:solidFill>
                  <a:prstClr val="black"/>
                </a:solidFill>
                <a:latin typeface="Arial"/>
              </a:rPr>
              <a:t>more fragile, with awakenings</a:t>
            </a:r>
          </a:p>
          <a:p>
            <a:pPr algn="ctr"/>
            <a:r>
              <a:rPr lang="en-US" sz="2400" dirty="0">
                <a:solidFill>
                  <a:prstClr val="black"/>
                </a:solidFill>
                <a:latin typeface="Arial"/>
              </a:rPr>
              <a:t>common among older adults.</a:t>
            </a:r>
          </a:p>
          <a:p>
            <a:pPr algn="ctr"/>
            <a:endParaRPr lang="en-US" sz="2400" dirty="0">
              <a:solidFill>
                <a:prstClr val="black"/>
              </a:solidFill>
              <a:latin typeface="Arial"/>
            </a:endParaRPr>
          </a:p>
          <a:p>
            <a:pPr algn="ctr"/>
            <a:r>
              <a:rPr lang="en-US" sz="2000" i="1" dirty="0">
                <a:solidFill>
                  <a:prstClr val="black"/>
                </a:solidFill>
                <a:latin typeface="Arial"/>
              </a:rPr>
              <a:t>(</a:t>
            </a:r>
            <a:r>
              <a:rPr lang="en-US" sz="2000" i="1" dirty="0" err="1">
                <a:solidFill>
                  <a:prstClr val="black"/>
                </a:solidFill>
                <a:latin typeface="Arial"/>
              </a:rPr>
              <a:t>Kamel</a:t>
            </a:r>
            <a:r>
              <a:rPr lang="en-US" sz="2000" i="1" dirty="0">
                <a:solidFill>
                  <a:prstClr val="black"/>
                </a:solidFill>
                <a:latin typeface="Arial"/>
              </a:rPr>
              <a:t> &amp; </a:t>
            </a:r>
            <a:r>
              <a:rPr lang="en-US" sz="2000" i="1" dirty="0" err="1">
                <a:solidFill>
                  <a:prstClr val="black"/>
                </a:solidFill>
                <a:latin typeface="Arial"/>
              </a:rPr>
              <a:t>Gammack</a:t>
            </a:r>
            <a:r>
              <a:rPr lang="en-US" sz="2000" i="1" dirty="0">
                <a:solidFill>
                  <a:prstClr val="black"/>
                </a:solidFill>
                <a:latin typeface="Arial"/>
              </a:rPr>
              <a:t>, 2006;</a:t>
            </a:r>
          </a:p>
          <a:p>
            <a:pPr algn="ctr"/>
            <a:r>
              <a:rPr lang="en-US" sz="2000" i="1" dirty="0" err="1">
                <a:solidFill>
                  <a:prstClr val="black"/>
                </a:solidFill>
                <a:latin typeface="Arial"/>
              </a:rPr>
              <a:t>Neubauer</a:t>
            </a:r>
            <a:r>
              <a:rPr lang="en-US" sz="2000" i="1" dirty="0">
                <a:solidFill>
                  <a:prstClr val="black"/>
                </a:solidFill>
                <a:latin typeface="Arial"/>
              </a:rPr>
              <a:t>, 1999).</a:t>
            </a:r>
          </a:p>
        </p:txBody>
      </p:sp>
      <p:pic>
        <p:nvPicPr>
          <p:cNvPr id="3" name="Picture 2"/>
          <p:cNvPicPr>
            <a:picLocks noChangeAspect="1"/>
          </p:cNvPicPr>
          <p:nvPr/>
        </p:nvPicPr>
        <p:blipFill>
          <a:blip r:embed="rId2"/>
          <a:stretch>
            <a:fillRect/>
          </a:stretch>
        </p:blipFill>
        <p:spPr>
          <a:xfrm>
            <a:off x="933877" y="1248672"/>
            <a:ext cx="7048243" cy="5609328"/>
          </a:xfrm>
          <a:prstGeom prst="rect">
            <a:avLst/>
          </a:prstGeom>
          <a:ln w="76200">
            <a:solidFill>
              <a:schemeClr val="accent3"/>
            </a:solidFill>
          </a:ln>
        </p:spPr>
      </p:pic>
    </p:spTree>
    <p:extLst>
      <p:ext uri="{BB962C8B-B14F-4D97-AF65-F5344CB8AC3E}">
        <p14:creationId xmlns:p14="http://schemas.microsoft.com/office/powerpoint/2010/main" val="2312555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biology and environment interact in our sleep patterns?</a:t>
            </a:r>
          </a:p>
        </p:txBody>
      </p:sp>
      <p:sp>
        <p:nvSpPr>
          <p:cNvPr id="3" name="Content Placeholder 2"/>
          <p:cNvSpPr>
            <a:spLocks noGrp="1"/>
          </p:cNvSpPr>
          <p:nvPr>
            <p:ph idx="1"/>
          </p:nvPr>
        </p:nvSpPr>
        <p:spPr/>
        <p:txBody>
          <a:bodyPr/>
          <a:lstStyle/>
          <a:p>
            <a:r>
              <a:rPr lang="en-US" dirty="0"/>
              <a:t>Sleep patterns are genetically influenced, but they are also culturally influenced.</a:t>
            </a:r>
          </a:p>
          <a:p>
            <a:endParaRPr lang="en-US" dirty="0"/>
          </a:p>
          <a:p>
            <a:r>
              <a:rPr lang="en-US" dirty="0"/>
              <a:t>In Britain, Canada, Germany, Japan, and the United States, adults average 7 hours of sleep a night on work days, 7-8 hours on other days.</a:t>
            </a:r>
          </a:p>
          <a:p>
            <a:endParaRPr lang="en-US" dirty="0"/>
          </a:p>
          <a:p>
            <a:r>
              <a:rPr lang="en-US" sz="2000" i="1" dirty="0"/>
              <a:t>(NSF, 2013)</a:t>
            </a:r>
          </a:p>
        </p:txBody>
      </p:sp>
    </p:spTree>
    <p:extLst>
      <p:ext uri="{BB962C8B-B14F-4D97-AF65-F5344CB8AC3E}">
        <p14:creationId xmlns:p14="http://schemas.microsoft.com/office/powerpoint/2010/main" val="6631024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American students get less sleep than their Australian counterparts?</a:t>
            </a:r>
          </a:p>
        </p:txBody>
      </p:sp>
      <p:sp>
        <p:nvSpPr>
          <p:cNvPr id="3" name="Text Placeholder 2"/>
          <p:cNvSpPr>
            <a:spLocks noGrp="1"/>
          </p:cNvSpPr>
          <p:nvPr>
            <p:ph type="body" sz="quarter" idx="16"/>
          </p:nvPr>
        </p:nvSpPr>
        <p:spPr/>
        <p:txBody>
          <a:bodyPr/>
          <a:lstStyle/>
          <a:p>
            <a:r>
              <a:rPr lang="en-US" dirty="0"/>
              <a:t>earlier school start times</a:t>
            </a:r>
          </a:p>
        </p:txBody>
      </p:sp>
      <p:sp>
        <p:nvSpPr>
          <p:cNvPr id="4" name="Text Placeholder 3"/>
          <p:cNvSpPr>
            <a:spLocks noGrp="1"/>
          </p:cNvSpPr>
          <p:nvPr>
            <p:ph type="body" sz="quarter" idx="17"/>
          </p:nvPr>
        </p:nvSpPr>
        <p:spPr/>
        <p:txBody>
          <a:bodyPr/>
          <a:lstStyle/>
          <a:p>
            <a:r>
              <a:rPr lang="en-US" dirty="0"/>
              <a:t>increased extracurricular activities</a:t>
            </a:r>
          </a:p>
        </p:txBody>
      </p:sp>
      <p:sp>
        <p:nvSpPr>
          <p:cNvPr id="5" name="Text Placeholder 4"/>
          <p:cNvSpPr>
            <a:spLocks noGrp="1"/>
          </p:cNvSpPr>
          <p:nvPr>
            <p:ph type="body" sz="quarter" idx="18"/>
          </p:nvPr>
        </p:nvSpPr>
        <p:spPr/>
        <p:txBody>
          <a:bodyPr/>
          <a:lstStyle/>
          <a:p>
            <a:r>
              <a:rPr lang="en-US" dirty="0"/>
              <a:t>lack of parent-set (and enforced) bedtimes</a:t>
            </a:r>
          </a:p>
        </p:txBody>
      </p:sp>
    </p:spTree>
    <p:extLst>
      <p:ext uri="{BB962C8B-B14F-4D97-AF65-F5344CB8AC3E}">
        <p14:creationId xmlns:p14="http://schemas.microsoft.com/office/powerpoint/2010/main" val="26903198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three environmental factors play a role in our biological ability to sleep?</a:t>
            </a:r>
          </a:p>
        </p:txBody>
      </p:sp>
      <p:sp>
        <p:nvSpPr>
          <p:cNvPr id="3" name="Text Placeholder 2"/>
          <p:cNvSpPr>
            <a:spLocks noGrp="1"/>
          </p:cNvSpPr>
          <p:nvPr>
            <p:ph type="body" sz="quarter" idx="16"/>
          </p:nvPr>
        </p:nvSpPr>
        <p:spPr/>
        <p:txBody>
          <a:bodyPr/>
          <a:lstStyle/>
          <a:p>
            <a:r>
              <a:rPr lang="en-US" dirty="0"/>
              <a:t>modern electric lighting</a:t>
            </a:r>
          </a:p>
        </p:txBody>
      </p:sp>
      <p:sp>
        <p:nvSpPr>
          <p:cNvPr id="4" name="Text Placeholder 3"/>
          <p:cNvSpPr>
            <a:spLocks noGrp="1"/>
          </p:cNvSpPr>
          <p:nvPr>
            <p:ph type="body" sz="quarter" idx="17"/>
          </p:nvPr>
        </p:nvSpPr>
        <p:spPr/>
        <p:txBody>
          <a:bodyPr/>
          <a:lstStyle/>
          <a:p>
            <a:r>
              <a:rPr lang="en-US" dirty="0"/>
              <a:t>shift work</a:t>
            </a:r>
          </a:p>
        </p:txBody>
      </p:sp>
      <p:sp>
        <p:nvSpPr>
          <p:cNvPr id="5" name="Text Placeholder 4"/>
          <p:cNvSpPr>
            <a:spLocks noGrp="1"/>
          </p:cNvSpPr>
          <p:nvPr>
            <p:ph type="body" sz="quarter" idx="18"/>
          </p:nvPr>
        </p:nvSpPr>
        <p:spPr/>
        <p:txBody>
          <a:bodyPr/>
          <a:lstStyle/>
          <a:p>
            <a:r>
              <a:rPr lang="en-US" dirty="0"/>
              <a:t>social-media diversions</a:t>
            </a:r>
          </a:p>
        </p:txBody>
      </p:sp>
    </p:spTree>
    <p:extLst>
      <p:ext uri="{BB962C8B-B14F-4D97-AF65-F5344CB8AC3E}">
        <p14:creationId xmlns:p14="http://schemas.microsoft.com/office/powerpoint/2010/main" val="21244694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a:t>
            </a:r>
            <a:r>
              <a:rPr lang="en-US" i="1" dirty="0"/>
              <a:t>suprachiasmatic nucleus (SCN</a:t>
            </a:r>
            <a:r>
              <a:rPr lang="en-US" dirty="0"/>
              <a:t>)?</a:t>
            </a:r>
          </a:p>
        </p:txBody>
      </p:sp>
      <p:sp>
        <p:nvSpPr>
          <p:cNvPr id="3" name="Content Placeholder 2"/>
          <p:cNvSpPr>
            <a:spLocks noGrp="1"/>
          </p:cNvSpPr>
          <p:nvPr>
            <p:ph idx="1"/>
          </p:nvPr>
        </p:nvSpPr>
        <p:spPr/>
        <p:txBody>
          <a:bodyPr/>
          <a:lstStyle/>
          <a:p>
            <a:r>
              <a:rPr lang="en-US" dirty="0"/>
              <a:t>a pair of cell clusters in the hypothalamus that controls circadian rhythm</a:t>
            </a:r>
          </a:p>
          <a:p>
            <a:endParaRPr lang="en-US" dirty="0"/>
          </a:p>
          <a:p>
            <a:r>
              <a:rPr lang="en-US" dirty="0"/>
              <a:t> In response to light, the </a:t>
            </a:r>
            <a:r>
              <a:rPr lang="en-US" b="1" i="1" dirty="0"/>
              <a:t>SCN</a:t>
            </a:r>
            <a:r>
              <a:rPr lang="en-US" dirty="0"/>
              <a:t> causes the</a:t>
            </a:r>
          </a:p>
          <a:p>
            <a:r>
              <a:rPr lang="en-US" dirty="0"/>
              <a:t>brain’s pineal gland to decrease its production of the sleep-inducing hormone </a:t>
            </a:r>
            <a:r>
              <a:rPr lang="en-US" i="1" dirty="0"/>
              <a:t>melatonin </a:t>
            </a:r>
            <a:r>
              <a:rPr lang="en-US" dirty="0"/>
              <a:t>in</a:t>
            </a:r>
          </a:p>
          <a:p>
            <a:r>
              <a:rPr lang="en-US" dirty="0"/>
              <a:t>the morning and to increase it in the evening thus modifying our feelings of sleepiness.</a:t>
            </a:r>
          </a:p>
          <a:p>
            <a:r>
              <a:rPr lang="en-US" dirty="0"/>
              <a:t>.</a:t>
            </a:r>
          </a:p>
        </p:txBody>
      </p:sp>
    </p:spTree>
    <p:extLst>
      <p:ext uri="{BB962C8B-B14F-4D97-AF65-F5344CB8AC3E}">
        <p14:creationId xmlns:p14="http://schemas.microsoft.com/office/powerpoint/2010/main" val="11280477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51" y="610655"/>
            <a:ext cx="3249106" cy="1600200"/>
          </a:xfrm>
        </p:spPr>
        <p:txBody>
          <a:bodyPr/>
          <a:lstStyle/>
          <a:p>
            <a:r>
              <a:rPr lang="en-US" dirty="0"/>
              <a:t>How does the SCN react during the day?</a:t>
            </a:r>
          </a:p>
        </p:txBody>
      </p:sp>
      <p:sp>
        <p:nvSpPr>
          <p:cNvPr id="4" name="Text Placeholder 3"/>
          <p:cNvSpPr>
            <a:spLocks noGrp="1"/>
          </p:cNvSpPr>
          <p:nvPr>
            <p:ph type="body" sz="half" idx="2"/>
          </p:nvPr>
        </p:nvSpPr>
        <p:spPr>
          <a:xfrm>
            <a:off x="136251" y="2567589"/>
            <a:ext cx="3249106" cy="4100606"/>
          </a:xfrm>
        </p:spPr>
        <p:txBody>
          <a:bodyPr/>
          <a:lstStyle/>
          <a:p>
            <a:r>
              <a:rPr lang="en-US" dirty="0"/>
              <a:t>Light striking the retina signals the</a:t>
            </a:r>
          </a:p>
          <a:p>
            <a:r>
              <a:rPr lang="en-US" b="1" i="1" dirty="0"/>
              <a:t>suprachiasmatic nucleus (SCN)</a:t>
            </a:r>
          </a:p>
          <a:p>
            <a:r>
              <a:rPr lang="en-US" dirty="0"/>
              <a:t>to suppress the pineal gland’s</a:t>
            </a:r>
          </a:p>
          <a:p>
            <a:r>
              <a:rPr lang="en-US" dirty="0"/>
              <a:t>production of the sleep hormone</a:t>
            </a:r>
          </a:p>
          <a:p>
            <a:r>
              <a:rPr lang="en-US" dirty="0"/>
              <a:t>melatonin.</a:t>
            </a:r>
          </a:p>
        </p:txBody>
      </p:sp>
      <p:pic>
        <p:nvPicPr>
          <p:cNvPr id="5" name="Content Placeholder 4"/>
          <p:cNvPicPr>
            <a:picLocks noGrp="1" noChangeAspect="1"/>
          </p:cNvPicPr>
          <p:nvPr>
            <p:ph idx="1"/>
          </p:nvPr>
        </p:nvPicPr>
        <p:blipFill>
          <a:blip r:embed="rId2"/>
          <a:stretch>
            <a:fillRect/>
          </a:stretch>
        </p:blipFill>
        <p:spPr>
          <a:xfrm>
            <a:off x="3552493" y="873288"/>
            <a:ext cx="8529145" cy="5349142"/>
          </a:xfrm>
          <a:prstGeom prst="rect">
            <a:avLst/>
          </a:prstGeom>
        </p:spPr>
      </p:pic>
    </p:spTree>
    <p:extLst>
      <p:ext uri="{BB962C8B-B14F-4D97-AF65-F5344CB8AC3E}">
        <p14:creationId xmlns:p14="http://schemas.microsoft.com/office/powerpoint/2010/main" val="11261019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610" y="535559"/>
            <a:ext cx="3249106" cy="1600200"/>
          </a:xfrm>
        </p:spPr>
        <p:txBody>
          <a:bodyPr/>
          <a:lstStyle/>
          <a:p>
            <a:r>
              <a:rPr lang="en-US" dirty="0"/>
              <a:t>How does the </a:t>
            </a:r>
            <a:r>
              <a:rPr lang="en-US" b="1" i="1" dirty="0"/>
              <a:t>SCN</a:t>
            </a:r>
            <a:r>
              <a:rPr lang="en-US" dirty="0"/>
              <a:t> react at night?</a:t>
            </a:r>
          </a:p>
        </p:txBody>
      </p:sp>
      <p:sp>
        <p:nvSpPr>
          <p:cNvPr id="4" name="Text Placeholder 3"/>
          <p:cNvSpPr>
            <a:spLocks noGrp="1"/>
          </p:cNvSpPr>
          <p:nvPr>
            <p:ph type="body" sz="half" idx="2"/>
          </p:nvPr>
        </p:nvSpPr>
        <p:spPr>
          <a:xfrm>
            <a:off x="246610" y="2488762"/>
            <a:ext cx="3249106" cy="4100606"/>
          </a:xfrm>
        </p:spPr>
        <p:txBody>
          <a:bodyPr/>
          <a:lstStyle/>
          <a:p>
            <a:r>
              <a:rPr lang="en-US" dirty="0"/>
              <a:t>At night, the </a:t>
            </a:r>
            <a:r>
              <a:rPr lang="en-US" b="1" i="1" dirty="0"/>
              <a:t>SCN</a:t>
            </a:r>
          </a:p>
          <a:p>
            <a:r>
              <a:rPr lang="en-US" dirty="0"/>
              <a:t>quiets down, allowing the pineal</a:t>
            </a:r>
          </a:p>
          <a:p>
            <a:r>
              <a:rPr lang="en-US" dirty="0"/>
              <a:t>gland to release melatonin into the</a:t>
            </a:r>
          </a:p>
          <a:p>
            <a:r>
              <a:rPr lang="en-US" dirty="0"/>
              <a:t>bloodstream.</a:t>
            </a:r>
          </a:p>
        </p:txBody>
      </p:sp>
      <p:pic>
        <p:nvPicPr>
          <p:cNvPr id="6" name="Content Placeholder 5"/>
          <p:cNvPicPr>
            <a:picLocks noGrp="1" noChangeAspect="1"/>
          </p:cNvPicPr>
          <p:nvPr>
            <p:ph idx="1"/>
          </p:nvPr>
        </p:nvPicPr>
        <p:blipFill>
          <a:blip r:embed="rId2"/>
          <a:stretch>
            <a:fillRect/>
          </a:stretch>
        </p:blipFill>
        <p:spPr>
          <a:xfrm>
            <a:off x="3626067" y="797923"/>
            <a:ext cx="8487103" cy="5505736"/>
          </a:xfrm>
          <a:prstGeom prst="rect">
            <a:avLst/>
          </a:prstGeom>
        </p:spPr>
      </p:pic>
    </p:spTree>
    <p:extLst>
      <p:ext uri="{BB962C8B-B14F-4D97-AF65-F5344CB8AC3E}">
        <p14:creationId xmlns:p14="http://schemas.microsoft.com/office/powerpoint/2010/main" val="32985078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Would you rather be a brown bat or a giraffe?</a:t>
            </a:r>
          </a:p>
        </p:txBody>
      </p:sp>
      <p:pic>
        <p:nvPicPr>
          <p:cNvPr id="5" name="Content Placeholder 4"/>
          <p:cNvPicPr>
            <a:picLocks noGrp="1" noChangeAspect="1"/>
          </p:cNvPicPr>
          <p:nvPr>
            <p:ph sz="quarter" idx="19"/>
          </p:nvPr>
        </p:nvPicPr>
        <p:blipFill>
          <a:blip r:embed="rId2"/>
          <a:stretch>
            <a:fillRect/>
          </a:stretch>
        </p:blipFill>
        <p:spPr>
          <a:xfrm>
            <a:off x="2743200" y="2067930"/>
            <a:ext cx="6854400" cy="2299353"/>
          </a:xfrm>
          <a:prstGeom prst="rect">
            <a:avLst/>
          </a:prstGeom>
        </p:spPr>
      </p:pic>
      <p:pic>
        <p:nvPicPr>
          <p:cNvPr id="6" name="Picture 5"/>
          <p:cNvPicPr>
            <a:picLocks noChangeAspect="1"/>
          </p:cNvPicPr>
          <p:nvPr/>
        </p:nvPicPr>
        <p:blipFill>
          <a:blip r:embed="rId3"/>
          <a:stretch>
            <a:fillRect/>
          </a:stretch>
        </p:blipFill>
        <p:spPr>
          <a:xfrm>
            <a:off x="3528745" y="4590015"/>
            <a:ext cx="5496711" cy="2267985"/>
          </a:xfrm>
          <a:prstGeom prst="rect">
            <a:avLst/>
          </a:prstGeom>
          <a:ln w="76200">
            <a:solidFill>
              <a:srgbClr val="D4E5F4"/>
            </a:solidFill>
          </a:ln>
        </p:spPr>
      </p:pic>
    </p:spTree>
    <p:extLst>
      <p:ext uri="{BB962C8B-B14F-4D97-AF65-F5344CB8AC3E}">
        <p14:creationId xmlns:p14="http://schemas.microsoft.com/office/powerpoint/2010/main" val="5502000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sleep’s functions?</a:t>
            </a:r>
          </a:p>
        </p:txBody>
      </p:sp>
      <p:sp>
        <p:nvSpPr>
          <p:cNvPr id="3" name="Text Placeholder 2"/>
          <p:cNvSpPr>
            <a:spLocks noGrp="1"/>
          </p:cNvSpPr>
          <p:nvPr>
            <p:ph type="body" idx="1"/>
          </p:nvPr>
        </p:nvSpPr>
        <p:spPr/>
        <p:txBody>
          <a:bodyPr/>
          <a:lstStyle/>
          <a:p>
            <a:r>
              <a:rPr lang="en-US" dirty="0"/>
              <a:t>protection</a:t>
            </a:r>
          </a:p>
        </p:txBody>
      </p:sp>
      <p:sp>
        <p:nvSpPr>
          <p:cNvPr id="4" name="Content Placeholder 3"/>
          <p:cNvSpPr>
            <a:spLocks noGrp="1"/>
          </p:cNvSpPr>
          <p:nvPr>
            <p:ph sz="half" idx="2"/>
          </p:nvPr>
        </p:nvSpPr>
        <p:spPr>
          <a:xfrm>
            <a:off x="2152650" y="2832100"/>
            <a:ext cx="3868340" cy="3850055"/>
          </a:xfrm>
        </p:spPr>
        <p:txBody>
          <a:bodyPr/>
          <a:lstStyle/>
          <a:p>
            <a:r>
              <a:rPr lang="en-US" dirty="0"/>
              <a:t>At the end of the day’s hunting, gathering, and travel, our ancestors were better off asleep in a cave, out of harm’s way. </a:t>
            </a:r>
          </a:p>
          <a:p>
            <a:r>
              <a:rPr lang="en-US" dirty="0"/>
              <a:t>Those who didn’t wander around dark cliffs were more likely to leave descendants; natural selection!</a:t>
            </a:r>
          </a:p>
        </p:txBody>
      </p:sp>
      <p:sp>
        <p:nvSpPr>
          <p:cNvPr id="5" name="Text Placeholder 4"/>
          <p:cNvSpPr>
            <a:spLocks noGrp="1"/>
          </p:cNvSpPr>
          <p:nvPr>
            <p:ph type="body" sz="quarter" idx="3"/>
          </p:nvPr>
        </p:nvSpPr>
        <p:spPr/>
        <p:txBody>
          <a:bodyPr/>
          <a:lstStyle/>
          <a:p>
            <a:r>
              <a:rPr lang="en-US" dirty="0"/>
              <a:t>recuperation</a:t>
            </a:r>
          </a:p>
        </p:txBody>
      </p:sp>
      <p:sp>
        <p:nvSpPr>
          <p:cNvPr id="6" name="Content Placeholder 5"/>
          <p:cNvSpPr>
            <a:spLocks noGrp="1"/>
          </p:cNvSpPr>
          <p:nvPr>
            <p:ph sz="quarter" idx="4"/>
          </p:nvPr>
        </p:nvSpPr>
        <p:spPr>
          <a:xfrm>
            <a:off x="6368034" y="2832099"/>
            <a:ext cx="3887391" cy="3850055"/>
          </a:xfrm>
        </p:spPr>
        <p:txBody>
          <a:bodyPr/>
          <a:lstStyle/>
          <a:p>
            <a:r>
              <a:rPr lang="en-US" dirty="0"/>
              <a:t>Sleep helps restore the immune system and repair brain tissue. </a:t>
            </a:r>
          </a:p>
          <a:p>
            <a:r>
              <a:rPr lang="en-US" dirty="0"/>
              <a:t>Sleep gives resting neurons time to repair themselves, while pruning or weakening</a:t>
            </a:r>
          </a:p>
          <a:p>
            <a:r>
              <a:rPr lang="en-US" dirty="0"/>
              <a:t>unused connections</a:t>
            </a:r>
          </a:p>
        </p:txBody>
      </p:sp>
      <p:pic>
        <p:nvPicPr>
          <p:cNvPr id="7" name="Picture 6" descr="decorative&#10;"/>
          <p:cNvPicPr>
            <a:picLocks noChangeAspect="1"/>
          </p:cNvPicPr>
          <p:nvPr/>
        </p:nvPicPr>
        <p:blipFill>
          <a:blip r:embed="rId2"/>
          <a:stretch>
            <a:fillRect/>
          </a:stretch>
        </p:blipFill>
        <p:spPr>
          <a:xfrm>
            <a:off x="2219965" y="423231"/>
            <a:ext cx="688908" cy="688908"/>
          </a:xfrm>
          <a:prstGeom prst="rect">
            <a:avLst/>
          </a:prstGeom>
        </p:spPr>
      </p:pic>
    </p:spTree>
    <p:extLst>
      <p:ext uri="{BB962C8B-B14F-4D97-AF65-F5344CB8AC3E}">
        <p14:creationId xmlns:p14="http://schemas.microsoft.com/office/powerpoint/2010/main" val="1598180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consciousness</a:t>
            </a:r>
            <a:r>
              <a:rPr lang="en-US" dirty="0"/>
              <a:t> and what are some aspects of it?</a:t>
            </a:r>
          </a:p>
        </p:txBody>
      </p:sp>
      <p:sp>
        <p:nvSpPr>
          <p:cNvPr id="3" name="Content Placeholder 2"/>
          <p:cNvSpPr>
            <a:spLocks noGrp="1"/>
          </p:cNvSpPr>
          <p:nvPr>
            <p:ph idx="1"/>
          </p:nvPr>
        </p:nvSpPr>
        <p:spPr/>
        <p:txBody>
          <a:bodyPr/>
          <a:lstStyle/>
          <a:p>
            <a:r>
              <a:rPr lang="en-US" b="1" i="1" dirty="0"/>
              <a:t>Consciousness</a:t>
            </a:r>
            <a:r>
              <a:rPr lang="en-US" dirty="0"/>
              <a:t> is our subjective awareness of ourselves and our environment.</a:t>
            </a:r>
          </a:p>
          <a:p>
            <a:r>
              <a:rPr lang="en-US" dirty="0"/>
              <a:t>Our conscious awareness</a:t>
            </a:r>
          </a:p>
          <a:p>
            <a:r>
              <a:rPr lang="en-US" dirty="0"/>
              <a:t>is one part of the </a:t>
            </a:r>
            <a:r>
              <a:rPr lang="en-US" i="1" dirty="0"/>
              <a:t>dual processing </a:t>
            </a:r>
            <a:r>
              <a:rPr lang="en-US" dirty="0"/>
              <a:t>of our two-track minds. </a:t>
            </a:r>
          </a:p>
          <a:p>
            <a:r>
              <a:rPr lang="en-US" dirty="0"/>
              <a:t>Although much of our information</a:t>
            </a:r>
          </a:p>
          <a:p>
            <a:r>
              <a:rPr lang="en-US" dirty="0"/>
              <a:t>processing is conscious, more is unconscious and automatic — outside our awareness.</a:t>
            </a:r>
          </a:p>
        </p:txBody>
      </p:sp>
    </p:spTree>
    <p:extLst>
      <p:ext uri="{BB962C8B-B14F-4D97-AF65-F5344CB8AC3E}">
        <p14:creationId xmlns:p14="http://schemas.microsoft.com/office/powerpoint/2010/main" val="17999157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more of sleep’s functions?</a:t>
            </a:r>
          </a:p>
        </p:txBody>
      </p:sp>
      <p:sp>
        <p:nvSpPr>
          <p:cNvPr id="3" name="Text Placeholder 2"/>
          <p:cNvSpPr>
            <a:spLocks noGrp="1"/>
          </p:cNvSpPr>
          <p:nvPr>
            <p:ph type="body" idx="1"/>
          </p:nvPr>
        </p:nvSpPr>
        <p:spPr/>
        <p:txBody>
          <a:bodyPr>
            <a:normAutofit/>
          </a:bodyPr>
          <a:lstStyle/>
          <a:p>
            <a:r>
              <a:rPr lang="en-US" dirty="0"/>
              <a:t>restoration and rebuilding</a:t>
            </a:r>
          </a:p>
        </p:txBody>
      </p:sp>
      <p:sp>
        <p:nvSpPr>
          <p:cNvPr id="4" name="Content Placeholder 3"/>
          <p:cNvSpPr>
            <a:spLocks noGrp="1"/>
          </p:cNvSpPr>
          <p:nvPr>
            <p:ph sz="half" idx="2"/>
          </p:nvPr>
        </p:nvSpPr>
        <p:spPr/>
        <p:txBody>
          <a:bodyPr/>
          <a:lstStyle/>
          <a:p>
            <a:r>
              <a:rPr lang="en-US" dirty="0"/>
              <a:t>Sleep </a:t>
            </a:r>
            <a:r>
              <a:rPr lang="en-US" i="1" dirty="0"/>
              <a:t>consolidates </a:t>
            </a:r>
            <a:r>
              <a:rPr lang="en-US" dirty="0"/>
              <a:t>our memories by replaying recent learning</a:t>
            </a:r>
          </a:p>
          <a:p>
            <a:r>
              <a:rPr lang="en-US" dirty="0"/>
              <a:t>and strengthening neural connections.</a:t>
            </a:r>
          </a:p>
        </p:txBody>
      </p:sp>
      <p:sp>
        <p:nvSpPr>
          <p:cNvPr id="5" name="Text Placeholder 4"/>
          <p:cNvSpPr>
            <a:spLocks noGrp="1"/>
          </p:cNvSpPr>
          <p:nvPr>
            <p:ph type="body" sz="quarter" idx="3"/>
          </p:nvPr>
        </p:nvSpPr>
        <p:spPr/>
        <p:txBody>
          <a:bodyPr>
            <a:normAutofit/>
          </a:bodyPr>
          <a:lstStyle/>
          <a:p>
            <a:r>
              <a:rPr lang="en-US" dirty="0"/>
              <a:t>feeds creative thinking</a:t>
            </a:r>
          </a:p>
        </p:txBody>
      </p:sp>
      <p:sp>
        <p:nvSpPr>
          <p:cNvPr id="6" name="Content Placeholder 5"/>
          <p:cNvSpPr>
            <a:spLocks noGrp="1"/>
          </p:cNvSpPr>
          <p:nvPr>
            <p:ph sz="quarter" idx="4"/>
          </p:nvPr>
        </p:nvSpPr>
        <p:spPr/>
        <p:txBody>
          <a:bodyPr/>
          <a:lstStyle/>
          <a:p>
            <a:r>
              <a:rPr lang="en-US" dirty="0"/>
              <a:t>Dreams can inspire noteworthy artistic and scientific achievements.</a:t>
            </a:r>
          </a:p>
          <a:p>
            <a:r>
              <a:rPr lang="en-US" dirty="0"/>
              <a:t>A complete night’s sleep gives a boost to </a:t>
            </a:r>
          </a:p>
          <a:p>
            <a:r>
              <a:rPr lang="en-US" dirty="0"/>
              <a:t>our thinking and learning.</a:t>
            </a:r>
          </a:p>
        </p:txBody>
      </p:sp>
      <p:pic>
        <p:nvPicPr>
          <p:cNvPr id="7" name="Picture 6" descr="decorative"/>
          <p:cNvPicPr>
            <a:picLocks noChangeAspect="1"/>
          </p:cNvPicPr>
          <p:nvPr/>
        </p:nvPicPr>
        <p:blipFill>
          <a:blip r:embed="rId2"/>
          <a:stretch>
            <a:fillRect/>
          </a:stretch>
        </p:blipFill>
        <p:spPr>
          <a:xfrm>
            <a:off x="2219965" y="423231"/>
            <a:ext cx="688908" cy="688908"/>
          </a:xfrm>
          <a:prstGeom prst="rect">
            <a:avLst/>
          </a:prstGeom>
        </p:spPr>
      </p:pic>
    </p:spTree>
    <p:extLst>
      <p:ext uri="{BB962C8B-B14F-4D97-AF65-F5344CB8AC3E}">
        <p14:creationId xmlns:p14="http://schemas.microsoft.com/office/powerpoint/2010/main" val="1125803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sleep’s other functions?</a:t>
            </a:r>
          </a:p>
        </p:txBody>
      </p:sp>
      <p:sp>
        <p:nvSpPr>
          <p:cNvPr id="3" name="Text Placeholder 2"/>
          <p:cNvSpPr>
            <a:spLocks noGrp="1"/>
          </p:cNvSpPr>
          <p:nvPr>
            <p:ph type="body" idx="1"/>
          </p:nvPr>
        </p:nvSpPr>
        <p:spPr>
          <a:xfrm>
            <a:off x="2152650" y="1849438"/>
            <a:ext cx="8102774" cy="823912"/>
          </a:xfrm>
        </p:spPr>
        <p:txBody>
          <a:bodyPr/>
          <a:lstStyle/>
          <a:p>
            <a:r>
              <a:rPr lang="en-US" dirty="0"/>
              <a:t>supports growth</a:t>
            </a:r>
          </a:p>
        </p:txBody>
      </p:sp>
      <p:sp>
        <p:nvSpPr>
          <p:cNvPr id="4" name="Content Placeholder 3"/>
          <p:cNvSpPr>
            <a:spLocks noGrp="1"/>
          </p:cNvSpPr>
          <p:nvPr>
            <p:ph sz="half" idx="2"/>
          </p:nvPr>
        </p:nvSpPr>
        <p:spPr>
          <a:xfrm>
            <a:off x="2152650" y="2832100"/>
            <a:ext cx="8102775" cy="3440907"/>
          </a:xfrm>
        </p:spPr>
        <p:txBody>
          <a:bodyPr/>
          <a:lstStyle/>
          <a:p>
            <a:r>
              <a:rPr lang="en-US" dirty="0"/>
              <a:t>During slow-wave sleep, which occurs mostly in the first half of a night’s sleep, the pituitary gland releases human growth hormone, which is necessary for muscle development.</a:t>
            </a:r>
          </a:p>
          <a:p>
            <a:endParaRPr lang="en-US" dirty="0"/>
          </a:p>
          <a:p>
            <a:endParaRPr lang="en-US" dirty="0"/>
          </a:p>
        </p:txBody>
      </p:sp>
      <p:pic>
        <p:nvPicPr>
          <p:cNvPr id="7" name="Picture 6" descr="decorative"/>
          <p:cNvPicPr>
            <a:picLocks noChangeAspect="1"/>
          </p:cNvPicPr>
          <p:nvPr/>
        </p:nvPicPr>
        <p:blipFill>
          <a:blip r:embed="rId2"/>
          <a:stretch>
            <a:fillRect/>
          </a:stretch>
        </p:blipFill>
        <p:spPr>
          <a:xfrm>
            <a:off x="2219965" y="423231"/>
            <a:ext cx="688908" cy="688908"/>
          </a:xfrm>
          <a:prstGeom prst="rect">
            <a:avLst/>
          </a:prstGeom>
        </p:spPr>
      </p:pic>
    </p:spTree>
    <p:extLst>
      <p:ext uri="{BB962C8B-B14F-4D97-AF65-F5344CB8AC3E}">
        <p14:creationId xmlns:p14="http://schemas.microsoft.com/office/powerpoint/2010/main" val="13422099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9E60A-031B-40B5-A180-B3C9B2005E9D}"/>
              </a:ext>
            </a:extLst>
          </p:cNvPr>
          <p:cNvSpPr>
            <a:spLocks noGrp="1"/>
          </p:cNvSpPr>
          <p:nvPr>
            <p:ph type="title"/>
          </p:nvPr>
        </p:nvSpPr>
        <p:spPr>
          <a:solidFill>
            <a:srgbClr val="D4E5F4"/>
          </a:solidFill>
        </p:spPr>
        <p:txBody>
          <a:bodyPr/>
          <a:lstStyle/>
          <a:p>
            <a:r>
              <a:rPr lang="en-US" dirty="0">
                <a:solidFill>
                  <a:schemeClr val="tx1"/>
                </a:solidFill>
              </a:rPr>
              <a:t>3. What Would You Answer?</a:t>
            </a:r>
          </a:p>
        </p:txBody>
      </p:sp>
      <p:sp>
        <p:nvSpPr>
          <p:cNvPr id="8" name="Content Placeholder 7"/>
          <p:cNvSpPr>
            <a:spLocks noGrp="1"/>
          </p:cNvSpPr>
          <p:nvPr>
            <p:ph idx="1"/>
          </p:nvPr>
        </p:nvSpPr>
        <p:spPr>
          <a:solidFill>
            <a:srgbClr val="E7D9B1"/>
          </a:solidFill>
          <a:ln w="76200">
            <a:solidFill>
              <a:srgbClr val="D4E5F4"/>
            </a:solidFill>
          </a:ln>
        </p:spPr>
        <p:txBody>
          <a:bodyPr anchor="ctr">
            <a:normAutofit/>
          </a:bodyPr>
          <a:lstStyle/>
          <a:p>
            <a:r>
              <a:rPr lang="en-US" b="1" dirty="0"/>
              <a:t>Which of the following sleep theories would best explain why athletes perform better after a full night’s sleep?</a:t>
            </a:r>
          </a:p>
          <a:p>
            <a:pPr marL="457200" indent="-457200" algn="l">
              <a:buAutoNum type="alphaUcPeriod"/>
            </a:pPr>
            <a:r>
              <a:rPr lang="en-US" dirty="0"/>
              <a:t>memory</a:t>
            </a:r>
            <a:endParaRPr lang="en-US" sz="2400" dirty="0"/>
          </a:p>
          <a:p>
            <a:pPr algn="l"/>
            <a:r>
              <a:rPr lang="en-US" sz="2400" dirty="0"/>
              <a:t>B.  </a:t>
            </a:r>
            <a:r>
              <a:rPr lang="en-US" dirty="0"/>
              <a:t>protection</a:t>
            </a:r>
            <a:endParaRPr lang="en-US" sz="2400" dirty="0"/>
          </a:p>
          <a:p>
            <a:pPr algn="l"/>
            <a:r>
              <a:rPr lang="en-US" sz="2400" dirty="0"/>
              <a:t>C.  </a:t>
            </a:r>
            <a:r>
              <a:rPr lang="en-US" dirty="0"/>
              <a:t>growth</a:t>
            </a:r>
            <a:endParaRPr lang="en-US" sz="2400" dirty="0"/>
          </a:p>
          <a:p>
            <a:pPr algn="l"/>
            <a:r>
              <a:rPr lang="en-US" sz="2400" dirty="0"/>
              <a:t>D.  </a:t>
            </a:r>
            <a:r>
              <a:rPr lang="en-US" dirty="0"/>
              <a:t>recuperation</a:t>
            </a:r>
            <a:endParaRPr lang="en-US" sz="2400" dirty="0"/>
          </a:p>
          <a:p>
            <a:pPr marL="457200" indent="-457200" algn="l">
              <a:buAutoNum type="alphaUcPeriod" startAt="5"/>
            </a:pPr>
            <a:r>
              <a:rPr lang="en-US" dirty="0"/>
              <a:t>creativity</a:t>
            </a:r>
            <a:endParaRPr lang="en-US" sz="2400" dirty="0"/>
          </a:p>
          <a:p>
            <a:pPr algn="l"/>
            <a:endParaRPr lang="en-US" sz="2400" dirty="0"/>
          </a:p>
        </p:txBody>
      </p:sp>
    </p:spTree>
    <p:extLst>
      <p:ext uri="{BB962C8B-B14F-4D97-AF65-F5344CB8AC3E}">
        <p14:creationId xmlns:p14="http://schemas.microsoft.com/office/powerpoint/2010/main" val="8445306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659082" y="135083"/>
            <a:ext cx="2328718" cy="6619009"/>
          </a:xfrm>
          <a:ln>
            <a:noFill/>
          </a:ln>
        </p:spPr>
        <p:txBody>
          <a:bodyPr>
            <a:normAutofit/>
          </a:bodyPr>
          <a:lstStyle/>
          <a:p>
            <a:pPr marL="0" indent="0">
              <a:buNone/>
            </a:pPr>
            <a:r>
              <a:rPr lang="en-US" sz="4100" dirty="0"/>
              <a:t>Module 24</a:t>
            </a:r>
          </a:p>
          <a:p>
            <a:pPr marL="0" indent="0">
              <a:buNone/>
            </a:pPr>
            <a:endParaRPr lang="en-US" sz="4100" dirty="0"/>
          </a:p>
        </p:txBody>
      </p:sp>
      <p:sp>
        <p:nvSpPr>
          <p:cNvPr id="4" name="Text Placeholder 3"/>
          <p:cNvSpPr>
            <a:spLocks noGrp="1"/>
          </p:cNvSpPr>
          <p:nvPr>
            <p:ph type="body" sz="quarter" idx="4294967295"/>
          </p:nvPr>
        </p:nvSpPr>
        <p:spPr>
          <a:xfrm>
            <a:off x="1659082" y="4432300"/>
            <a:ext cx="2328718" cy="1790700"/>
          </a:xfrm>
          <a:noFill/>
          <a:ln>
            <a:noFill/>
          </a:ln>
        </p:spPr>
        <p:txBody>
          <a:bodyPr>
            <a:normAutofit fontScale="92500" lnSpcReduction="10000"/>
          </a:bodyPr>
          <a:lstStyle/>
          <a:p>
            <a:pPr marL="0" indent="0">
              <a:buNone/>
            </a:pPr>
            <a:r>
              <a:rPr lang="en-US" dirty="0"/>
              <a:t>Sleep Deprivation, Sleep Disorders and Dreams</a:t>
            </a:r>
          </a:p>
        </p:txBody>
      </p:sp>
      <p:sp>
        <p:nvSpPr>
          <p:cNvPr id="8" name="Title 7">
            <a:extLst>
              <a:ext uri="{FF2B5EF4-FFF2-40B4-BE49-F238E27FC236}">
                <a16:creationId xmlns:a16="http://schemas.microsoft.com/office/drawing/2014/main" id="{BEE08C82-29C2-4714-9FEE-E54470D5F29A}"/>
              </a:ext>
            </a:extLst>
          </p:cNvPr>
          <p:cNvSpPr>
            <a:spLocks noGrp="1"/>
          </p:cNvSpPr>
          <p:nvPr>
            <p:ph type="title"/>
          </p:nvPr>
        </p:nvSpPr>
        <p:spPr/>
        <p:txBody>
          <a:bodyPr>
            <a:normAutofit/>
          </a:bodyPr>
          <a:lstStyle/>
          <a:p>
            <a:pPr algn="l"/>
            <a:r>
              <a:rPr lang="en-US" sz="3600" dirty="0"/>
              <a:t>Learning Targets</a:t>
            </a:r>
          </a:p>
        </p:txBody>
      </p:sp>
      <p:pic>
        <p:nvPicPr>
          <p:cNvPr id="12" name="Picture 11" descr="decorative"/>
          <p:cNvPicPr>
            <a:picLocks noChangeAspect="1"/>
          </p:cNvPicPr>
          <p:nvPr/>
        </p:nvPicPr>
        <p:blipFill>
          <a:blip r:embed="rId2"/>
          <a:stretch>
            <a:fillRect/>
          </a:stretch>
        </p:blipFill>
        <p:spPr>
          <a:xfrm>
            <a:off x="4416212" y="2365613"/>
            <a:ext cx="457240" cy="457240"/>
          </a:xfrm>
          <a:prstGeom prst="rect">
            <a:avLst/>
          </a:prstGeom>
        </p:spPr>
      </p:pic>
      <p:sp>
        <p:nvSpPr>
          <p:cNvPr id="6" name="Content Placeholder 5"/>
          <p:cNvSpPr>
            <a:spLocks noGrp="1"/>
          </p:cNvSpPr>
          <p:nvPr>
            <p:ph idx="1"/>
          </p:nvPr>
        </p:nvSpPr>
        <p:spPr>
          <a:xfrm>
            <a:off x="4953000" y="2594234"/>
            <a:ext cx="5301234" cy="709613"/>
          </a:xfrm>
          <a:noFill/>
          <a:ln>
            <a:noFill/>
          </a:ln>
        </p:spPr>
        <p:txBody>
          <a:bodyPr>
            <a:noAutofit/>
          </a:bodyPr>
          <a:lstStyle/>
          <a:p>
            <a:pPr algn="l"/>
            <a:r>
              <a:rPr lang="en-US" sz="2400" b="1" dirty="0">
                <a:solidFill>
                  <a:srgbClr val="C00000"/>
                </a:solidFill>
              </a:rPr>
              <a:t>24-1</a:t>
            </a:r>
            <a:r>
              <a:rPr lang="en-US" sz="2400" dirty="0"/>
              <a:t> Describe the effects of sleep loss, and identify the major sleep disorders.</a:t>
            </a:r>
          </a:p>
        </p:txBody>
      </p:sp>
      <p:pic>
        <p:nvPicPr>
          <p:cNvPr id="13" name="Picture 12" descr="decorative"/>
          <p:cNvPicPr>
            <a:picLocks noChangeAspect="1"/>
          </p:cNvPicPr>
          <p:nvPr/>
        </p:nvPicPr>
        <p:blipFill>
          <a:blip r:embed="rId2"/>
          <a:stretch>
            <a:fillRect/>
          </a:stretch>
        </p:blipFill>
        <p:spPr>
          <a:xfrm>
            <a:off x="4416212" y="3765150"/>
            <a:ext cx="457240" cy="457240"/>
          </a:xfrm>
          <a:prstGeom prst="rect">
            <a:avLst/>
          </a:prstGeom>
        </p:spPr>
      </p:pic>
      <p:sp>
        <p:nvSpPr>
          <p:cNvPr id="7" name="Content Placeholder 6"/>
          <p:cNvSpPr>
            <a:spLocks noGrp="1"/>
          </p:cNvSpPr>
          <p:nvPr>
            <p:ph sz="quarter" idx="4294967295"/>
          </p:nvPr>
        </p:nvSpPr>
        <p:spPr>
          <a:xfrm>
            <a:off x="4953001" y="4207391"/>
            <a:ext cx="5434445" cy="709613"/>
          </a:xfrm>
          <a:noFill/>
          <a:ln>
            <a:noFill/>
          </a:ln>
        </p:spPr>
        <p:txBody>
          <a:bodyPr>
            <a:noAutofit/>
          </a:bodyPr>
          <a:lstStyle/>
          <a:p>
            <a:pPr marL="0" indent="0" algn="l">
              <a:buNone/>
            </a:pPr>
            <a:r>
              <a:rPr lang="en-US" sz="2400" b="1" dirty="0">
                <a:solidFill>
                  <a:srgbClr val="C00000"/>
                </a:solidFill>
              </a:rPr>
              <a:t>23-2</a:t>
            </a:r>
            <a:r>
              <a:rPr lang="en-US" sz="2400" b="1" dirty="0">
                <a:solidFill>
                  <a:srgbClr val="FF0000"/>
                </a:solidFill>
              </a:rPr>
              <a:t> </a:t>
            </a:r>
            <a:r>
              <a:rPr lang="en-US" sz="2400" dirty="0"/>
              <a:t>Describe the most common content of dreams, and identify the functions theorists have proposed for dreams.</a:t>
            </a:r>
          </a:p>
        </p:txBody>
      </p:sp>
    </p:spTree>
    <p:extLst>
      <p:ext uri="{BB962C8B-B14F-4D97-AF65-F5344CB8AC3E}">
        <p14:creationId xmlns:p14="http://schemas.microsoft.com/office/powerpoint/2010/main" val="26769343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loss</a:t>
            </a:r>
          </a:p>
        </p:txBody>
      </p:sp>
      <p:sp>
        <p:nvSpPr>
          <p:cNvPr id="4" name="Text Placeholder 3"/>
          <p:cNvSpPr>
            <a:spLocks noGrp="1"/>
          </p:cNvSpPr>
          <p:nvPr>
            <p:ph type="body" sz="half" idx="2"/>
          </p:nvPr>
        </p:nvSpPr>
        <p:spPr>
          <a:xfrm>
            <a:off x="1331913" y="2307167"/>
            <a:ext cx="2949575" cy="3634373"/>
          </a:xfrm>
        </p:spPr>
        <p:txBody>
          <a:bodyPr/>
          <a:lstStyle/>
          <a:p>
            <a:r>
              <a:rPr lang="en-US" dirty="0"/>
              <a:t>In a 2013 Gallup poll, 40 percent of</a:t>
            </a:r>
          </a:p>
          <a:p>
            <a:r>
              <a:rPr lang="en-US" dirty="0"/>
              <a:t>Americans reported getting </a:t>
            </a:r>
          </a:p>
          <a:p>
            <a:r>
              <a:rPr lang="en-US" dirty="0"/>
              <a:t>6 hours or less sleep a night. </a:t>
            </a:r>
          </a:p>
          <a:p>
            <a:endParaRPr lang="en-US" dirty="0"/>
          </a:p>
          <a:p>
            <a:pPr algn="r"/>
            <a:r>
              <a:rPr lang="en-US" sz="2000" i="1" dirty="0"/>
              <a:t>(Jones, 2013).</a:t>
            </a:r>
          </a:p>
        </p:txBody>
      </p:sp>
      <p:pic>
        <p:nvPicPr>
          <p:cNvPr id="5" name="Content Placeholder 4"/>
          <p:cNvPicPr>
            <a:picLocks noGrp="1" noChangeAspect="1"/>
          </p:cNvPicPr>
          <p:nvPr>
            <p:ph idx="1"/>
          </p:nvPr>
        </p:nvPicPr>
        <p:blipFill>
          <a:blip r:embed="rId2"/>
          <a:stretch>
            <a:fillRect/>
          </a:stretch>
        </p:blipFill>
        <p:spPr>
          <a:xfrm>
            <a:off x="5520035" y="316314"/>
            <a:ext cx="6382930" cy="6232492"/>
          </a:xfrm>
          <a:prstGeom prst="rect">
            <a:avLst/>
          </a:prstGeom>
        </p:spPr>
      </p:pic>
    </p:spTree>
    <p:extLst>
      <p:ext uri="{BB962C8B-B14F-4D97-AF65-F5344CB8AC3E}">
        <p14:creationId xmlns:p14="http://schemas.microsoft.com/office/powerpoint/2010/main" val="13749456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consequences </a:t>
            </a:r>
            <a:br>
              <a:rPr lang="en-US" dirty="0"/>
            </a:br>
            <a:r>
              <a:rPr lang="en-US" dirty="0"/>
              <a:t>of sleep loss?</a:t>
            </a:r>
          </a:p>
        </p:txBody>
      </p:sp>
      <p:sp>
        <p:nvSpPr>
          <p:cNvPr id="3" name="Text Placeholder 2"/>
          <p:cNvSpPr>
            <a:spLocks noGrp="1"/>
          </p:cNvSpPr>
          <p:nvPr>
            <p:ph type="body" sz="quarter" idx="16"/>
          </p:nvPr>
        </p:nvSpPr>
        <p:spPr>
          <a:xfrm>
            <a:off x="2212425" y="1879599"/>
            <a:ext cx="8041809" cy="1244600"/>
          </a:xfrm>
        </p:spPr>
        <p:txBody>
          <a:bodyPr/>
          <a:lstStyle/>
          <a:p>
            <a:r>
              <a:rPr lang="en-US" dirty="0"/>
              <a:t>For students, less sleep predicts more conflicts in friendships and romantic relationships.</a:t>
            </a:r>
          </a:p>
          <a:p>
            <a:r>
              <a:rPr lang="en-US" sz="2000" i="1" dirty="0"/>
              <a:t>(Gordon &amp; Chen, 2014; Tavernier &amp; Willoughby, 2014)</a:t>
            </a:r>
          </a:p>
        </p:txBody>
      </p:sp>
      <p:sp>
        <p:nvSpPr>
          <p:cNvPr id="4" name="Text Placeholder 3"/>
          <p:cNvSpPr>
            <a:spLocks noGrp="1"/>
          </p:cNvSpPr>
          <p:nvPr>
            <p:ph type="body" sz="quarter" idx="17"/>
          </p:nvPr>
        </p:nvSpPr>
        <p:spPr>
          <a:xfrm>
            <a:off x="2212425" y="3346450"/>
            <a:ext cx="8041809" cy="1225551"/>
          </a:xfrm>
        </p:spPr>
        <p:txBody>
          <a:bodyPr/>
          <a:lstStyle/>
          <a:p>
            <a:r>
              <a:rPr lang="en-US" dirty="0"/>
              <a:t>Sleep loss is a predictor of depression.</a:t>
            </a:r>
          </a:p>
          <a:p>
            <a:r>
              <a:rPr lang="en-US" sz="2000" i="1" dirty="0"/>
              <a:t>(</a:t>
            </a:r>
            <a:r>
              <a:rPr lang="en-US" sz="2000" i="1" dirty="0" err="1"/>
              <a:t>Baglioni</a:t>
            </a:r>
            <a:r>
              <a:rPr lang="en-US" sz="2000" i="1" dirty="0"/>
              <a:t> et al., 2016)</a:t>
            </a:r>
          </a:p>
        </p:txBody>
      </p:sp>
      <p:sp>
        <p:nvSpPr>
          <p:cNvPr id="5" name="Text Placeholder 4"/>
          <p:cNvSpPr>
            <a:spLocks noGrp="1"/>
          </p:cNvSpPr>
          <p:nvPr>
            <p:ph type="body" sz="quarter" idx="18"/>
          </p:nvPr>
        </p:nvSpPr>
        <p:spPr>
          <a:xfrm>
            <a:off x="2212425" y="4813299"/>
            <a:ext cx="8041809" cy="1244600"/>
          </a:xfrm>
        </p:spPr>
        <p:txBody>
          <a:bodyPr/>
          <a:lstStyle/>
          <a:p>
            <a:r>
              <a:rPr lang="en-US" dirty="0"/>
              <a:t>Sleep deprivation increases appetite and eating; our tired brain finds fatty foods more enticing.</a:t>
            </a:r>
          </a:p>
          <a:p>
            <a:r>
              <a:rPr lang="en-US" sz="2000" i="1" dirty="0"/>
              <a:t>(Fang et al., 2015; Hanlon et al., 2015). </a:t>
            </a:r>
          </a:p>
        </p:txBody>
      </p:sp>
      <p:pic>
        <p:nvPicPr>
          <p:cNvPr id="6" name="Picture 5" descr="decorative"/>
          <p:cNvPicPr>
            <a:picLocks noChangeAspect="1"/>
          </p:cNvPicPr>
          <p:nvPr/>
        </p:nvPicPr>
        <p:blipFill>
          <a:blip r:embed="rId2"/>
          <a:stretch>
            <a:fillRect/>
          </a:stretch>
        </p:blipFill>
        <p:spPr>
          <a:xfrm>
            <a:off x="2212425" y="436879"/>
            <a:ext cx="688908" cy="688908"/>
          </a:xfrm>
          <a:prstGeom prst="rect">
            <a:avLst/>
          </a:prstGeom>
        </p:spPr>
      </p:pic>
    </p:spTree>
    <p:extLst>
      <p:ext uri="{BB962C8B-B14F-4D97-AF65-F5344CB8AC3E}">
        <p14:creationId xmlns:p14="http://schemas.microsoft.com/office/powerpoint/2010/main" val="32393352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sleep loss impact </a:t>
            </a:r>
            <a:br>
              <a:rPr lang="en-US" dirty="0"/>
            </a:br>
            <a:r>
              <a:rPr lang="en-US" dirty="0"/>
              <a:t>our physical health?</a:t>
            </a:r>
          </a:p>
        </p:txBody>
      </p:sp>
      <p:sp>
        <p:nvSpPr>
          <p:cNvPr id="3" name="Text Placeholder 2"/>
          <p:cNvSpPr>
            <a:spLocks noGrp="1"/>
          </p:cNvSpPr>
          <p:nvPr>
            <p:ph type="body" sz="quarter" idx="16"/>
          </p:nvPr>
        </p:nvSpPr>
        <p:spPr>
          <a:xfrm>
            <a:off x="2212425" y="1879599"/>
            <a:ext cx="8041809" cy="1244600"/>
          </a:xfrm>
        </p:spPr>
        <p:txBody>
          <a:bodyPr/>
          <a:lstStyle/>
          <a:p>
            <a:r>
              <a:rPr lang="en-US" sz="2400" dirty="0"/>
              <a:t>Sleep deprivation can suppress immune cells that battle viral infections and cancer. </a:t>
            </a:r>
          </a:p>
          <a:p>
            <a:r>
              <a:rPr lang="en-US" sz="1900" i="1" dirty="0"/>
              <a:t>(</a:t>
            </a:r>
            <a:r>
              <a:rPr lang="en-US" sz="1900" i="1" dirty="0" err="1"/>
              <a:t>Möller-Levet</a:t>
            </a:r>
            <a:r>
              <a:rPr lang="en-US" sz="1900" i="1" dirty="0"/>
              <a:t> et al., 2013; </a:t>
            </a:r>
            <a:r>
              <a:rPr lang="en-US" sz="1900" i="1" dirty="0" err="1"/>
              <a:t>Motivala</a:t>
            </a:r>
            <a:r>
              <a:rPr lang="en-US" sz="1900" i="1" dirty="0"/>
              <a:t> &amp; Irwin, 2007; </a:t>
            </a:r>
            <a:r>
              <a:rPr lang="en-US" sz="1900" i="1" dirty="0" err="1"/>
              <a:t>Opp</a:t>
            </a:r>
            <a:r>
              <a:rPr lang="en-US" sz="1900" i="1" dirty="0"/>
              <a:t> &amp; Krueger, 2015)</a:t>
            </a:r>
          </a:p>
        </p:txBody>
      </p:sp>
      <p:sp>
        <p:nvSpPr>
          <p:cNvPr id="4" name="Text Placeholder 3"/>
          <p:cNvSpPr>
            <a:spLocks noGrp="1"/>
          </p:cNvSpPr>
          <p:nvPr>
            <p:ph type="body" sz="quarter" idx="17"/>
          </p:nvPr>
        </p:nvSpPr>
        <p:spPr>
          <a:xfrm>
            <a:off x="2212425" y="3346449"/>
            <a:ext cx="8041809" cy="1466850"/>
          </a:xfrm>
        </p:spPr>
        <p:txBody>
          <a:bodyPr>
            <a:normAutofit lnSpcReduction="10000"/>
          </a:bodyPr>
          <a:lstStyle/>
          <a:p>
            <a:r>
              <a:rPr lang="en-US" sz="2400" dirty="0"/>
              <a:t>Those who averaged less than 5 hours’ sleep a night were 4.5 times more likely to develop a cold than those who slept more than 7 hours a night.</a:t>
            </a:r>
          </a:p>
          <a:p>
            <a:r>
              <a:rPr lang="en-US" sz="2000" i="1" dirty="0"/>
              <a:t>(Prather et al., 2015)</a:t>
            </a:r>
          </a:p>
        </p:txBody>
      </p:sp>
      <p:sp>
        <p:nvSpPr>
          <p:cNvPr id="5" name="Text Placeholder 4"/>
          <p:cNvSpPr>
            <a:spLocks noGrp="1"/>
          </p:cNvSpPr>
          <p:nvPr>
            <p:ph type="body" sz="quarter" idx="18"/>
          </p:nvPr>
        </p:nvSpPr>
        <p:spPr>
          <a:xfrm>
            <a:off x="2212425" y="5035549"/>
            <a:ext cx="8041809" cy="1406194"/>
          </a:xfrm>
        </p:spPr>
        <p:txBody>
          <a:bodyPr/>
          <a:lstStyle/>
          <a:p>
            <a:r>
              <a:rPr lang="en-US" sz="2400" dirty="0"/>
              <a:t>Older adults who have no difficulty falling or staying asleep tend to live longer than sleep-deprived a</a:t>
            </a:r>
            <a:r>
              <a:rPr lang="da-DK" sz="2400" dirty="0"/>
              <a:t>gemates. </a:t>
            </a:r>
          </a:p>
          <a:p>
            <a:r>
              <a:rPr lang="da-DK" sz="2000" i="1" dirty="0"/>
              <a:t>(Dew et al., 2003; Parthasarathy et al., 2015; Scullin &amp; Bliwise, 2015)</a:t>
            </a:r>
            <a:endParaRPr lang="en-US" sz="2000" i="1" dirty="0"/>
          </a:p>
        </p:txBody>
      </p:sp>
      <p:pic>
        <p:nvPicPr>
          <p:cNvPr id="6" name="Picture 5" descr="decorative"/>
          <p:cNvPicPr>
            <a:picLocks noChangeAspect="1"/>
          </p:cNvPicPr>
          <p:nvPr/>
        </p:nvPicPr>
        <p:blipFill>
          <a:blip r:embed="rId2"/>
          <a:stretch>
            <a:fillRect/>
          </a:stretch>
        </p:blipFill>
        <p:spPr>
          <a:xfrm>
            <a:off x="2212425" y="436879"/>
            <a:ext cx="688908" cy="688908"/>
          </a:xfrm>
          <a:prstGeom prst="rect">
            <a:avLst/>
          </a:prstGeom>
        </p:spPr>
      </p:pic>
    </p:spTree>
    <p:extLst>
      <p:ext uri="{BB962C8B-B14F-4D97-AF65-F5344CB8AC3E}">
        <p14:creationId xmlns:p14="http://schemas.microsoft.com/office/powerpoint/2010/main" val="409288198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Are you sleep deprived?</a:t>
            </a:r>
          </a:p>
        </p:txBody>
      </p:sp>
      <p:pic>
        <p:nvPicPr>
          <p:cNvPr id="5" name="Content Placeholder 4"/>
          <p:cNvPicPr>
            <a:picLocks noGrp="1" noChangeAspect="1"/>
          </p:cNvPicPr>
          <p:nvPr>
            <p:ph sz="quarter" idx="19"/>
          </p:nvPr>
        </p:nvPicPr>
        <p:blipFill>
          <a:blip r:embed="rId2"/>
          <a:stretch>
            <a:fillRect/>
          </a:stretch>
        </p:blipFill>
        <p:spPr>
          <a:xfrm>
            <a:off x="630623" y="94596"/>
            <a:ext cx="10930174" cy="6632488"/>
          </a:xfrm>
          <a:prstGeom prst="rect">
            <a:avLst/>
          </a:prstGeom>
        </p:spPr>
      </p:pic>
    </p:spTree>
    <p:extLst>
      <p:ext uri="{BB962C8B-B14F-4D97-AF65-F5344CB8AC3E}">
        <p14:creationId xmlns:p14="http://schemas.microsoft.com/office/powerpoint/2010/main" val="37040264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you do?</a:t>
            </a:r>
          </a:p>
        </p:txBody>
      </p:sp>
      <p:sp>
        <p:nvSpPr>
          <p:cNvPr id="4" name="Content Placeholder 3"/>
          <p:cNvSpPr>
            <a:spLocks noGrp="1"/>
          </p:cNvSpPr>
          <p:nvPr>
            <p:ph sz="quarter" idx="19"/>
          </p:nvPr>
        </p:nvSpPr>
        <p:spPr>
          <a:xfrm>
            <a:off x="2152650" y="2400300"/>
            <a:ext cx="7994650" cy="4176346"/>
          </a:xfrm>
        </p:spPr>
        <p:txBody>
          <a:bodyPr/>
          <a:lstStyle/>
          <a:p>
            <a:r>
              <a:rPr lang="en-US" dirty="0"/>
              <a:t>If you answered “true” to three or more items, you probably are not getting enough sleep.</a:t>
            </a:r>
          </a:p>
          <a:p>
            <a:endParaRPr lang="en-US" dirty="0"/>
          </a:p>
          <a:p>
            <a:r>
              <a:rPr lang="en-US" dirty="0"/>
              <a:t>To determine your sleep needs, one researcher recommends </a:t>
            </a:r>
          </a:p>
          <a:p>
            <a:r>
              <a:rPr lang="en-US" dirty="0"/>
              <a:t>“</a:t>
            </a:r>
            <a:r>
              <a:rPr lang="en-US" i="1" dirty="0"/>
              <a:t>go to bed 15 minutes earlier than usual every night for the next week — and continue this practice by adding 15 more minutes each week — until you wake without an alarm clock and feel alert all day</a:t>
            </a:r>
            <a:r>
              <a:rPr lang="en-US" dirty="0"/>
              <a:t>.”</a:t>
            </a:r>
          </a:p>
        </p:txBody>
      </p:sp>
    </p:spTree>
    <p:extLst>
      <p:ext uri="{BB962C8B-B14F-4D97-AF65-F5344CB8AC3E}">
        <p14:creationId xmlns:p14="http://schemas.microsoft.com/office/powerpoint/2010/main" val="303923998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Smartphones as sleep stealers:</a:t>
            </a:r>
          </a:p>
        </p:txBody>
      </p:sp>
      <p:sp>
        <p:nvSpPr>
          <p:cNvPr id="3" name="Content Placeholder 2"/>
          <p:cNvSpPr>
            <a:spLocks noGrp="1"/>
          </p:cNvSpPr>
          <p:nvPr>
            <p:ph idx="1"/>
          </p:nvPr>
        </p:nvSpPr>
        <p:spPr/>
        <p:txBody>
          <a:bodyPr/>
          <a:lstStyle/>
          <a:p>
            <a:r>
              <a:rPr lang="en-US" i="1" dirty="0"/>
              <a:t>“ You wake up in the middle of the night and grab your smartphone to check the time — it’s 3 a.m. — and see an alert. </a:t>
            </a:r>
          </a:p>
          <a:p>
            <a:r>
              <a:rPr lang="en-US" i="1" dirty="0"/>
              <a:t>Before you know it, you fall down a rabbit hole of email and Twitter. Sleep? Forget it.” </a:t>
            </a:r>
          </a:p>
          <a:p>
            <a:endParaRPr lang="en-US" i="1" dirty="0"/>
          </a:p>
          <a:p>
            <a:r>
              <a:rPr lang="en-US" sz="2000" i="1" dirty="0"/>
              <a:t>Nick </a:t>
            </a:r>
            <a:r>
              <a:rPr lang="en-US" sz="2000" i="1" dirty="0" err="1"/>
              <a:t>Bilton</a:t>
            </a:r>
            <a:r>
              <a:rPr lang="en-US" sz="2000" i="1" dirty="0"/>
              <a:t>, “Disruptions: For a</a:t>
            </a:r>
          </a:p>
          <a:p>
            <a:r>
              <a:rPr lang="en-US" sz="2000" i="1" dirty="0"/>
              <a:t>Restful Night, Make Your Smartphone</a:t>
            </a:r>
          </a:p>
          <a:p>
            <a:r>
              <a:rPr lang="en-US" sz="2000" i="1" dirty="0"/>
              <a:t>Sleep on the Couch,” 2014</a:t>
            </a:r>
            <a:endParaRPr lang="en-US" sz="2000" dirty="0"/>
          </a:p>
        </p:txBody>
      </p:sp>
    </p:spTree>
    <p:extLst>
      <p:ext uri="{BB962C8B-B14F-4D97-AF65-F5344CB8AC3E}">
        <p14:creationId xmlns:p14="http://schemas.microsoft.com/office/powerpoint/2010/main" val="3928120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hypnosis</a:t>
            </a:r>
            <a:r>
              <a:rPr lang="en-US" dirty="0"/>
              <a:t>?</a:t>
            </a:r>
          </a:p>
        </p:txBody>
      </p:sp>
      <p:sp>
        <p:nvSpPr>
          <p:cNvPr id="3" name="Content Placeholder 2"/>
          <p:cNvSpPr>
            <a:spLocks noGrp="1"/>
          </p:cNvSpPr>
          <p:nvPr>
            <p:ph idx="1"/>
          </p:nvPr>
        </p:nvSpPr>
        <p:spPr/>
        <p:txBody>
          <a:bodyPr/>
          <a:lstStyle/>
          <a:p>
            <a:r>
              <a:rPr lang="en-US" b="1" i="1" dirty="0"/>
              <a:t>Hypnosis </a:t>
            </a:r>
            <a:r>
              <a:rPr lang="en-US" dirty="0"/>
              <a:t>is a social interaction in</a:t>
            </a:r>
          </a:p>
          <a:p>
            <a:r>
              <a:rPr lang="en-US" dirty="0"/>
              <a:t>which one person (the hypnotist)</a:t>
            </a:r>
          </a:p>
          <a:p>
            <a:r>
              <a:rPr lang="en-US" dirty="0"/>
              <a:t>suggests to another (the subject)</a:t>
            </a:r>
          </a:p>
          <a:p>
            <a:r>
              <a:rPr lang="en-US" dirty="0"/>
              <a:t>that certain perceptions, feelings,</a:t>
            </a:r>
          </a:p>
          <a:p>
            <a:r>
              <a:rPr lang="en-US" dirty="0"/>
              <a:t>thoughts, or behaviors will</a:t>
            </a:r>
          </a:p>
          <a:p>
            <a:r>
              <a:rPr lang="en-US" dirty="0"/>
              <a:t>spontaneously occur.</a:t>
            </a:r>
          </a:p>
        </p:txBody>
      </p:sp>
      <p:pic>
        <p:nvPicPr>
          <p:cNvPr id="4" name="Picture 3" descr="decorative"/>
          <p:cNvPicPr>
            <a:picLocks noChangeAspect="1"/>
          </p:cNvPicPr>
          <p:nvPr/>
        </p:nvPicPr>
        <p:blipFill>
          <a:blip r:embed="rId2"/>
          <a:stretch>
            <a:fillRect/>
          </a:stretch>
        </p:blipFill>
        <p:spPr>
          <a:xfrm>
            <a:off x="2219454" y="430995"/>
            <a:ext cx="688908" cy="688908"/>
          </a:xfrm>
          <a:prstGeom prst="rect">
            <a:avLst/>
          </a:prstGeom>
        </p:spPr>
      </p:pic>
    </p:spTree>
    <p:extLst>
      <p:ext uri="{BB962C8B-B14F-4D97-AF65-F5344CB8AC3E}">
        <p14:creationId xmlns:p14="http://schemas.microsoft.com/office/powerpoint/2010/main" val="33230707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sleep deprivation impacts us.</a:t>
            </a:r>
          </a:p>
        </p:txBody>
      </p:sp>
      <p:pic>
        <p:nvPicPr>
          <p:cNvPr id="3" name="Picture 2"/>
          <p:cNvPicPr>
            <a:picLocks noChangeAspect="1"/>
          </p:cNvPicPr>
          <p:nvPr/>
        </p:nvPicPr>
        <p:blipFill>
          <a:blip r:embed="rId2"/>
          <a:stretch>
            <a:fillRect/>
          </a:stretch>
        </p:blipFill>
        <p:spPr>
          <a:xfrm>
            <a:off x="2689909" y="1347946"/>
            <a:ext cx="6812181" cy="5510054"/>
          </a:xfrm>
          <a:prstGeom prst="rect">
            <a:avLst/>
          </a:prstGeom>
          <a:ln w="76200">
            <a:solidFill>
              <a:schemeClr val="accent3"/>
            </a:solidFill>
          </a:ln>
        </p:spPr>
      </p:pic>
      <p:pic>
        <p:nvPicPr>
          <p:cNvPr id="4" name="Picture 3" descr="decorative"/>
          <p:cNvPicPr>
            <a:picLocks noChangeAspect="1"/>
          </p:cNvPicPr>
          <p:nvPr/>
        </p:nvPicPr>
        <p:blipFill>
          <a:blip r:embed="rId3"/>
          <a:stretch>
            <a:fillRect/>
          </a:stretch>
        </p:blipFill>
        <p:spPr>
          <a:xfrm>
            <a:off x="2207242" y="409584"/>
            <a:ext cx="688908" cy="688908"/>
          </a:xfrm>
          <a:prstGeom prst="rect">
            <a:avLst/>
          </a:prstGeom>
        </p:spPr>
      </p:pic>
    </p:spTree>
    <p:extLst>
      <p:ext uri="{BB962C8B-B14F-4D97-AF65-F5344CB8AC3E}">
        <p14:creationId xmlns:p14="http://schemas.microsoft.com/office/powerpoint/2010/main" val="34607121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4239" y="457200"/>
            <a:ext cx="4787923" cy="1600200"/>
          </a:xfrm>
        </p:spPr>
        <p:txBody>
          <a:bodyPr/>
          <a:lstStyle/>
          <a:p>
            <a:r>
              <a:rPr lang="en-US" dirty="0"/>
              <a:t>Sleep loss and car accidents</a:t>
            </a:r>
          </a:p>
        </p:txBody>
      </p:sp>
      <p:sp>
        <p:nvSpPr>
          <p:cNvPr id="4" name="Text Placeholder 3"/>
          <p:cNvSpPr>
            <a:spLocks noGrp="1"/>
          </p:cNvSpPr>
          <p:nvPr>
            <p:ph type="body" sz="half" idx="2"/>
          </p:nvPr>
        </p:nvSpPr>
        <p:spPr>
          <a:xfrm>
            <a:off x="2154239" y="2425700"/>
            <a:ext cx="4787923" cy="3443288"/>
          </a:xfrm>
        </p:spPr>
        <p:txBody>
          <a:bodyPr/>
          <a:lstStyle/>
          <a:p>
            <a:r>
              <a:rPr lang="en-US" sz="2800" dirty="0"/>
              <a:t>On the Monday after the spring time change, when people lose one hour of sleep, accidents</a:t>
            </a:r>
          </a:p>
          <a:p>
            <a:r>
              <a:rPr lang="en-US" sz="2800" dirty="0"/>
              <a:t>increased, as compared with the </a:t>
            </a:r>
            <a:r>
              <a:rPr lang="en-US" dirty="0"/>
              <a:t>Monday before.</a:t>
            </a:r>
          </a:p>
          <a:p>
            <a:endParaRPr lang="en-US" dirty="0"/>
          </a:p>
        </p:txBody>
      </p:sp>
      <p:pic>
        <p:nvPicPr>
          <p:cNvPr id="5" name="Content Placeholder 4"/>
          <p:cNvPicPr>
            <a:picLocks noGrp="1" noChangeAspect="1"/>
          </p:cNvPicPr>
          <p:nvPr>
            <p:ph idx="1"/>
          </p:nvPr>
        </p:nvPicPr>
        <p:blipFill>
          <a:blip r:embed="rId2"/>
          <a:stretch>
            <a:fillRect/>
          </a:stretch>
        </p:blipFill>
        <p:spPr>
          <a:xfrm>
            <a:off x="7488073" y="2544956"/>
            <a:ext cx="2680237" cy="3222666"/>
          </a:xfrm>
          <a:prstGeom prst="rect">
            <a:avLst/>
          </a:prstGeom>
        </p:spPr>
      </p:pic>
    </p:spTree>
    <p:extLst>
      <p:ext uri="{BB962C8B-B14F-4D97-AF65-F5344CB8AC3E}">
        <p14:creationId xmlns:p14="http://schemas.microsoft.com/office/powerpoint/2010/main" val="793993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4238" y="457200"/>
            <a:ext cx="3914466" cy="1600200"/>
          </a:xfrm>
        </p:spPr>
        <p:txBody>
          <a:bodyPr/>
          <a:lstStyle/>
          <a:p>
            <a:r>
              <a:rPr lang="en-US" dirty="0"/>
              <a:t>Sleep gain and car accidents</a:t>
            </a:r>
          </a:p>
        </p:txBody>
      </p:sp>
      <p:sp>
        <p:nvSpPr>
          <p:cNvPr id="4" name="Text Placeholder 3"/>
          <p:cNvSpPr>
            <a:spLocks noGrp="1"/>
          </p:cNvSpPr>
          <p:nvPr>
            <p:ph type="body" sz="half" idx="2"/>
          </p:nvPr>
        </p:nvSpPr>
        <p:spPr>
          <a:xfrm>
            <a:off x="2154238" y="2425700"/>
            <a:ext cx="3914466" cy="3811327"/>
          </a:xfrm>
        </p:spPr>
        <p:txBody>
          <a:bodyPr/>
          <a:lstStyle/>
          <a:p>
            <a:r>
              <a:rPr lang="en-US" dirty="0"/>
              <a:t>In the fall, traffic</a:t>
            </a:r>
          </a:p>
          <a:p>
            <a:r>
              <a:rPr lang="en-US" dirty="0"/>
              <a:t>accidents normally increase because of greater snow, ice, and</a:t>
            </a:r>
          </a:p>
          <a:p>
            <a:r>
              <a:rPr lang="en-US" dirty="0"/>
              <a:t>darkness, but they diminished</a:t>
            </a:r>
          </a:p>
          <a:p>
            <a:r>
              <a:rPr lang="en-US" dirty="0"/>
              <a:t>after the time change.</a:t>
            </a:r>
          </a:p>
          <a:p>
            <a:endParaRPr lang="en-US" dirty="0"/>
          </a:p>
          <a:p>
            <a:r>
              <a:rPr lang="en-US" sz="2000" i="1" dirty="0"/>
              <a:t>(Data from </a:t>
            </a:r>
            <a:r>
              <a:rPr lang="en-US" sz="2000" i="1" dirty="0" err="1"/>
              <a:t>Coren</a:t>
            </a:r>
            <a:r>
              <a:rPr lang="en-US" sz="2000" i="1" dirty="0"/>
              <a:t>, 1996.)</a:t>
            </a:r>
          </a:p>
        </p:txBody>
      </p:sp>
      <p:pic>
        <p:nvPicPr>
          <p:cNvPr id="5" name="Content Placeholder 4"/>
          <p:cNvPicPr>
            <a:picLocks noGrp="1" noChangeAspect="1"/>
          </p:cNvPicPr>
          <p:nvPr>
            <p:ph idx="1"/>
          </p:nvPr>
        </p:nvPicPr>
        <p:blipFill>
          <a:blip r:embed="rId2"/>
          <a:stretch>
            <a:fillRect/>
          </a:stretch>
        </p:blipFill>
        <p:spPr>
          <a:xfrm>
            <a:off x="6682855" y="2425700"/>
            <a:ext cx="3398293" cy="3813639"/>
          </a:xfrm>
          <a:prstGeom prst="rect">
            <a:avLst/>
          </a:prstGeom>
        </p:spPr>
      </p:pic>
    </p:spTree>
    <p:extLst>
      <p:ext uri="{BB962C8B-B14F-4D97-AF65-F5344CB8AC3E}">
        <p14:creationId xmlns:p14="http://schemas.microsoft.com/office/powerpoint/2010/main" val="10231131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70C2C-60E4-45B4-8CCD-064AAF4CED6A}"/>
              </a:ext>
            </a:extLst>
          </p:cNvPr>
          <p:cNvSpPr>
            <a:spLocks noGrp="1"/>
          </p:cNvSpPr>
          <p:nvPr>
            <p:ph type="title"/>
          </p:nvPr>
        </p:nvSpPr>
        <p:spPr>
          <a:solidFill>
            <a:srgbClr val="D4E5F4"/>
          </a:solidFill>
        </p:spPr>
        <p:txBody>
          <a:bodyPr/>
          <a:lstStyle/>
          <a:p>
            <a:r>
              <a:rPr lang="en-US" dirty="0">
                <a:solidFill>
                  <a:schemeClr val="tx1"/>
                </a:solidFill>
              </a:rPr>
              <a:t>1. What Would You Answer?</a:t>
            </a:r>
          </a:p>
        </p:txBody>
      </p:sp>
      <p:sp>
        <p:nvSpPr>
          <p:cNvPr id="8" name="Content Placeholder 7"/>
          <p:cNvSpPr>
            <a:spLocks noGrp="1"/>
          </p:cNvSpPr>
          <p:nvPr>
            <p:ph idx="1"/>
          </p:nvPr>
        </p:nvSpPr>
        <p:spPr>
          <a:solidFill>
            <a:srgbClr val="E7D9B1"/>
          </a:solidFill>
          <a:ln w="76200">
            <a:solidFill>
              <a:srgbClr val="D4E5F4"/>
            </a:solidFill>
          </a:ln>
        </p:spPr>
        <p:txBody>
          <a:bodyPr anchor="ctr">
            <a:normAutofit/>
          </a:bodyPr>
          <a:lstStyle/>
          <a:p>
            <a:r>
              <a:rPr lang="en-US" b="1" dirty="0"/>
              <a:t>Sleep deprivation can lead to weight gain, reduced muscle strength, suppression of the cells that fight common colds, and most likely which of the following?</a:t>
            </a:r>
          </a:p>
          <a:p>
            <a:endParaRPr lang="en-US" b="1" dirty="0"/>
          </a:p>
          <a:p>
            <a:pPr marL="457200" indent="-457200" algn="l">
              <a:buAutoNum type="alphaUcPeriod"/>
            </a:pPr>
            <a:r>
              <a:rPr lang="en-US" dirty="0"/>
              <a:t>increased productivity</a:t>
            </a:r>
          </a:p>
          <a:p>
            <a:pPr marL="457200" indent="-457200" algn="l">
              <a:buAutoNum type="alphaUcPeriod"/>
            </a:pPr>
            <a:r>
              <a:rPr lang="en-US" dirty="0"/>
              <a:t>depression</a:t>
            </a:r>
          </a:p>
          <a:p>
            <a:pPr marL="457200" indent="-457200" algn="l">
              <a:buAutoNum type="alphaUcPeriod"/>
            </a:pPr>
            <a:r>
              <a:rPr lang="en-US" dirty="0"/>
              <a:t>decreased mistakes on homework</a:t>
            </a:r>
          </a:p>
          <a:p>
            <a:pPr marL="457200" indent="-457200" algn="l">
              <a:buAutoNum type="alphaUcPeriod"/>
            </a:pPr>
            <a:r>
              <a:rPr lang="en-US" dirty="0"/>
              <a:t>increased feeling of well-being</a:t>
            </a:r>
          </a:p>
          <a:p>
            <a:pPr marL="457200" indent="-457200" algn="l">
              <a:buAutoNum type="alphaUcPeriod"/>
            </a:pPr>
            <a:r>
              <a:rPr lang="en-US" dirty="0"/>
              <a:t>sleep apnea</a:t>
            </a:r>
          </a:p>
        </p:txBody>
      </p:sp>
    </p:spTree>
    <p:extLst>
      <p:ext uri="{BB962C8B-B14F-4D97-AF65-F5344CB8AC3E}">
        <p14:creationId xmlns:p14="http://schemas.microsoft.com/office/powerpoint/2010/main" val="155230950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most common </a:t>
            </a:r>
            <a:br>
              <a:rPr lang="en-US" dirty="0"/>
            </a:br>
            <a:r>
              <a:rPr lang="en-US" dirty="0"/>
              <a:t>sleep-wake disorders?</a:t>
            </a:r>
          </a:p>
        </p:txBody>
      </p:sp>
      <p:pic>
        <p:nvPicPr>
          <p:cNvPr id="3" name="Picture 2"/>
          <p:cNvPicPr>
            <a:picLocks noChangeAspect="1"/>
          </p:cNvPicPr>
          <p:nvPr/>
        </p:nvPicPr>
        <p:blipFill>
          <a:blip r:embed="rId2"/>
          <a:stretch>
            <a:fillRect/>
          </a:stretch>
        </p:blipFill>
        <p:spPr>
          <a:xfrm>
            <a:off x="1172656" y="151398"/>
            <a:ext cx="9846688" cy="6706602"/>
          </a:xfrm>
          <a:prstGeom prst="rect">
            <a:avLst/>
          </a:prstGeom>
          <a:ln w="76200">
            <a:solidFill>
              <a:schemeClr val="accent3"/>
            </a:solidFill>
          </a:ln>
        </p:spPr>
      </p:pic>
      <p:pic>
        <p:nvPicPr>
          <p:cNvPr id="4" name="Picture 3" descr="decorative"/>
          <p:cNvPicPr>
            <a:picLocks noChangeAspect="1"/>
          </p:cNvPicPr>
          <p:nvPr/>
        </p:nvPicPr>
        <p:blipFill>
          <a:blip r:embed="rId3"/>
          <a:stretch>
            <a:fillRect/>
          </a:stretch>
        </p:blipFill>
        <p:spPr>
          <a:xfrm>
            <a:off x="156505" y="265710"/>
            <a:ext cx="688908" cy="688908"/>
          </a:xfrm>
          <a:prstGeom prst="rect">
            <a:avLst/>
          </a:prstGeom>
        </p:spPr>
      </p:pic>
    </p:spTree>
    <p:extLst>
      <p:ext uri="{BB962C8B-B14F-4D97-AF65-F5344CB8AC3E}">
        <p14:creationId xmlns:p14="http://schemas.microsoft.com/office/powerpoint/2010/main" val="354550927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insomnia</a:t>
            </a:r>
            <a:r>
              <a:rPr lang="en-US" dirty="0"/>
              <a:t>?</a:t>
            </a:r>
          </a:p>
        </p:txBody>
      </p:sp>
      <p:sp>
        <p:nvSpPr>
          <p:cNvPr id="3" name="Content Placeholder 2"/>
          <p:cNvSpPr>
            <a:spLocks noGrp="1"/>
          </p:cNvSpPr>
          <p:nvPr>
            <p:ph idx="1"/>
          </p:nvPr>
        </p:nvSpPr>
        <p:spPr>
          <a:xfrm>
            <a:off x="2152650" y="1825625"/>
            <a:ext cx="8101584" cy="4715852"/>
          </a:xfrm>
        </p:spPr>
        <p:txBody>
          <a:bodyPr/>
          <a:lstStyle/>
          <a:p>
            <a:r>
              <a:rPr lang="en-US" sz="2400" dirty="0"/>
              <a:t>About 1 in 10 adults, and 1 in 4 older adults, complain of</a:t>
            </a:r>
          </a:p>
          <a:p>
            <a:r>
              <a:rPr lang="en-US" sz="2400" b="1" i="1" dirty="0"/>
              <a:t>insomnia</a:t>
            </a:r>
            <a:r>
              <a:rPr lang="en-US" sz="2400" b="1" dirty="0"/>
              <a:t> — </a:t>
            </a:r>
            <a:r>
              <a:rPr lang="en-US" sz="2400" dirty="0"/>
              <a:t>persistent problems in either </a:t>
            </a:r>
          </a:p>
          <a:p>
            <a:r>
              <a:rPr lang="en-US" sz="2400" dirty="0"/>
              <a:t>falling or staying asleep </a:t>
            </a:r>
          </a:p>
          <a:p>
            <a:r>
              <a:rPr lang="en-US" sz="2000" i="1" dirty="0"/>
              <a:t>(Irwin et al., 2006). </a:t>
            </a:r>
          </a:p>
          <a:p>
            <a:endParaRPr lang="en-US" sz="2000" dirty="0"/>
          </a:p>
          <a:p>
            <a:r>
              <a:rPr lang="en-US" sz="2400" dirty="0"/>
              <a:t>The result is tiredness and increased risk of depression. </a:t>
            </a:r>
          </a:p>
          <a:p>
            <a:r>
              <a:rPr lang="en-US" sz="2400" dirty="0"/>
              <a:t>From middle age on, awakening occasionally during the night becomes the norm, not something to fret over or treat with medication. </a:t>
            </a:r>
          </a:p>
          <a:p>
            <a:r>
              <a:rPr lang="en-US" sz="2000" i="1" dirty="0"/>
              <a:t>(</a:t>
            </a:r>
            <a:r>
              <a:rPr lang="en-US" sz="2000" i="1" dirty="0" err="1"/>
              <a:t>Vitiello</a:t>
            </a:r>
            <a:r>
              <a:rPr lang="en-US" sz="2000" i="1" dirty="0"/>
              <a:t>, 2009)</a:t>
            </a:r>
          </a:p>
          <a:p>
            <a:endParaRPr lang="en-US" sz="2000" dirty="0"/>
          </a:p>
          <a:p>
            <a:r>
              <a:rPr lang="en-US" sz="2400" dirty="0"/>
              <a:t>Insomnia tends to becomes worse when we worry about it.</a:t>
            </a:r>
            <a:endParaRPr lang="en-US" sz="2400" i="1" dirty="0"/>
          </a:p>
        </p:txBody>
      </p:sp>
      <p:pic>
        <p:nvPicPr>
          <p:cNvPr id="4" name="Picture 3" descr="decorative"/>
          <p:cNvPicPr>
            <a:picLocks noChangeAspect="1"/>
          </p:cNvPicPr>
          <p:nvPr/>
        </p:nvPicPr>
        <p:blipFill>
          <a:blip r:embed="rId2"/>
          <a:stretch>
            <a:fillRect/>
          </a:stretch>
        </p:blipFill>
        <p:spPr>
          <a:xfrm>
            <a:off x="2203126" y="423232"/>
            <a:ext cx="688908" cy="688908"/>
          </a:xfrm>
          <a:prstGeom prst="rect">
            <a:avLst/>
          </a:prstGeom>
        </p:spPr>
      </p:pic>
    </p:spTree>
    <p:extLst>
      <p:ext uri="{BB962C8B-B14F-4D97-AF65-F5344CB8AC3E}">
        <p14:creationId xmlns:p14="http://schemas.microsoft.com/office/powerpoint/2010/main" val="29971428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NOT to treat </a:t>
            </a:r>
            <a:r>
              <a:rPr lang="en-US" i="1" dirty="0"/>
              <a:t>insomnia</a:t>
            </a:r>
            <a:r>
              <a:rPr lang="en-US" dirty="0"/>
              <a:t>.</a:t>
            </a:r>
          </a:p>
        </p:txBody>
      </p:sp>
      <p:sp>
        <p:nvSpPr>
          <p:cNvPr id="3" name="Content Placeholder 2"/>
          <p:cNvSpPr>
            <a:spLocks noGrp="1"/>
          </p:cNvSpPr>
          <p:nvPr>
            <p:ph idx="1"/>
          </p:nvPr>
        </p:nvSpPr>
        <p:spPr/>
        <p:txBody>
          <a:bodyPr/>
          <a:lstStyle/>
          <a:p>
            <a:r>
              <a:rPr lang="en-US" dirty="0"/>
              <a:t>The most common quick fixes for true </a:t>
            </a:r>
            <a:r>
              <a:rPr lang="en-US" b="1" i="1" dirty="0"/>
              <a:t>insomnia</a:t>
            </a:r>
            <a:r>
              <a:rPr lang="en-US" dirty="0"/>
              <a:t> — sleeping pills and alcohol — can aggravate the problem, reducing REM sleep and leaving the person with next-day blahs.</a:t>
            </a:r>
          </a:p>
          <a:p>
            <a:endParaRPr lang="en-US" dirty="0"/>
          </a:p>
          <a:p>
            <a:r>
              <a:rPr lang="en-US" dirty="0"/>
              <a:t>Such drugs can also lead to </a:t>
            </a:r>
            <a:r>
              <a:rPr lang="en-US" i="1" dirty="0"/>
              <a:t>tolerance</a:t>
            </a:r>
            <a:r>
              <a:rPr lang="en-US" b="1" i="1" dirty="0"/>
              <a:t> </a:t>
            </a:r>
            <a:r>
              <a:rPr lang="en-US" i="1" dirty="0"/>
              <a:t>— </a:t>
            </a:r>
            <a:r>
              <a:rPr lang="en-US" dirty="0"/>
              <a:t>a state in which increasing doses are needed to </a:t>
            </a:r>
          </a:p>
          <a:p>
            <a:r>
              <a:rPr lang="en-US" dirty="0"/>
              <a:t>produce an effect.</a:t>
            </a:r>
          </a:p>
        </p:txBody>
      </p:sp>
    </p:spTree>
    <p:extLst>
      <p:ext uri="{BB962C8B-B14F-4D97-AF65-F5344CB8AC3E}">
        <p14:creationId xmlns:p14="http://schemas.microsoft.com/office/powerpoint/2010/main" val="14644829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55945"/>
            <a:ext cx="8101584" cy="1325563"/>
          </a:xfrm>
        </p:spPr>
        <p:txBody>
          <a:bodyPr/>
          <a:lstStyle/>
          <a:p>
            <a:r>
              <a:rPr lang="en-US" dirty="0"/>
              <a:t>What is narcolepsy?</a:t>
            </a:r>
          </a:p>
        </p:txBody>
      </p:sp>
      <p:sp>
        <p:nvSpPr>
          <p:cNvPr id="3" name="Content Placeholder 2"/>
          <p:cNvSpPr>
            <a:spLocks noGrp="1"/>
          </p:cNvSpPr>
          <p:nvPr>
            <p:ph idx="1"/>
          </p:nvPr>
        </p:nvSpPr>
        <p:spPr>
          <a:xfrm>
            <a:off x="2152650" y="1825625"/>
            <a:ext cx="8101584" cy="4711653"/>
          </a:xfrm>
        </p:spPr>
        <p:txBody>
          <a:bodyPr/>
          <a:lstStyle/>
          <a:p>
            <a:r>
              <a:rPr lang="en-US" dirty="0"/>
              <a:t>People with </a:t>
            </a:r>
            <a:r>
              <a:rPr lang="en-US" b="1" i="1" dirty="0"/>
              <a:t>narcolepsy</a:t>
            </a:r>
            <a:r>
              <a:rPr lang="en-US" dirty="0"/>
              <a:t> — 1 in 2000 of us, (from the Greek </a:t>
            </a:r>
            <a:r>
              <a:rPr lang="en-US" i="1" dirty="0" err="1"/>
              <a:t>narke</a:t>
            </a:r>
            <a:r>
              <a:rPr lang="en-US" dirty="0"/>
              <a:t>, “numbness,” and </a:t>
            </a:r>
            <a:r>
              <a:rPr lang="en-US" i="1" dirty="0" err="1"/>
              <a:t>lepsis</a:t>
            </a:r>
            <a:r>
              <a:rPr lang="en-US" dirty="0"/>
              <a:t>, “seizure”), have sudden attacks of overwhelming sleepiness, usually lasting less than 5 minutes.</a:t>
            </a:r>
          </a:p>
          <a:p>
            <a:endParaRPr lang="en-US" dirty="0"/>
          </a:p>
          <a:p>
            <a:r>
              <a:rPr lang="en-US" dirty="0"/>
              <a:t>Narcolepsy attacks can occur at the most inopportune times, often triggered by strong emotions.</a:t>
            </a:r>
          </a:p>
          <a:p>
            <a:endParaRPr lang="en-US" dirty="0"/>
          </a:p>
          <a:p>
            <a:r>
              <a:rPr lang="en-US" dirty="0"/>
              <a:t>In severe cases, the person collapses directly</a:t>
            </a:r>
          </a:p>
          <a:p>
            <a:r>
              <a:rPr lang="en-US" dirty="0"/>
              <a:t>into a brief period of REM sleep, with loss </a:t>
            </a:r>
          </a:p>
          <a:p>
            <a:r>
              <a:rPr lang="en-US" dirty="0"/>
              <a:t>of muscular tension. </a:t>
            </a:r>
          </a:p>
        </p:txBody>
      </p:sp>
      <p:pic>
        <p:nvPicPr>
          <p:cNvPr id="4" name="Picture 3" descr="decorative"/>
          <p:cNvPicPr>
            <a:picLocks noChangeAspect="1"/>
          </p:cNvPicPr>
          <p:nvPr/>
        </p:nvPicPr>
        <p:blipFill>
          <a:blip r:embed="rId2"/>
          <a:stretch>
            <a:fillRect/>
          </a:stretch>
        </p:blipFill>
        <p:spPr>
          <a:xfrm>
            <a:off x="2203127" y="300402"/>
            <a:ext cx="688908" cy="688908"/>
          </a:xfrm>
          <a:prstGeom prst="rect">
            <a:avLst/>
          </a:prstGeom>
        </p:spPr>
      </p:pic>
    </p:spTree>
    <p:extLst>
      <p:ext uri="{BB962C8B-B14F-4D97-AF65-F5344CB8AC3E}">
        <p14:creationId xmlns:p14="http://schemas.microsoft.com/office/powerpoint/2010/main" val="5042775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55945"/>
            <a:ext cx="8101584" cy="1325563"/>
          </a:xfrm>
        </p:spPr>
        <p:txBody>
          <a:bodyPr/>
          <a:lstStyle/>
          <a:p>
            <a:r>
              <a:rPr lang="en-US" dirty="0"/>
              <a:t>What is </a:t>
            </a:r>
            <a:r>
              <a:rPr lang="en-US" i="1" dirty="0"/>
              <a:t>sleep apnea</a:t>
            </a:r>
            <a:r>
              <a:rPr lang="en-US" dirty="0"/>
              <a:t>?</a:t>
            </a:r>
          </a:p>
        </p:txBody>
      </p:sp>
      <p:sp>
        <p:nvSpPr>
          <p:cNvPr id="3" name="Content Placeholder 2"/>
          <p:cNvSpPr>
            <a:spLocks noGrp="1"/>
          </p:cNvSpPr>
          <p:nvPr>
            <p:ph idx="1"/>
          </p:nvPr>
        </p:nvSpPr>
        <p:spPr>
          <a:xfrm>
            <a:off x="2152650" y="1825625"/>
            <a:ext cx="8101584" cy="4711653"/>
          </a:xfrm>
        </p:spPr>
        <p:txBody>
          <a:bodyPr/>
          <a:lstStyle/>
          <a:p>
            <a:r>
              <a:rPr lang="en-US" dirty="0"/>
              <a:t>About 1 in 20 people have </a:t>
            </a:r>
            <a:r>
              <a:rPr lang="en-US" b="1" i="1" dirty="0"/>
              <a:t>sleep apnea</a:t>
            </a:r>
            <a:r>
              <a:rPr lang="en-US" dirty="0"/>
              <a:t>, (</a:t>
            </a:r>
            <a:r>
              <a:rPr lang="en-US" i="1" dirty="0"/>
              <a:t>apnea </a:t>
            </a:r>
            <a:r>
              <a:rPr lang="en-US" dirty="0"/>
              <a:t>means “with no breath,”) and intermittently stop breathing during sleep. </a:t>
            </a:r>
          </a:p>
          <a:p>
            <a:endParaRPr lang="en-US" dirty="0"/>
          </a:p>
          <a:p>
            <a:r>
              <a:rPr lang="en-US" dirty="0"/>
              <a:t>After an airless minute or so, decreased blood oxygen arouses them enough to snort in air for a few seconds, in a process that repeats hundreds of</a:t>
            </a:r>
          </a:p>
          <a:p>
            <a:r>
              <a:rPr lang="en-US" dirty="0"/>
              <a:t>times each night, depriving them of slow-wave sleep. </a:t>
            </a:r>
          </a:p>
          <a:p>
            <a:endParaRPr lang="en-US" dirty="0"/>
          </a:p>
          <a:p>
            <a:r>
              <a:rPr lang="en-US" dirty="0"/>
              <a:t>Sleep apnea sufferers don’t recall these episodes </a:t>
            </a:r>
          </a:p>
          <a:p>
            <a:r>
              <a:rPr lang="en-US" dirty="0"/>
              <a:t>the next day.</a:t>
            </a:r>
          </a:p>
        </p:txBody>
      </p:sp>
      <p:pic>
        <p:nvPicPr>
          <p:cNvPr id="4" name="Picture 3" descr="decorative"/>
          <p:cNvPicPr>
            <a:picLocks noChangeAspect="1"/>
          </p:cNvPicPr>
          <p:nvPr/>
        </p:nvPicPr>
        <p:blipFill>
          <a:blip r:embed="rId2"/>
          <a:stretch>
            <a:fillRect/>
          </a:stretch>
        </p:blipFill>
        <p:spPr>
          <a:xfrm>
            <a:off x="2203127" y="300402"/>
            <a:ext cx="688908" cy="688908"/>
          </a:xfrm>
          <a:prstGeom prst="rect">
            <a:avLst/>
          </a:prstGeom>
        </p:spPr>
      </p:pic>
    </p:spTree>
    <p:extLst>
      <p:ext uri="{BB962C8B-B14F-4D97-AF65-F5344CB8AC3E}">
        <p14:creationId xmlns:p14="http://schemas.microsoft.com/office/powerpoint/2010/main" val="12742281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238" y="457200"/>
            <a:ext cx="3818932" cy="1600200"/>
          </a:xfrm>
        </p:spPr>
        <p:txBody>
          <a:bodyPr>
            <a:normAutofit/>
          </a:bodyPr>
          <a:lstStyle/>
          <a:p>
            <a:r>
              <a:rPr lang="en-US" dirty="0"/>
              <a:t>What is a possible treatment for sleep apnea?</a:t>
            </a:r>
          </a:p>
        </p:txBody>
      </p:sp>
      <p:sp>
        <p:nvSpPr>
          <p:cNvPr id="4" name="Text Placeholder 3"/>
          <p:cNvSpPr>
            <a:spLocks noGrp="1"/>
          </p:cNvSpPr>
          <p:nvPr>
            <p:ph type="body" sz="half" idx="2"/>
          </p:nvPr>
        </p:nvSpPr>
        <p:spPr>
          <a:xfrm>
            <a:off x="2154238" y="2425700"/>
            <a:ext cx="3818932" cy="4234407"/>
          </a:xfrm>
        </p:spPr>
        <p:txBody>
          <a:bodyPr/>
          <a:lstStyle/>
          <a:p>
            <a:r>
              <a:rPr lang="en-US" dirty="0"/>
              <a:t>For many with sleep apnea, a continuous positive airway pressure (CPAP)</a:t>
            </a:r>
          </a:p>
          <a:p>
            <a:r>
              <a:rPr lang="en-US" dirty="0"/>
              <a:t>machine applies mild air pressure to keep the airways open, making for sounder sleeping and better </a:t>
            </a:r>
          </a:p>
          <a:p>
            <a:r>
              <a:rPr lang="en-US" dirty="0"/>
              <a:t>quality of life.</a:t>
            </a:r>
          </a:p>
        </p:txBody>
      </p:sp>
      <p:pic>
        <p:nvPicPr>
          <p:cNvPr id="5" name="Content Placeholder 4"/>
          <p:cNvPicPr>
            <a:picLocks noGrp="1" noChangeAspect="1"/>
          </p:cNvPicPr>
          <p:nvPr>
            <p:ph idx="1"/>
          </p:nvPr>
        </p:nvPicPr>
        <p:blipFill>
          <a:blip r:embed="rId2"/>
          <a:stretch>
            <a:fillRect/>
          </a:stretch>
        </p:blipFill>
        <p:spPr>
          <a:xfrm>
            <a:off x="6423547" y="3001568"/>
            <a:ext cx="3861168" cy="2532473"/>
          </a:xfrm>
          <a:prstGeom prst="rect">
            <a:avLst/>
          </a:prstGeom>
        </p:spPr>
      </p:pic>
    </p:spTree>
    <p:extLst>
      <p:ext uri="{BB962C8B-B14F-4D97-AF65-F5344CB8AC3E}">
        <p14:creationId xmlns:p14="http://schemas.microsoft.com/office/powerpoint/2010/main" val="29908535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Altered states of consciousness</a:t>
            </a:r>
          </a:p>
        </p:txBody>
      </p:sp>
      <p:pic>
        <p:nvPicPr>
          <p:cNvPr id="5" name="Content Placeholder 4"/>
          <p:cNvPicPr>
            <a:picLocks noGrp="1" noChangeAspect="1"/>
          </p:cNvPicPr>
          <p:nvPr>
            <p:ph idx="1"/>
          </p:nvPr>
        </p:nvPicPr>
        <p:blipFill>
          <a:blip r:embed="rId2"/>
          <a:stretch>
            <a:fillRect/>
          </a:stretch>
        </p:blipFill>
        <p:spPr>
          <a:xfrm>
            <a:off x="786906" y="1303864"/>
            <a:ext cx="10636475" cy="3435125"/>
          </a:xfrm>
          <a:prstGeom prst="rect">
            <a:avLst/>
          </a:prstGeom>
        </p:spPr>
      </p:pic>
      <p:sp>
        <p:nvSpPr>
          <p:cNvPr id="4" name="Content Placeholder 3"/>
          <p:cNvSpPr>
            <a:spLocks noGrp="1"/>
          </p:cNvSpPr>
          <p:nvPr>
            <p:ph sz="quarter" idx="13"/>
          </p:nvPr>
        </p:nvSpPr>
        <p:spPr/>
        <p:txBody>
          <a:bodyPr/>
          <a:lstStyle/>
          <a:p>
            <a:r>
              <a:rPr lang="en-US" dirty="0"/>
              <a:t>In addition to normal, waking awareness, consciousness</a:t>
            </a:r>
          </a:p>
          <a:p>
            <a:r>
              <a:rPr lang="en-US" dirty="0"/>
              <a:t>comes to us in altered states, including daydreaming, sleeping, drug-induced hallucinating, and meditating.</a:t>
            </a:r>
          </a:p>
        </p:txBody>
      </p:sp>
    </p:spTree>
    <p:extLst>
      <p:ext uri="{BB962C8B-B14F-4D97-AF65-F5344CB8AC3E}">
        <p14:creationId xmlns:p14="http://schemas.microsoft.com/office/powerpoint/2010/main" val="1732052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55945"/>
            <a:ext cx="8101584" cy="1325563"/>
          </a:xfrm>
        </p:spPr>
        <p:txBody>
          <a:bodyPr/>
          <a:lstStyle/>
          <a:p>
            <a:r>
              <a:rPr lang="en-US" dirty="0"/>
              <a:t>What are night terrors?</a:t>
            </a:r>
          </a:p>
        </p:txBody>
      </p:sp>
      <p:sp>
        <p:nvSpPr>
          <p:cNvPr id="3" name="Content Placeholder 2"/>
          <p:cNvSpPr>
            <a:spLocks noGrp="1"/>
          </p:cNvSpPr>
          <p:nvPr>
            <p:ph idx="1"/>
          </p:nvPr>
        </p:nvSpPr>
        <p:spPr>
          <a:xfrm>
            <a:off x="2152650" y="1825624"/>
            <a:ext cx="8101584" cy="4793540"/>
          </a:xfrm>
        </p:spPr>
        <p:txBody>
          <a:bodyPr>
            <a:noAutofit/>
          </a:bodyPr>
          <a:lstStyle/>
          <a:p>
            <a:r>
              <a:rPr lang="en-US" sz="2400" b="1" i="1" dirty="0"/>
              <a:t>Night terrors </a:t>
            </a:r>
            <a:r>
              <a:rPr lang="en-US" sz="2400" dirty="0"/>
              <a:t>target mostly children, who may sit up or walk around, talk incoherently, experience doubled heart and breathing rates, and appear terrified</a:t>
            </a:r>
          </a:p>
          <a:p>
            <a:r>
              <a:rPr lang="en-US" sz="2400" dirty="0"/>
              <a:t>while asleep </a:t>
            </a:r>
          </a:p>
          <a:p>
            <a:r>
              <a:rPr lang="en-US" sz="2000" i="1" dirty="0"/>
              <a:t>(Hartmann, 1981). </a:t>
            </a:r>
          </a:p>
          <a:p>
            <a:endParaRPr lang="en-US" sz="2400" i="1" dirty="0"/>
          </a:p>
          <a:p>
            <a:r>
              <a:rPr lang="en-US" sz="2400" dirty="0"/>
              <a:t>They seldom wake up fully during an episode and recall little or nothing the next morning — at most, a fleeting, frightening image.  </a:t>
            </a:r>
          </a:p>
          <a:p>
            <a:endParaRPr lang="en-US" sz="2400" dirty="0"/>
          </a:p>
          <a:p>
            <a:r>
              <a:rPr lang="en-US" sz="2400" dirty="0"/>
              <a:t>Unlike nightmares which are bad dreams typically occurring in REM, night terrors usually occur during the first few hours of NREM-3.</a:t>
            </a:r>
          </a:p>
        </p:txBody>
      </p:sp>
      <p:pic>
        <p:nvPicPr>
          <p:cNvPr id="4" name="Picture 3" descr="decorative"/>
          <p:cNvPicPr>
            <a:picLocks noChangeAspect="1"/>
          </p:cNvPicPr>
          <p:nvPr/>
        </p:nvPicPr>
        <p:blipFill>
          <a:blip r:embed="rId2"/>
          <a:stretch>
            <a:fillRect/>
          </a:stretch>
        </p:blipFill>
        <p:spPr>
          <a:xfrm>
            <a:off x="2203127" y="300402"/>
            <a:ext cx="688908" cy="688908"/>
          </a:xfrm>
          <a:prstGeom prst="rect">
            <a:avLst/>
          </a:prstGeom>
        </p:spPr>
      </p:pic>
    </p:spTree>
    <p:extLst>
      <p:ext uri="{BB962C8B-B14F-4D97-AF65-F5344CB8AC3E}">
        <p14:creationId xmlns:p14="http://schemas.microsoft.com/office/powerpoint/2010/main" val="97061795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sleepwalking and </a:t>
            </a:r>
            <a:br>
              <a:rPr lang="en-US" dirty="0"/>
            </a:br>
            <a:r>
              <a:rPr lang="en-US" dirty="0" err="1"/>
              <a:t>sleeptalking</a:t>
            </a:r>
            <a:r>
              <a:rPr lang="en-US" dirty="0"/>
              <a:t>?</a:t>
            </a:r>
          </a:p>
        </p:txBody>
      </p:sp>
      <p:sp>
        <p:nvSpPr>
          <p:cNvPr id="3" name="Text Placeholder 2"/>
          <p:cNvSpPr>
            <a:spLocks noGrp="1"/>
          </p:cNvSpPr>
          <p:nvPr>
            <p:ph type="body" idx="1"/>
          </p:nvPr>
        </p:nvSpPr>
        <p:spPr/>
        <p:txBody>
          <a:bodyPr>
            <a:normAutofit/>
          </a:bodyPr>
          <a:lstStyle/>
          <a:p>
            <a:r>
              <a:rPr lang="en-US" dirty="0"/>
              <a:t>Sleepwalking (somnambulism)</a:t>
            </a:r>
          </a:p>
        </p:txBody>
      </p:sp>
      <p:sp>
        <p:nvSpPr>
          <p:cNvPr id="4" name="Content Placeholder 3"/>
          <p:cNvSpPr>
            <a:spLocks noGrp="1"/>
          </p:cNvSpPr>
          <p:nvPr>
            <p:ph sz="half" idx="2"/>
          </p:nvPr>
        </p:nvSpPr>
        <p:spPr/>
        <p:txBody>
          <a:bodyPr/>
          <a:lstStyle/>
          <a:p>
            <a:r>
              <a:rPr lang="en-US" dirty="0"/>
              <a:t>A childhood disorder that runs in families.</a:t>
            </a:r>
          </a:p>
          <a:p>
            <a:endParaRPr lang="en-US" dirty="0"/>
          </a:p>
          <a:p>
            <a:r>
              <a:rPr lang="en-US" dirty="0"/>
              <a:t>Somnambulism occurs during NREM-3 sleep and is usually harmless.</a:t>
            </a:r>
          </a:p>
          <a:p>
            <a:r>
              <a:rPr lang="en-US" dirty="0"/>
              <a:t>Few sleepwalkers recall the nighttime trips.</a:t>
            </a:r>
          </a:p>
          <a:p>
            <a:endParaRPr lang="en-US" dirty="0"/>
          </a:p>
        </p:txBody>
      </p:sp>
      <p:sp>
        <p:nvSpPr>
          <p:cNvPr id="5" name="Text Placeholder 4"/>
          <p:cNvSpPr>
            <a:spLocks noGrp="1"/>
          </p:cNvSpPr>
          <p:nvPr>
            <p:ph type="body" sz="quarter" idx="3"/>
          </p:nvPr>
        </p:nvSpPr>
        <p:spPr/>
        <p:txBody>
          <a:bodyPr>
            <a:normAutofit/>
          </a:bodyPr>
          <a:lstStyle/>
          <a:p>
            <a:r>
              <a:rPr lang="en-US" dirty="0" err="1"/>
              <a:t>sleeptalking</a:t>
            </a:r>
            <a:endParaRPr lang="en-US" dirty="0"/>
          </a:p>
        </p:txBody>
      </p:sp>
      <p:sp>
        <p:nvSpPr>
          <p:cNvPr id="6" name="Content Placeholder 5"/>
          <p:cNvSpPr>
            <a:spLocks noGrp="1"/>
          </p:cNvSpPr>
          <p:nvPr>
            <p:ph sz="quarter" idx="4"/>
          </p:nvPr>
        </p:nvSpPr>
        <p:spPr/>
        <p:txBody>
          <a:bodyPr/>
          <a:lstStyle/>
          <a:p>
            <a:r>
              <a:rPr lang="en-US" dirty="0"/>
              <a:t>A childhood disorders that runs in families.</a:t>
            </a:r>
          </a:p>
          <a:p>
            <a:endParaRPr lang="en-US" dirty="0"/>
          </a:p>
          <a:p>
            <a:r>
              <a:rPr lang="en-US" dirty="0" err="1"/>
              <a:t>Sleeptalking</a:t>
            </a:r>
            <a:r>
              <a:rPr lang="en-US" dirty="0"/>
              <a:t> can occur in any sleep stage.</a:t>
            </a:r>
          </a:p>
        </p:txBody>
      </p:sp>
      <p:pic>
        <p:nvPicPr>
          <p:cNvPr id="7" name="Picture 6" descr="decorative"/>
          <p:cNvPicPr>
            <a:picLocks noChangeAspect="1"/>
          </p:cNvPicPr>
          <p:nvPr/>
        </p:nvPicPr>
        <p:blipFill>
          <a:blip r:embed="rId2"/>
          <a:stretch>
            <a:fillRect/>
          </a:stretch>
        </p:blipFill>
        <p:spPr>
          <a:xfrm>
            <a:off x="2111877" y="422921"/>
            <a:ext cx="688908" cy="688908"/>
          </a:xfrm>
          <a:prstGeom prst="rect">
            <a:avLst/>
          </a:prstGeom>
        </p:spPr>
      </p:pic>
    </p:spTree>
    <p:extLst>
      <p:ext uri="{BB962C8B-B14F-4D97-AF65-F5344CB8AC3E}">
        <p14:creationId xmlns:p14="http://schemas.microsoft.com/office/powerpoint/2010/main" val="238488476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92D78-616A-444A-A393-768BF38EE304}"/>
              </a:ext>
            </a:extLst>
          </p:cNvPr>
          <p:cNvSpPr>
            <a:spLocks noGrp="1"/>
          </p:cNvSpPr>
          <p:nvPr>
            <p:ph type="title"/>
          </p:nvPr>
        </p:nvSpPr>
        <p:spPr>
          <a:solidFill>
            <a:srgbClr val="D4E5F4"/>
          </a:solidFill>
        </p:spPr>
        <p:txBody>
          <a:bodyPr/>
          <a:lstStyle/>
          <a:p>
            <a:r>
              <a:rPr lang="en-US" dirty="0">
                <a:solidFill>
                  <a:schemeClr val="tx1"/>
                </a:solidFill>
              </a:rPr>
              <a:t>2. What Would You Answer?</a:t>
            </a:r>
          </a:p>
        </p:txBody>
      </p:sp>
      <p:sp>
        <p:nvSpPr>
          <p:cNvPr id="8" name="Content Placeholder 7"/>
          <p:cNvSpPr>
            <a:spLocks noGrp="1"/>
          </p:cNvSpPr>
          <p:nvPr>
            <p:ph idx="1"/>
          </p:nvPr>
        </p:nvSpPr>
        <p:spPr>
          <a:solidFill>
            <a:srgbClr val="E7D9B1"/>
          </a:solidFill>
          <a:ln w="76200">
            <a:solidFill>
              <a:srgbClr val="D4E5F4"/>
            </a:solidFill>
          </a:ln>
        </p:spPr>
        <p:txBody>
          <a:bodyPr anchor="ctr">
            <a:normAutofit/>
          </a:bodyPr>
          <a:lstStyle/>
          <a:p>
            <a:r>
              <a:rPr lang="en-US" b="1" dirty="0"/>
              <a:t>Shortly after falling asleep, and hundreds of times during the night, Paola wakes up after a loud “snore” of breath, because she has stopped breathing.  With which sleep disorder would she most likely be diagnosed?</a:t>
            </a:r>
          </a:p>
          <a:p>
            <a:endParaRPr lang="en-US" b="1" dirty="0"/>
          </a:p>
          <a:p>
            <a:pPr marL="457200" indent="-457200" algn="l">
              <a:buAutoNum type="alphaUcPeriod"/>
            </a:pPr>
            <a:r>
              <a:rPr lang="en-US" dirty="0"/>
              <a:t>narcolepsy</a:t>
            </a:r>
            <a:endParaRPr lang="en-US" sz="2400" dirty="0"/>
          </a:p>
          <a:p>
            <a:pPr algn="l"/>
            <a:r>
              <a:rPr lang="en-US" sz="2400" dirty="0"/>
              <a:t>B.  </a:t>
            </a:r>
            <a:r>
              <a:rPr lang="en-US" dirty="0"/>
              <a:t>insomnia</a:t>
            </a:r>
            <a:endParaRPr lang="en-US" sz="2400" dirty="0"/>
          </a:p>
          <a:p>
            <a:pPr algn="l"/>
            <a:r>
              <a:rPr lang="en-US" sz="2400" dirty="0"/>
              <a:t>C.  s</a:t>
            </a:r>
            <a:r>
              <a:rPr lang="en-US" dirty="0"/>
              <a:t>leep apnea</a:t>
            </a:r>
            <a:endParaRPr lang="en-US" sz="2400" dirty="0"/>
          </a:p>
          <a:p>
            <a:pPr algn="l"/>
            <a:r>
              <a:rPr lang="en-US" sz="2400" dirty="0"/>
              <a:t>D.  </a:t>
            </a:r>
            <a:r>
              <a:rPr lang="en-US" dirty="0"/>
              <a:t>nightmares</a:t>
            </a:r>
            <a:endParaRPr lang="en-US" sz="2400" dirty="0"/>
          </a:p>
          <a:p>
            <a:pPr marL="457200" indent="-457200" algn="l">
              <a:buAutoNum type="alphaUcPeriod" startAt="5"/>
            </a:pPr>
            <a:r>
              <a:rPr lang="en-US" dirty="0"/>
              <a:t>night terrors</a:t>
            </a:r>
            <a:endParaRPr lang="en-US" sz="2400" dirty="0"/>
          </a:p>
        </p:txBody>
      </p:sp>
    </p:spTree>
    <p:extLst>
      <p:ext uri="{BB962C8B-B14F-4D97-AF65-F5344CB8AC3E}">
        <p14:creationId xmlns:p14="http://schemas.microsoft.com/office/powerpoint/2010/main" val="133858998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dream?</a:t>
            </a:r>
          </a:p>
        </p:txBody>
      </p:sp>
      <p:sp>
        <p:nvSpPr>
          <p:cNvPr id="3" name="Text Placeholder 2"/>
          <p:cNvSpPr>
            <a:spLocks noGrp="1"/>
          </p:cNvSpPr>
          <p:nvPr>
            <p:ph type="body" sz="quarter" idx="16"/>
          </p:nvPr>
        </p:nvSpPr>
        <p:spPr>
          <a:xfrm>
            <a:off x="2212425" y="1879599"/>
            <a:ext cx="8041809" cy="1244600"/>
          </a:xfrm>
        </p:spPr>
        <p:txBody>
          <a:bodyPr/>
          <a:lstStyle/>
          <a:p>
            <a:r>
              <a:rPr lang="en-US" dirty="0"/>
              <a:t>8 in 10 dreams are marked by at least one negative event or emotion.</a:t>
            </a:r>
          </a:p>
          <a:p>
            <a:r>
              <a:rPr lang="en-US" sz="2000" i="1" dirty="0"/>
              <a:t>(</a:t>
            </a:r>
            <a:r>
              <a:rPr lang="en-US" sz="2000" i="1" dirty="0" err="1"/>
              <a:t>Domhoff</a:t>
            </a:r>
            <a:r>
              <a:rPr lang="en-US" sz="2000" i="1" dirty="0"/>
              <a:t>, 2007)</a:t>
            </a:r>
          </a:p>
        </p:txBody>
      </p:sp>
      <p:sp>
        <p:nvSpPr>
          <p:cNvPr id="4" name="Text Placeholder 3"/>
          <p:cNvSpPr>
            <a:spLocks noGrp="1"/>
          </p:cNvSpPr>
          <p:nvPr>
            <p:ph type="body" sz="quarter" idx="17"/>
          </p:nvPr>
        </p:nvSpPr>
        <p:spPr>
          <a:xfrm>
            <a:off x="2212425" y="3346449"/>
            <a:ext cx="8041809" cy="1607688"/>
          </a:xfrm>
        </p:spPr>
        <p:txBody>
          <a:bodyPr/>
          <a:lstStyle/>
          <a:p>
            <a:r>
              <a:rPr lang="en-US" dirty="0"/>
              <a:t>Common themes include repeatedly failing in an attempt to do something; being attacked, pursued, or rejected; or experiencing misfortune. </a:t>
            </a:r>
          </a:p>
          <a:p>
            <a:r>
              <a:rPr lang="en-US" sz="2000" i="1" dirty="0"/>
              <a:t>(Hall et al., 1982)</a:t>
            </a:r>
          </a:p>
        </p:txBody>
      </p:sp>
      <p:sp>
        <p:nvSpPr>
          <p:cNvPr id="5" name="Text Placeholder 4"/>
          <p:cNvSpPr>
            <a:spLocks noGrp="1"/>
          </p:cNvSpPr>
          <p:nvPr>
            <p:ph type="body" sz="quarter" idx="18"/>
          </p:nvPr>
        </p:nvSpPr>
        <p:spPr>
          <a:xfrm>
            <a:off x="2212425" y="5199322"/>
            <a:ext cx="8041809" cy="1244600"/>
          </a:xfrm>
        </p:spPr>
        <p:txBody>
          <a:bodyPr/>
          <a:lstStyle/>
          <a:p>
            <a:r>
              <a:rPr lang="en-US" dirty="0"/>
              <a:t>In one study, only 1 in 10 dreams among young men and 1 in 30 among young women had sexual content. </a:t>
            </a:r>
            <a:r>
              <a:rPr lang="en-US" sz="2000" i="1" dirty="0"/>
              <a:t>(</a:t>
            </a:r>
            <a:r>
              <a:rPr lang="en-US" sz="2000" i="1" dirty="0" err="1"/>
              <a:t>Domhoff</a:t>
            </a:r>
            <a:r>
              <a:rPr lang="en-US" sz="2000" i="1" dirty="0"/>
              <a:t>, 1996)</a:t>
            </a:r>
          </a:p>
        </p:txBody>
      </p:sp>
      <p:pic>
        <p:nvPicPr>
          <p:cNvPr id="7" name="Picture 6" descr="decorative"/>
          <p:cNvPicPr>
            <a:picLocks noChangeAspect="1"/>
          </p:cNvPicPr>
          <p:nvPr/>
        </p:nvPicPr>
        <p:blipFill>
          <a:blip r:embed="rId2"/>
          <a:stretch>
            <a:fillRect/>
          </a:stretch>
        </p:blipFill>
        <p:spPr>
          <a:xfrm>
            <a:off x="2212425" y="423230"/>
            <a:ext cx="688908" cy="688908"/>
          </a:xfrm>
          <a:prstGeom prst="rect">
            <a:avLst/>
          </a:prstGeom>
        </p:spPr>
      </p:pic>
    </p:spTree>
    <p:extLst>
      <p:ext uri="{BB962C8B-B14F-4D97-AF65-F5344CB8AC3E}">
        <p14:creationId xmlns:p14="http://schemas.microsoft.com/office/powerpoint/2010/main" val="31141647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0BB1A-B6A3-4742-BFB7-C054E99C2868}"/>
              </a:ext>
            </a:extLst>
          </p:cNvPr>
          <p:cNvSpPr>
            <a:spLocks noGrp="1"/>
          </p:cNvSpPr>
          <p:nvPr>
            <p:ph type="title"/>
          </p:nvPr>
        </p:nvSpPr>
        <p:spPr>
          <a:xfrm>
            <a:off x="2045208" y="5264920"/>
            <a:ext cx="8101584" cy="1325563"/>
          </a:xfrm>
          <a:solidFill>
            <a:srgbClr val="E7D9B1"/>
          </a:solidFill>
          <a:ln w="76200">
            <a:solidFill>
              <a:schemeClr val="accent4"/>
            </a:solidFill>
          </a:ln>
        </p:spPr>
        <p:txBody>
          <a:bodyPr>
            <a:normAutofit fontScale="90000"/>
          </a:bodyPr>
          <a:lstStyle/>
          <a:p>
            <a:r>
              <a:rPr lang="en-US" b="0" i="1" dirty="0">
                <a:solidFill>
                  <a:schemeClr val="tx1"/>
                </a:solidFill>
              </a:rPr>
              <a:t>“Follow your dreams, except for that one where</a:t>
            </a:r>
            <a:br>
              <a:rPr lang="en-US" b="0" i="1" dirty="0">
                <a:solidFill>
                  <a:schemeClr val="tx1"/>
                </a:solidFill>
              </a:rPr>
            </a:br>
            <a:r>
              <a:rPr lang="en-US" b="0" i="1" dirty="0">
                <a:solidFill>
                  <a:schemeClr val="tx1"/>
                </a:solidFill>
              </a:rPr>
              <a:t>you’re naked at work.”</a:t>
            </a:r>
            <a:br>
              <a:rPr lang="en-US" b="0" i="1" dirty="0">
                <a:solidFill>
                  <a:schemeClr val="tx1"/>
                </a:solidFill>
              </a:rPr>
            </a:br>
            <a:endParaRPr lang="en-US" b="0" i="1" dirty="0">
              <a:solidFill>
                <a:schemeClr val="tx1"/>
              </a:solidFill>
            </a:endParaRPr>
          </a:p>
        </p:txBody>
      </p:sp>
      <p:sp>
        <p:nvSpPr>
          <p:cNvPr id="4" name="Content Placeholder 3"/>
          <p:cNvSpPr>
            <a:spLocks noGrp="1"/>
          </p:cNvSpPr>
          <p:nvPr>
            <p:ph sz="quarter" idx="4294967295"/>
          </p:nvPr>
        </p:nvSpPr>
        <p:spPr>
          <a:xfrm>
            <a:off x="5003294" y="6147138"/>
            <a:ext cx="5143499" cy="443345"/>
          </a:xfrm>
          <a:noFill/>
          <a:ln>
            <a:noFill/>
          </a:ln>
        </p:spPr>
        <p:txBody>
          <a:bodyPr/>
          <a:lstStyle/>
          <a:p>
            <a:pPr marL="0" indent="0" algn="r">
              <a:buNone/>
            </a:pPr>
            <a:r>
              <a:rPr lang="en-US" sz="2000" i="1" dirty="0"/>
              <a:t>-Attributed to comedian Henny Youngman</a:t>
            </a:r>
            <a:endParaRPr lang="en-US" sz="2000" dirty="0"/>
          </a:p>
        </p:txBody>
      </p:sp>
      <p:pic>
        <p:nvPicPr>
          <p:cNvPr id="5" name="Content Placeholder 4"/>
          <p:cNvPicPr>
            <a:picLocks noGrp="1" noChangeAspect="1"/>
          </p:cNvPicPr>
          <p:nvPr>
            <p:ph idx="1"/>
          </p:nvPr>
        </p:nvPicPr>
        <p:blipFill>
          <a:blip r:embed="rId2"/>
          <a:stretch>
            <a:fillRect/>
          </a:stretch>
        </p:blipFill>
        <p:spPr>
          <a:xfrm>
            <a:off x="3122687" y="537717"/>
            <a:ext cx="5946627" cy="4483569"/>
          </a:xfrm>
          <a:prstGeom prst="rect">
            <a:avLst/>
          </a:prstGeom>
        </p:spPr>
      </p:pic>
    </p:spTree>
    <p:extLst>
      <p:ext uri="{BB962C8B-B14F-4D97-AF65-F5344CB8AC3E}">
        <p14:creationId xmlns:p14="http://schemas.microsoft.com/office/powerpoint/2010/main" val="241332005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2650" y="1377951"/>
            <a:ext cx="7994650" cy="1433489"/>
          </a:xfrm>
        </p:spPr>
        <p:txBody>
          <a:bodyPr>
            <a:normAutofit/>
          </a:bodyPr>
          <a:lstStyle/>
          <a:p>
            <a:r>
              <a:rPr lang="en-US" dirty="0"/>
              <a:t>Take a moment to write down your dream from your last night of sleep.</a:t>
            </a:r>
          </a:p>
        </p:txBody>
      </p:sp>
      <p:sp>
        <p:nvSpPr>
          <p:cNvPr id="3" name="Text Placeholder 2"/>
          <p:cNvSpPr>
            <a:spLocks noGrp="1"/>
          </p:cNvSpPr>
          <p:nvPr>
            <p:ph type="body" sz="quarter" idx="18"/>
          </p:nvPr>
        </p:nvSpPr>
        <p:spPr>
          <a:xfrm>
            <a:off x="2166298" y="5555207"/>
            <a:ext cx="7994650" cy="762000"/>
          </a:xfrm>
        </p:spPr>
        <p:txBody>
          <a:bodyPr>
            <a:normAutofit fontScale="92500" lnSpcReduction="10000"/>
          </a:bodyPr>
          <a:lstStyle/>
          <a:p>
            <a:r>
              <a:rPr lang="en-US" dirty="0"/>
              <a:t>Hold on to that dream while we discuss the various theories of dreaming.</a:t>
            </a:r>
          </a:p>
        </p:txBody>
      </p:sp>
      <p:pic>
        <p:nvPicPr>
          <p:cNvPr id="5" name="Content Placeholder 4"/>
          <p:cNvPicPr>
            <a:picLocks noGrp="1" noChangeAspect="1"/>
          </p:cNvPicPr>
          <p:nvPr>
            <p:ph sz="quarter" idx="19"/>
          </p:nvPr>
        </p:nvPicPr>
        <p:blipFill>
          <a:blip r:embed="rId2"/>
          <a:stretch>
            <a:fillRect/>
          </a:stretch>
        </p:blipFill>
        <p:spPr>
          <a:xfrm>
            <a:off x="4350472" y="3161767"/>
            <a:ext cx="3626302" cy="2043112"/>
          </a:xfrm>
          <a:prstGeom prst="rect">
            <a:avLst/>
          </a:prstGeom>
        </p:spPr>
      </p:pic>
    </p:spTree>
    <p:extLst>
      <p:ext uri="{BB962C8B-B14F-4D97-AF65-F5344CB8AC3E}">
        <p14:creationId xmlns:p14="http://schemas.microsoft.com/office/powerpoint/2010/main" val="46583687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55945"/>
            <a:ext cx="8101584" cy="1325563"/>
          </a:xfrm>
        </p:spPr>
        <p:txBody>
          <a:bodyPr/>
          <a:lstStyle/>
          <a:p>
            <a:r>
              <a:rPr lang="en-US" dirty="0"/>
              <a:t>What is the Freudian </a:t>
            </a:r>
            <a:br>
              <a:rPr lang="en-US" dirty="0"/>
            </a:br>
            <a:r>
              <a:rPr lang="en-US" dirty="0"/>
              <a:t>theory of dreams?</a:t>
            </a:r>
          </a:p>
        </p:txBody>
      </p:sp>
      <p:sp>
        <p:nvSpPr>
          <p:cNvPr id="3" name="Content Placeholder 2"/>
          <p:cNvSpPr>
            <a:spLocks noGrp="1"/>
          </p:cNvSpPr>
          <p:nvPr>
            <p:ph idx="1"/>
          </p:nvPr>
        </p:nvSpPr>
        <p:spPr>
          <a:xfrm>
            <a:off x="2152650" y="1825624"/>
            <a:ext cx="8101584" cy="4793540"/>
          </a:xfrm>
        </p:spPr>
        <p:txBody>
          <a:bodyPr>
            <a:normAutofit lnSpcReduction="10000"/>
          </a:bodyPr>
          <a:lstStyle/>
          <a:p>
            <a:r>
              <a:rPr lang="en-US" dirty="0"/>
              <a:t>Freud believed dreams existed to satisfy our own unconscious wishes.  He thought dreams provided a safe place to discharge feelings and urges that would be unacceptable to express in society.</a:t>
            </a:r>
          </a:p>
          <a:p>
            <a:endParaRPr lang="en-US" dirty="0"/>
          </a:p>
          <a:p>
            <a:r>
              <a:rPr lang="en-US" dirty="0"/>
              <a:t>He viewed a dream’s </a:t>
            </a:r>
            <a:r>
              <a:rPr lang="en-US" b="1" dirty="0"/>
              <a:t>manifest content </a:t>
            </a:r>
            <a:r>
              <a:rPr lang="en-US" dirty="0"/>
              <a:t>(what we remember we dreamed) as a censored, symbolic version of its </a:t>
            </a:r>
            <a:r>
              <a:rPr lang="en-US" b="1" dirty="0"/>
              <a:t>latent content</a:t>
            </a:r>
            <a:r>
              <a:rPr lang="en-US" dirty="0"/>
              <a:t>, the unconscious drives and wishes (often erotic) that would be threatening if</a:t>
            </a:r>
          </a:p>
          <a:p>
            <a:r>
              <a:rPr lang="en-US" dirty="0"/>
              <a:t>expressed directly. </a:t>
            </a:r>
          </a:p>
          <a:p>
            <a:r>
              <a:rPr lang="en-US" i="1" dirty="0"/>
              <a:t>Thus, a gun might be a disguised </a:t>
            </a:r>
          </a:p>
          <a:p>
            <a:r>
              <a:rPr lang="en-US" i="1" dirty="0"/>
              <a:t>representation of a penis.</a:t>
            </a:r>
          </a:p>
        </p:txBody>
      </p:sp>
      <p:pic>
        <p:nvPicPr>
          <p:cNvPr id="4" name="Picture 3" descr="decorative"/>
          <p:cNvPicPr>
            <a:picLocks noChangeAspect="1"/>
          </p:cNvPicPr>
          <p:nvPr/>
        </p:nvPicPr>
        <p:blipFill>
          <a:blip r:embed="rId2"/>
          <a:stretch>
            <a:fillRect/>
          </a:stretch>
        </p:blipFill>
        <p:spPr>
          <a:xfrm>
            <a:off x="2203127" y="300402"/>
            <a:ext cx="688908" cy="688908"/>
          </a:xfrm>
          <a:prstGeom prst="rect">
            <a:avLst/>
          </a:prstGeom>
        </p:spPr>
      </p:pic>
    </p:spTree>
    <p:extLst>
      <p:ext uri="{BB962C8B-B14F-4D97-AF65-F5344CB8AC3E}">
        <p14:creationId xmlns:p14="http://schemas.microsoft.com/office/powerpoint/2010/main" val="105439739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361D9-F1AB-4C66-93BE-876431D3A46E}"/>
              </a:ext>
            </a:extLst>
          </p:cNvPr>
          <p:cNvSpPr>
            <a:spLocks noGrp="1"/>
          </p:cNvSpPr>
          <p:nvPr>
            <p:ph type="title"/>
          </p:nvPr>
        </p:nvSpPr>
        <p:spPr>
          <a:solidFill>
            <a:srgbClr val="D4E5F4"/>
          </a:solidFill>
        </p:spPr>
        <p:txBody>
          <a:bodyPr/>
          <a:lstStyle/>
          <a:p>
            <a:r>
              <a:rPr lang="en-US" dirty="0">
                <a:solidFill>
                  <a:schemeClr val="tx1"/>
                </a:solidFill>
              </a:rPr>
              <a:t>3. What Would You Answer?</a:t>
            </a:r>
          </a:p>
        </p:txBody>
      </p:sp>
      <p:sp>
        <p:nvSpPr>
          <p:cNvPr id="8" name="Content Placeholder 7"/>
          <p:cNvSpPr>
            <a:spLocks noGrp="1"/>
          </p:cNvSpPr>
          <p:nvPr>
            <p:ph idx="1"/>
          </p:nvPr>
        </p:nvSpPr>
        <p:spPr>
          <a:xfrm>
            <a:off x="2152650" y="1960707"/>
            <a:ext cx="8101584" cy="4351338"/>
          </a:xfrm>
          <a:solidFill>
            <a:srgbClr val="E7D9B1"/>
          </a:solidFill>
          <a:ln w="76200">
            <a:solidFill>
              <a:srgbClr val="D4E5F4"/>
            </a:solidFill>
          </a:ln>
        </p:spPr>
        <p:txBody>
          <a:bodyPr anchor="ctr">
            <a:normAutofit/>
          </a:bodyPr>
          <a:lstStyle/>
          <a:p>
            <a:r>
              <a:rPr lang="en-US" b="1" dirty="0"/>
              <a:t>Sigmund Freud believed that a dream’s ____ content reflected the deep, underlying meaning of the dream.</a:t>
            </a:r>
          </a:p>
          <a:p>
            <a:pPr marL="457200" indent="-457200" algn="l">
              <a:buAutoNum type="alphaUcPeriod"/>
            </a:pPr>
            <a:r>
              <a:rPr lang="en-US" dirty="0"/>
              <a:t>manifest</a:t>
            </a:r>
            <a:endParaRPr lang="en-US" sz="2400" dirty="0"/>
          </a:p>
          <a:p>
            <a:pPr algn="l"/>
            <a:r>
              <a:rPr lang="en-US" sz="2400" dirty="0"/>
              <a:t>B.  </a:t>
            </a:r>
            <a:r>
              <a:rPr lang="en-US" dirty="0"/>
              <a:t>dissociative</a:t>
            </a:r>
            <a:endParaRPr lang="en-US" sz="2400" dirty="0"/>
          </a:p>
          <a:p>
            <a:pPr algn="l"/>
            <a:r>
              <a:rPr lang="en-US" sz="2400" dirty="0"/>
              <a:t>C.  </a:t>
            </a:r>
            <a:r>
              <a:rPr lang="en-US" dirty="0"/>
              <a:t>cognitive</a:t>
            </a:r>
            <a:endParaRPr lang="en-US" sz="2400" dirty="0"/>
          </a:p>
          <a:p>
            <a:pPr algn="l"/>
            <a:r>
              <a:rPr lang="en-US" sz="2400" dirty="0"/>
              <a:t>D.  </a:t>
            </a:r>
            <a:r>
              <a:rPr lang="en-US" dirty="0"/>
              <a:t>latent</a:t>
            </a:r>
            <a:endParaRPr lang="en-US" sz="2400" dirty="0"/>
          </a:p>
          <a:p>
            <a:pPr marL="457200" indent="-457200" algn="l">
              <a:buAutoNum type="alphaUcPeriod" startAt="5"/>
            </a:pPr>
            <a:r>
              <a:rPr lang="en-US" dirty="0"/>
              <a:t>circadian</a:t>
            </a:r>
            <a:endParaRPr lang="en-US" sz="2400" dirty="0"/>
          </a:p>
        </p:txBody>
      </p:sp>
    </p:spTree>
    <p:extLst>
      <p:ext uri="{BB962C8B-B14F-4D97-AF65-F5344CB8AC3E}">
        <p14:creationId xmlns:p14="http://schemas.microsoft.com/office/powerpoint/2010/main" val="302938924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55945"/>
            <a:ext cx="8101584" cy="1325563"/>
          </a:xfrm>
        </p:spPr>
        <p:txBody>
          <a:bodyPr/>
          <a:lstStyle/>
          <a:p>
            <a:r>
              <a:rPr lang="en-US" dirty="0"/>
              <a:t>What is the information-processing </a:t>
            </a:r>
            <a:br>
              <a:rPr lang="en-US" dirty="0"/>
            </a:br>
            <a:r>
              <a:rPr lang="en-US" dirty="0"/>
              <a:t>theory of dreams?</a:t>
            </a:r>
          </a:p>
        </p:txBody>
      </p:sp>
      <p:sp>
        <p:nvSpPr>
          <p:cNvPr id="3" name="Content Placeholder 2"/>
          <p:cNvSpPr>
            <a:spLocks noGrp="1"/>
          </p:cNvSpPr>
          <p:nvPr>
            <p:ph idx="1"/>
          </p:nvPr>
        </p:nvSpPr>
        <p:spPr>
          <a:xfrm>
            <a:off x="2152650" y="1825624"/>
            <a:ext cx="8101584" cy="4793540"/>
          </a:xfrm>
        </p:spPr>
        <p:txBody>
          <a:bodyPr/>
          <a:lstStyle/>
          <a:p>
            <a:r>
              <a:rPr lang="en-US" dirty="0"/>
              <a:t>The </a:t>
            </a:r>
            <a:r>
              <a:rPr lang="en-US" i="1" dirty="0"/>
              <a:t>information-processing </a:t>
            </a:r>
            <a:r>
              <a:rPr lang="en-US" dirty="0"/>
              <a:t>perspective proposes that dreams may help sift, sort, and fix the day’s experiences in our memory.</a:t>
            </a:r>
          </a:p>
          <a:p>
            <a:endParaRPr lang="en-US" i="1" dirty="0"/>
          </a:p>
          <a:p>
            <a:r>
              <a:rPr lang="en-US" dirty="0"/>
              <a:t>Brain scans confirm the link between </a:t>
            </a:r>
          </a:p>
          <a:p>
            <a:r>
              <a:rPr lang="en-US" dirty="0"/>
              <a:t>REM sleep and memory.</a:t>
            </a:r>
            <a:endParaRPr lang="en-US" i="1" dirty="0"/>
          </a:p>
        </p:txBody>
      </p:sp>
      <p:pic>
        <p:nvPicPr>
          <p:cNvPr id="4" name="Picture 3" descr="decorative"/>
          <p:cNvPicPr>
            <a:picLocks noChangeAspect="1"/>
          </p:cNvPicPr>
          <p:nvPr/>
        </p:nvPicPr>
        <p:blipFill>
          <a:blip r:embed="rId2"/>
          <a:stretch>
            <a:fillRect/>
          </a:stretch>
        </p:blipFill>
        <p:spPr>
          <a:xfrm>
            <a:off x="2203127" y="300402"/>
            <a:ext cx="688908" cy="688908"/>
          </a:xfrm>
          <a:prstGeom prst="rect">
            <a:avLst/>
          </a:prstGeom>
        </p:spPr>
      </p:pic>
    </p:spTree>
    <p:extLst>
      <p:ext uri="{BB962C8B-B14F-4D97-AF65-F5344CB8AC3E}">
        <p14:creationId xmlns:p14="http://schemas.microsoft.com/office/powerpoint/2010/main" val="2702333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Sleep increases learning.</a:t>
            </a:r>
          </a:p>
        </p:txBody>
      </p:sp>
      <p:sp>
        <p:nvSpPr>
          <p:cNvPr id="4" name="Content Placeholder 3"/>
          <p:cNvSpPr>
            <a:spLocks noGrp="1"/>
          </p:cNvSpPr>
          <p:nvPr>
            <p:ph sz="quarter" idx="13"/>
          </p:nvPr>
        </p:nvSpPr>
        <p:spPr>
          <a:xfrm>
            <a:off x="2052638" y="4035222"/>
            <a:ext cx="8101012" cy="2570294"/>
          </a:xfrm>
        </p:spPr>
        <p:txBody>
          <a:bodyPr/>
          <a:lstStyle/>
          <a:p>
            <a:r>
              <a:rPr lang="en-US" dirty="0"/>
              <a:t>Researcher Robert </a:t>
            </a:r>
            <a:r>
              <a:rPr lang="en-US" dirty="0" err="1"/>
              <a:t>Stickgold</a:t>
            </a:r>
            <a:r>
              <a:rPr lang="en-US" dirty="0"/>
              <a:t> states “If you don’t get good sleep and enough sleep after you learn new stuff, you won’t integrate it effectively into your memories,” he warned. That helps explain why high school students with high grades slept about 25 minutes longer each night than their lower-achieving classmates.</a:t>
            </a:r>
          </a:p>
        </p:txBody>
      </p:sp>
      <p:pic>
        <p:nvPicPr>
          <p:cNvPr id="5" name="Content Placeholder 4"/>
          <p:cNvPicPr>
            <a:picLocks noGrp="1" noChangeAspect="1"/>
          </p:cNvPicPr>
          <p:nvPr>
            <p:ph idx="1"/>
          </p:nvPr>
        </p:nvPicPr>
        <p:blipFill>
          <a:blip r:embed="rId2"/>
          <a:stretch>
            <a:fillRect/>
          </a:stretch>
        </p:blipFill>
        <p:spPr>
          <a:xfrm>
            <a:off x="3393334" y="1899856"/>
            <a:ext cx="5419048" cy="1857143"/>
          </a:xfrm>
          <a:prstGeom prst="rect">
            <a:avLst/>
          </a:prstGeom>
        </p:spPr>
      </p:pic>
    </p:spTree>
    <p:extLst>
      <p:ext uri="{BB962C8B-B14F-4D97-AF65-F5344CB8AC3E}">
        <p14:creationId xmlns:p14="http://schemas.microsoft.com/office/powerpoint/2010/main" val="6617414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frequently asked questions about hypnosis?</a:t>
            </a:r>
          </a:p>
        </p:txBody>
      </p:sp>
      <p:sp>
        <p:nvSpPr>
          <p:cNvPr id="3" name="Text Placeholder 2"/>
          <p:cNvSpPr>
            <a:spLocks noGrp="1"/>
          </p:cNvSpPr>
          <p:nvPr>
            <p:ph type="body" idx="1"/>
          </p:nvPr>
        </p:nvSpPr>
        <p:spPr/>
        <p:txBody>
          <a:bodyPr>
            <a:normAutofit lnSpcReduction="10000"/>
          </a:bodyPr>
          <a:lstStyle/>
          <a:p>
            <a:r>
              <a:rPr lang="en-US" dirty="0"/>
              <a:t>Can anyone experience hypnosis?</a:t>
            </a:r>
          </a:p>
        </p:txBody>
      </p:sp>
      <p:sp>
        <p:nvSpPr>
          <p:cNvPr id="4" name="Content Placeholder 3"/>
          <p:cNvSpPr>
            <a:spLocks noGrp="1"/>
          </p:cNvSpPr>
          <p:nvPr>
            <p:ph sz="half" idx="2"/>
          </p:nvPr>
        </p:nvSpPr>
        <p:spPr/>
        <p:txBody>
          <a:bodyPr/>
          <a:lstStyle/>
          <a:p>
            <a:pPr marL="342900" indent="-342900" algn="l">
              <a:buFont typeface="Wingdings" panose="05000000000000000000" pitchFamily="2" charset="2"/>
              <a:buChar char="§"/>
            </a:pPr>
            <a:r>
              <a:rPr lang="en-US" dirty="0"/>
              <a:t>To some extent, we are all suggestible.</a:t>
            </a:r>
          </a:p>
          <a:p>
            <a:pPr marL="342900" indent="-342900" algn="l">
              <a:buFont typeface="Wingdings" panose="05000000000000000000" pitchFamily="2" charset="2"/>
              <a:buChar char="§"/>
            </a:pPr>
            <a:r>
              <a:rPr lang="en-US" dirty="0"/>
              <a:t>Highly hypnotizable people, about 20% of us, are usually very imaginative.</a:t>
            </a:r>
          </a:p>
          <a:p>
            <a:pPr marL="342900" indent="-342900" algn="l">
              <a:buFont typeface="Wingdings" panose="05000000000000000000" pitchFamily="2" charset="2"/>
              <a:buChar char="§"/>
            </a:pPr>
            <a:r>
              <a:rPr lang="en-US" dirty="0"/>
              <a:t>Children also make good subjects for hypnosis.</a:t>
            </a:r>
          </a:p>
        </p:txBody>
      </p:sp>
      <p:sp>
        <p:nvSpPr>
          <p:cNvPr id="5" name="Text Placeholder 4"/>
          <p:cNvSpPr>
            <a:spLocks noGrp="1"/>
          </p:cNvSpPr>
          <p:nvPr>
            <p:ph type="body" sz="quarter" idx="3"/>
          </p:nvPr>
        </p:nvSpPr>
        <p:spPr/>
        <p:txBody>
          <a:bodyPr>
            <a:normAutofit/>
          </a:bodyPr>
          <a:lstStyle/>
          <a:p>
            <a:r>
              <a:rPr lang="en-US" dirty="0"/>
              <a:t>Can you recall forgotten events?</a:t>
            </a:r>
          </a:p>
        </p:txBody>
      </p:sp>
      <p:sp>
        <p:nvSpPr>
          <p:cNvPr id="6" name="Content Placeholder 5"/>
          <p:cNvSpPr>
            <a:spLocks noGrp="1"/>
          </p:cNvSpPr>
          <p:nvPr>
            <p:ph sz="quarter" idx="4"/>
          </p:nvPr>
        </p:nvSpPr>
        <p:spPr/>
        <p:txBody>
          <a:bodyPr/>
          <a:lstStyle/>
          <a:p>
            <a:pPr marL="342900" indent="-342900" algn="l">
              <a:buFont typeface="Wingdings" panose="05000000000000000000" pitchFamily="2" charset="2"/>
              <a:buChar char="§"/>
            </a:pPr>
            <a:r>
              <a:rPr lang="en-US" dirty="0"/>
              <a:t>Not really.  </a:t>
            </a:r>
          </a:p>
          <a:p>
            <a:pPr marL="342900" indent="-342900" algn="l">
              <a:buFont typeface="Wingdings" panose="05000000000000000000" pitchFamily="2" charset="2"/>
              <a:buChar char="§"/>
            </a:pPr>
            <a:r>
              <a:rPr lang="en-US" dirty="0"/>
              <a:t>All of our life experiences are not actually stored in memory “banks”.</a:t>
            </a:r>
          </a:p>
          <a:p>
            <a:pPr marL="342900" indent="-342900" algn="l">
              <a:buFont typeface="Wingdings" panose="05000000000000000000" pitchFamily="2" charset="2"/>
              <a:buChar char="§"/>
            </a:pPr>
            <a:r>
              <a:rPr lang="en-US" dirty="0"/>
              <a:t>Some memories retrieved through hypnosis seem to combine fact with fiction.</a:t>
            </a:r>
          </a:p>
        </p:txBody>
      </p:sp>
    </p:spTree>
    <p:extLst>
      <p:ext uri="{BB962C8B-B14F-4D97-AF65-F5344CB8AC3E}">
        <p14:creationId xmlns:p14="http://schemas.microsoft.com/office/powerpoint/2010/main" val="59962082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55945"/>
            <a:ext cx="8101584" cy="1325563"/>
          </a:xfrm>
        </p:spPr>
        <p:txBody>
          <a:bodyPr/>
          <a:lstStyle/>
          <a:p>
            <a:r>
              <a:rPr lang="en-US" dirty="0"/>
              <a:t>What is the physiological function </a:t>
            </a:r>
            <a:br>
              <a:rPr lang="en-US" dirty="0"/>
            </a:br>
            <a:r>
              <a:rPr lang="en-US" dirty="0"/>
              <a:t>theory of dreams?</a:t>
            </a:r>
          </a:p>
        </p:txBody>
      </p:sp>
      <p:sp>
        <p:nvSpPr>
          <p:cNvPr id="3" name="Content Placeholder 2"/>
          <p:cNvSpPr>
            <a:spLocks noGrp="1"/>
          </p:cNvSpPr>
          <p:nvPr>
            <p:ph idx="1"/>
          </p:nvPr>
        </p:nvSpPr>
        <p:spPr>
          <a:xfrm>
            <a:off x="2152650" y="1825624"/>
            <a:ext cx="8101584" cy="4793540"/>
          </a:xfrm>
        </p:spPr>
        <p:txBody>
          <a:bodyPr/>
          <a:lstStyle/>
          <a:p>
            <a:r>
              <a:rPr lang="en-US" dirty="0"/>
              <a:t>Perhaps dreams, or the brain activity associated</a:t>
            </a:r>
          </a:p>
          <a:p>
            <a:r>
              <a:rPr lang="en-US" dirty="0"/>
              <a:t>with REM sleep, serve a </a:t>
            </a:r>
            <a:r>
              <a:rPr lang="en-US" i="1" dirty="0"/>
              <a:t>physiological </a:t>
            </a:r>
            <a:r>
              <a:rPr lang="en-US" dirty="0"/>
              <a:t>function, providing the sleeping brain with periodic stimulation. </a:t>
            </a:r>
          </a:p>
          <a:p>
            <a:endParaRPr lang="en-US" dirty="0"/>
          </a:p>
          <a:p>
            <a:r>
              <a:rPr lang="en-US" dirty="0"/>
              <a:t>As you will see in Unit IX, stimulating experiences preserve and expand the brain’s neural pathways. </a:t>
            </a:r>
          </a:p>
          <a:p>
            <a:endParaRPr lang="en-US" dirty="0"/>
          </a:p>
          <a:p>
            <a:r>
              <a:rPr lang="en-US" dirty="0"/>
              <a:t>Infants, whose neural networks are fast developing, spend much of their abundant sleep time in </a:t>
            </a:r>
          </a:p>
          <a:p>
            <a:r>
              <a:rPr lang="en-US" dirty="0"/>
              <a:t>REM sleep.</a:t>
            </a:r>
            <a:endParaRPr lang="en-US" i="1" dirty="0"/>
          </a:p>
        </p:txBody>
      </p:sp>
      <p:pic>
        <p:nvPicPr>
          <p:cNvPr id="4" name="Picture 3" descr="decorative"/>
          <p:cNvPicPr>
            <a:picLocks noChangeAspect="1"/>
          </p:cNvPicPr>
          <p:nvPr/>
        </p:nvPicPr>
        <p:blipFill>
          <a:blip r:embed="rId2"/>
          <a:stretch>
            <a:fillRect/>
          </a:stretch>
        </p:blipFill>
        <p:spPr>
          <a:xfrm>
            <a:off x="2203127" y="300402"/>
            <a:ext cx="688908" cy="688908"/>
          </a:xfrm>
          <a:prstGeom prst="rect">
            <a:avLst/>
          </a:prstGeom>
        </p:spPr>
      </p:pic>
    </p:spTree>
    <p:extLst>
      <p:ext uri="{BB962C8B-B14F-4D97-AF65-F5344CB8AC3E}">
        <p14:creationId xmlns:p14="http://schemas.microsoft.com/office/powerpoint/2010/main" val="14285959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sleep and dreaming </a:t>
            </a:r>
            <a:br>
              <a:rPr lang="en-US" dirty="0"/>
            </a:br>
            <a:r>
              <a:rPr lang="en-US" dirty="0"/>
              <a:t>change as we age?</a:t>
            </a:r>
          </a:p>
        </p:txBody>
      </p:sp>
      <p:sp>
        <p:nvSpPr>
          <p:cNvPr id="4" name="Content Placeholder 3"/>
          <p:cNvSpPr>
            <a:spLocks noGrp="1"/>
          </p:cNvSpPr>
          <p:nvPr>
            <p:ph sz="quarter" idx="13"/>
          </p:nvPr>
        </p:nvSpPr>
        <p:spPr>
          <a:xfrm>
            <a:off x="2052638" y="5117911"/>
            <a:ext cx="8101012" cy="1596789"/>
          </a:xfrm>
        </p:spPr>
        <p:txBody>
          <a:bodyPr/>
          <a:lstStyle/>
          <a:p>
            <a:r>
              <a:rPr lang="en-US" dirty="0"/>
              <a:t>During our first few months, we spend progressively</a:t>
            </a:r>
          </a:p>
          <a:p>
            <a:r>
              <a:rPr lang="en-US" dirty="0"/>
              <a:t>less time in REM sleep. During our first 20 years, we spend progressively less time asleep.</a:t>
            </a:r>
          </a:p>
          <a:p>
            <a:r>
              <a:rPr lang="en-US" sz="2000" i="1" dirty="0"/>
              <a:t>(Data from Snyder &amp; Scott, 1972.)</a:t>
            </a:r>
          </a:p>
        </p:txBody>
      </p:sp>
      <p:pic>
        <p:nvPicPr>
          <p:cNvPr id="7" name="Content Placeholder 6"/>
          <p:cNvPicPr>
            <a:picLocks noGrp="1" noChangeAspect="1"/>
          </p:cNvPicPr>
          <p:nvPr>
            <p:ph idx="1"/>
          </p:nvPr>
        </p:nvPicPr>
        <p:blipFill>
          <a:blip r:embed="rId2"/>
          <a:stretch>
            <a:fillRect/>
          </a:stretch>
        </p:blipFill>
        <p:spPr>
          <a:xfrm>
            <a:off x="3047195" y="1478968"/>
            <a:ext cx="5781495" cy="3781608"/>
          </a:xfrm>
          <a:prstGeom prst="rect">
            <a:avLst/>
          </a:prstGeom>
        </p:spPr>
      </p:pic>
    </p:spTree>
    <p:extLst>
      <p:ext uri="{BB962C8B-B14F-4D97-AF65-F5344CB8AC3E}">
        <p14:creationId xmlns:p14="http://schemas.microsoft.com/office/powerpoint/2010/main" val="197983038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55945"/>
            <a:ext cx="8101584" cy="1325563"/>
          </a:xfrm>
        </p:spPr>
        <p:txBody>
          <a:bodyPr/>
          <a:lstStyle/>
          <a:p>
            <a:r>
              <a:rPr lang="en-US" dirty="0"/>
              <a:t>What is the activation synthesis</a:t>
            </a:r>
            <a:br>
              <a:rPr lang="en-US" dirty="0"/>
            </a:br>
            <a:r>
              <a:rPr lang="en-US" dirty="0"/>
              <a:t>theory of dreams?</a:t>
            </a:r>
          </a:p>
        </p:txBody>
      </p:sp>
      <p:sp>
        <p:nvSpPr>
          <p:cNvPr id="3" name="Content Placeholder 2"/>
          <p:cNvSpPr>
            <a:spLocks noGrp="1"/>
          </p:cNvSpPr>
          <p:nvPr>
            <p:ph idx="1"/>
          </p:nvPr>
        </p:nvSpPr>
        <p:spPr>
          <a:xfrm>
            <a:off x="2152650" y="1825624"/>
            <a:ext cx="8101584" cy="4793540"/>
          </a:xfrm>
        </p:spPr>
        <p:txBody>
          <a:bodyPr/>
          <a:lstStyle/>
          <a:p>
            <a:r>
              <a:rPr lang="en-US" dirty="0"/>
              <a:t>According to </a:t>
            </a:r>
            <a:r>
              <a:rPr lang="en-US" i="1" dirty="0"/>
              <a:t>activation-synthesis theory, </a:t>
            </a:r>
            <a:r>
              <a:rPr lang="en-US" dirty="0"/>
              <a:t>dreams are the brain’s attempt to synthesize random</a:t>
            </a:r>
          </a:p>
          <a:p>
            <a:r>
              <a:rPr lang="en-US" dirty="0"/>
              <a:t>neural activity.</a:t>
            </a:r>
          </a:p>
          <a:p>
            <a:endParaRPr lang="en-US" i="1" dirty="0"/>
          </a:p>
          <a:p>
            <a:r>
              <a:rPr lang="en-US" dirty="0"/>
              <a:t>Dreams erupt from neural activation spreading upward from the brainstem.</a:t>
            </a:r>
          </a:p>
          <a:p>
            <a:endParaRPr lang="en-US" dirty="0"/>
          </a:p>
          <a:p>
            <a:r>
              <a:rPr lang="en-US" sz="2000" i="1" dirty="0"/>
              <a:t>(</a:t>
            </a:r>
            <a:r>
              <a:rPr lang="en-US" sz="2000" i="1" dirty="0" err="1"/>
              <a:t>Antrobus</a:t>
            </a:r>
            <a:r>
              <a:rPr lang="en-US" sz="2000" i="1" dirty="0"/>
              <a:t>, 1991; Hobson, 2003, 2004, 2009)</a:t>
            </a:r>
          </a:p>
          <a:p>
            <a:endParaRPr lang="en-US" dirty="0"/>
          </a:p>
        </p:txBody>
      </p:sp>
      <p:pic>
        <p:nvPicPr>
          <p:cNvPr id="4" name="Picture 3" descr="decorative"/>
          <p:cNvPicPr>
            <a:picLocks noChangeAspect="1"/>
          </p:cNvPicPr>
          <p:nvPr/>
        </p:nvPicPr>
        <p:blipFill>
          <a:blip r:embed="rId2"/>
          <a:stretch>
            <a:fillRect/>
          </a:stretch>
        </p:blipFill>
        <p:spPr>
          <a:xfrm>
            <a:off x="2203127" y="300402"/>
            <a:ext cx="688908" cy="688908"/>
          </a:xfrm>
          <a:prstGeom prst="rect">
            <a:avLst/>
          </a:prstGeom>
        </p:spPr>
      </p:pic>
    </p:spTree>
    <p:extLst>
      <p:ext uri="{BB962C8B-B14F-4D97-AF65-F5344CB8AC3E}">
        <p14:creationId xmlns:p14="http://schemas.microsoft.com/office/powerpoint/2010/main" val="370101411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2650" y="255945"/>
            <a:ext cx="8101584" cy="1325563"/>
          </a:xfrm>
        </p:spPr>
        <p:txBody>
          <a:bodyPr/>
          <a:lstStyle/>
          <a:p>
            <a:r>
              <a:rPr lang="en-US" dirty="0"/>
              <a:t>What is the cognitive development</a:t>
            </a:r>
            <a:br>
              <a:rPr lang="en-US" dirty="0"/>
            </a:br>
            <a:r>
              <a:rPr lang="en-US" dirty="0"/>
              <a:t>theory of dreams?</a:t>
            </a:r>
          </a:p>
        </p:txBody>
      </p:sp>
      <p:sp>
        <p:nvSpPr>
          <p:cNvPr id="3" name="Content Placeholder 2"/>
          <p:cNvSpPr>
            <a:spLocks noGrp="1"/>
          </p:cNvSpPr>
          <p:nvPr>
            <p:ph idx="1"/>
          </p:nvPr>
        </p:nvSpPr>
        <p:spPr>
          <a:xfrm>
            <a:off x="2152650" y="1825624"/>
            <a:ext cx="8101584" cy="4793540"/>
          </a:xfrm>
        </p:spPr>
        <p:txBody>
          <a:bodyPr/>
          <a:lstStyle/>
          <a:p>
            <a:r>
              <a:rPr lang="en-US" dirty="0"/>
              <a:t>Some dream researchers prefer to see dreams as</a:t>
            </a:r>
          </a:p>
          <a:p>
            <a:r>
              <a:rPr lang="en-US" dirty="0"/>
              <a:t>part of brain maturation and cognitive development. </a:t>
            </a:r>
            <a:r>
              <a:rPr lang="en-US" sz="2000" i="1" dirty="0"/>
              <a:t>(</a:t>
            </a:r>
            <a:r>
              <a:rPr lang="en-US" sz="2000" i="1" dirty="0" err="1"/>
              <a:t>Domhoff</a:t>
            </a:r>
            <a:r>
              <a:rPr lang="en-US" sz="2000" i="1" dirty="0"/>
              <a:t>, 2010, 2011; Foulkes, 1999)</a:t>
            </a:r>
          </a:p>
          <a:p>
            <a:endParaRPr lang="en-US" sz="2000" i="1" dirty="0"/>
          </a:p>
          <a:p>
            <a:r>
              <a:rPr lang="en-US" dirty="0"/>
              <a:t>Dreams overlap with waking cognition and feature</a:t>
            </a:r>
          </a:p>
          <a:p>
            <a:r>
              <a:rPr lang="en-US" dirty="0"/>
              <a:t>coherent speech. They </a:t>
            </a:r>
            <a:r>
              <a:rPr lang="en-US" i="1" dirty="0"/>
              <a:t>simulate reality </a:t>
            </a:r>
            <a:r>
              <a:rPr lang="en-US" dirty="0"/>
              <a:t>by drawing on our concepts and knowledge. </a:t>
            </a:r>
          </a:p>
          <a:p>
            <a:r>
              <a:rPr lang="en-US" dirty="0"/>
              <a:t>Dreams engage brain networks that also are active during daydreaming — and so may be viewed as</a:t>
            </a:r>
          </a:p>
          <a:p>
            <a:r>
              <a:rPr lang="en-US" dirty="0"/>
              <a:t>intensified mind wandering, enhanced by </a:t>
            </a:r>
          </a:p>
          <a:p>
            <a:r>
              <a:rPr lang="en-US" dirty="0"/>
              <a:t>visual imagery.</a:t>
            </a:r>
          </a:p>
          <a:p>
            <a:r>
              <a:rPr lang="en-US" sz="2000" i="1" dirty="0"/>
              <a:t>(Fox et al., 2013)</a:t>
            </a:r>
          </a:p>
        </p:txBody>
      </p:sp>
      <p:pic>
        <p:nvPicPr>
          <p:cNvPr id="4" name="Picture 3" descr="decorative"/>
          <p:cNvPicPr>
            <a:picLocks noChangeAspect="1"/>
          </p:cNvPicPr>
          <p:nvPr/>
        </p:nvPicPr>
        <p:blipFill>
          <a:blip r:embed="rId2"/>
          <a:stretch>
            <a:fillRect/>
          </a:stretch>
        </p:blipFill>
        <p:spPr>
          <a:xfrm>
            <a:off x="2203127" y="300402"/>
            <a:ext cx="688908" cy="688908"/>
          </a:xfrm>
          <a:prstGeom prst="rect">
            <a:avLst/>
          </a:prstGeom>
        </p:spPr>
      </p:pic>
    </p:spTree>
    <p:extLst>
      <p:ext uri="{BB962C8B-B14F-4D97-AF65-F5344CB8AC3E}">
        <p14:creationId xmlns:p14="http://schemas.microsoft.com/office/powerpoint/2010/main" val="37830659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 look at the dream you wrote down earlier.  How do each of the theories below explain your dream?</a:t>
            </a:r>
          </a:p>
        </p:txBody>
      </p:sp>
      <p:sp>
        <p:nvSpPr>
          <p:cNvPr id="3" name="Content Placeholder 2"/>
          <p:cNvSpPr>
            <a:spLocks noGrp="1"/>
          </p:cNvSpPr>
          <p:nvPr>
            <p:ph sz="quarter" idx="13"/>
          </p:nvPr>
        </p:nvSpPr>
        <p:spPr>
          <a:xfrm>
            <a:off x="2152650" y="3073400"/>
            <a:ext cx="2286000" cy="1549400"/>
          </a:xfrm>
        </p:spPr>
        <p:txBody>
          <a:bodyPr/>
          <a:lstStyle/>
          <a:p>
            <a:r>
              <a:rPr lang="en-US" dirty="0"/>
              <a:t>Freudian</a:t>
            </a:r>
          </a:p>
        </p:txBody>
      </p:sp>
      <p:sp>
        <p:nvSpPr>
          <p:cNvPr id="6" name="Content Placeholder 5"/>
          <p:cNvSpPr>
            <a:spLocks noGrp="1"/>
          </p:cNvSpPr>
          <p:nvPr>
            <p:ph sz="quarter" idx="16"/>
          </p:nvPr>
        </p:nvSpPr>
        <p:spPr>
          <a:xfrm>
            <a:off x="4953000" y="3073400"/>
            <a:ext cx="2286000" cy="1549400"/>
          </a:xfrm>
        </p:spPr>
        <p:txBody>
          <a:bodyPr/>
          <a:lstStyle/>
          <a:p>
            <a:r>
              <a:rPr lang="en-US" dirty="0"/>
              <a:t>Activation-synthesis</a:t>
            </a:r>
          </a:p>
        </p:txBody>
      </p:sp>
      <p:sp>
        <p:nvSpPr>
          <p:cNvPr id="7" name="Content Placeholder 6"/>
          <p:cNvSpPr>
            <a:spLocks noGrp="1"/>
          </p:cNvSpPr>
          <p:nvPr>
            <p:ph sz="quarter" idx="17"/>
          </p:nvPr>
        </p:nvSpPr>
        <p:spPr>
          <a:xfrm>
            <a:off x="7753350" y="3073400"/>
            <a:ext cx="2286000" cy="1549400"/>
          </a:xfrm>
        </p:spPr>
        <p:txBody>
          <a:bodyPr/>
          <a:lstStyle/>
          <a:p>
            <a:r>
              <a:rPr lang="en-US" dirty="0"/>
              <a:t>Information processing</a:t>
            </a:r>
          </a:p>
        </p:txBody>
      </p:sp>
      <p:sp>
        <p:nvSpPr>
          <p:cNvPr id="5" name="Content Placeholder 4"/>
          <p:cNvSpPr>
            <a:spLocks noGrp="1"/>
          </p:cNvSpPr>
          <p:nvPr>
            <p:ph sz="quarter" idx="15"/>
          </p:nvPr>
        </p:nvSpPr>
        <p:spPr>
          <a:xfrm>
            <a:off x="3601777" y="4946651"/>
            <a:ext cx="2286000" cy="1549400"/>
          </a:xfrm>
        </p:spPr>
        <p:txBody>
          <a:bodyPr/>
          <a:lstStyle/>
          <a:p>
            <a:r>
              <a:rPr lang="en-US" dirty="0"/>
              <a:t>cognitive development</a:t>
            </a:r>
          </a:p>
        </p:txBody>
      </p:sp>
      <p:sp>
        <p:nvSpPr>
          <p:cNvPr id="4" name="Content Placeholder 3"/>
          <p:cNvSpPr>
            <a:spLocks noGrp="1"/>
          </p:cNvSpPr>
          <p:nvPr>
            <p:ph sz="quarter" idx="14"/>
          </p:nvPr>
        </p:nvSpPr>
        <p:spPr>
          <a:xfrm>
            <a:off x="6440653" y="4946651"/>
            <a:ext cx="2286000" cy="1549400"/>
          </a:xfrm>
        </p:spPr>
        <p:txBody>
          <a:bodyPr/>
          <a:lstStyle/>
          <a:p>
            <a:r>
              <a:rPr lang="en-US" dirty="0"/>
              <a:t>physiological function</a:t>
            </a:r>
          </a:p>
        </p:txBody>
      </p:sp>
    </p:spTree>
    <p:extLst>
      <p:ext uri="{BB962C8B-B14F-4D97-AF65-F5344CB8AC3E}">
        <p14:creationId xmlns:p14="http://schemas.microsoft.com/office/powerpoint/2010/main" val="363189372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REM rebound?</a:t>
            </a:r>
          </a:p>
        </p:txBody>
      </p:sp>
      <p:sp>
        <p:nvSpPr>
          <p:cNvPr id="3" name="Content Placeholder 2"/>
          <p:cNvSpPr>
            <a:spLocks noGrp="1"/>
          </p:cNvSpPr>
          <p:nvPr>
            <p:ph idx="1"/>
          </p:nvPr>
        </p:nvSpPr>
        <p:spPr/>
        <p:txBody>
          <a:bodyPr>
            <a:noAutofit/>
          </a:bodyPr>
          <a:lstStyle/>
          <a:p>
            <a:r>
              <a:rPr lang="en-US" sz="2800" dirty="0"/>
              <a:t>REM rebound is the tendency for REM sleep to increase </a:t>
            </a:r>
          </a:p>
          <a:p>
            <a:r>
              <a:rPr lang="en-US" sz="2800" dirty="0"/>
              <a:t>Following REM sleep deprivation.</a:t>
            </a:r>
          </a:p>
          <a:p>
            <a:endParaRPr lang="en-US" sz="2800" dirty="0"/>
          </a:p>
          <a:p>
            <a:r>
              <a:rPr lang="en-US" sz="2800" dirty="0"/>
              <a:t>Most other mammals also experience REM</a:t>
            </a:r>
          </a:p>
          <a:p>
            <a:r>
              <a:rPr lang="en-US" sz="2800" dirty="0"/>
              <a:t>rebound, suggesting that the causes and functions of REM sleep are deeply biological. </a:t>
            </a:r>
          </a:p>
          <a:p>
            <a:endParaRPr lang="en-US" sz="2800" dirty="0"/>
          </a:p>
          <a:p>
            <a:r>
              <a:rPr lang="en-US" sz="2800" dirty="0"/>
              <a:t>That REM sleep occurs in mammals — and not in animals such as fish, whose behavior is less influenced by learning — fits the information-processing theory of dreams.</a:t>
            </a:r>
            <a:endParaRPr lang="en-US" sz="2800" i="1" dirty="0"/>
          </a:p>
        </p:txBody>
      </p:sp>
      <p:pic>
        <p:nvPicPr>
          <p:cNvPr id="4" name="Picture 3" descr="decorative"/>
          <p:cNvPicPr>
            <a:picLocks noChangeAspect="1"/>
          </p:cNvPicPr>
          <p:nvPr/>
        </p:nvPicPr>
        <p:blipFill>
          <a:blip r:embed="rId2"/>
          <a:stretch>
            <a:fillRect/>
          </a:stretch>
        </p:blipFill>
        <p:spPr>
          <a:xfrm>
            <a:off x="2203126" y="423232"/>
            <a:ext cx="688908" cy="688908"/>
          </a:xfrm>
          <a:prstGeom prst="rect">
            <a:avLst/>
          </a:prstGeom>
        </p:spPr>
      </p:pic>
    </p:spTree>
    <p:extLst>
      <p:ext uri="{BB962C8B-B14F-4D97-AF65-F5344CB8AC3E}">
        <p14:creationId xmlns:p14="http://schemas.microsoft.com/office/powerpoint/2010/main" val="139944085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1738884" y="155865"/>
            <a:ext cx="2248916" cy="6525491"/>
          </a:xfrm>
          <a:ln>
            <a:noFill/>
          </a:ln>
        </p:spPr>
        <p:txBody>
          <a:bodyPr>
            <a:normAutofit/>
          </a:bodyPr>
          <a:lstStyle/>
          <a:p>
            <a:pPr marL="0" indent="0">
              <a:buNone/>
            </a:pPr>
            <a:r>
              <a:rPr lang="en-US" sz="4100" dirty="0"/>
              <a:t>Module 25</a:t>
            </a:r>
          </a:p>
          <a:p>
            <a:pPr marL="0" indent="0">
              <a:buNone/>
            </a:pPr>
            <a:endParaRPr lang="en-US" sz="4100" dirty="0"/>
          </a:p>
        </p:txBody>
      </p:sp>
      <p:sp>
        <p:nvSpPr>
          <p:cNvPr id="4" name="Text Placeholder 3"/>
          <p:cNvSpPr>
            <a:spLocks noGrp="1"/>
          </p:cNvSpPr>
          <p:nvPr>
            <p:ph type="body" sz="quarter" idx="4294967295"/>
          </p:nvPr>
        </p:nvSpPr>
        <p:spPr>
          <a:xfrm>
            <a:off x="1738884" y="4057854"/>
            <a:ext cx="2248916" cy="1790700"/>
          </a:xfrm>
          <a:noFill/>
          <a:ln>
            <a:noFill/>
          </a:ln>
        </p:spPr>
        <p:txBody>
          <a:bodyPr/>
          <a:lstStyle/>
          <a:p>
            <a:pPr marL="0" indent="0">
              <a:buNone/>
            </a:pPr>
            <a:r>
              <a:rPr lang="en-US" dirty="0"/>
              <a:t>Psychoactive Drugs</a:t>
            </a:r>
          </a:p>
        </p:txBody>
      </p:sp>
      <p:sp>
        <p:nvSpPr>
          <p:cNvPr id="9" name="Title 8">
            <a:extLst>
              <a:ext uri="{FF2B5EF4-FFF2-40B4-BE49-F238E27FC236}">
                <a16:creationId xmlns:a16="http://schemas.microsoft.com/office/drawing/2014/main" id="{02DB4D58-02B5-4BC1-81E9-7422C39FA96A}"/>
              </a:ext>
            </a:extLst>
          </p:cNvPr>
          <p:cNvSpPr>
            <a:spLocks noGrp="1"/>
          </p:cNvSpPr>
          <p:nvPr>
            <p:ph type="title"/>
          </p:nvPr>
        </p:nvSpPr>
        <p:spPr>
          <a:xfrm>
            <a:off x="2045208" y="476250"/>
            <a:ext cx="8101584" cy="1325563"/>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4196204" y="2088534"/>
            <a:ext cx="457240" cy="457240"/>
          </a:xfrm>
          <a:prstGeom prst="rect">
            <a:avLst/>
          </a:prstGeom>
        </p:spPr>
      </p:pic>
      <p:sp>
        <p:nvSpPr>
          <p:cNvPr id="6" name="Content Placeholder 5"/>
          <p:cNvSpPr>
            <a:spLocks noGrp="1"/>
          </p:cNvSpPr>
          <p:nvPr>
            <p:ph idx="1"/>
          </p:nvPr>
        </p:nvSpPr>
        <p:spPr>
          <a:xfrm>
            <a:off x="4653445" y="1962277"/>
            <a:ext cx="6046031" cy="709757"/>
          </a:xfrm>
          <a:noFill/>
          <a:ln>
            <a:noFill/>
          </a:ln>
        </p:spPr>
        <p:txBody>
          <a:bodyPr>
            <a:noAutofit/>
          </a:bodyPr>
          <a:lstStyle/>
          <a:p>
            <a:pPr algn="l"/>
            <a:r>
              <a:rPr lang="en-US" sz="2400" b="1" dirty="0">
                <a:solidFill>
                  <a:srgbClr val="C00000"/>
                </a:solidFill>
              </a:rPr>
              <a:t>25-1</a:t>
            </a:r>
            <a:r>
              <a:rPr lang="en-US" sz="2400" dirty="0"/>
              <a:t> Describe </a:t>
            </a:r>
            <a:r>
              <a:rPr lang="en-US" sz="2400" i="1" dirty="0"/>
              <a:t>substance abuse disorders</a:t>
            </a:r>
            <a:r>
              <a:rPr lang="en-US" sz="2400" dirty="0"/>
              <a:t>.</a:t>
            </a:r>
          </a:p>
        </p:txBody>
      </p:sp>
      <p:pic>
        <p:nvPicPr>
          <p:cNvPr id="12" name="Picture 11" descr="decorative"/>
          <p:cNvPicPr>
            <a:picLocks noChangeAspect="1"/>
          </p:cNvPicPr>
          <p:nvPr/>
        </p:nvPicPr>
        <p:blipFill>
          <a:blip r:embed="rId2"/>
          <a:stretch>
            <a:fillRect/>
          </a:stretch>
        </p:blipFill>
        <p:spPr>
          <a:xfrm>
            <a:off x="4216420" y="2589864"/>
            <a:ext cx="457240" cy="457240"/>
          </a:xfrm>
          <a:prstGeom prst="rect">
            <a:avLst/>
          </a:prstGeom>
        </p:spPr>
      </p:pic>
      <p:sp>
        <p:nvSpPr>
          <p:cNvPr id="7" name="Content Placeholder 6"/>
          <p:cNvSpPr>
            <a:spLocks noGrp="1"/>
          </p:cNvSpPr>
          <p:nvPr>
            <p:ph sz="quarter" idx="4294967295"/>
          </p:nvPr>
        </p:nvSpPr>
        <p:spPr>
          <a:xfrm>
            <a:off x="4653444" y="2796068"/>
            <a:ext cx="5923404" cy="1166812"/>
          </a:xfrm>
          <a:noFill/>
          <a:ln>
            <a:noFill/>
          </a:ln>
        </p:spPr>
        <p:txBody>
          <a:bodyPr>
            <a:noAutofit/>
          </a:bodyPr>
          <a:lstStyle/>
          <a:p>
            <a:pPr marL="0" indent="0" algn="l">
              <a:buNone/>
            </a:pPr>
            <a:r>
              <a:rPr lang="en-US" sz="2400" b="1" dirty="0">
                <a:solidFill>
                  <a:srgbClr val="C00000"/>
                </a:solidFill>
              </a:rPr>
              <a:t>25-2</a:t>
            </a:r>
            <a:r>
              <a:rPr lang="en-US" sz="2400" b="1" dirty="0">
                <a:solidFill>
                  <a:srgbClr val="FF0000"/>
                </a:solidFill>
              </a:rPr>
              <a:t> </a:t>
            </a:r>
            <a:r>
              <a:rPr lang="en-US" sz="2400" dirty="0"/>
              <a:t>Discuss the roles that tolerance and addiction play in substance use disorders, and how the concept of addiction has changed.</a:t>
            </a:r>
          </a:p>
        </p:txBody>
      </p:sp>
      <p:pic>
        <p:nvPicPr>
          <p:cNvPr id="13" name="Picture 12" descr="decorative"/>
          <p:cNvPicPr>
            <a:picLocks noChangeAspect="1"/>
          </p:cNvPicPr>
          <p:nvPr/>
        </p:nvPicPr>
        <p:blipFill>
          <a:blip r:embed="rId2"/>
          <a:stretch>
            <a:fillRect/>
          </a:stretch>
        </p:blipFill>
        <p:spPr>
          <a:xfrm>
            <a:off x="4216420" y="4187543"/>
            <a:ext cx="457240" cy="457240"/>
          </a:xfrm>
          <a:prstGeom prst="rect">
            <a:avLst/>
          </a:prstGeom>
        </p:spPr>
      </p:pic>
      <p:sp>
        <p:nvSpPr>
          <p:cNvPr id="19" name="Content Placeholder 6"/>
          <p:cNvSpPr>
            <a:spLocks noGrp="1"/>
          </p:cNvSpPr>
          <p:nvPr>
            <p:ph sz="quarter" idx="4294967295"/>
          </p:nvPr>
        </p:nvSpPr>
        <p:spPr>
          <a:xfrm>
            <a:off x="4673660" y="4244865"/>
            <a:ext cx="5903188" cy="685800"/>
          </a:xfrm>
          <a:noFill/>
          <a:ln>
            <a:noFill/>
          </a:ln>
        </p:spPr>
        <p:txBody>
          <a:bodyPr>
            <a:noAutofit/>
          </a:bodyPr>
          <a:lstStyle/>
          <a:p>
            <a:pPr marL="0" indent="0" algn="l">
              <a:buNone/>
            </a:pPr>
            <a:r>
              <a:rPr lang="en-US" sz="2400" b="1" dirty="0">
                <a:solidFill>
                  <a:srgbClr val="C00000"/>
                </a:solidFill>
              </a:rPr>
              <a:t>25-3</a:t>
            </a:r>
            <a:r>
              <a:rPr lang="en-US" sz="2400" b="1" dirty="0">
                <a:solidFill>
                  <a:srgbClr val="FF0000"/>
                </a:solidFill>
              </a:rPr>
              <a:t> </a:t>
            </a:r>
            <a:r>
              <a:rPr lang="en-US" sz="2400" dirty="0"/>
              <a:t>Identify the</a:t>
            </a:r>
            <a:r>
              <a:rPr lang="en-US" sz="2400" i="1" dirty="0"/>
              <a:t> depressants</a:t>
            </a:r>
            <a:r>
              <a:rPr lang="en-US" sz="2400" dirty="0"/>
              <a:t>, and describe their effects.</a:t>
            </a:r>
          </a:p>
        </p:txBody>
      </p:sp>
      <p:pic>
        <p:nvPicPr>
          <p:cNvPr id="8" name="Picture 7" descr="decorative"/>
          <p:cNvPicPr>
            <a:picLocks noChangeAspect="1"/>
          </p:cNvPicPr>
          <p:nvPr/>
        </p:nvPicPr>
        <p:blipFill>
          <a:blip r:embed="rId2"/>
          <a:stretch>
            <a:fillRect/>
          </a:stretch>
        </p:blipFill>
        <p:spPr>
          <a:xfrm>
            <a:off x="4219332" y="4993057"/>
            <a:ext cx="457240" cy="457240"/>
          </a:xfrm>
          <a:prstGeom prst="rect">
            <a:avLst/>
          </a:prstGeom>
        </p:spPr>
      </p:pic>
      <p:sp>
        <p:nvSpPr>
          <p:cNvPr id="14" name="Content Placeholder 6"/>
          <p:cNvSpPr>
            <a:spLocks noGrp="1"/>
          </p:cNvSpPr>
          <p:nvPr>
            <p:ph sz="quarter" idx="4294967295"/>
          </p:nvPr>
        </p:nvSpPr>
        <p:spPr>
          <a:xfrm>
            <a:off x="4653444" y="5107262"/>
            <a:ext cx="5923404" cy="685800"/>
          </a:xfrm>
          <a:noFill/>
          <a:ln>
            <a:noFill/>
          </a:ln>
        </p:spPr>
        <p:txBody>
          <a:bodyPr>
            <a:noAutofit/>
          </a:bodyPr>
          <a:lstStyle/>
          <a:p>
            <a:pPr marL="0" indent="0" algn="l">
              <a:buNone/>
            </a:pPr>
            <a:r>
              <a:rPr lang="en-US" sz="2400" b="1" dirty="0">
                <a:solidFill>
                  <a:srgbClr val="C00000"/>
                </a:solidFill>
              </a:rPr>
              <a:t>25-4</a:t>
            </a:r>
            <a:r>
              <a:rPr lang="en-US" sz="2400" b="1" dirty="0">
                <a:solidFill>
                  <a:srgbClr val="FF0000"/>
                </a:solidFill>
              </a:rPr>
              <a:t> </a:t>
            </a:r>
            <a:r>
              <a:rPr lang="en-US" sz="2400" dirty="0"/>
              <a:t>Identify the </a:t>
            </a:r>
            <a:r>
              <a:rPr lang="en-US" sz="2400" i="1" dirty="0"/>
              <a:t>stimulants, </a:t>
            </a:r>
            <a:r>
              <a:rPr lang="en-US" sz="2400" dirty="0"/>
              <a:t>and describe their effects.</a:t>
            </a:r>
          </a:p>
        </p:txBody>
      </p:sp>
      <p:pic>
        <p:nvPicPr>
          <p:cNvPr id="16" name="Picture 15" descr="decorative"/>
          <p:cNvPicPr>
            <a:picLocks noChangeAspect="1"/>
          </p:cNvPicPr>
          <p:nvPr/>
        </p:nvPicPr>
        <p:blipFill>
          <a:blip r:embed="rId2"/>
          <a:stretch>
            <a:fillRect/>
          </a:stretch>
        </p:blipFill>
        <p:spPr>
          <a:xfrm>
            <a:off x="4216420" y="5848554"/>
            <a:ext cx="457240" cy="457240"/>
          </a:xfrm>
          <a:prstGeom prst="rect">
            <a:avLst/>
          </a:prstGeom>
        </p:spPr>
      </p:pic>
      <p:sp>
        <p:nvSpPr>
          <p:cNvPr id="15" name="Content Placeholder 6"/>
          <p:cNvSpPr>
            <a:spLocks noGrp="1"/>
          </p:cNvSpPr>
          <p:nvPr>
            <p:ph sz="quarter" idx="4294967295"/>
          </p:nvPr>
        </p:nvSpPr>
        <p:spPr>
          <a:xfrm>
            <a:off x="4673660" y="5938110"/>
            <a:ext cx="5903188" cy="685800"/>
          </a:xfrm>
          <a:noFill/>
          <a:ln>
            <a:noFill/>
          </a:ln>
        </p:spPr>
        <p:txBody>
          <a:bodyPr>
            <a:noAutofit/>
          </a:bodyPr>
          <a:lstStyle/>
          <a:p>
            <a:pPr marL="0" indent="0" algn="l">
              <a:buNone/>
            </a:pPr>
            <a:r>
              <a:rPr lang="en-US" sz="2400" b="1" dirty="0">
                <a:solidFill>
                  <a:srgbClr val="C00000"/>
                </a:solidFill>
              </a:rPr>
              <a:t>25-5</a:t>
            </a:r>
            <a:r>
              <a:rPr lang="en-US" sz="2400" b="1" dirty="0">
                <a:solidFill>
                  <a:srgbClr val="FF0000"/>
                </a:solidFill>
              </a:rPr>
              <a:t> </a:t>
            </a:r>
            <a:r>
              <a:rPr lang="en-US" sz="2400" dirty="0"/>
              <a:t>Identify the hallucinogens, and describe their effects.</a:t>
            </a:r>
          </a:p>
        </p:txBody>
      </p:sp>
    </p:spTree>
    <p:extLst>
      <p:ext uri="{BB962C8B-B14F-4D97-AF65-F5344CB8AC3E}">
        <p14:creationId xmlns:p14="http://schemas.microsoft.com/office/powerpoint/2010/main" val="404793593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psychoactive drugs and </a:t>
            </a:r>
            <a:br>
              <a:rPr lang="en-US" dirty="0"/>
            </a:br>
            <a:r>
              <a:rPr lang="en-US" dirty="0"/>
              <a:t>what is a substance abuse disorder?</a:t>
            </a:r>
          </a:p>
        </p:txBody>
      </p:sp>
      <p:sp>
        <p:nvSpPr>
          <p:cNvPr id="3" name="Text Placeholder 2"/>
          <p:cNvSpPr>
            <a:spLocks noGrp="1"/>
          </p:cNvSpPr>
          <p:nvPr>
            <p:ph type="body" idx="1"/>
          </p:nvPr>
        </p:nvSpPr>
        <p:spPr/>
        <p:txBody>
          <a:bodyPr>
            <a:normAutofit/>
          </a:bodyPr>
          <a:lstStyle/>
          <a:p>
            <a:r>
              <a:rPr lang="en-US" dirty="0"/>
              <a:t>psychoactive drugs</a:t>
            </a:r>
          </a:p>
        </p:txBody>
      </p:sp>
      <p:sp>
        <p:nvSpPr>
          <p:cNvPr id="4" name="Content Placeholder 3"/>
          <p:cNvSpPr>
            <a:spLocks noGrp="1"/>
          </p:cNvSpPr>
          <p:nvPr>
            <p:ph sz="half" idx="2"/>
          </p:nvPr>
        </p:nvSpPr>
        <p:spPr/>
        <p:txBody>
          <a:bodyPr/>
          <a:lstStyle/>
          <a:p>
            <a:r>
              <a:rPr lang="en-US" dirty="0"/>
              <a:t>chemical substances that alter perceptions and moods</a:t>
            </a:r>
          </a:p>
          <a:p>
            <a:endParaRPr lang="en-US" dirty="0"/>
          </a:p>
        </p:txBody>
      </p:sp>
      <p:sp>
        <p:nvSpPr>
          <p:cNvPr id="5" name="Text Placeholder 4"/>
          <p:cNvSpPr>
            <a:spLocks noGrp="1"/>
          </p:cNvSpPr>
          <p:nvPr>
            <p:ph type="body" sz="quarter" idx="3"/>
          </p:nvPr>
        </p:nvSpPr>
        <p:spPr/>
        <p:txBody>
          <a:bodyPr>
            <a:normAutofit/>
          </a:bodyPr>
          <a:lstStyle/>
          <a:p>
            <a:r>
              <a:rPr lang="en-US" dirty="0"/>
              <a:t>substance abuse disorder</a:t>
            </a:r>
          </a:p>
        </p:txBody>
      </p:sp>
      <p:sp>
        <p:nvSpPr>
          <p:cNvPr id="6" name="Content Placeholder 5"/>
          <p:cNvSpPr>
            <a:spLocks noGrp="1"/>
          </p:cNvSpPr>
          <p:nvPr>
            <p:ph sz="quarter" idx="4"/>
          </p:nvPr>
        </p:nvSpPr>
        <p:spPr/>
        <p:txBody>
          <a:bodyPr/>
          <a:lstStyle/>
          <a:p>
            <a:r>
              <a:rPr lang="en-US" dirty="0"/>
              <a:t>a disorder characterized by continued substance craving and use despite significant life disruption and/or physical risk</a:t>
            </a:r>
          </a:p>
        </p:txBody>
      </p:sp>
      <p:pic>
        <p:nvPicPr>
          <p:cNvPr id="7" name="Picture 6" descr="decorative"/>
          <p:cNvPicPr>
            <a:picLocks noChangeAspect="1"/>
          </p:cNvPicPr>
          <p:nvPr/>
        </p:nvPicPr>
        <p:blipFill>
          <a:blip r:embed="rId2"/>
          <a:stretch>
            <a:fillRect/>
          </a:stretch>
        </p:blipFill>
        <p:spPr>
          <a:xfrm>
            <a:off x="2111878" y="413066"/>
            <a:ext cx="688908" cy="688908"/>
          </a:xfrm>
          <a:prstGeom prst="rect">
            <a:avLst/>
          </a:prstGeom>
        </p:spPr>
      </p:pic>
    </p:spTree>
    <p:extLst>
      <p:ext uri="{BB962C8B-B14F-4D97-AF65-F5344CB8AC3E}">
        <p14:creationId xmlns:p14="http://schemas.microsoft.com/office/powerpoint/2010/main" val="35528029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is drug use a disorder?</a:t>
            </a:r>
          </a:p>
        </p:txBody>
      </p:sp>
      <p:sp>
        <p:nvSpPr>
          <p:cNvPr id="3" name="Text Placeholder 2"/>
          <p:cNvSpPr>
            <a:spLocks noGrp="1"/>
          </p:cNvSpPr>
          <p:nvPr>
            <p:ph type="body" sz="quarter" idx="18"/>
          </p:nvPr>
        </p:nvSpPr>
        <p:spPr>
          <a:xfrm>
            <a:off x="2152650" y="5494192"/>
            <a:ext cx="7994650" cy="1261450"/>
          </a:xfrm>
        </p:spPr>
        <p:txBody>
          <a:bodyPr>
            <a:normAutofit lnSpcReduction="10000"/>
          </a:bodyPr>
          <a:lstStyle/>
          <a:p>
            <a:r>
              <a:rPr lang="en-US" dirty="0"/>
              <a:t>How many of the 11 statements above do you think someone would have to agree with in order to be diagnosed with a substance abuse disorder?</a:t>
            </a:r>
          </a:p>
        </p:txBody>
      </p:sp>
      <p:pic>
        <p:nvPicPr>
          <p:cNvPr id="5" name="Content Placeholder 4"/>
          <p:cNvPicPr>
            <a:picLocks noGrp="1" noChangeAspect="1"/>
          </p:cNvPicPr>
          <p:nvPr>
            <p:ph sz="quarter" idx="19"/>
          </p:nvPr>
        </p:nvPicPr>
        <p:blipFill>
          <a:blip r:embed="rId2"/>
          <a:stretch>
            <a:fillRect/>
          </a:stretch>
        </p:blipFill>
        <p:spPr>
          <a:xfrm>
            <a:off x="3926007" y="2397170"/>
            <a:ext cx="4895451" cy="2930293"/>
          </a:xfrm>
          <a:prstGeom prst="rect">
            <a:avLst/>
          </a:prstGeom>
        </p:spPr>
      </p:pic>
    </p:spTree>
    <p:extLst>
      <p:ext uri="{BB962C8B-B14F-4D97-AF65-F5344CB8AC3E}">
        <p14:creationId xmlns:p14="http://schemas.microsoft.com/office/powerpoint/2010/main" val="417281765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many did you guess?</a:t>
            </a:r>
          </a:p>
        </p:txBody>
      </p:sp>
      <p:sp>
        <p:nvSpPr>
          <p:cNvPr id="4" name="Content Placeholder 3"/>
          <p:cNvSpPr>
            <a:spLocks noGrp="1"/>
          </p:cNvSpPr>
          <p:nvPr>
            <p:ph sz="quarter" idx="19"/>
          </p:nvPr>
        </p:nvSpPr>
        <p:spPr>
          <a:xfrm>
            <a:off x="2152650" y="2400300"/>
            <a:ext cx="7994650" cy="4269441"/>
          </a:xfrm>
        </p:spPr>
        <p:txBody>
          <a:bodyPr>
            <a:normAutofit lnSpcReduction="10000"/>
          </a:bodyPr>
          <a:lstStyle/>
          <a:p>
            <a:r>
              <a:rPr lang="en-US" dirty="0"/>
              <a:t>On the previous slide, how many indicators did you think were needed to diagnose substance </a:t>
            </a:r>
            <a:r>
              <a:rPr lang="en-US"/>
              <a:t>abuse disorder?</a:t>
            </a:r>
            <a:endParaRPr lang="en-US" dirty="0"/>
          </a:p>
          <a:p>
            <a:endParaRPr lang="en-US" dirty="0"/>
          </a:p>
          <a:p>
            <a:r>
              <a:rPr lang="en-US" dirty="0"/>
              <a:t>The severity of substance use disorder varies from </a:t>
            </a:r>
          </a:p>
          <a:p>
            <a:r>
              <a:rPr lang="en-US" i="1" dirty="0"/>
              <a:t>mild </a:t>
            </a:r>
            <a:r>
              <a:rPr lang="en-US" dirty="0"/>
              <a:t>(two to three of the indicators) to </a:t>
            </a:r>
          </a:p>
          <a:p>
            <a:r>
              <a:rPr lang="en-US" i="1" dirty="0"/>
              <a:t>moderate </a:t>
            </a:r>
            <a:r>
              <a:rPr lang="en-US" dirty="0"/>
              <a:t>(four to five indicators) to </a:t>
            </a:r>
          </a:p>
          <a:p>
            <a:r>
              <a:rPr lang="en-US" i="1" dirty="0"/>
              <a:t>severe </a:t>
            </a:r>
            <a:r>
              <a:rPr lang="en-US" dirty="0"/>
              <a:t>(six or more indicators). </a:t>
            </a:r>
          </a:p>
          <a:p>
            <a:endParaRPr lang="en-US" dirty="0"/>
          </a:p>
          <a:p>
            <a:endParaRPr lang="en-US" dirty="0"/>
          </a:p>
          <a:p>
            <a:r>
              <a:rPr lang="en-US" sz="2000" i="1" dirty="0"/>
              <a:t>American Psychiatric Association, 2013.</a:t>
            </a:r>
          </a:p>
        </p:txBody>
      </p:sp>
    </p:spTree>
    <p:extLst>
      <p:ext uri="{BB962C8B-B14F-4D97-AF65-F5344CB8AC3E}">
        <p14:creationId xmlns:p14="http://schemas.microsoft.com/office/powerpoint/2010/main" val="5601193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post-hypnotic suggestion and how effective is it?</a:t>
            </a:r>
          </a:p>
        </p:txBody>
      </p:sp>
      <p:sp>
        <p:nvSpPr>
          <p:cNvPr id="3" name="Content Placeholder 2"/>
          <p:cNvSpPr>
            <a:spLocks noGrp="1"/>
          </p:cNvSpPr>
          <p:nvPr>
            <p:ph idx="1"/>
          </p:nvPr>
        </p:nvSpPr>
        <p:spPr/>
        <p:txBody>
          <a:bodyPr/>
          <a:lstStyle/>
          <a:p>
            <a:r>
              <a:rPr lang="en-US" dirty="0"/>
              <a:t>a suggestion, made during a hypnosis session, to be carried out after the subject is no longer</a:t>
            </a:r>
          </a:p>
          <a:p>
            <a:r>
              <a:rPr lang="en-US" dirty="0"/>
              <a:t>hypnotized; used by some clinicians to help control undesired symptoms and behaviors</a:t>
            </a:r>
          </a:p>
          <a:p>
            <a:endParaRPr lang="en-US" b="1" i="1" dirty="0"/>
          </a:p>
          <a:p>
            <a:r>
              <a:rPr lang="en-US" b="1" i="1" dirty="0"/>
              <a:t>Posthypnotic suggestions </a:t>
            </a:r>
            <a:r>
              <a:rPr lang="en-US" dirty="0"/>
              <a:t>have helped alleviate headaches, asthma, and stress-related </a:t>
            </a:r>
          </a:p>
          <a:p>
            <a:r>
              <a:rPr lang="en-US" dirty="0"/>
              <a:t>anxiety and skin disorders.</a:t>
            </a:r>
          </a:p>
          <a:p>
            <a:endParaRPr lang="en-US" dirty="0"/>
          </a:p>
        </p:txBody>
      </p:sp>
    </p:spTree>
    <p:extLst>
      <p:ext uri="{BB962C8B-B14F-4D97-AF65-F5344CB8AC3E}">
        <p14:creationId xmlns:p14="http://schemas.microsoft.com/office/powerpoint/2010/main" val="37811880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tolerance and addiction?</a:t>
            </a:r>
          </a:p>
        </p:txBody>
      </p:sp>
      <p:sp>
        <p:nvSpPr>
          <p:cNvPr id="3" name="Text Placeholder 2"/>
          <p:cNvSpPr>
            <a:spLocks noGrp="1"/>
          </p:cNvSpPr>
          <p:nvPr>
            <p:ph type="body" idx="1"/>
          </p:nvPr>
        </p:nvSpPr>
        <p:spPr/>
        <p:txBody>
          <a:bodyPr/>
          <a:lstStyle/>
          <a:p>
            <a:r>
              <a:rPr lang="en-US" dirty="0"/>
              <a:t>tolerance</a:t>
            </a:r>
          </a:p>
        </p:txBody>
      </p:sp>
      <p:sp>
        <p:nvSpPr>
          <p:cNvPr id="4" name="Content Placeholder 3"/>
          <p:cNvSpPr>
            <a:spLocks noGrp="1"/>
          </p:cNvSpPr>
          <p:nvPr>
            <p:ph sz="half" idx="2"/>
          </p:nvPr>
        </p:nvSpPr>
        <p:spPr/>
        <p:txBody>
          <a:bodyPr/>
          <a:lstStyle/>
          <a:p>
            <a:r>
              <a:rPr lang="en-US" dirty="0"/>
              <a:t>the diminishing effect</a:t>
            </a:r>
          </a:p>
          <a:p>
            <a:r>
              <a:rPr lang="en-US" dirty="0"/>
              <a:t>with regular use of the same dose of a drug, requiring the user to</a:t>
            </a:r>
          </a:p>
          <a:p>
            <a:r>
              <a:rPr lang="en-US" dirty="0"/>
              <a:t>take larger and larger doses before experiencing the drug’s effect</a:t>
            </a:r>
          </a:p>
        </p:txBody>
      </p:sp>
      <p:sp>
        <p:nvSpPr>
          <p:cNvPr id="5" name="Text Placeholder 4"/>
          <p:cNvSpPr>
            <a:spLocks noGrp="1"/>
          </p:cNvSpPr>
          <p:nvPr>
            <p:ph type="body" sz="quarter" idx="3"/>
          </p:nvPr>
        </p:nvSpPr>
        <p:spPr/>
        <p:txBody>
          <a:bodyPr/>
          <a:lstStyle/>
          <a:p>
            <a:r>
              <a:rPr lang="en-US" dirty="0"/>
              <a:t>addiction</a:t>
            </a:r>
          </a:p>
        </p:txBody>
      </p:sp>
      <p:sp>
        <p:nvSpPr>
          <p:cNvPr id="6" name="Content Placeholder 5"/>
          <p:cNvSpPr>
            <a:spLocks noGrp="1"/>
          </p:cNvSpPr>
          <p:nvPr>
            <p:ph sz="quarter" idx="4"/>
          </p:nvPr>
        </p:nvSpPr>
        <p:spPr/>
        <p:txBody>
          <a:bodyPr/>
          <a:lstStyle/>
          <a:p>
            <a:r>
              <a:rPr lang="en-US" dirty="0"/>
              <a:t>a primary, chronic disease of brain reward, motivation, memory and related circuitry</a:t>
            </a:r>
          </a:p>
        </p:txBody>
      </p:sp>
      <p:pic>
        <p:nvPicPr>
          <p:cNvPr id="7" name="Picture 6" descr="decorative"/>
          <p:cNvPicPr>
            <a:picLocks noChangeAspect="1"/>
          </p:cNvPicPr>
          <p:nvPr/>
        </p:nvPicPr>
        <p:blipFill>
          <a:blip r:embed="rId2"/>
          <a:stretch>
            <a:fillRect/>
          </a:stretch>
        </p:blipFill>
        <p:spPr>
          <a:xfrm>
            <a:off x="2100636" y="391458"/>
            <a:ext cx="688908" cy="688908"/>
          </a:xfrm>
          <a:prstGeom prst="rect">
            <a:avLst/>
          </a:prstGeom>
        </p:spPr>
      </p:pic>
    </p:spTree>
    <p:extLst>
      <p:ext uri="{BB962C8B-B14F-4D97-AF65-F5344CB8AC3E}">
        <p14:creationId xmlns:p14="http://schemas.microsoft.com/office/powerpoint/2010/main" val="156758959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is addiction characterized?</a:t>
            </a:r>
          </a:p>
        </p:txBody>
      </p:sp>
      <p:sp>
        <p:nvSpPr>
          <p:cNvPr id="3" name="Content Placeholder 2"/>
          <p:cNvSpPr>
            <a:spLocks noGrp="1"/>
          </p:cNvSpPr>
          <p:nvPr>
            <p:ph idx="1"/>
          </p:nvPr>
        </p:nvSpPr>
        <p:spPr>
          <a:xfrm>
            <a:off x="2152650" y="1969477"/>
            <a:ext cx="8101584" cy="4413738"/>
          </a:xfrm>
        </p:spPr>
        <p:txBody>
          <a:bodyPr/>
          <a:lstStyle/>
          <a:p>
            <a:r>
              <a:rPr lang="en-US" dirty="0"/>
              <a:t>Addiction is characterized by inability to consistently abstain, impairment in behavioral control, craving, diminished recognition of significant problems with one’s behaviors and interpersonal relationships, and a dysfunctional emotional response.</a:t>
            </a:r>
          </a:p>
          <a:p>
            <a:endParaRPr lang="en-US" dirty="0"/>
          </a:p>
          <a:p>
            <a:r>
              <a:rPr lang="en-US" dirty="0"/>
              <a:t>Despite the adverse consequences of using the drug, people in the grip of addiction </a:t>
            </a:r>
            <a:r>
              <a:rPr lang="en-US" i="1" dirty="0"/>
              <a:t>want</a:t>
            </a:r>
            <a:r>
              <a:rPr lang="en-US" dirty="0"/>
              <a:t> the drug more than they </a:t>
            </a:r>
            <a:r>
              <a:rPr lang="en-US" i="1" dirty="0"/>
              <a:t>like</a:t>
            </a:r>
            <a:r>
              <a:rPr lang="en-US" dirty="0"/>
              <a:t> the drug.</a:t>
            </a:r>
          </a:p>
        </p:txBody>
      </p:sp>
    </p:spTree>
    <p:extLst>
      <p:ext uri="{BB962C8B-B14F-4D97-AF65-F5344CB8AC3E}">
        <p14:creationId xmlns:p14="http://schemas.microsoft.com/office/powerpoint/2010/main" val="182921359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tolerance lead to a </a:t>
            </a:r>
            <a:br>
              <a:rPr lang="en-US" dirty="0"/>
            </a:br>
            <a:r>
              <a:rPr lang="en-US" dirty="0"/>
              <a:t>substance abuse disorder?</a:t>
            </a:r>
          </a:p>
        </p:txBody>
      </p:sp>
      <p:sp>
        <p:nvSpPr>
          <p:cNvPr id="4" name="Content Placeholder 3"/>
          <p:cNvSpPr>
            <a:spLocks noGrp="1"/>
          </p:cNvSpPr>
          <p:nvPr>
            <p:ph sz="quarter" idx="14"/>
          </p:nvPr>
        </p:nvSpPr>
        <p:spPr>
          <a:xfrm>
            <a:off x="2152651" y="5194300"/>
            <a:ext cx="8101013" cy="1511300"/>
          </a:xfrm>
        </p:spPr>
        <p:txBody>
          <a:bodyPr>
            <a:normAutofit lnSpcReduction="10000"/>
          </a:bodyPr>
          <a:lstStyle/>
          <a:p>
            <a:r>
              <a:rPr lang="en-US" dirty="0"/>
              <a:t>Due to neuroadaptation, brain chemistry changes to offset the effects of the drug.  Users require larger and larger doses which increases the risk of becoming addicted and developing a substance abuse disorder.</a:t>
            </a:r>
          </a:p>
        </p:txBody>
      </p:sp>
      <p:pic>
        <p:nvPicPr>
          <p:cNvPr id="5" name="Content Placeholder 4"/>
          <p:cNvPicPr>
            <a:picLocks noGrp="1" noChangeAspect="1"/>
          </p:cNvPicPr>
          <p:nvPr>
            <p:ph sz="quarter" idx="13"/>
          </p:nvPr>
        </p:nvPicPr>
        <p:blipFill>
          <a:blip r:embed="rId2"/>
          <a:stretch>
            <a:fillRect/>
          </a:stretch>
        </p:blipFill>
        <p:spPr>
          <a:xfrm>
            <a:off x="2895345" y="1744475"/>
            <a:ext cx="7006898" cy="3449825"/>
          </a:xfrm>
          <a:prstGeom prst="rect">
            <a:avLst/>
          </a:prstGeom>
        </p:spPr>
      </p:pic>
      <p:pic>
        <p:nvPicPr>
          <p:cNvPr id="6" name="Picture 5" descr="decorative"/>
          <p:cNvPicPr>
            <a:picLocks noChangeAspect="1"/>
          </p:cNvPicPr>
          <p:nvPr/>
        </p:nvPicPr>
        <p:blipFill>
          <a:blip r:embed="rId3"/>
          <a:stretch>
            <a:fillRect/>
          </a:stretch>
        </p:blipFill>
        <p:spPr>
          <a:xfrm>
            <a:off x="2206437" y="418912"/>
            <a:ext cx="688908" cy="688908"/>
          </a:xfrm>
          <a:prstGeom prst="rect">
            <a:avLst/>
          </a:prstGeom>
        </p:spPr>
      </p:pic>
    </p:spTree>
    <p:extLst>
      <p:ext uri="{BB962C8B-B14F-4D97-AF65-F5344CB8AC3E}">
        <p14:creationId xmlns:p14="http://schemas.microsoft.com/office/powerpoint/2010/main" val="23002511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withdrawal?</a:t>
            </a:r>
          </a:p>
        </p:txBody>
      </p:sp>
      <p:sp>
        <p:nvSpPr>
          <p:cNvPr id="4" name="Text Placeholder 3"/>
          <p:cNvSpPr>
            <a:spLocks noGrp="1"/>
          </p:cNvSpPr>
          <p:nvPr>
            <p:ph type="body" sz="half" idx="2"/>
          </p:nvPr>
        </p:nvSpPr>
        <p:spPr/>
        <p:txBody>
          <a:bodyPr/>
          <a:lstStyle/>
          <a:p>
            <a:r>
              <a:rPr lang="en-US" dirty="0"/>
              <a:t>the discomfort and</a:t>
            </a:r>
          </a:p>
          <a:p>
            <a:r>
              <a:rPr lang="en-US" dirty="0"/>
              <a:t>distress that follow discontinuing</a:t>
            </a:r>
          </a:p>
          <a:p>
            <a:r>
              <a:rPr lang="en-US" dirty="0"/>
              <a:t>an addictive drug or behavior</a:t>
            </a:r>
          </a:p>
        </p:txBody>
      </p:sp>
      <p:pic>
        <p:nvPicPr>
          <p:cNvPr id="6" name="Picture 5"/>
          <p:cNvPicPr>
            <a:picLocks noChangeAspect="1"/>
          </p:cNvPicPr>
          <p:nvPr/>
        </p:nvPicPr>
        <p:blipFill>
          <a:blip r:embed="rId2"/>
          <a:stretch>
            <a:fillRect/>
          </a:stretch>
        </p:blipFill>
        <p:spPr>
          <a:xfrm>
            <a:off x="5343557" y="1240083"/>
            <a:ext cx="6654001" cy="3941863"/>
          </a:xfrm>
          <a:prstGeom prst="rect">
            <a:avLst/>
          </a:prstGeom>
          <a:ln w="76200">
            <a:solidFill>
              <a:schemeClr val="accent3"/>
            </a:solidFill>
          </a:ln>
        </p:spPr>
      </p:pic>
      <p:sp>
        <p:nvSpPr>
          <p:cNvPr id="7" name="TextBox 6"/>
          <p:cNvSpPr txBox="1"/>
          <p:nvPr/>
        </p:nvSpPr>
        <p:spPr>
          <a:xfrm>
            <a:off x="6153150" y="5340546"/>
            <a:ext cx="4194219" cy="1138773"/>
          </a:xfrm>
          <a:prstGeom prst="rect">
            <a:avLst/>
          </a:prstGeom>
          <a:solidFill>
            <a:srgbClr val="E7D9B1"/>
          </a:solidFill>
        </p:spPr>
        <p:txBody>
          <a:bodyPr wrap="square" rtlCol="0">
            <a:spAutoFit/>
          </a:bodyPr>
          <a:lstStyle/>
          <a:p>
            <a:r>
              <a:rPr lang="en-US" sz="2400" dirty="0">
                <a:solidFill>
                  <a:prstClr val="black"/>
                </a:solidFill>
                <a:latin typeface="Arial"/>
              </a:rPr>
              <a:t>Most ex-smokers have kicked the habit on their own.</a:t>
            </a:r>
          </a:p>
          <a:p>
            <a:pPr algn="r"/>
            <a:r>
              <a:rPr lang="en-US" sz="2000" i="1" dirty="0">
                <a:solidFill>
                  <a:prstClr val="black"/>
                </a:solidFill>
                <a:latin typeface="Arial"/>
              </a:rPr>
              <a:t>Newport, 2013.</a:t>
            </a:r>
          </a:p>
        </p:txBody>
      </p:sp>
      <p:pic>
        <p:nvPicPr>
          <p:cNvPr id="5" name="Content Placeholder 4"/>
          <p:cNvPicPr>
            <a:picLocks noGrp="1" noChangeAspect="1"/>
          </p:cNvPicPr>
          <p:nvPr>
            <p:ph idx="1"/>
          </p:nvPr>
        </p:nvPicPr>
        <p:blipFill>
          <a:blip r:embed="rId3"/>
          <a:stretch>
            <a:fillRect/>
          </a:stretch>
        </p:blipFill>
        <p:spPr>
          <a:xfrm>
            <a:off x="4781358" y="5610449"/>
            <a:ext cx="1124401" cy="788894"/>
          </a:xfrm>
          <a:prstGeom prst="rect">
            <a:avLst/>
          </a:prstGeom>
        </p:spPr>
      </p:pic>
    </p:spTree>
    <p:extLst>
      <p:ext uri="{BB962C8B-B14F-4D97-AF65-F5344CB8AC3E}">
        <p14:creationId xmlns:p14="http://schemas.microsoft.com/office/powerpoint/2010/main" val="118353078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3841" y="457200"/>
            <a:ext cx="4891729" cy="1600200"/>
          </a:xfrm>
        </p:spPr>
        <p:txBody>
          <a:bodyPr>
            <a:normAutofit/>
          </a:bodyPr>
          <a:lstStyle/>
          <a:p>
            <a:r>
              <a:rPr lang="en-US" dirty="0"/>
              <a:t>How has the concept of addiction changed?</a:t>
            </a:r>
          </a:p>
        </p:txBody>
      </p:sp>
      <p:sp>
        <p:nvSpPr>
          <p:cNvPr id="4" name="Text Placeholder 3"/>
          <p:cNvSpPr>
            <a:spLocks noGrp="1"/>
          </p:cNvSpPr>
          <p:nvPr>
            <p:ph type="body" sz="half" idx="2"/>
          </p:nvPr>
        </p:nvSpPr>
        <p:spPr>
          <a:xfrm>
            <a:off x="2153841" y="2247900"/>
            <a:ext cx="4891728" cy="4507742"/>
          </a:xfrm>
        </p:spPr>
        <p:txBody>
          <a:bodyPr/>
          <a:lstStyle/>
          <a:p>
            <a:r>
              <a:rPr lang="en-US" dirty="0"/>
              <a:t>Some behaviors can become compulsive and dysfunctional—</a:t>
            </a:r>
          </a:p>
          <a:p>
            <a:r>
              <a:rPr lang="en-US" dirty="0"/>
              <a:t>similar to problematic alcohol and drug use.</a:t>
            </a:r>
          </a:p>
          <a:p>
            <a:r>
              <a:rPr lang="en-US" dirty="0"/>
              <a:t>The DSM5 classifies gambling disorder but </a:t>
            </a:r>
          </a:p>
          <a:p>
            <a:r>
              <a:rPr lang="en-US" dirty="0"/>
              <a:t>some behavior addictions require more study, such as internet gaming disorder,</a:t>
            </a:r>
          </a:p>
          <a:p>
            <a:r>
              <a:rPr lang="en-US" dirty="0"/>
              <a:t>and internet use addictions</a:t>
            </a:r>
            <a:r>
              <a:rPr lang="en-US" i="1" dirty="0"/>
              <a:t>.</a:t>
            </a:r>
            <a:endParaRPr lang="en-US" dirty="0"/>
          </a:p>
        </p:txBody>
      </p:sp>
      <p:pic>
        <p:nvPicPr>
          <p:cNvPr id="5" name="Content Placeholder 4"/>
          <p:cNvPicPr>
            <a:picLocks noGrp="1" noChangeAspect="1"/>
          </p:cNvPicPr>
          <p:nvPr>
            <p:ph idx="1"/>
          </p:nvPr>
        </p:nvPicPr>
        <p:blipFill>
          <a:blip r:embed="rId2"/>
          <a:stretch>
            <a:fillRect/>
          </a:stretch>
        </p:blipFill>
        <p:spPr>
          <a:xfrm>
            <a:off x="7045569" y="906812"/>
            <a:ext cx="4922768" cy="4287129"/>
          </a:xfrm>
          <a:prstGeom prst="rect">
            <a:avLst/>
          </a:prstGeom>
        </p:spPr>
      </p:pic>
    </p:spTree>
    <p:extLst>
      <p:ext uri="{BB962C8B-B14F-4D97-AF65-F5344CB8AC3E}">
        <p14:creationId xmlns:p14="http://schemas.microsoft.com/office/powerpoint/2010/main" val="37412312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three major categories of psychoactive drugs?</a:t>
            </a:r>
          </a:p>
        </p:txBody>
      </p:sp>
      <p:sp>
        <p:nvSpPr>
          <p:cNvPr id="3" name="Text Placeholder 2"/>
          <p:cNvSpPr>
            <a:spLocks noGrp="1"/>
          </p:cNvSpPr>
          <p:nvPr>
            <p:ph type="body" sz="quarter" idx="13"/>
          </p:nvPr>
        </p:nvSpPr>
        <p:spPr/>
        <p:txBody>
          <a:bodyPr/>
          <a:lstStyle/>
          <a:p>
            <a:r>
              <a:rPr lang="en-US" dirty="0"/>
              <a:t>1</a:t>
            </a:r>
          </a:p>
        </p:txBody>
      </p:sp>
      <p:sp>
        <p:nvSpPr>
          <p:cNvPr id="6" name="Text Placeholder 5"/>
          <p:cNvSpPr>
            <a:spLocks noGrp="1"/>
          </p:cNvSpPr>
          <p:nvPr>
            <p:ph type="body" sz="quarter" idx="16"/>
          </p:nvPr>
        </p:nvSpPr>
        <p:spPr/>
        <p:txBody>
          <a:bodyPr/>
          <a:lstStyle/>
          <a:p>
            <a:r>
              <a:rPr lang="en-US" dirty="0"/>
              <a:t>depressants</a:t>
            </a:r>
          </a:p>
        </p:txBody>
      </p:sp>
      <p:sp>
        <p:nvSpPr>
          <p:cNvPr id="4" name="Text Placeholder 3"/>
          <p:cNvSpPr>
            <a:spLocks noGrp="1"/>
          </p:cNvSpPr>
          <p:nvPr>
            <p:ph type="body" sz="quarter" idx="14"/>
          </p:nvPr>
        </p:nvSpPr>
        <p:spPr/>
        <p:txBody>
          <a:bodyPr/>
          <a:lstStyle/>
          <a:p>
            <a:r>
              <a:rPr lang="en-US" dirty="0"/>
              <a:t>2</a:t>
            </a:r>
          </a:p>
        </p:txBody>
      </p:sp>
      <p:sp>
        <p:nvSpPr>
          <p:cNvPr id="7" name="Text Placeholder 6"/>
          <p:cNvSpPr>
            <a:spLocks noGrp="1"/>
          </p:cNvSpPr>
          <p:nvPr>
            <p:ph type="body" sz="quarter" idx="17"/>
          </p:nvPr>
        </p:nvSpPr>
        <p:spPr/>
        <p:txBody>
          <a:bodyPr/>
          <a:lstStyle/>
          <a:p>
            <a:r>
              <a:rPr lang="en-US" dirty="0"/>
              <a:t>stimulants</a:t>
            </a:r>
          </a:p>
        </p:txBody>
      </p:sp>
      <p:sp>
        <p:nvSpPr>
          <p:cNvPr id="5" name="Text Placeholder 4"/>
          <p:cNvSpPr>
            <a:spLocks noGrp="1"/>
          </p:cNvSpPr>
          <p:nvPr>
            <p:ph type="body" sz="quarter" idx="15"/>
          </p:nvPr>
        </p:nvSpPr>
        <p:spPr/>
        <p:txBody>
          <a:bodyPr/>
          <a:lstStyle/>
          <a:p>
            <a:r>
              <a:rPr lang="en-US" dirty="0"/>
              <a:t>3</a:t>
            </a:r>
          </a:p>
        </p:txBody>
      </p:sp>
      <p:sp>
        <p:nvSpPr>
          <p:cNvPr id="8" name="Text Placeholder 7"/>
          <p:cNvSpPr>
            <a:spLocks noGrp="1"/>
          </p:cNvSpPr>
          <p:nvPr>
            <p:ph type="body" sz="quarter" idx="18"/>
          </p:nvPr>
        </p:nvSpPr>
        <p:spPr/>
        <p:txBody>
          <a:bodyPr/>
          <a:lstStyle/>
          <a:p>
            <a:r>
              <a:rPr lang="en-US" dirty="0"/>
              <a:t>hallucinogens</a:t>
            </a:r>
          </a:p>
        </p:txBody>
      </p:sp>
    </p:spTree>
    <p:extLst>
      <p:ext uri="{BB962C8B-B14F-4D97-AF65-F5344CB8AC3E}">
        <p14:creationId xmlns:p14="http://schemas.microsoft.com/office/powerpoint/2010/main" val="284349317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dirty="0">
                <a:solidFill>
                  <a:schemeClr val="bg1"/>
                </a:solidFill>
              </a:rPr>
              <a:t>AP</a:t>
            </a:r>
            <a:r>
              <a:rPr lang="en-US" baseline="30000" dirty="0">
                <a:solidFill>
                  <a:schemeClr val="bg1"/>
                </a:solidFill>
              </a:rPr>
              <a:t>®</a:t>
            </a:r>
            <a:r>
              <a:rPr lang="en-US" dirty="0">
                <a:solidFill>
                  <a:schemeClr val="bg1"/>
                </a:solidFill>
              </a:rPr>
              <a:t> Exam Tip 1</a:t>
            </a:r>
          </a:p>
        </p:txBody>
      </p:sp>
      <p:sp>
        <p:nvSpPr>
          <p:cNvPr id="3" name="Content Placeholder 2"/>
          <p:cNvSpPr>
            <a:spLocks noGrp="1"/>
          </p:cNvSpPr>
          <p:nvPr>
            <p:ph idx="1"/>
          </p:nvPr>
        </p:nvSpPr>
        <p:spPr>
          <a:xfrm>
            <a:off x="2152650" y="2309415"/>
            <a:ext cx="8101584" cy="2997691"/>
          </a:xfrm>
          <a:solidFill>
            <a:srgbClr val="E7D9B1"/>
          </a:solidFill>
          <a:ln w="76200">
            <a:solidFill>
              <a:schemeClr val="accent4"/>
            </a:solidFill>
          </a:ln>
        </p:spPr>
        <p:txBody>
          <a:bodyPr>
            <a:normAutofit/>
          </a:bodyPr>
          <a:lstStyle/>
          <a:p>
            <a:r>
              <a:rPr lang="en-US" sz="2400" dirty="0"/>
              <a:t>These three categories — depressants, stimulants, and hallucinogens — are important. </a:t>
            </a:r>
          </a:p>
          <a:p>
            <a:r>
              <a:rPr lang="en-US" sz="2400" dirty="0"/>
              <a:t>There are likely to be questions on the AP</a:t>
            </a:r>
            <a:r>
              <a:rPr lang="en-US" sz="2400" baseline="30000" dirty="0"/>
              <a:t>®</a:t>
            </a:r>
            <a:r>
              <a:rPr lang="en-US" sz="2400" dirty="0"/>
              <a:t> exam that will require you to know how a particular psychoactive</a:t>
            </a:r>
          </a:p>
          <a:p>
            <a:r>
              <a:rPr lang="en-US" sz="2400" dirty="0"/>
              <a:t>drug is classified and what affect the drug has on the body.</a:t>
            </a:r>
          </a:p>
        </p:txBody>
      </p:sp>
      <p:pic>
        <p:nvPicPr>
          <p:cNvPr id="4" name="Picture 3" descr="decorative"/>
          <p:cNvPicPr>
            <a:picLocks noChangeAspect="1"/>
          </p:cNvPicPr>
          <p:nvPr/>
        </p:nvPicPr>
        <p:blipFill>
          <a:blip r:embed="rId2"/>
          <a:stretch>
            <a:fillRect/>
          </a:stretch>
        </p:blipFill>
        <p:spPr>
          <a:xfrm>
            <a:off x="2226819" y="413736"/>
            <a:ext cx="914479" cy="914479"/>
          </a:xfrm>
          <a:prstGeom prst="rect">
            <a:avLst/>
          </a:prstGeom>
        </p:spPr>
      </p:pic>
    </p:spTree>
    <p:extLst>
      <p:ext uri="{BB962C8B-B14F-4D97-AF65-F5344CB8AC3E}">
        <p14:creationId xmlns:p14="http://schemas.microsoft.com/office/powerpoint/2010/main" val="411368333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depressants and </a:t>
            </a:r>
            <a:br>
              <a:rPr lang="en-US" dirty="0"/>
            </a:br>
            <a:r>
              <a:rPr lang="en-US" dirty="0"/>
              <a:t>what are their effects?</a:t>
            </a:r>
          </a:p>
        </p:txBody>
      </p:sp>
      <p:sp>
        <p:nvSpPr>
          <p:cNvPr id="3" name="Content Placeholder 2"/>
          <p:cNvSpPr>
            <a:spLocks noGrp="1"/>
          </p:cNvSpPr>
          <p:nvPr>
            <p:ph idx="1"/>
          </p:nvPr>
        </p:nvSpPr>
        <p:spPr/>
        <p:txBody>
          <a:bodyPr/>
          <a:lstStyle/>
          <a:p>
            <a:r>
              <a:rPr lang="en-US" dirty="0"/>
              <a:t>drugs (such as alcohol, barbiturates, and opiates)</a:t>
            </a:r>
          </a:p>
          <a:p>
            <a:r>
              <a:rPr lang="en-US" dirty="0"/>
              <a:t>that reduce neural activity and</a:t>
            </a:r>
          </a:p>
          <a:p>
            <a:r>
              <a:rPr lang="en-US" dirty="0"/>
              <a:t>slow body functions</a:t>
            </a:r>
          </a:p>
        </p:txBody>
      </p:sp>
      <p:pic>
        <p:nvPicPr>
          <p:cNvPr id="4" name="Picture 3" descr="decorative"/>
          <p:cNvPicPr>
            <a:picLocks noChangeAspect="1"/>
          </p:cNvPicPr>
          <p:nvPr/>
        </p:nvPicPr>
        <p:blipFill>
          <a:blip r:embed="rId2"/>
          <a:stretch>
            <a:fillRect/>
          </a:stretch>
        </p:blipFill>
        <p:spPr>
          <a:xfrm>
            <a:off x="2193594" y="406069"/>
            <a:ext cx="688908" cy="688908"/>
          </a:xfrm>
          <a:prstGeom prst="rect">
            <a:avLst/>
          </a:prstGeom>
        </p:spPr>
      </p:pic>
    </p:spTree>
    <p:extLst>
      <p:ext uri="{BB962C8B-B14F-4D97-AF65-F5344CB8AC3E}">
        <p14:creationId xmlns:p14="http://schemas.microsoft.com/office/powerpoint/2010/main" val="121983700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Alcohol</a:t>
            </a:r>
          </a:p>
        </p:txBody>
      </p:sp>
      <p:sp>
        <p:nvSpPr>
          <p:cNvPr id="4" name="Text Placeholder 3"/>
          <p:cNvSpPr>
            <a:spLocks noGrp="1"/>
          </p:cNvSpPr>
          <p:nvPr>
            <p:ph type="body" sz="half" idx="2"/>
          </p:nvPr>
        </p:nvSpPr>
        <p:spPr/>
        <p:txBody>
          <a:bodyPr/>
          <a:lstStyle/>
          <a:p>
            <a:r>
              <a:rPr lang="en-US" dirty="0"/>
              <a:t>Alcohol is a central nervous system (CNS) depressant meaning it slows neural activity in the brain and spinal cord.</a:t>
            </a:r>
          </a:p>
        </p:txBody>
      </p:sp>
      <p:pic>
        <p:nvPicPr>
          <p:cNvPr id="5" name="Content Placeholder 4"/>
          <p:cNvPicPr>
            <a:picLocks noGrp="1" noChangeAspect="1"/>
          </p:cNvPicPr>
          <p:nvPr>
            <p:ph idx="1"/>
          </p:nvPr>
        </p:nvPicPr>
        <p:blipFill>
          <a:blip r:embed="rId2"/>
          <a:stretch>
            <a:fillRect/>
          </a:stretch>
        </p:blipFill>
        <p:spPr>
          <a:xfrm>
            <a:off x="5712351" y="457200"/>
            <a:ext cx="5886090" cy="5766272"/>
          </a:xfrm>
          <a:prstGeom prst="rect">
            <a:avLst/>
          </a:prstGeom>
        </p:spPr>
      </p:pic>
    </p:spTree>
    <p:extLst>
      <p:ext uri="{BB962C8B-B14F-4D97-AF65-F5344CB8AC3E}">
        <p14:creationId xmlns:p14="http://schemas.microsoft.com/office/powerpoint/2010/main" val="5809395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4239" y="457200"/>
            <a:ext cx="3668807" cy="1600200"/>
          </a:xfrm>
        </p:spPr>
        <p:txBody>
          <a:bodyPr/>
          <a:lstStyle/>
          <a:p>
            <a:r>
              <a:rPr lang="en-US" dirty="0"/>
              <a:t>How does alcohol interact with neurotransmitters?</a:t>
            </a:r>
          </a:p>
        </p:txBody>
      </p:sp>
      <p:sp>
        <p:nvSpPr>
          <p:cNvPr id="4" name="Text Placeholder 3"/>
          <p:cNvSpPr>
            <a:spLocks noGrp="1"/>
          </p:cNvSpPr>
          <p:nvPr>
            <p:ph type="body" sz="half" idx="2"/>
          </p:nvPr>
        </p:nvSpPr>
        <p:spPr>
          <a:xfrm>
            <a:off x="2154238" y="2302869"/>
            <a:ext cx="3668807" cy="4275351"/>
          </a:xfrm>
        </p:spPr>
        <p:txBody>
          <a:bodyPr/>
          <a:lstStyle/>
          <a:p>
            <a:r>
              <a:rPr lang="en-US" dirty="0"/>
              <a:t>GABA, an inhibitory neurotransmitter, and glutamate, an excitatory neurotransmitter, both interact with alcohol to produce the effects we associate with drinking.</a:t>
            </a:r>
          </a:p>
        </p:txBody>
      </p:sp>
      <p:pic>
        <p:nvPicPr>
          <p:cNvPr id="8" name="Content Placeholder 7"/>
          <p:cNvPicPr>
            <a:picLocks noGrp="1" noChangeAspect="1"/>
          </p:cNvPicPr>
          <p:nvPr>
            <p:ph idx="1"/>
          </p:nvPr>
        </p:nvPicPr>
        <p:blipFill>
          <a:blip r:embed="rId2"/>
          <a:stretch>
            <a:fillRect/>
          </a:stretch>
        </p:blipFill>
        <p:spPr>
          <a:xfrm>
            <a:off x="6039358" y="997563"/>
            <a:ext cx="6005497" cy="4949709"/>
          </a:xfrm>
          <a:prstGeom prst="rect">
            <a:avLst/>
          </a:prstGeom>
        </p:spPr>
      </p:pic>
    </p:spTree>
    <p:extLst>
      <p:ext uri="{BB962C8B-B14F-4D97-AF65-F5344CB8AC3E}">
        <p14:creationId xmlns:p14="http://schemas.microsoft.com/office/powerpoint/2010/main" val="3666598722"/>
      </p:ext>
    </p:extLst>
  </p:cSld>
  <p:clrMapOvr>
    <a:masterClrMapping/>
  </p:clrMapOvr>
</p:sld>
</file>

<file path=ppt/theme/theme1.xml><?xml version="1.0" encoding="utf-8"?>
<a:theme xmlns:a="http://schemas.openxmlformats.org/drawingml/2006/main" name="1_Office Theme">
  <a:themeElements>
    <a:clrScheme name="Custom 3">
      <a:dk1>
        <a:sysClr val="windowText" lastClr="000000"/>
      </a:dk1>
      <a:lt1>
        <a:sysClr val="window" lastClr="FFFFFF"/>
      </a:lt1>
      <a:dk2>
        <a:srgbClr val="505046"/>
      </a:dk2>
      <a:lt2>
        <a:srgbClr val="EEECE1"/>
      </a:lt2>
      <a:accent1>
        <a:srgbClr val="E84C22"/>
      </a:accent1>
      <a:accent2>
        <a:srgbClr val="E84C22"/>
      </a:accent2>
      <a:accent3>
        <a:srgbClr val="B64926"/>
      </a:accent3>
      <a:accent4>
        <a:srgbClr val="B64926"/>
      </a:accent4>
      <a:accent5>
        <a:srgbClr val="CC9900"/>
      </a:accent5>
      <a:accent6>
        <a:srgbClr val="B22600"/>
      </a:accent6>
      <a:hlink>
        <a:srgbClr val="CC9900"/>
      </a:hlink>
      <a:folHlink>
        <a:srgbClr val="66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3">
      <a:dk1>
        <a:sysClr val="windowText" lastClr="000000"/>
      </a:dk1>
      <a:lt1>
        <a:sysClr val="window" lastClr="FFFFFF"/>
      </a:lt1>
      <a:dk2>
        <a:srgbClr val="505046"/>
      </a:dk2>
      <a:lt2>
        <a:srgbClr val="EEECE1"/>
      </a:lt2>
      <a:accent1>
        <a:srgbClr val="E84C22"/>
      </a:accent1>
      <a:accent2>
        <a:srgbClr val="E84C22"/>
      </a:accent2>
      <a:accent3>
        <a:srgbClr val="B64926"/>
      </a:accent3>
      <a:accent4>
        <a:srgbClr val="B64926"/>
      </a:accent4>
      <a:accent5>
        <a:srgbClr val="CC9900"/>
      </a:accent5>
      <a:accent6>
        <a:srgbClr val="B22600"/>
      </a:accent6>
      <a:hlink>
        <a:srgbClr val="CC9900"/>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2484</TotalTime>
  <Words>6484</Words>
  <Application>Microsoft Office PowerPoint</Application>
  <PresentationFormat>Widescreen</PresentationFormat>
  <Paragraphs>749</Paragraphs>
  <Slides>135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135</vt:i4>
      </vt:variant>
    </vt:vector>
  </HeadingPairs>
  <TitlesOfParts>
    <vt:vector size="140" baseType="lpstr">
      <vt:lpstr>Arial</vt:lpstr>
      <vt:lpstr>Calibri</vt:lpstr>
      <vt:lpstr>Wingdings</vt:lpstr>
      <vt:lpstr>1_Office Theme</vt:lpstr>
      <vt:lpstr>Custom Design</vt:lpstr>
      <vt:lpstr>Unit 5 States of Consciousness </vt:lpstr>
      <vt:lpstr>Learning Targets</vt:lpstr>
      <vt:lpstr>Who were two major figures in  consciousness research? </vt:lpstr>
      <vt:lpstr>What is the place of consciousness in psychology’s history?</vt:lpstr>
      <vt:lpstr>What is consciousness and what are some aspects of it?</vt:lpstr>
      <vt:lpstr>What is hypnosis?</vt:lpstr>
      <vt:lpstr>Altered states of consciousness</vt:lpstr>
      <vt:lpstr>What are some frequently asked questions about hypnosis?</vt:lpstr>
      <vt:lpstr>What is a post-hypnotic suggestion and how effective is it?</vt:lpstr>
      <vt:lpstr>Can I be forced to act against my will?</vt:lpstr>
      <vt:lpstr>What is hypnotherapy?</vt:lpstr>
      <vt:lpstr>What results has hypnosis brought about?</vt:lpstr>
      <vt:lpstr>1. What Would You Answer?</vt:lpstr>
      <vt:lpstr>What are some other frequently asked questions about hypnosis?</vt:lpstr>
      <vt:lpstr>Is hypnosis an extension of normal consciousness?</vt:lpstr>
      <vt:lpstr>Is hypnosis an altered state?</vt:lpstr>
      <vt:lpstr>Have you ever dissociated?</vt:lpstr>
      <vt:lpstr>How did  Ernest Hilgard  test hypnosis?</vt:lpstr>
      <vt:lpstr>How do the two theories explain hypnosis?</vt:lpstr>
      <vt:lpstr>2. What Would You Answer?</vt:lpstr>
      <vt:lpstr>The biopsychosocial approach  explains hypnosis.</vt:lpstr>
      <vt:lpstr>AP® Exam Tip</vt:lpstr>
      <vt:lpstr>Learning Targets</vt:lpstr>
      <vt:lpstr>What is sleep?</vt:lpstr>
      <vt:lpstr>What is the circadian rhythm?</vt:lpstr>
      <vt:lpstr>How does the circadian rhythm affect  our daily functioning?</vt:lpstr>
      <vt:lpstr>1. What Would You Answer?</vt:lpstr>
      <vt:lpstr>How do psychologists research biological rhythms that occur during sleep?</vt:lpstr>
      <vt:lpstr>What are alpha waves?</vt:lpstr>
      <vt:lpstr>Moving into sleep.</vt:lpstr>
      <vt:lpstr>What are the two divisions of sleep stages?</vt:lpstr>
      <vt:lpstr>What is NREM -1 stage sleep?</vt:lpstr>
      <vt:lpstr>What is NREM -2 stage sleep?</vt:lpstr>
      <vt:lpstr>What is NREM -3 stage sleep?</vt:lpstr>
      <vt:lpstr>How do we move through the stages of sleep in a night?</vt:lpstr>
      <vt:lpstr>AP® Exam Tip</vt:lpstr>
      <vt:lpstr>What is REM sleep?</vt:lpstr>
      <vt:lpstr>How do researchers study REM?</vt:lpstr>
      <vt:lpstr>What physiological events occur during REM?</vt:lpstr>
      <vt:lpstr>2. What Would You Answer?</vt:lpstr>
      <vt:lpstr>How does sleep change as we age?</vt:lpstr>
      <vt:lpstr>How do biology and environment interact in our sleep patterns?</vt:lpstr>
      <vt:lpstr>Why do American students get less sleep than their Australian counterparts?</vt:lpstr>
      <vt:lpstr>What three environmental factors play a role in our biological ability to sleep?</vt:lpstr>
      <vt:lpstr>What is the suprachiasmatic nucleus (SCN)?</vt:lpstr>
      <vt:lpstr>How does the SCN react during the day?</vt:lpstr>
      <vt:lpstr>How does the SCN react at night?</vt:lpstr>
      <vt:lpstr>Would you rather be a brown bat or a giraffe?</vt:lpstr>
      <vt:lpstr>What are sleep’s functions?</vt:lpstr>
      <vt:lpstr>What are more of sleep’s functions?</vt:lpstr>
      <vt:lpstr>What are sleep’s other functions?</vt:lpstr>
      <vt:lpstr>3. What Would You Answer?</vt:lpstr>
      <vt:lpstr>Learning Targets</vt:lpstr>
      <vt:lpstr>Sleep loss</vt:lpstr>
      <vt:lpstr>What are some consequences  of sleep loss?</vt:lpstr>
      <vt:lpstr>How does sleep loss impact  our physical health?</vt:lpstr>
      <vt:lpstr>Are you sleep deprived?</vt:lpstr>
      <vt:lpstr>How did you do?</vt:lpstr>
      <vt:lpstr>Smartphones as sleep stealers:</vt:lpstr>
      <vt:lpstr>How sleep deprivation impacts us.</vt:lpstr>
      <vt:lpstr>Sleep loss and car accidents</vt:lpstr>
      <vt:lpstr>Sleep gain and car accidents</vt:lpstr>
      <vt:lpstr>1. What Would You Answer?</vt:lpstr>
      <vt:lpstr>What are the most common  sleep-wake disorders?</vt:lpstr>
      <vt:lpstr>What is insomnia?</vt:lpstr>
      <vt:lpstr>How NOT to treat insomnia.</vt:lpstr>
      <vt:lpstr>What is narcolepsy?</vt:lpstr>
      <vt:lpstr>What is sleep apnea?</vt:lpstr>
      <vt:lpstr>What is a possible treatment for sleep apnea?</vt:lpstr>
      <vt:lpstr>What are night terrors?</vt:lpstr>
      <vt:lpstr>What are sleepwalking and  sleeptalking?</vt:lpstr>
      <vt:lpstr>2. What Would You Answer?</vt:lpstr>
      <vt:lpstr>What do we dream?</vt:lpstr>
      <vt:lpstr>“Follow your dreams, except for that one where you’re naked at work.” </vt:lpstr>
      <vt:lpstr>Take a moment to write down your dream from your last night of sleep.</vt:lpstr>
      <vt:lpstr>What is the Freudian  theory of dreams?</vt:lpstr>
      <vt:lpstr>3. What Would You Answer?</vt:lpstr>
      <vt:lpstr>What is the information-processing  theory of dreams?</vt:lpstr>
      <vt:lpstr>Sleep increases learning.</vt:lpstr>
      <vt:lpstr>What is the physiological function  theory of dreams?</vt:lpstr>
      <vt:lpstr>How does sleep and dreaming  change as we age?</vt:lpstr>
      <vt:lpstr>What is the activation synthesis theory of dreams?</vt:lpstr>
      <vt:lpstr>What is the cognitive development theory of dreams?</vt:lpstr>
      <vt:lpstr>Take a look at the dream you wrote down earlier.  How do each of the theories below explain your dream?</vt:lpstr>
      <vt:lpstr>What is REM rebound?</vt:lpstr>
      <vt:lpstr>Learning Targets</vt:lpstr>
      <vt:lpstr>What are psychoactive drugs and  what is a substance abuse disorder?</vt:lpstr>
      <vt:lpstr>When is drug use a disorder?</vt:lpstr>
      <vt:lpstr>How many did you guess?</vt:lpstr>
      <vt:lpstr>What are tolerance and addiction?</vt:lpstr>
      <vt:lpstr>How is addiction characterized?</vt:lpstr>
      <vt:lpstr>How can tolerance lead to a  substance abuse disorder?</vt:lpstr>
      <vt:lpstr>What is withdrawal?</vt:lpstr>
      <vt:lpstr>How has the concept of addiction changed?</vt:lpstr>
      <vt:lpstr>What are the three major categories of psychoactive drugs?</vt:lpstr>
      <vt:lpstr>AP® Exam Tip 1</vt:lpstr>
      <vt:lpstr>What are depressants and  what are their effects?</vt:lpstr>
      <vt:lpstr>Alcohol</vt:lpstr>
      <vt:lpstr>How does alcohol interact with neurotransmitters?</vt:lpstr>
      <vt:lpstr>Alcohol and GABA</vt:lpstr>
      <vt:lpstr>Alcohol and glutamate</vt:lpstr>
      <vt:lpstr>How does alcohol use disorder  change the structure of the brain?</vt:lpstr>
      <vt:lpstr>How does alcohol impair reaction time?</vt:lpstr>
      <vt:lpstr>What does research show about human’s awareness of drunken states?</vt:lpstr>
      <vt:lpstr>How does alcohol impair memory and self-awareness?</vt:lpstr>
      <vt:lpstr>What are expectancy effects?</vt:lpstr>
      <vt:lpstr>What are barbiturates?</vt:lpstr>
      <vt:lpstr>What are opiates?</vt:lpstr>
      <vt:lpstr>How can an opiate addiction lead to death?</vt:lpstr>
      <vt:lpstr>1. What Would You Answer?</vt:lpstr>
      <vt:lpstr>What are stimulants and  what are their effects?</vt:lpstr>
      <vt:lpstr>Why use stimulants?</vt:lpstr>
      <vt:lpstr>What is nicotine?</vt:lpstr>
      <vt:lpstr>Let’s look at the research on tobacco use…</vt:lpstr>
      <vt:lpstr>How teens keep the cigarette industry in business.</vt:lpstr>
      <vt:lpstr>Let’s pause for a quote…</vt:lpstr>
      <vt:lpstr>What are the physiological effects of nicotine?</vt:lpstr>
      <vt:lpstr>What is cocaine?</vt:lpstr>
      <vt:lpstr>A quick refresher on neural transmission.</vt:lpstr>
      <vt:lpstr>What happens next?</vt:lpstr>
      <vt:lpstr>How does cocaine impact normal neural transmission?</vt:lpstr>
      <vt:lpstr>How does this produce euphoria?</vt:lpstr>
      <vt:lpstr>AP® Exam Tip 2</vt:lpstr>
      <vt:lpstr>What is methamphetamine?</vt:lpstr>
      <vt:lpstr>What physical changes result with methamphetamine use?</vt:lpstr>
      <vt:lpstr>What is Ecstasy(MDMA)?</vt:lpstr>
      <vt:lpstr>How does Ecstasy (MDMA) work?</vt:lpstr>
      <vt:lpstr>Let’s look at the research on  Ecstasy (MDMA)…</vt:lpstr>
      <vt:lpstr>2. What Would You Answer?</vt:lpstr>
      <vt:lpstr>What are hallucinogens and  what are their effects?</vt:lpstr>
      <vt:lpstr>What are hallucinations and  near-death experiences?</vt:lpstr>
      <vt:lpstr>What is LSD?</vt:lpstr>
      <vt:lpstr>What is marijuana (cannabis) and  what is THC?</vt:lpstr>
      <vt:lpstr>Take a moment to review the psychoactive drugs.</vt:lpstr>
      <vt:lpstr>3. What Would You Answer?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5 States of Consciousness</dc:title>
  <dc:creator>JENRETTEIII, DON</dc:creator>
  <cp:lastModifiedBy>Jenrette, Don</cp:lastModifiedBy>
  <cp:revision>27</cp:revision>
  <cp:lastPrinted>2019-11-04T18:56:20Z</cp:lastPrinted>
  <dcterms:created xsi:type="dcterms:W3CDTF">2019-03-06T16:40:39Z</dcterms:created>
  <dcterms:modified xsi:type="dcterms:W3CDTF">2019-11-04T20:30:39Z</dcterms:modified>
</cp:coreProperties>
</file>