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41"/>
  </p:notesMasterIdLst>
  <p:handoutMasterIdLst>
    <p:handoutMasterId r:id="rId42"/>
  </p:handoutMasterIdLst>
  <p:sldIdLst>
    <p:sldId id="1173" r:id="rId3"/>
    <p:sldId id="2657" r:id="rId4"/>
    <p:sldId id="2669" r:id="rId5"/>
    <p:sldId id="2638" r:id="rId6"/>
    <p:sldId id="2323" r:id="rId7"/>
    <p:sldId id="2653" r:id="rId8"/>
    <p:sldId id="924" r:id="rId9"/>
    <p:sldId id="1169" r:id="rId10"/>
    <p:sldId id="2680" r:id="rId11"/>
    <p:sldId id="2681" r:id="rId12"/>
    <p:sldId id="2682" r:id="rId13"/>
    <p:sldId id="2683" r:id="rId14"/>
    <p:sldId id="2684" r:id="rId15"/>
    <p:sldId id="1889" r:id="rId16"/>
    <p:sldId id="2639" r:id="rId17"/>
    <p:sldId id="1199" r:id="rId18"/>
    <p:sldId id="2670" r:id="rId19"/>
    <p:sldId id="1181" r:id="rId20"/>
    <p:sldId id="2678" r:id="rId21"/>
    <p:sldId id="2674" r:id="rId22"/>
    <p:sldId id="2675" r:id="rId23"/>
    <p:sldId id="2676" r:id="rId24"/>
    <p:sldId id="2677" r:id="rId25"/>
    <p:sldId id="2440" r:id="rId26"/>
    <p:sldId id="2635" r:id="rId27"/>
    <p:sldId id="2667" r:id="rId28"/>
    <p:sldId id="2668" r:id="rId29"/>
    <p:sldId id="2510" r:id="rId30"/>
    <p:sldId id="2511" r:id="rId31"/>
    <p:sldId id="2512" r:id="rId32"/>
    <p:sldId id="2672" r:id="rId33"/>
    <p:sldId id="2673" r:id="rId34"/>
    <p:sldId id="2679" r:id="rId35"/>
    <p:sldId id="2649" r:id="rId36"/>
    <p:sldId id="2655" r:id="rId37"/>
    <p:sldId id="2656" r:id="rId38"/>
    <p:sldId id="2476" r:id="rId39"/>
    <p:sldId id="331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9B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94655" autoAdjust="0"/>
  </p:normalViewPr>
  <p:slideViewPr>
    <p:cSldViewPr>
      <p:cViewPr varScale="1">
        <p:scale>
          <a:sx n="73" d="100"/>
          <a:sy n="73" d="100"/>
        </p:scale>
        <p:origin x="10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0BB574-0895-477B-BED4-3459E7A07FD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AD2E2F-E2A0-472B-80A9-7B9DFB55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2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671BEA-E66E-4BEC-BAB5-D10B40ECB99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4DB253-6A32-4472-B248-683C8EB8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59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22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53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0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8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4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90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89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36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42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6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2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1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3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7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94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9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84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7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1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89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6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2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1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6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8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4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ocialstudies/usgovernment/politicalparties/" TargetMode="External"/><Relationship Id="rId2" Type="http://schemas.openxmlformats.org/officeDocument/2006/relationships/hyperlink" Target="https://www.brainpop.com/socialstudies/usgovernment/branchesofgovern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ainpop.com/socialstudies/usgovernment/voting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228599"/>
            <a:ext cx="7848599" cy="9314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92D050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Thursday, October 17, 2019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6341082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7:55 – 8:30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C7D624-760A-4C92-A4CD-52C00B5A6407}"/>
              </a:ext>
            </a:extLst>
          </p:cNvPr>
          <p:cNvSpPr txBox="1"/>
          <p:nvPr/>
        </p:nvSpPr>
        <p:spPr>
          <a:xfrm>
            <a:off x="342898" y="1371600"/>
            <a:ext cx="4267201" cy="53860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Tuesday: </a:t>
            </a:r>
            <a:r>
              <a:rPr lang="en-US" sz="2400" b="1" dirty="0" err="1"/>
              <a:t>Classworks</a:t>
            </a:r>
            <a:endParaRPr lang="en-US" sz="2400" b="1" dirty="0"/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- Amiyah - 1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Erin - 2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Jaiden – 3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Caydance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- 4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Jaylie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5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Macon – 6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Paisleigh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- 7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Jearon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- 8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Landon – 9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Kaylee - TC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8A5F0E-CE29-4BE0-B8B4-ED2605E98CCA}"/>
              </a:ext>
            </a:extLst>
          </p:cNvPr>
          <p:cNvSpPr txBox="1"/>
          <p:nvPr/>
        </p:nvSpPr>
        <p:spPr>
          <a:xfrm>
            <a:off x="7162800" y="1371600"/>
            <a:ext cx="1842940" cy="470898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We have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pledge this week:  At 8:20</a:t>
            </a:r>
            <a:r>
              <a:rPr lang="en-US" sz="2000" dirty="0"/>
              <a:t>, the following will go to the office to represent our class and state the pledge:</a:t>
            </a:r>
          </a:p>
          <a:p>
            <a:pPr algn="ctr"/>
            <a:r>
              <a:rPr lang="en-US" sz="2000" b="1" i="1" dirty="0"/>
              <a:t>Macon</a:t>
            </a:r>
          </a:p>
          <a:p>
            <a:pPr algn="ctr"/>
            <a:r>
              <a:rPr lang="en-US" sz="2000" b="1" i="1" dirty="0" err="1"/>
              <a:t>Khamani</a:t>
            </a:r>
            <a:endParaRPr lang="en-US" sz="2000" b="1" i="1" dirty="0"/>
          </a:p>
          <a:p>
            <a:pPr algn="ctr"/>
            <a:r>
              <a:rPr lang="en-US" sz="2000" b="1" i="1" dirty="0"/>
              <a:t>Lexi</a:t>
            </a:r>
          </a:p>
          <a:p>
            <a:pPr algn="ctr"/>
            <a:r>
              <a:rPr lang="en-US" sz="2000" b="1" i="1" dirty="0"/>
              <a:t>Jaiden</a:t>
            </a:r>
          </a:p>
          <a:p>
            <a:pPr algn="ctr"/>
            <a:r>
              <a:rPr lang="en-US" sz="2000" b="1" i="1" dirty="0" err="1"/>
              <a:t>Brena</a:t>
            </a:r>
            <a:endParaRPr lang="en-US" sz="2000" b="1" i="1" dirty="0"/>
          </a:p>
          <a:p>
            <a:pPr algn="ctr"/>
            <a:r>
              <a:rPr lang="en-US" sz="2000" b="1" i="1" dirty="0"/>
              <a:t>Carleen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375" t="14000" r="43750" b="10000"/>
          <a:stretch/>
        </p:blipFill>
        <p:spPr>
          <a:xfrm>
            <a:off x="4057650" y="1765569"/>
            <a:ext cx="2895600" cy="431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7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 Response Journal p8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Entry Journal</a:t>
            </a:r>
          </a:p>
          <a:p>
            <a:r>
              <a:rPr lang="en-US" dirty="0" smtClean="0"/>
              <a:t>Now let’s think character change…</a:t>
            </a:r>
          </a:p>
          <a:p>
            <a:r>
              <a:rPr lang="en-US" dirty="0" smtClean="0"/>
              <a:t>I will read from the beginning of the story and from the end.</a:t>
            </a:r>
          </a:p>
          <a:p>
            <a:r>
              <a:rPr lang="en-US" dirty="0" smtClean="0"/>
              <a:t>I want you to discuss with your partner what Nicky is like in each part of the story I read.</a:t>
            </a:r>
          </a:p>
          <a:p>
            <a:r>
              <a:rPr lang="en-US" dirty="0" smtClean="0"/>
              <a:t>Record your ideas in your double-entry journal.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777404"/>
          </a:xfrm>
        </p:spPr>
        <p:txBody>
          <a:bodyPr/>
          <a:lstStyle/>
          <a:p>
            <a:r>
              <a:rPr lang="en-US" dirty="0" smtClean="0"/>
              <a:t>Page 6 and 7</a:t>
            </a:r>
          </a:p>
          <a:p>
            <a:r>
              <a:rPr lang="en-US" dirty="0" smtClean="0"/>
              <a:t>How does Nicky feel in this part of the story?  </a:t>
            </a:r>
            <a:r>
              <a:rPr lang="en-US" b="1" i="1" dirty="0" smtClean="0">
                <a:solidFill>
                  <a:srgbClr val="FF0000"/>
                </a:solidFill>
              </a:rPr>
              <a:t>Turn to your Partner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Record in your Double-entry journal on the “Nicky at the beginning” column.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38600" y="428976"/>
            <a:ext cx="3799836" cy="320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35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381000"/>
            <a:ext cx="3886200" cy="5334000"/>
          </a:xfrm>
        </p:spPr>
        <p:txBody>
          <a:bodyPr/>
          <a:lstStyle/>
          <a:p>
            <a:r>
              <a:rPr lang="en-US" dirty="0" smtClean="0"/>
              <a:t>Page 35 and 36</a:t>
            </a:r>
          </a:p>
          <a:p>
            <a:endParaRPr lang="en-US" dirty="0"/>
          </a:p>
          <a:p>
            <a:r>
              <a:rPr lang="en-US" dirty="0" smtClean="0"/>
              <a:t>How does Nicky feel at the end of the story?  </a:t>
            </a:r>
            <a:r>
              <a:rPr lang="en-US" b="1" i="1" dirty="0" smtClean="0">
                <a:solidFill>
                  <a:srgbClr val="FF0000"/>
                </a:solidFill>
              </a:rPr>
              <a:t>Turn to your Partner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Record in your Double-entry journal on the </a:t>
            </a:r>
            <a:r>
              <a:rPr lang="en-US" b="1" i="1" dirty="0" smtClean="0">
                <a:solidFill>
                  <a:srgbClr val="FF0000"/>
                </a:solidFill>
              </a:rPr>
              <a:t>“Nicky </a:t>
            </a:r>
            <a:r>
              <a:rPr lang="en-US" b="1" i="1" dirty="0">
                <a:solidFill>
                  <a:srgbClr val="FF0000"/>
                </a:solidFill>
              </a:rPr>
              <a:t>at the </a:t>
            </a:r>
            <a:r>
              <a:rPr lang="en-US" b="1" i="1" dirty="0" smtClean="0">
                <a:solidFill>
                  <a:srgbClr val="FF0000"/>
                </a:solidFill>
              </a:rPr>
              <a:t>end” </a:t>
            </a:r>
            <a:r>
              <a:rPr lang="en-US" b="1" i="1" dirty="0">
                <a:solidFill>
                  <a:srgbClr val="FF0000"/>
                </a:solidFill>
              </a:rPr>
              <a:t>column.</a:t>
            </a:r>
          </a:p>
          <a:p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1371600"/>
            <a:ext cx="3799836" cy="320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2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3200400"/>
            <a:ext cx="8534400" cy="3276600"/>
          </a:xfrm>
        </p:spPr>
        <p:txBody>
          <a:bodyPr/>
          <a:lstStyle/>
          <a:p>
            <a:r>
              <a:rPr lang="en-US" b="1" i="1" dirty="0" smtClean="0"/>
              <a:t>How does Nicky feel at the beginning of the story?  How do you know?</a:t>
            </a:r>
          </a:p>
          <a:p>
            <a:r>
              <a:rPr lang="en-US" b="1" i="1" dirty="0" smtClean="0"/>
              <a:t>How does Nicky feel at the end of the story?  How do you know?</a:t>
            </a:r>
          </a:p>
          <a:p>
            <a:r>
              <a:rPr lang="en-US" b="1" i="1" dirty="0" smtClean="0"/>
              <a:t>How does Nicky change between the beginning of the story and the end?  </a:t>
            </a:r>
            <a:r>
              <a:rPr lang="en-US" b="1" i="1" dirty="0" smtClean="0">
                <a:solidFill>
                  <a:srgbClr val="FF0000"/>
                </a:solidFill>
              </a:rPr>
              <a:t>Turn to your partner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38300" y="152400"/>
            <a:ext cx="5867400" cy="1173162"/>
          </a:xfrm>
          <a:solidFill>
            <a:srgbClr val="0070C0"/>
          </a:solidFill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 Discussion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94223" y="1143000"/>
            <a:ext cx="2155553" cy="18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68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9:45 – 9:55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8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0823" y="240786"/>
            <a:ext cx="38026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Daily Reading &amp; Teacher Conferences</a:t>
            </a:r>
          </a:p>
        </p:txBody>
      </p:sp>
      <p:sp>
        <p:nvSpPr>
          <p:cNvPr id="2" name="AutoShape 2" descr="Image result for flashligh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901" y="3287774"/>
            <a:ext cx="2481992" cy="2300899"/>
          </a:xfrm>
          <a:prstGeom prst="rect">
            <a:avLst/>
          </a:prstGeom>
        </p:spPr>
      </p:pic>
      <p:sp>
        <p:nvSpPr>
          <p:cNvPr id="6" name="Subtitle 5"/>
          <p:cNvSpPr txBox="1">
            <a:spLocks/>
          </p:cNvSpPr>
          <p:nvPr/>
        </p:nvSpPr>
        <p:spPr bwMode="auto">
          <a:xfrm>
            <a:off x="200815" y="262150"/>
            <a:ext cx="2694658" cy="51746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Computers – </a:t>
            </a:r>
            <a:r>
              <a:rPr lang="en-US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Classworks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-  Katelynn - 1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Kaylah -2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 </a:t>
            </a:r>
            <a:r>
              <a:rPr lang="en-US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Landon </a:t>
            </a: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McKenzie - 4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Khamani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-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Elin -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Jaiden – 7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- Erin - 8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Brena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– 9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Cayli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TC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02FBC5-D06E-4771-8C04-1E825E1CEA1E}"/>
              </a:ext>
            </a:extLst>
          </p:cNvPr>
          <p:cNvSpPr/>
          <p:nvPr/>
        </p:nvSpPr>
        <p:spPr>
          <a:xfrm>
            <a:off x="3048000" y="2560324"/>
            <a:ext cx="1981200" cy="267765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Thompson:</a:t>
            </a:r>
          </a:p>
          <a:p>
            <a:pPr marL="0" lvl="1">
              <a:defRPr/>
            </a:pPr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LLI</a:t>
            </a:r>
          </a:p>
          <a:p>
            <a:pPr marL="0" lvl="1">
              <a:defRPr/>
            </a:pPr>
            <a:r>
              <a:rPr lang="en-US" sz="24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Jaylie</a:t>
            </a:r>
            <a:endParaRPr lang="en-US" sz="24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defRPr/>
            </a:pPr>
            <a:r>
              <a:rPr lang="en-US" sz="24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Caydance</a:t>
            </a:r>
            <a:endParaRPr lang="en-US" sz="24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defRPr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Amiyah</a:t>
            </a:r>
          </a:p>
          <a:p>
            <a:pPr marL="0" lvl="1">
              <a:defRPr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E82CA-48B9-4B4D-9ECD-7453CD9A99A0}"/>
              </a:ext>
            </a:extLst>
          </p:cNvPr>
          <p:cNvSpPr txBox="1"/>
          <p:nvPr/>
        </p:nvSpPr>
        <p:spPr>
          <a:xfrm>
            <a:off x="200813" y="5588673"/>
            <a:ext cx="2770985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Everyone else – Independent Novel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2738" y="5924508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9:55 – 10:25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132DFD-7134-475F-A684-340ADCAF8EA1}"/>
              </a:ext>
            </a:extLst>
          </p:cNvPr>
          <p:cNvSpPr/>
          <p:nvPr/>
        </p:nvSpPr>
        <p:spPr>
          <a:xfrm>
            <a:off x="3048000" y="160338"/>
            <a:ext cx="1981200" cy="230832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Roby</a:t>
            </a:r>
          </a:p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LLI</a:t>
            </a:r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lvl="1">
              <a:defRPr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Carleen</a:t>
            </a:r>
          </a:p>
          <a:p>
            <a:pPr marL="0" lvl="1">
              <a:defRPr/>
            </a:pPr>
            <a:r>
              <a:rPr lang="en-US" sz="24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Jearon</a:t>
            </a:r>
            <a:endParaRPr lang="en-US" sz="24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defRPr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Kaylee</a:t>
            </a:r>
          </a:p>
          <a:p>
            <a:pPr marL="0" lvl="1">
              <a:defRPr/>
            </a:pPr>
            <a:r>
              <a:rPr lang="en-US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Macon</a:t>
            </a:r>
            <a:endParaRPr lang="en-US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2240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770773"/>
            <a:ext cx="6553200" cy="42672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 &amp; Grammar Time</a:t>
            </a:r>
          </a:p>
        </p:txBody>
      </p:sp>
      <p:sp>
        <p:nvSpPr>
          <p:cNvPr id="3" name="AutoShape 2" descr="Image result for clock 8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Image result for vocabulary gramm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0" y="990433"/>
            <a:ext cx="1307857" cy="86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0" y="4724400"/>
            <a:ext cx="1752600" cy="176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26" y="347881"/>
            <a:ext cx="2650347" cy="148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6115341"/>
            <a:ext cx="2971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10:25 – 10:40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58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0AFC6C-6B81-4026-8490-4D054BAD5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33" t="23333" r="35833" b="11482"/>
          <a:stretch/>
        </p:blipFill>
        <p:spPr>
          <a:xfrm>
            <a:off x="1981200" y="76200"/>
            <a:ext cx="5105400" cy="660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39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2667000"/>
            <a:ext cx="73914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Recess 10:40 – 11:05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4795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542" y="990600"/>
            <a:ext cx="7315200" cy="2083615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Time 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clock 9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392" y="3074215"/>
            <a:ext cx="2857500" cy="2095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F9BFE1-5D41-49BC-A7B1-21267116EA18}"/>
              </a:ext>
            </a:extLst>
          </p:cNvPr>
          <p:cNvSpPr txBox="1"/>
          <p:nvPr/>
        </p:nvSpPr>
        <p:spPr>
          <a:xfrm>
            <a:off x="5486400" y="6019800"/>
            <a:ext cx="274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11:05 – 11:35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5B9EA-D894-47AD-A7EF-8F0A3FE4A062}"/>
              </a:ext>
            </a:extLst>
          </p:cNvPr>
          <p:cNvSpPr txBox="1"/>
          <p:nvPr/>
        </p:nvSpPr>
        <p:spPr>
          <a:xfrm>
            <a:off x="762000" y="4762137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 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W3.2  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i="1" dirty="0" smtClean="0"/>
              <a:t>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3204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375" t="14000" r="43750" b="10000"/>
          <a:stretch/>
        </p:blipFill>
        <p:spPr>
          <a:xfrm>
            <a:off x="2133600" y="152400"/>
            <a:ext cx="4343400" cy="647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19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512" y="690197"/>
            <a:ext cx="48006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Nonfiction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2" y="2590800"/>
            <a:ext cx="8458200" cy="3306763"/>
          </a:xfrm>
        </p:spPr>
        <p:txBody>
          <a:bodyPr/>
          <a:lstStyle/>
          <a:p>
            <a:r>
              <a:rPr lang="en-US" sz="2800" dirty="0"/>
              <a:t>Do you remember these books from earlier this year?</a:t>
            </a:r>
          </a:p>
          <a:p>
            <a:r>
              <a:rPr lang="en-US" sz="2800" dirty="0"/>
              <a:t>What do you think you know about nonfiction?</a:t>
            </a:r>
          </a:p>
          <a:p>
            <a:r>
              <a:rPr lang="en-US" sz="2800" dirty="0"/>
              <a:t>Nonfiction writers write about real things that they are curious about.  </a:t>
            </a:r>
          </a:p>
          <a:p>
            <a:r>
              <a:rPr lang="en-US" sz="2800" dirty="0"/>
              <a:t>They write about these topics in a way that helps readers become interested in and curious about them as well.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638"/>
            <a:ext cx="1495425" cy="1974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34837"/>
            <a:ext cx="1638543" cy="199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3810000" cy="1143000"/>
          </a:xfrm>
        </p:spPr>
        <p:txBody>
          <a:bodyPr/>
          <a:lstStyle/>
          <a:p>
            <a:r>
              <a:rPr lang="en-US" dirty="0"/>
              <a:t>Read aloud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2231" y="609600"/>
            <a:ext cx="3348038" cy="3348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2672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 want you to think about what kinds of information the author gives about dragonflies in this book.</a:t>
            </a:r>
          </a:p>
        </p:txBody>
      </p:sp>
    </p:spTree>
    <p:extLst>
      <p:ext uri="{BB962C8B-B14F-4D97-AF65-F5344CB8AC3E}">
        <p14:creationId xmlns:p14="http://schemas.microsoft.com/office/powerpoint/2010/main" val="881613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3810000" cy="1143000"/>
          </a:xfrm>
          <a:solidFill>
            <a:srgbClr val="00B0F0"/>
          </a:solidFill>
        </p:spPr>
        <p:txBody>
          <a:bodyPr/>
          <a:lstStyle/>
          <a:p>
            <a:r>
              <a:rPr lang="en-US" dirty="0"/>
              <a:t>Classroom Discussion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7800" y="304800"/>
            <a:ext cx="2965269" cy="2965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865" y="3581400"/>
            <a:ext cx="85278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is something you found out about dragonflies?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 this book, the author asks a question and then answers it by telling the reader what his life would be like if he were a dragonfly.</a:t>
            </a:r>
          </a:p>
        </p:txBody>
      </p:sp>
    </p:spTree>
    <p:extLst>
      <p:ext uri="{BB962C8B-B14F-4D97-AF65-F5344CB8AC3E}">
        <p14:creationId xmlns:p14="http://schemas.microsoft.com/office/powerpoint/2010/main" val="165636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7665"/>
            <a:ext cx="3810000" cy="1143000"/>
          </a:xfrm>
          <a:solidFill>
            <a:srgbClr val="00B0F0"/>
          </a:solidFill>
        </p:spPr>
        <p:txBody>
          <a:bodyPr/>
          <a:lstStyle/>
          <a:p>
            <a:r>
              <a:rPr lang="en-US" dirty="0"/>
              <a:t>Think, Pair, Share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200" y="349431"/>
            <a:ext cx="2279469" cy="2279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865" y="2895600"/>
            <a:ext cx="85278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If you were going to write an animal book like this one, called Are you a __________?, what animal might you write about, and why?  </a:t>
            </a:r>
            <a:r>
              <a:rPr lang="en-US" sz="3200" b="1" i="1" dirty="0">
                <a:solidFill>
                  <a:srgbClr val="FF0000"/>
                </a:solidFill>
              </a:rPr>
              <a:t>Turn to your partner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i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FF0000"/>
                </a:solidFill>
              </a:rPr>
              <a:t>Let’s make an anchor chart of some of your ideas</a:t>
            </a:r>
          </a:p>
        </p:txBody>
      </p:sp>
    </p:spTree>
    <p:extLst>
      <p:ext uri="{BB962C8B-B14F-4D97-AF65-F5344CB8AC3E}">
        <p14:creationId xmlns:p14="http://schemas.microsoft.com/office/powerpoint/2010/main" val="379871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535362"/>
          </a:xfrm>
        </p:spPr>
        <p:txBody>
          <a:bodyPr/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Fluency &amp; Focus Lesson!</a:t>
            </a:r>
          </a:p>
        </p:txBody>
      </p:sp>
      <p:pic>
        <p:nvPicPr>
          <p:cNvPr id="121859" name="Picture 3" descr="C:\Users\karla.thompson\AppData\Local\Microsoft\Windows\Temporary Internet Files\Content.IE5\PLYT37E4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68" y="3505200"/>
            <a:ext cx="1581932" cy="15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5873816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11:35 – 11:55</a:t>
            </a:r>
          </a:p>
        </p:txBody>
      </p:sp>
    </p:spTree>
    <p:extLst>
      <p:ext uri="{BB962C8B-B14F-4D97-AF65-F5344CB8AC3E}">
        <p14:creationId xmlns:p14="http://schemas.microsoft.com/office/powerpoint/2010/main" val="2548203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37" t="13470" r="43687" b="7401"/>
          <a:stretch/>
        </p:blipFill>
        <p:spPr>
          <a:xfrm>
            <a:off x="1981200" y="187042"/>
            <a:ext cx="4800600" cy="66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21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D019-1A62-459C-8A95-58654C74D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4EB95-17D4-4D53-85FA-05E928B89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625" t="11999" r="43125" b="7000"/>
          <a:stretch/>
        </p:blipFill>
        <p:spPr>
          <a:xfrm>
            <a:off x="143691" y="274638"/>
            <a:ext cx="4419600" cy="617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000" t="12000" r="43750" b="8000"/>
          <a:stretch/>
        </p:blipFill>
        <p:spPr>
          <a:xfrm>
            <a:off x="4580708" y="274638"/>
            <a:ext cx="447484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85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A47D-0549-47AD-BB1F-E6811C5A5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5C6498-359C-42AC-AE1B-A7A63C41D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250" t="11999" r="43750" b="7000"/>
          <a:stretch/>
        </p:blipFill>
        <p:spPr>
          <a:xfrm>
            <a:off x="2209800" y="152400"/>
            <a:ext cx="4267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38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11167"/>
            <a:ext cx="7633063" cy="1117834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Lunch 12:35 – 1:05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800600"/>
            <a:ext cx="2438400" cy="141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052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1:05 – 1:10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1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14500" y="6248400"/>
            <a:ext cx="57150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/>
              <a:t>Review Homework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375" t="16000" r="44375" b="7000"/>
          <a:stretch/>
        </p:blipFill>
        <p:spPr>
          <a:xfrm>
            <a:off x="21771" y="381000"/>
            <a:ext cx="38100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1771" y="762000"/>
            <a:ext cx="5312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48 ÷ 12 = </a:t>
            </a:r>
            <a:r>
              <a:rPr lang="en-US" sz="2400" b="1" dirty="0" smtClean="0"/>
              <a:t>4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1.30 total, so count by 5’s to 130 = </a:t>
            </a:r>
            <a:r>
              <a:rPr lang="en-US" sz="2400" b="1" dirty="0" smtClean="0"/>
              <a:t>26</a:t>
            </a:r>
            <a:r>
              <a:rPr lang="en-US" sz="2400" dirty="0" smtClean="0"/>
              <a:t> OR count by 5’s to 100 and then by 5’s to 30 and add together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7 x 5 = 35; then 35 x 3 = </a:t>
            </a:r>
            <a:r>
              <a:rPr lang="en-US" sz="2400" b="1" dirty="0" smtClean="0"/>
              <a:t>105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144 + 144 + 144 = </a:t>
            </a:r>
            <a:r>
              <a:rPr lang="en-US" sz="2400" b="1" dirty="0" smtClean="0"/>
              <a:t>432</a:t>
            </a:r>
            <a:r>
              <a:rPr lang="en-US" sz="2400" dirty="0" smtClean="0"/>
              <a:t> OR 144 x 3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30 = desk to fountain; 30 x 2 = fountain to bathroom; so 30 x 2 = 60 + 30 = </a:t>
            </a:r>
            <a:r>
              <a:rPr lang="en-US" sz="2400" b="1" dirty="0" smtClean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414433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60241"/>
            <a:ext cx="1447800" cy="145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3690" y="2759504"/>
            <a:ext cx="7396619" cy="898633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Activity 1:10 – 1:55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2909967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625" t="14000" r="41875" b="10000"/>
          <a:stretch/>
        </p:blipFill>
        <p:spPr>
          <a:xfrm>
            <a:off x="4669160" y="457199"/>
            <a:ext cx="4093839" cy="598330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/>
          <a:srcRect l="24746" t="11785" r="40529" b="10768"/>
          <a:stretch/>
        </p:blipFill>
        <p:spPr bwMode="auto">
          <a:xfrm>
            <a:off x="200220" y="457198"/>
            <a:ext cx="4292369" cy="598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343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46" t="15152" r="41582" b="12452"/>
          <a:stretch/>
        </p:blipFill>
        <p:spPr>
          <a:xfrm>
            <a:off x="15240" y="457200"/>
            <a:ext cx="4423144" cy="59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625" t="14000" r="41875" b="10000"/>
          <a:stretch/>
        </p:blipFill>
        <p:spPr>
          <a:xfrm>
            <a:off x="4669160" y="457199"/>
            <a:ext cx="4093839" cy="598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7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Branches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https://www.brainpop.com/socialstudies/usgovernment/branchesofgovernment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https://www.brainpop.com/socialstudies/usgovernment/politicalparties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https://www.brainpop.com/socialstudies/usgovernment/voting/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56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59" t="15152" r="32111" b="9085"/>
          <a:stretch/>
        </p:blipFill>
        <p:spPr>
          <a:xfrm>
            <a:off x="2106793" y="274638"/>
            <a:ext cx="4930414" cy="63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49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77D1-F975-42DE-B36E-834ADA6C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37" t="13469" r="41582" b="5718"/>
          <a:stretch/>
        </p:blipFill>
        <p:spPr>
          <a:xfrm>
            <a:off x="2133600" y="274638"/>
            <a:ext cx="4800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3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79D7E-DF1D-41B3-B7DE-7AA8005CC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89" t="11785" r="40530" b="5717"/>
          <a:stretch/>
        </p:blipFill>
        <p:spPr>
          <a:xfrm>
            <a:off x="2133600" y="274637"/>
            <a:ext cx="4648200" cy="632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09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3:10 – 3:15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82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3:10 – 3:15	Wrap Up!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Pair-Up back to back and share one thing you learned in class today with your partner</a:t>
            </a:r>
          </a:p>
          <a:p>
            <a:pPr eaLnBrk="1" hangingPunct="1"/>
            <a:r>
              <a:rPr lang="en-US" altLang="en-US" dirty="0"/>
              <a:t>Pack-Up</a:t>
            </a:r>
          </a:p>
          <a:p>
            <a:pPr eaLnBrk="1" hangingPunct="1">
              <a:defRPr/>
            </a:pPr>
            <a:r>
              <a:rPr lang="en-US" dirty="0"/>
              <a:t>Office will announce: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Car Riders – Leave </a:t>
            </a:r>
            <a:r>
              <a:rPr lang="en-US"/>
              <a:t>around 3:20</a:t>
            </a: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/>
              <a:t>	Bus Riders – (listen to intercom for dismissal)</a:t>
            </a:r>
            <a:endParaRPr lang="en-US" altLang="en-US" dirty="0"/>
          </a:p>
        </p:txBody>
      </p:sp>
      <p:pic>
        <p:nvPicPr>
          <p:cNvPr id="138244" name="Picture 2" descr="Listening, speaking — what's the difference?  ionpsyc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133600" cy="119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4" descr="Child Who Goes To School With A Backpack Royalty Free Clipart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863446"/>
            <a:ext cx="1219282" cy="15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8094"/>
            <a:ext cx="1383779" cy="13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7027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3077" y="6412978"/>
            <a:ext cx="296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time has elapsed?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6062213"/>
            <a:ext cx="3276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2:30 – 3:20</a:t>
            </a:r>
          </a:p>
        </p:txBody>
      </p:sp>
    </p:spTree>
    <p:extLst>
      <p:ext uri="{BB962C8B-B14F-4D97-AF65-F5344CB8AC3E}">
        <p14:creationId xmlns:p14="http://schemas.microsoft.com/office/powerpoint/2010/main" val="367164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14500" y="6248400"/>
            <a:ext cx="57150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/>
              <a:t>Homework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375" t="18000" r="44375" b="6999"/>
          <a:stretch/>
        </p:blipFill>
        <p:spPr>
          <a:xfrm>
            <a:off x="2819400" y="228600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2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35814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CHOMP TIME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F.A.S.T.  Groups</a:t>
            </a:r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Academic Support Time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boy scouts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22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92162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F.A.S.T. Designations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5791200"/>
            <a:ext cx="266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8:40 – 9:10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AutoShape 2" descr="Image result for quiet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Image result for motivational quo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44B703-2F1D-420F-BB8A-4C759FC16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803590"/>
              </p:ext>
            </p:extLst>
          </p:nvPr>
        </p:nvGraphicFramePr>
        <p:xfrm>
          <a:off x="1776518" y="1133184"/>
          <a:ext cx="5331883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52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Computers –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rgbClr val="FFFF00"/>
                          </a:solidFill>
                        </a:rPr>
                        <a:t>Classworks</a:t>
                      </a: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- Jaiden- 1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- Erin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- 2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- </a:t>
                      </a:r>
                      <a:r>
                        <a:rPr lang="en-US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Jearon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- 3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-  </a:t>
                      </a:r>
                      <a:r>
                        <a:rPr lang="en-US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Khamani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–  Carleen– 5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– 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Katelynn - 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- McKenzie- 7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-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Elin -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-  Noah –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– Kaylah - TC</a:t>
                      </a: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Mrs.</a:t>
                      </a: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Roby: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LLI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Jaiden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Mrs.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Thompson: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SIPPS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Cohen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Amiyah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Caydance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Jaylie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Kaylee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1297" y="5465094"/>
            <a:ext cx="830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Landon – Phonics 1</a:t>
            </a:r>
            <a:r>
              <a:rPr lang="en-US" sz="2400" b="1" i="1" baseline="30000" dirty="0"/>
              <a:t>st</a:t>
            </a:r>
            <a:r>
              <a:rPr lang="en-US" sz="2400" b="1" i="1" dirty="0"/>
              <a:t> with Mrs. Page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59205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Macon – SIPPS with Mrs. Bess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4911879"/>
            <a:ext cx="778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Spotlight:  Aiden, Emma, </a:t>
            </a:r>
            <a:r>
              <a:rPr lang="en-US" sz="2400" b="1" dirty="0" err="1" smtClean="0"/>
              <a:t>Paisleigh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Cayli</a:t>
            </a:r>
            <a:r>
              <a:rPr lang="en-US" sz="2400" b="1" dirty="0" smtClean="0"/>
              <a:t>, Adalyn, Alexis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8528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7598" y="398224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Objective:  RL.3.7  Use information gained from illustrations, other visual elements, and the words in a text to demonstrate understanding of the text.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301" y="228600"/>
            <a:ext cx="7315200" cy="26670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3756" y="2362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Objective:  RL.3.3 Describe characters in a story and explain how their actions contribute to the sequence of events.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246" y="305891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Objective:  RL.3.5  Refer to parts of stories and poems when writing or speaking about a text, using terms such as chapter, scene, and stanza; describe how each successive part builds on earlier sections.</a:t>
            </a:r>
          </a:p>
        </p:txBody>
      </p:sp>
      <p:sp>
        <p:nvSpPr>
          <p:cNvPr id="3" name="AutoShape 2" descr="Image result for clock 9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4689975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C6BD2C-7953-461F-9B86-BB63F859A57E}"/>
              </a:ext>
            </a:extLst>
          </p:cNvPr>
          <p:cNvSpPr txBox="1"/>
          <p:nvPr/>
        </p:nvSpPr>
        <p:spPr>
          <a:xfrm>
            <a:off x="6248400" y="6196614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9:10 – 9:45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5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935162"/>
          </a:xfrm>
          <a:solidFill>
            <a:srgbClr val="0070C0"/>
          </a:solidFill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Gather at the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Carpet with your Yellow Folder.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4419600" cy="318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00200" y="5893289"/>
            <a:ext cx="5943600" cy="79216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4800" b="1" dirty="0"/>
              <a:t>Are we still the best?</a:t>
            </a:r>
          </a:p>
        </p:txBody>
      </p:sp>
    </p:spTree>
    <p:extLst>
      <p:ext uri="{BB962C8B-B14F-4D97-AF65-F5344CB8AC3E}">
        <p14:creationId xmlns:p14="http://schemas.microsoft.com/office/powerpoint/2010/main" val="39578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8991600" cy="147796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Let’s review this story.  </a:t>
            </a:r>
            <a:br>
              <a:rPr lang="en-US" dirty="0" smtClean="0"/>
            </a:br>
            <a:r>
              <a:rPr lang="en-US" dirty="0" smtClean="0"/>
              <a:t>Who can give a summary of this book?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743200"/>
            <a:ext cx="3799836" cy="3206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590800"/>
            <a:ext cx="3273836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49391</TotalTime>
  <Words>940</Words>
  <Application>Microsoft Office PowerPoint</Application>
  <PresentationFormat>On-screen Show (4:3)</PresentationFormat>
  <Paragraphs>165</Paragraphs>
  <Slides>38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CHOMP TIME F.A.S.T.  Groups Focused Academic Support Time</vt:lpstr>
      <vt:lpstr>F.A.S.T. Designations</vt:lpstr>
      <vt:lpstr>Reading Time</vt:lpstr>
      <vt:lpstr>Gather at the Carpet with your Yellow Folder.</vt:lpstr>
      <vt:lpstr>Let’s review this story.   Who can give a summary of this book?</vt:lpstr>
      <vt:lpstr>MM Response Journal p8</vt:lpstr>
      <vt:lpstr>PowerPoint Presentation</vt:lpstr>
      <vt:lpstr>PowerPoint Presentation</vt:lpstr>
      <vt:lpstr>Classroom Discussion</vt:lpstr>
      <vt:lpstr>Restroom Break</vt:lpstr>
      <vt:lpstr>PowerPoint Presentation</vt:lpstr>
      <vt:lpstr>Vocabulary &amp; Grammar Time</vt:lpstr>
      <vt:lpstr>PowerPoint Presentation</vt:lpstr>
      <vt:lpstr>Out of Classroom!</vt:lpstr>
      <vt:lpstr>Writing Time </vt:lpstr>
      <vt:lpstr>Nonfiction Introduction</vt:lpstr>
      <vt:lpstr>Read aloud</vt:lpstr>
      <vt:lpstr>Classroom Discussion</vt:lpstr>
      <vt:lpstr>Think, Pair, Share</vt:lpstr>
      <vt:lpstr>Math Fluency &amp; Focus Lesson!</vt:lpstr>
      <vt:lpstr>PowerPoint Presentation</vt:lpstr>
      <vt:lpstr>PowerPoint Presentation</vt:lpstr>
      <vt:lpstr>PowerPoint Presentation</vt:lpstr>
      <vt:lpstr>Out of Classroom!</vt:lpstr>
      <vt:lpstr>Restroom Break</vt:lpstr>
      <vt:lpstr>Out of Classroom!</vt:lpstr>
      <vt:lpstr>PowerPoint Presentation</vt:lpstr>
      <vt:lpstr>PowerPoint Presentation</vt:lpstr>
      <vt:lpstr>3 Branches of Government</vt:lpstr>
      <vt:lpstr>PowerPoint Presentation</vt:lpstr>
      <vt:lpstr>PowerPoint Presentation</vt:lpstr>
      <vt:lpstr>PowerPoint Presentation</vt:lpstr>
      <vt:lpstr>Restroom Break</vt:lpstr>
      <vt:lpstr>3:10 – 3:15 Wrap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</dc:creator>
  <cp:lastModifiedBy>Karla Thompson</cp:lastModifiedBy>
  <cp:revision>1631</cp:revision>
  <cp:lastPrinted>2019-10-03T12:20:08Z</cp:lastPrinted>
  <dcterms:created xsi:type="dcterms:W3CDTF">2014-06-10T16:20:56Z</dcterms:created>
  <dcterms:modified xsi:type="dcterms:W3CDTF">2019-10-17T12:01:18Z</dcterms:modified>
</cp:coreProperties>
</file>