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70"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48"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8444500-C8C9-4430-98C9-810FD2728427}" type="datetimeFigureOut">
              <a:rPr lang="en-US" smtClean="0"/>
              <a:t>8/6/19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095D89E-B6D9-41D4-8606-C5B73A06434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44500-C8C9-4430-98C9-810FD2728427}"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5D89E-B6D9-41D4-8606-C5B73A06434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44500-C8C9-4430-98C9-810FD2728427}"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5D89E-B6D9-41D4-8606-C5B73A06434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44500-C8C9-4430-98C9-810FD2728427}"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5D89E-B6D9-41D4-8606-C5B73A06434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44500-C8C9-4430-98C9-810FD2728427}"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5D89E-B6D9-41D4-8606-C5B73A06434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8444500-C8C9-4430-98C9-810FD2728427}"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5D89E-B6D9-41D4-8606-C5B73A06434D}"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8444500-C8C9-4430-98C9-810FD2728427}" type="datetimeFigureOut">
              <a:rPr lang="en-US" smtClean="0"/>
              <a:t>8/6/19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5D89E-B6D9-41D4-8606-C5B73A06434D}"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44500-C8C9-4430-98C9-810FD2728427}" type="datetimeFigureOut">
              <a:rPr lang="en-US" smtClean="0"/>
              <a:t>8/6/19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5D89E-B6D9-41D4-8606-C5B73A06434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44500-C8C9-4430-98C9-810FD2728427}" type="datetimeFigureOut">
              <a:rPr lang="en-US" smtClean="0"/>
              <a:t>8/6/19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5D89E-B6D9-41D4-8606-C5B73A06434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8444500-C8C9-4430-98C9-810FD2728427}" type="datetimeFigureOut">
              <a:rPr lang="en-US" smtClean="0"/>
              <a:t>8/6/19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095D89E-B6D9-41D4-8606-C5B73A06434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8444500-C8C9-4430-98C9-810FD2728427}" type="datetimeFigureOut">
              <a:rPr lang="en-US" smtClean="0"/>
              <a:t>8/6/19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095D89E-B6D9-41D4-8606-C5B73A06434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8444500-C8C9-4430-98C9-810FD2728427}" type="datetimeFigureOut">
              <a:rPr lang="en-US" smtClean="0"/>
              <a:t>8/6/19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095D89E-B6D9-41D4-8606-C5B73A0643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mailto:james.high@dcsms.org" TargetMode="Externa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60000">
            <a:off x="1089873" y="991485"/>
            <a:ext cx="3064827" cy="1371390"/>
          </a:xfrm>
        </p:spPr>
        <p:txBody>
          <a:bodyPr>
            <a:noAutofit/>
          </a:bodyPr>
          <a:lstStyle/>
          <a:p>
            <a:pPr algn="ctr"/>
            <a:r>
              <a:rPr lang="en-US" sz="4000" smtClean="0"/>
              <a:t>Chemistry </a:t>
            </a:r>
            <a:r>
              <a:rPr lang="en-US" sz="3600" dirty="0" smtClean="0"/>
              <a:t/>
            </a:r>
            <a:br>
              <a:rPr lang="en-US" sz="3600" dirty="0" smtClean="0"/>
            </a:br>
            <a:r>
              <a:rPr lang="en-US" sz="2800" dirty="0" smtClean="0"/>
              <a:t>Mr. High</a:t>
            </a:r>
            <a:endParaRPr lang="en-US" sz="2800" dirty="0"/>
          </a:p>
        </p:txBody>
      </p:sp>
      <p:sp>
        <p:nvSpPr>
          <p:cNvPr id="6" name="Text Placeholder 5"/>
          <p:cNvSpPr>
            <a:spLocks noGrp="1"/>
          </p:cNvSpPr>
          <p:nvPr>
            <p:ph type="body" sz="half" idx="2"/>
          </p:nvPr>
        </p:nvSpPr>
        <p:spPr>
          <a:xfrm rot="-60000">
            <a:off x="1174920" y="2388906"/>
            <a:ext cx="3092684" cy="3684971"/>
          </a:xfrm>
        </p:spPr>
        <p:txBody>
          <a:bodyPr>
            <a:noAutofit/>
          </a:bodyPr>
          <a:lstStyle/>
          <a:p>
            <a:pPr marL="285750" indent="-285750">
              <a:buFont typeface="Arial" panose="020B0604020202020204" pitchFamily="34" charset="0"/>
              <a:buChar char="•"/>
            </a:pPr>
            <a:r>
              <a:rPr lang="en-US" sz="1400" b="1" dirty="0" smtClean="0"/>
              <a:t>Acquire your syllabus, student information sheet, and parent information sheet.</a:t>
            </a:r>
          </a:p>
          <a:p>
            <a:pPr marL="285750" indent="-285750">
              <a:buFont typeface="Arial" panose="020B0604020202020204" pitchFamily="34" charset="0"/>
              <a:buChar char="•"/>
            </a:pPr>
            <a:endParaRPr lang="en-US" sz="1400" b="1" dirty="0" smtClean="0"/>
          </a:p>
          <a:p>
            <a:pPr marL="285750" indent="-285750">
              <a:buFont typeface="Arial" panose="020B0604020202020204" pitchFamily="34" charset="0"/>
              <a:buChar char="•"/>
            </a:pPr>
            <a:r>
              <a:rPr lang="en-US" sz="1400" b="1" dirty="0" smtClean="0"/>
              <a:t>Occupy a seat.</a:t>
            </a:r>
          </a:p>
          <a:p>
            <a:endParaRPr lang="en-US" sz="1400" b="1" dirty="0" smtClean="0"/>
          </a:p>
          <a:p>
            <a:pPr marL="285750" indent="-285750">
              <a:buFont typeface="Arial" panose="020B0604020202020204" pitchFamily="34" charset="0"/>
              <a:buChar char="•"/>
            </a:pPr>
            <a:r>
              <a:rPr lang="en-US" sz="1400" b="1" dirty="0" smtClean="0"/>
              <a:t>Utilize a writing implement to complete the student information sheet to the best of your ability.</a:t>
            </a:r>
          </a:p>
          <a:p>
            <a:pPr marL="285750" indent="-285750">
              <a:buFont typeface="Arial" panose="020B0604020202020204" pitchFamily="34" charset="0"/>
              <a:buChar char="•"/>
            </a:pPr>
            <a:endParaRPr lang="en-US" sz="1400" b="1" dirty="0" smtClean="0"/>
          </a:p>
          <a:p>
            <a:pPr marL="285750" indent="-285750">
              <a:buFont typeface="Arial" panose="020B0604020202020204" pitchFamily="34" charset="0"/>
              <a:buChar char="•"/>
            </a:pPr>
            <a:r>
              <a:rPr lang="en-US" sz="1400" b="1" dirty="0" smtClean="0"/>
              <a:t>If you are scheduled for physical science or phys.  ed. , you are in the wrong classroom.</a:t>
            </a:r>
          </a:p>
          <a:p>
            <a:pPr marL="285750" indent="-285750">
              <a:buFont typeface="Arial" panose="020B0604020202020204" pitchFamily="34" charset="0"/>
              <a:buChar char="•"/>
            </a:pPr>
            <a:endParaRPr lang="en-US" sz="1400" b="1" dirty="0" smtClean="0"/>
          </a:p>
          <a:p>
            <a:pPr marL="285750" indent="-285750">
              <a:buFont typeface="Arial" panose="020B0604020202020204" pitchFamily="34" charset="0"/>
              <a:buChar char="•"/>
            </a:pPr>
            <a:r>
              <a:rPr lang="en-US" sz="1400" b="1" dirty="0" smtClean="0"/>
              <a:t>If you are hoping for an easy class, you are in deep peril.</a:t>
            </a:r>
            <a:endParaRPr lang="en-US" sz="1400" b="1"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4575" y="1371600"/>
            <a:ext cx="3298825" cy="4243574"/>
          </a:xfrm>
        </p:spPr>
      </p:pic>
    </p:spTree>
    <p:extLst>
      <p:ext uri="{BB962C8B-B14F-4D97-AF65-F5344CB8AC3E}">
        <p14:creationId xmlns:p14="http://schemas.microsoft.com/office/powerpoint/2010/main" val="1127706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Test and Quizzes</a:t>
            </a: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1752600"/>
            <a:ext cx="3276599" cy="3276600"/>
          </a:xfrm>
        </p:spPr>
      </p:pic>
      <p:sp>
        <p:nvSpPr>
          <p:cNvPr id="4" name="Text Placeholder 3"/>
          <p:cNvSpPr>
            <a:spLocks noGrp="1"/>
          </p:cNvSpPr>
          <p:nvPr>
            <p:ph type="body" sz="half" idx="2"/>
          </p:nvPr>
        </p:nvSpPr>
        <p:spPr/>
        <p:txBody>
          <a:bodyPr/>
          <a:lstStyle/>
          <a:p>
            <a:r>
              <a:rPr lang="en-US" b="1" dirty="0"/>
              <a:t>Both test and quizzes will be used to assess the students learning. Most tests will be free response and the student is expected to show all work. Expect at least one test or quiz each week</a:t>
            </a:r>
            <a:endParaRPr lang="en-US" dirty="0"/>
          </a:p>
          <a:p>
            <a:endParaRPr lang="en-US" dirty="0"/>
          </a:p>
        </p:txBody>
      </p:sp>
    </p:spTree>
    <p:extLst>
      <p:ext uri="{BB962C8B-B14F-4D97-AF65-F5344CB8AC3E}">
        <p14:creationId xmlns:p14="http://schemas.microsoft.com/office/powerpoint/2010/main" val="3384165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7891" y="1143880"/>
            <a:ext cx="3064827" cy="839401"/>
          </a:xfrm>
        </p:spPr>
        <p:txBody>
          <a:bodyPr/>
          <a:lstStyle/>
          <a:p>
            <a:r>
              <a:rPr lang="en-US" b="1" u="sng" dirty="0"/>
              <a:t>Cell Phone Policy</a:t>
            </a:r>
            <a:r>
              <a:rPr lang="en-US" dirty="0"/>
              <a:t/>
            </a:r>
            <a:br>
              <a:rPr lang="en-US" dirty="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8201" y="1676399"/>
            <a:ext cx="3505200" cy="3801751"/>
          </a:xfrm>
        </p:spPr>
      </p:pic>
      <p:sp>
        <p:nvSpPr>
          <p:cNvPr id="4" name="Text Placeholder 3"/>
          <p:cNvSpPr>
            <a:spLocks noGrp="1"/>
          </p:cNvSpPr>
          <p:nvPr>
            <p:ph type="body" sz="half" idx="2"/>
          </p:nvPr>
        </p:nvSpPr>
        <p:spPr>
          <a:xfrm rot="-60000">
            <a:off x="878064" y="1779843"/>
            <a:ext cx="3540572" cy="4133177"/>
          </a:xfrm>
        </p:spPr>
        <p:txBody>
          <a:bodyPr>
            <a:normAutofit fontScale="32500" lnSpcReduction="20000"/>
          </a:bodyPr>
          <a:lstStyle/>
          <a:p>
            <a:r>
              <a:rPr lang="en-US" b="1" dirty="0"/>
              <a:t> </a:t>
            </a:r>
            <a:endParaRPr lang="en-US" dirty="0"/>
          </a:p>
          <a:p>
            <a:r>
              <a:rPr lang="en-US" sz="4300" b="1" dirty="0"/>
              <a:t>Students are not allowed to have cell phones in class. Any student bringing a cell phone to class will place the phone, (and any wearable internet devices), in the individually designated location. In specific situations, students may be allowed to retrieve their phones to use on an assignment.   Students are only allowed to use their devices on specific tasks and assignments. At all other times in class the phone must be put up and not in use. If a student is found to be using their device at any time without permission, or using the cell phone in anyway not consistent with the assignment, the device will be confiscated according to school policy. </a:t>
            </a:r>
            <a:endParaRPr lang="en-US" sz="4300" dirty="0"/>
          </a:p>
          <a:p>
            <a:r>
              <a:rPr lang="en-US" sz="4300" b="1" u="sng" dirty="0">
                <a:solidFill>
                  <a:srgbClr val="FF0000"/>
                </a:solidFill>
                <a:latin typeface="Arial Black"/>
                <a:cs typeface="Arial Black"/>
              </a:rPr>
              <a:t>Unless you are told by Mr. High to use your cell phone on an activity, you are not allowed to have your cell phone.</a:t>
            </a:r>
            <a:endParaRPr lang="en-US" sz="4300" b="1" dirty="0">
              <a:solidFill>
                <a:srgbClr val="FF0000"/>
              </a:solidFill>
              <a:latin typeface="Arial Black"/>
              <a:cs typeface="Arial Black"/>
            </a:endParaRPr>
          </a:p>
          <a:p>
            <a:r>
              <a:rPr lang="en-US" sz="2900" b="1" dirty="0">
                <a:solidFill>
                  <a:srgbClr val="FF0000"/>
                </a:solidFill>
                <a:latin typeface="Arial Black"/>
                <a:cs typeface="Arial Black"/>
              </a:rPr>
              <a:t> </a:t>
            </a:r>
          </a:p>
          <a:p>
            <a:r>
              <a:rPr lang="en-US" b="1" dirty="0"/>
              <a:t> </a:t>
            </a:r>
            <a:endParaRPr lang="en-US" dirty="0"/>
          </a:p>
          <a:p>
            <a:r>
              <a:rPr lang="en-US" b="1" dirty="0"/>
              <a:t> </a:t>
            </a:r>
            <a:endParaRPr lang="en-US" dirty="0"/>
          </a:p>
          <a:p>
            <a:endParaRPr lang="en-US" dirty="0"/>
          </a:p>
        </p:txBody>
      </p:sp>
    </p:spTree>
    <p:extLst>
      <p:ext uri="{BB962C8B-B14F-4D97-AF65-F5344CB8AC3E}">
        <p14:creationId xmlns:p14="http://schemas.microsoft.com/office/powerpoint/2010/main" val="12112664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5861" y="990190"/>
            <a:ext cx="3064827" cy="914260"/>
          </a:xfrm>
        </p:spPr>
        <p:txBody>
          <a:bodyPr>
            <a:normAutofit fontScale="90000"/>
          </a:bodyPr>
          <a:lstStyle/>
          <a:p>
            <a:r>
              <a:rPr lang="en-US" b="1" u="sng" dirty="0"/>
              <a:t>Required Materials</a:t>
            </a:r>
            <a:r>
              <a:rPr lang="en-US" dirty="0"/>
              <a:t/>
            </a:r>
            <a:br>
              <a:rPr lang="en-US" dirty="0"/>
            </a:br>
            <a:r>
              <a:rPr lang="en-US" b="1" dirty="0"/>
              <a:t> </a:t>
            </a:r>
            <a:r>
              <a:rPr lang="en-US" dirty="0"/>
              <a:t/>
            </a:r>
            <a:br>
              <a:rPr lang="en-US" dirty="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3005" y="1447800"/>
            <a:ext cx="2887599" cy="4038600"/>
          </a:xfrm>
        </p:spPr>
      </p:pic>
      <p:sp>
        <p:nvSpPr>
          <p:cNvPr id="4" name="Text Placeholder 3"/>
          <p:cNvSpPr>
            <a:spLocks noGrp="1"/>
          </p:cNvSpPr>
          <p:nvPr>
            <p:ph type="body" sz="half" idx="2"/>
          </p:nvPr>
        </p:nvSpPr>
        <p:spPr>
          <a:xfrm rot="-60000">
            <a:off x="1129818" y="1525872"/>
            <a:ext cx="3048891" cy="4198436"/>
          </a:xfrm>
        </p:spPr>
        <p:txBody>
          <a:bodyPr>
            <a:normAutofit fontScale="85000" lnSpcReduction="20000"/>
          </a:bodyPr>
          <a:lstStyle/>
          <a:p>
            <a:r>
              <a:rPr lang="en-US" b="1" dirty="0" smtClean="0"/>
              <a:t>$10 Lab Fee</a:t>
            </a:r>
          </a:p>
          <a:p>
            <a:r>
              <a:rPr lang="en-US" b="1" dirty="0" smtClean="0"/>
              <a:t>3-ring Binder</a:t>
            </a:r>
            <a:endParaRPr lang="en-US" dirty="0"/>
          </a:p>
          <a:p>
            <a:r>
              <a:rPr lang="en-US" b="1" dirty="0" smtClean="0"/>
              <a:t>Composition Notebook </a:t>
            </a:r>
          </a:p>
          <a:p>
            <a:r>
              <a:rPr lang="en-US" b="1" dirty="0" smtClean="0"/>
              <a:t>Pencils/Pens</a:t>
            </a:r>
            <a:endParaRPr lang="en-US" dirty="0"/>
          </a:p>
          <a:p>
            <a:r>
              <a:rPr lang="en-US" b="1" dirty="0" smtClean="0"/>
              <a:t>Scientific </a:t>
            </a:r>
            <a:r>
              <a:rPr lang="en-US" b="1" dirty="0"/>
              <a:t>Calculator</a:t>
            </a:r>
            <a:r>
              <a:rPr lang="en-US" b="1" dirty="0" smtClean="0"/>
              <a:t>*</a:t>
            </a:r>
            <a:endParaRPr lang="en-US" dirty="0"/>
          </a:p>
          <a:p>
            <a:endParaRPr lang="en-US" b="1" i="1" dirty="0"/>
          </a:p>
          <a:p>
            <a:pPr algn="l"/>
            <a:r>
              <a:rPr lang="en-US" b="1" i="1" dirty="0" smtClean="0"/>
              <a:t>*</a:t>
            </a:r>
            <a:r>
              <a:rPr lang="en-US" b="1" dirty="0"/>
              <a:t>There are a limited number of calculators available for use in class; however, a personal calculator can be extremely helpful for homework and other tasks. Scientific Calculators can be found costing between $10 and $150. The $10 calculator is sufficient for work in this class. The more expensive calculators include graphing functions and advanced operations , as well as, built in mathematical and scientific formulas. These calculators are a wise investment for a college bound student, but are not required for the class.</a:t>
            </a:r>
            <a:endParaRPr lang="en-US" dirty="0"/>
          </a:p>
          <a:p>
            <a:endParaRPr lang="en-US" dirty="0"/>
          </a:p>
        </p:txBody>
      </p:sp>
    </p:spTree>
    <p:extLst>
      <p:ext uri="{BB962C8B-B14F-4D97-AF65-F5344CB8AC3E}">
        <p14:creationId xmlns:p14="http://schemas.microsoft.com/office/powerpoint/2010/main" val="507303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latin typeface="Rockwell Extra Bold"/>
                <a:cs typeface="Rockwell Extra Bold"/>
              </a:rPr>
              <a:t>Class Notebook</a:t>
            </a:r>
            <a:endParaRPr lang="en-US" sz="3600" b="1" dirty="0">
              <a:solidFill>
                <a:srgbClr val="008000"/>
              </a:solidFill>
              <a:latin typeface="Rockwell Extra Bold"/>
              <a:cs typeface="Rockwell Extra Bold"/>
            </a:endParaRPr>
          </a:p>
        </p:txBody>
      </p:sp>
      <p:pic>
        <p:nvPicPr>
          <p:cNvPr id="5" name="Content Placeholder 4" descr="notebook image.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7594" t="19066" r="14030" b="3835"/>
          <a:stretch/>
        </p:blipFill>
        <p:spPr>
          <a:xfrm rot="3138953">
            <a:off x="3488152" y="1433260"/>
            <a:ext cx="6695727" cy="3401278"/>
          </a:xfrm>
        </p:spPr>
      </p:pic>
      <p:sp>
        <p:nvSpPr>
          <p:cNvPr id="4" name="Text Placeholder 3"/>
          <p:cNvSpPr>
            <a:spLocks noGrp="1"/>
          </p:cNvSpPr>
          <p:nvPr>
            <p:ph type="body" sz="half" idx="2"/>
          </p:nvPr>
        </p:nvSpPr>
        <p:spPr/>
        <p:txBody>
          <a:bodyPr/>
          <a:lstStyle/>
          <a:p>
            <a:r>
              <a:rPr lang="en-US" dirty="0" smtClean="0"/>
              <a:t>Students will keep a composition notebook for all classroom notes. These notes will include lectures, labs, and independent studies. This notebook will be your study guide and may be used on select quizzes.   </a:t>
            </a:r>
            <a:endParaRPr lang="en-US" dirty="0"/>
          </a:p>
        </p:txBody>
      </p:sp>
    </p:spTree>
    <p:extLst>
      <p:ext uri="{BB962C8B-B14F-4D97-AF65-F5344CB8AC3E}">
        <p14:creationId xmlns:p14="http://schemas.microsoft.com/office/powerpoint/2010/main" val="189702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1208" y="912713"/>
            <a:ext cx="3064827" cy="535978"/>
          </a:xfrm>
        </p:spPr>
        <p:txBody>
          <a:bodyPr>
            <a:normAutofit fontScale="90000"/>
          </a:bodyPr>
          <a:lstStyle/>
          <a:p>
            <a:r>
              <a:rPr lang="en-US" b="1" u="sng" dirty="0"/>
              <a:t>Course Outline</a:t>
            </a: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4575" y="2013839"/>
            <a:ext cx="3021013" cy="2900172"/>
          </a:xfrm>
        </p:spPr>
      </p:pic>
      <p:sp>
        <p:nvSpPr>
          <p:cNvPr id="4" name="Text Placeholder 3"/>
          <p:cNvSpPr>
            <a:spLocks noGrp="1"/>
          </p:cNvSpPr>
          <p:nvPr>
            <p:ph type="body" sz="half" idx="2"/>
          </p:nvPr>
        </p:nvSpPr>
        <p:spPr>
          <a:xfrm>
            <a:off x="838200" y="1143001"/>
            <a:ext cx="3840739" cy="5146088"/>
          </a:xfrm>
        </p:spPr>
        <p:txBody>
          <a:bodyPr>
            <a:normAutofit fontScale="25000" lnSpcReduction="20000"/>
          </a:bodyPr>
          <a:lstStyle/>
          <a:p>
            <a:endParaRPr lang="en-US" dirty="0"/>
          </a:p>
          <a:p>
            <a:pPr algn="l"/>
            <a:r>
              <a:rPr lang="en-US" sz="5600" dirty="0" smtClean="0">
                <a:latin typeface="Arial Black"/>
                <a:cs typeface="Arial Black"/>
              </a:rPr>
              <a:t>I 	Introduction </a:t>
            </a:r>
            <a:r>
              <a:rPr lang="en-US" sz="5600" dirty="0">
                <a:latin typeface="Arial Black"/>
                <a:cs typeface="Arial Black"/>
              </a:rPr>
              <a:t>to Studying Chemistry</a:t>
            </a:r>
          </a:p>
          <a:p>
            <a:pPr algn="l"/>
            <a:r>
              <a:rPr lang="en-US" sz="5600" dirty="0">
                <a:latin typeface="Arial Black"/>
                <a:cs typeface="Arial Black"/>
              </a:rPr>
              <a:t>		 </a:t>
            </a:r>
            <a:endParaRPr lang="en-US" sz="5600" dirty="0" smtClean="0">
              <a:latin typeface="Arial Black"/>
              <a:cs typeface="Arial Black"/>
            </a:endParaRPr>
          </a:p>
          <a:p>
            <a:pPr algn="l"/>
            <a:r>
              <a:rPr lang="en-US" sz="5600" dirty="0" smtClean="0">
                <a:latin typeface="Arial Black"/>
                <a:cs typeface="Arial Black"/>
              </a:rPr>
              <a:t>II</a:t>
            </a:r>
            <a:r>
              <a:rPr lang="en-US" sz="5600" dirty="0">
                <a:latin typeface="Arial Black"/>
                <a:cs typeface="Arial Black"/>
              </a:rPr>
              <a:t>	Structure and Properties of Matter</a:t>
            </a:r>
          </a:p>
          <a:p>
            <a:pPr algn="l"/>
            <a:r>
              <a:rPr lang="en-US" sz="5600" dirty="0">
                <a:latin typeface="Arial Black"/>
                <a:cs typeface="Arial Black"/>
              </a:rPr>
              <a:t>			</a:t>
            </a:r>
          </a:p>
          <a:p>
            <a:pPr algn="l"/>
            <a:r>
              <a:rPr lang="en-US" sz="5600" dirty="0" smtClean="0">
                <a:latin typeface="Arial Black"/>
                <a:cs typeface="Arial Black"/>
              </a:rPr>
              <a:t>III</a:t>
            </a:r>
            <a:r>
              <a:rPr lang="en-US" sz="5600" dirty="0">
                <a:latin typeface="Arial Black"/>
                <a:cs typeface="Arial Black"/>
              </a:rPr>
              <a:t>	</a:t>
            </a:r>
            <a:r>
              <a:rPr lang="en-US" sz="5600" dirty="0" smtClean="0">
                <a:latin typeface="Arial Black"/>
                <a:cs typeface="Arial Black"/>
              </a:rPr>
              <a:t>Electron </a:t>
            </a:r>
            <a:r>
              <a:rPr lang="en-US" sz="5600" dirty="0">
                <a:latin typeface="Arial Black"/>
                <a:cs typeface="Arial Black"/>
              </a:rPr>
              <a:t>Configuration </a:t>
            </a:r>
            <a:r>
              <a:rPr lang="en-US" sz="5600" dirty="0" smtClean="0">
                <a:latin typeface="Arial Black"/>
                <a:cs typeface="Arial Black"/>
              </a:rPr>
              <a:t>&amp; </a:t>
            </a:r>
            <a:r>
              <a:rPr lang="en-US" sz="5600" dirty="0">
                <a:latin typeface="Arial Black"/>
                <a:cs typeface="Arial Black"/>
              </a:rPr>
              <a:t>the Periodic Table</a:t>
            </a:r>
          </a:p>
          <a:p>
            <a:pPr algn="l"/>
            <a:r>
              <a:rPr lang="en-US" sz="5600" dirty="0">
                <a:latin typeface="Arial Black"/>
                <a:cs typeface="Arial Black"/>
              </a:rPr>
              <a:t>		 </a:t>
            </a:r>
          </a:p>
          <a:p>
            <a:pPr algn="l"/>
            <a:r>
              <a:rPr lang="en-US" sz="5600" dirty="0">
                <a:latin typeface="Arial Black"/>
                <a:cs typeface="Arial Black"/>
              </a:rPr>
              <a:t>IV	Chemical Bonding </a:t>
            </a:r>
            <a:r>
              <a:rPr lang="en-US" sz="5600" dirty="0" smtClean="0">
                <a:latin typeface="Arial Black"/>
                <a:cs typeface="Arial Black"/>
              </a:rPr>
              <a:t>&amp; </a:t>
            </a:r>
            <a:r>
              <a:rPr lang="en-US" sz="5600" dirty="0">
                <a:latin typeface="Arial Black"/>
                <a:cs typeface="Arial Black"/>
              </a:rPr>
              <a:t>Chemical Compounds</a:t>
            </a:r>
          </a:p>
          <a:p>
            <a:pPr algn="l"/>
            <a:r>
              <a:rPr lang="en-US" sz="5600" dirty="0">
                <a:latin typeface="Arial Black"/>
                <a:cs typeface="Arial Black"/>
              </a:rPr>
              <a:t>		</a:t>
            </a:r>
          </a:p>
          <a:p>
            <a:pPr algn="l"/>
            <a:r>
              <a:rPr lang="en-US" sz="5600" dirty="0">
                <a:latin typeface="Arial Black"/>
                <a:cs typeface="Arial Black"/>
              </a:rPr>
              <a:t>V	Chemical Reactions and Stoichiometry</a:t>
            </a:r>
          </a:p>
          <a:p>
            <a:pPr algn="l"/>
            <a:r>
              <a:rPr lang="en-US" sz="5600" dirty="0">
                <a:latin typeface="Arial Black"/>
                <a:cs typeface="Arial Black"/>
              </a:rPr>
              <a:t> 	 </a:t>
            </a:r>
          </a:p>
          <a:p>
            <a:pPr algn="l"/>
            <a:r>
              <a:rPr lang="en-US" sz="5600" dirty="0">
                <a:latin typeface="Arial Black"/>
                <a:cs typeface="Arial Black"/>
              </a:rPr>
              <a:t>VI	States of Matter</a:t>
            </a:r>
          </a:p>
          <a:p>
            <a:pPr algn="l"/>
            <a:r>
              <a:rPr lang="en-US" sz="5600" dirty="0">
                <a:latin typeface="Arial Black"/>
                <a:cs typeface="Arial Black"/>
              </a:rPr>
              <a:t>	 </a:t>
            </a:r>
          </a:p>
          <a:p>
            <a:pPr algn="l"/>
            <a:r>
              <a:rPr lang="en-US" sz="5600" dirty="0">
                <a:latin typeface="Arial Black"/>
                <a:cs typeface="Arial Black"/>
              </a:rPr>
              <a:t>VII	Solution Chemistry</a:t>
            </a:r>
          </a:p>
          <a:p>
            <a:pPr algn="l"/>
            <a:r>
              <a:rPr lang="en-US" sz="5600" dirty="0">
                <a:latin typeface="Arial Black"/>
                <a:cs typeface="Arial Black"/>
              </a:rPr>
              <a:t>	 </a:t>
            </a:r>
          </a:p>
          <a:p>
            <a:pPr algn="l"/>
            <a:r>
              <a:rPr lang="en-US" sz="5600" dirty="0">
                <a:latin typeface="Arial Black"/>
                <a:cs typeface="Arial Black"/>
              </a:rPr>
              <a:t>VIII	Acid Base Chemistry</a:t>
            </a:r>
          </a:p>
          <a:p>
            <a:pPr algn="l"/>
            <a:r>
              <a:rPr lang="en-US" sz="5600" dirty="0">
                <a:latin typeface="Arial Black"/>
                <a:cs typeface="Arial Black"/>
              </a:rPr>
              <a:t>	 </a:t>
            </a:r>
          </a:p>
          <a:p>
            <a:pPr algn="l"/>
            <a:r>
              <a:rPr lang="en-US" sz="5600" dirty="0">
                <a:latin typeface="Arial Black"/>
                <a:cs typeface="Arial Black"/>
              </a:rPr>
              <a:t>IX	</a:t>
            </a:r>
            <a:r>
              <a:rPr lang="en-US" sz="5600" dirty="0" smtClean="0">
                <a:latin typeface="Arial Black"/>
                <a:cs typeface="Arial Black"/>
              </a:rPr>
              <a:t>Enrichment*</a:t>
            </a:r>
            <a:endParaRPr lang="en-US" sz="5600" dirty="0">
              <a:latin typeface="Arial Black"/>
              <a:cs typeface="Arial Black"/>
            </a:endParaRPr>
          </a:p>
          <a:p>
            <a:pPr algn="l"/>
            <a:r>
              <a:rPr lang="en-US" sz="5600" dirty="0">
                <a:latin typeface="Arial Black"/>
                <a:cs typeface="Arial Black"/>
              </a:rPr>
              <a:t>	 </a:t>
            </a:r>
          </a:p>
          <a:p>
            <a:pPr algn="l"/>
            <a:r>
              <a:rPr lang="en-US" sz="5600" dirty="0">
                <a:latin typeface="Arial Black"/>
                <a:cs typeface="Arial Black"/>
              </a:rPr>
              <a:t> </a:t>
            </a:r>
          </a:p>
          <a:p>
            <a:pPr algn="l"/>
            <a:r>
              <a:rPr lang="en-US" sz="5600" dirty="0">
                <a:latin typeface="Arial Black"/>
                <a:cs typeface="Arial Black"/>
              </a:rPr>
              <a:t> </a:t>
            </a:r>
          </a:p>
          <a:p>
            <a:pPr algn="l"/>
            <a:r>
              <a:rPr lang="en-US" sz="5600" dirty="0">
                <a:latin typeface="Arial Black"/>
                <a:cs typeface="Arial Black"/>
              </a:rPr>
              <a:t> </a:t>
            </a:r>
          </a:p>
          <a:p>
            <a:pPr algn="l"/>
            <a:endParaRPr lang="en-US" sz="5600" dirty="0">
              <a:latin typeface="Arial Black"/>
              <a:cs typeface="Arial Black"/>
            </a:endParaRPr>
          </a:p>
          <a:p>
            <a:pPr algn="l"/>
            <a:endParaRPr lang="en-US" sz="5600" dirty="0" smtClean="0"/>
          </a:p>
          <a:p>
            <a:pPr algn="l"/>
            <a:r>
              <a:rPr lang="en-US" sz="5600" dirty="0" smtClean="0"/>
              <a:t>* If time permits.</a:t>
            </a:r>
            <a:endParaRPr lang="en-US" sz="5600" dirty="0"/>
          </a:p>
          <a:p>
            <a:pPr algn="l"/>
            <a:endParaRPr lang="en-US" sz="5600" dirty="0"/>
          </a:p>
          <a:p>
            <a:pPr algn="l"/>
            <a:endParaRPr lang="en-US" dirty="0"/>
          </a:p>
        </p:txBody>
      </p:sp>
    </p:spTree>
    <p:extLst>
      <p:ext uri="{BB962C8B-B14F-4D97-AF65-F5344CB8AC3E}">
        <p14:creationId xmlns:p14="http://schemas.microsoft.com/office/powerpoint/2010/main" val="2567699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peror-palpatine-release-your-ang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1175" cy="6858000"/>
          </a:xfrm>
          <a:prstGeom prst="rect">
            <a:avLst/>
          </a:prstGeom>
          <a:ln>
            <a:noFill/>
          </a:ln>
          <a:effectLst>
            <a:glow rad="101600">
              <a:schemeClr val="accent4">
                <a:satMod val="175000"/>
                <a:alpha val="40000"/>
              </a:schemeClr>
            </a:glow>
            <a:outerShdw blurRad="292100" dist="139700" dir="2700000" algn="tl" rotWithShape="0">
              <a:srgbClr val="333333">
                <a:alpha val="65000"/>
              </a:srgbClr>
            </a:outerShdw>
          </a:effectLst>
        </p:spPr>
      </p:pic>
      <p:sp>
        <p:nvSpPr>
          <p:cNvPr id="6" name="Rectangle 5"/>
          <p:cNvSpPr/>
          <p:nvPr/>
        </p:nvSpPr>
        <p:spPr>
          <a:xfrm>
            <a:off x="368064" y="4086536"/>
            <a:ext cx="8775936" cy="2585323"/>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feeble skills are no match for the power of Mr. High’s Class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641739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3203" y="1066402"/>
            <a:ext cx="3064827" cy="457130"/>
          </a:xfrm>
        </p:spPr>
        <p:txBody>
          <a:bodyPr>
            <a:normAutofit fontScale="90000"/>
          </a:bodyPr>
          <a:lstStyle/>
          <a:p>
            <a:r>
              <a:rPr lang="en-US" b="1" u="sng" dirty="0"/>
              <a:t>Instructor</a:t>
            </a:r>
            <a:r>
              <a:rPr lang="en-US" b="1" dirty="0"/>
              <a:t>:</a:t>
            </a:r>
            <a:endParaRPr lang="en-US" dirty="0"/>
          </a:p>
        </p:txBody>
      </p:sp>
      <p:sp>
        <p:nvSpPr>
          <p:cNvPr id="4" name="Text Placeholder 3"/>
          <p:cNvSpPr>
            <a:spLocks noGrp="1"/>
          </p:cNvSpPr>
          <p:nvPr>
            <p:ph type="body" sz="half" idx="2"/>
          </p:nvPr>
        </p:nvSpPr>
        <p:spPr>
          <a:xfrm rot="-60000">
            <a:off x="1131754" y="1747771"/>
            <a:ext cx="3048891" cy="3976520"/>
          </a:xfrm>
        </p:spPr>
        <p:txBody>
          <a:bodyPr>
            <a:normAutofit/>
          </a:bodyPr>
          <a:lstStyle/>
          <a:p>
            <a:r>
              <a:rPr lang="en-US" sz="2800" b="1" dirty="0" smtClean="0"/>
              <a:t>Mr. James </a:t>
            </a:r>
            <a:r>
              <a:rPr lang="en-US" sz="2800" b="1" dirty="0"/>
              <a:t>High	</a:t>
            </a:r>
            <a:endParaRPr lang="en-US" sz="2800" b="1" dirty="0" smtClean="0"/>
          </a:p>
          <a:p>
            <a:pPr algn="l"/>
            <a:endParaRPr lang="en-US" sz="2400" b="1" dirty="0" smtClean="0"/>
          </a:p>
          <a:p>
            <a:pPr algn="l"/>
            <a:r>
              <a:rPr lang="en-US" sz="2400" b="1" dirty="0" smtClean="0"/>
              <a:t>Email</a:t>
            </a:r>
            <a:r>
              <a:rPr lang="en-US" sz="2400" b="1" dirty="0"/>
              <a:t>: </a:t>
            </a:r>
            <a:r>
              <a:rPr lang="en-US" sz="2000" b="1" u="sng" dirty="0">
                <a:hlinkClick r:id="rId2"/>
              </a:rPr>
              <a:t>james.high@dcsms.org</a:t>
            </a:r>
            <a:endParaRPr lang="en-US" sz="2000" dirty="0"/>
          </a:p>
          <a:p>
            <a:endParaRPr lang="en-US" sz="2400" dirty="0" smtClean="0"/>
          </a:p>
          <a:p>
            <a:endParaRPr lang="en-US" sz="2400" dirty="0" smtClean="0"/>
          </a:p>
          <a:p>
            <a:r>
              <a:rPr lang="en-US" sz="2400" dirty="0" smtClean="0"/>
              <a:t>Remind101:</a:t>
            </a:r>
          </a:p>
          <a:p>
            <a:r>
              <a:rPr lang="en-US" sz="2400" dirty="0" smtClean="0"/>
              <a:t>81010</a:t>
            </a:r>
          </a:p>
          <a:p>
            <a:r>
              <a:rPr lang="en-US" sz="2400" dirty="0" smtClean="0"/>
              <a:t>@</a:t>
            </a:r>
            <a:r>
              <a:rPr lang="en-US" sz="2400" dirty="0" smtClean="0"/>
              <a:t>a23kd4</a:t>
            </a:r>
            <a:endParaRPr lang="en-US" sz="2400" dirty="0" smtClean="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4575" y="1953419"/>
            <a:ext cx="3021013" cy="3021013"/>
          </a:xfrm>
        </p:spPr>
      </p:pic>
    </p:spTree>
    <p:extLst>
      <p:ext uri="{BB962C8B-B14F-4D97-AF65-F5344CB8AC3E}">
        <p14:creationId xmlns:p14="http://schemas.microsoft.com/office/powerpoint/2010/main" val="4006630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Prerequisites:</a:t>
            </a:r>
            <a:r>
              <a:rPr lang="en-US" dirty="0"/>
              <a:t/>
            </a:r>
            <a:br>
              <a:rPr lang="en-US" dirty="0"/>
            </a:br>
            <a:endParaRPr lang="en-US" dirty="0"/>
          </a:p>
        </p:txBody>
      </p:sp>
      <p:sp>
        <p:nvSpPr>
          <p:cNvPr id="4" name="Text Placeholder 3"/>
          <p:cNvSpPr>
            <a:spLocks noGrp="1"/>
          </p:cNvSpPr>
          <p:nvPr>
            <p:ph type="body" sz="half" idx="2"/>
          </p:nvPr>
        </p:nvSpPr>
        <p:spPr>
          <a:xfrm rot="-60000">
            <a:off x="915135" y="3686079"/>
            <a:ext cx="3281899" cy="2100400"/>
          </a:xfrm>
        </p:spPr>
        <p:txBody>
          <a:bodyPr/>
          <a:lstStyle/>
          <a:p>
            <a:r>
              <a:rPr lang="en-US" b="1" dirty="0"/>
              <a:t>You must have completed </a:t>
            </a:r>
            <a:r>
              <a:rPr lang="en-US" b="1" dirty="0" smtClean="0"/>
              <a:t>Biology I and completed/or  currently enrolled in Algebra II.</a:t>
            </a:r>
            <a:endParaRPr lang="en-US" dirty="0"/>
          </a:p>
          <a:p>
            <a:r>
              <a:rPr lang="en-US" dirty="0"/>
              <a:t>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8704" y="1282962"/>
            <a:ext cx="3006095" cy="4203438"/>
          </a:xfrm>
        </p:spPr>
      </p:pic>
    </p:spTree>
    <p:extLst>
      <p:ext uri="{BB962C8B-B14F-4D97-AF65-F5344CB8AC3E}">
        <p14:creationId xmlns:p14="http://schemas.microsoft.com/office/powerpoint/2010/main" val="3294220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5220" y="1142573"/>
            <a:ext cx="3064827" cy="535977"/>
          </a:xfrm>
        </p:spPr>
        <p:txBody>
          <a:bodyPr>
            <a:normAutofit fontScale="90000"/>
          </a:bodyPr>
          <a:lstStyle/>
          <a:p>
            <a:r>
              <a:rPr lang="en-US" b="1" u="sng" dirty="0"/>
              <a:t>Class Description</a:t>
            </a:r>
            <a:r>
              <a:rPr lang="en-US" dirty="0"/>
              <a:t/>
            </a:r>
            <a:br>
              <a:rPr lang="en-US" dirty="0"/>
            </a:br>
            <a:endParaRPr lang="en-US" dirty="0"/>
          </a:p>
        </p:txBody>
      </p:sp>
      <p:sp>
        <p:nvSpPr>
          <p:cNvPr id="4" name="Text Placeholder 3"/>
          <p:cNvSpPr>
            <a:spLocks noGrp="1"/>
          </p:cNvSpPr>
          <p:nvPr>
            <p:ph type="body" sz="half" idx="2"/>
          </p:nvPr>
        </p:nvSpPr>
        <p:spPr>
          <a:xfrm rot="-60000">
            <a:off x="1133107" y="1902796"/>
            <a:ext cx="3048891" cy="3821483"/>
          </a:xfrm>
        </p:spPr>
        <p:txBody>
          <a:bodyPr>
            <a:normAutofit fontScale="70000" lnSpcReduction="20000"/>
          </a:bodyPr>
          <a:lstStyle/>
          <a:p>
            <a:r>
              <a:rPr lang="en-US" sz="2400" b="1" dirty="0"/>
              <a:t>An introductory course covering concepts involving the physical and chemical properties of matter, the structure of matter, chemical bonding, chemical reactions, behavior of gases, properties of solids and liquids, solutions, acids and bases, thermochemistry, and equilibrium.</a:t>
            </a:r>
            <a:endParaRPr lang="en-US" sz="2400" dirty="0"/>
          </a:p>
          <a:p>
            <a:r>
              <a:rPr lang="en-US" sz="2400" b="1" dirty="0"/>
              <a:t> </a:t>
            </a:r>
            <a:endParaRPr lang="en-US" sz="2400" dirty="0"/>
          </a:p>
          <a:p>
            <a:r>
              <a:rPr lang="en-US" sz="2100" b="1" dirty="0" smtClean="0"/>
              <a:t>This </a:t>
            </a:r>
            <a:r>
              <a:rPr lang="en-US" sz="2100" b="1" dirty="0"/>
              <a:t>course will involve extensive exploratory work in the classroom and the laboratory.</a:t>
            </a:r>
            <a:endParaRPr lang="en-US" sz="2100" dirty="0"/>
          </a:p>
          <a:p>
            <a:r>
              <a:rPr lang="en-US" sz="2100" b="1" dirty="0"/>
              <a:t> </a:t>
            </a:r>
            <a:endParaRPr lang="en-US" sz="2100" dirty="0"/>
          </a:p>
          <a:p>
            <a:r>
              <a:rPr lang="en-US" b="1" dirty="0" smtClean="0"/>
              <a:t>.</a:t>
            </a:r>
            <a:endParaRPr lang="en-US" dirty="0"/>
          </a:p>
          <a:p>
            <a:r>
              <a:rPr lang="en-US" b="1" dirty="0"/>
              <a:t> </a:t>
            </a:r>
            <a:endParaRPr lang="en-US" dirty="0"/>
          </a:p>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1143000"/>
            <a:ext cx="3276599" cy="5073848"/>
          </a:xfrm>
        </p:spPr>
      </p:pic>
    </p:spTree>
    <p:extLst>
      <p:ext uri="{BB962C8B-B14F-4D97-AF65-F5344CB8AC3E}">
        <p14:creationId xmlns:p14="http://schemas.microsoft.com/office/powerpoint/2010/main" val="38905186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7249" y="1146545"/>
            <a:ext cx="3064827" cy="760553"/>
          </a:xfrm>
        </p:spPr>
        <p:txBody>
          <a:bodyPr>
            <a:normAutofit fontScale="90000"/>
          </a:bodyPr>
          <a:lstStyle/>
          <a:p>
            <a:r>
              <a:rPr lang="en-US" b="1" u="sng" dirty="0"/>
              <a:t>Class Expectations</a:t>
            </a:r>
            <a:r>
              <a:rPr lang="en-US" dirty="0"/>
              <a:t/>
            </a:r>
            <a:br>
              <a:rPr lang="en-US" dirty="0"/>
            </a:br>
            <a:endParaRPr lang="en-US" dirty="0"/>
          </a:p>
        </p:txBody>
      </p:sp>
      <p:sp>
        <p:nvSpPr>
          <p:cNvPr id="4" name="Text Placeholder 3"/>
          <p:cNvSpPr>
            <a:spLocks noGrp="1"/>
          </p:cNvSpPr>
          <p:nvPr>
            <p:ph type="body" sz="half" idx="2"/>
          </p:nvPr>
        </p:nvSpPr>
        <p:spPr>
          <a:xfrm rot="-60000">
            <a:off x="1173793" y="2159934"/>
            <a:ext cx="3048891" cy="3555580"/>
          </a:xfrm>
        </p:spPr>
        <p:txBody>
          <a:bodyPr>
            <a:normAutofit fontScale="92500" lnSpcReduction="10000"/>
          </a:bodyPr>
          <a:lstStyle/>
          <a:p>
            <a:r>
              <a:rPr lang="en-US" b="1" dirty="0"/>
              <a:t>	Students are expected to demonstrate conceptual knowledge, problem solving skills and perform laboratory experiments in all topics covered. </a:t>
            </a:r>
            <a:r>
              <a:rPr lang="en-US" b="1" dirty="0">
                <a:solidFill>
                  <a:srgbClr val="800000"/>
                </a:solidFill>
              </a:rPr>
              <a:t>A student who wishes to </a:t>
            </a:r>
            <a:r>
              <a:rPr lang="en-US" b="1" u="sng" dirty="0">
                <a:solidFill>
                  <a:srgbClr val="800000"/>
                </a:solidFill>
              </a:rPr>
              <a:t>pass</a:t>
            </a:r>
            <a:r>
              <a:rPr lang="en-US" b="1" dirty="0">
                <a:solidFill>
                  <a:srgbClr val="800000"/>
                </a:solidFill>
              </a:rPr>
              <a:t> this class should expect to spend a minimum of 5 hours each week outside of class on homework and review. </a:t>
            </a:r>
            <a:r>
              <a:rPr lang="en-US" b="1" dirty="0"/>
              <a:t> A student who wishes to earn an A or B must invest even more time and effort. </a:t>
            </a:r>
            <a:endParaRPr lang="en-US" dirty="0"/>
          </a:p>
          <a:p>
            <a:r>
              <a:rPr lang="en-US" b="1" dirty="0"/>
              <a:t> </a:t>
            </a:r>
            <a:endParaRPr lang="en-US" dirty="0"/>
          </a:p>
          <a:p>
            <a:r>
              <a:rPr lang="en-US" b="1" dirty="0"/>
              <a:t> </a:t>
            </a:r>
            <a:endParaRPr lang="en-US" dirty="0"/>
          </a:p>
          <a:p>
            <a:r>
              <a:rPr lang="en-US" b="1" dirty="0"/>
              <a:t> </a:t>
            </a:r>
            <a:endParaRPr lang="en-US" dirty="0"/>
          </a:p>
          <a:p>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4400" y="1600200"/>
            <a:ext cx="3493241" cy="3200400"/>
          </a:xfrm>
        </p:spPr>
      </p:pic>
    </p:spTree>
    <p:extLst>
      <p:ext uri="{BB962C8B-B14F-4D97-AF65-F5344CB8AC3E}">
        <p14:creationId xmlns:p14="http://schemas.microsoft.com/office/powerpoint/2010/main" val="612463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2596" y="1069067"/>
            <a:ext cx="3064827" cy="382272"/>
          </a:xfrm>
        </p:spPr>
        <p:txBody>
          <a:bodyPr>
            <a:normAutofit fontScale="90000"/>
          </a:bodyPr>
          <a:lstStyle/>
          <a:p>
            <a:r>
              <a:rPr lang="en-US" b="1" u="sng" dirty="0"/>
              <a:t>Grading Policy</a:t>
            </a: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4575" y="2195100"/>
            <a:ext cx="3021013" cy="2537650"/>
          </a:xfrm>
        </p:spPr>
      </p:pic>
      <p:sp>
        <p:nvSpPr>
          <p:cNvPr id="4" name="Text Placeholder 3"/>
          <p:cNvSpPr>
            <a:spLocks noGrp="1"/>
          </p:cNvSpPr>
          <p:nvPr>
            <p:ph type="body" sz="half" idx="2"/>
          </p:nvPr>
        </p:nvSpPr>
        <p:spPr>
          <a:xfrm rot="-60000">
            <a:off x="1169385" y="1778974"/>
            <a:ext cx="3048891" cy="3050195"/>
          </a:xfrm>
        </p:spPr>
        <p:txBody>
          <a:bodyPr anchor="ctr">
            <a:normAutofit/>
          </a:bodyPr>
          <a:lstStyle/>
          <a:p>
            <a:pPr algn="l">
              <a:lnSpc>
                <a:spcPct val="200000"/>
              </a:lnSpc>
            </a:pPr>
            <a:r>
              <a:rPr lang="en-US" b="1" dirty="0" smtClean="0">
                <a:latin typeface="Arial Black" panose="020B0A04020102020204" pitchFamily="34" charset="0"/>
              </a:rPr>
              <a:t>Daily Work	 15%</a:t>
            </a:r>
            <a:endParaRPr lang="en-US" b="1" dirty="0">
              <a:latin typeface="Arial Black" panose="020B0A04020102020204" pitchFamily="34" charset="0"/>
            </a:endParaRPr>
          </a:p>
          <a:p>
            <a:pPr algn="l">
              <a:lnSpc>
                <a:spcPct val="200000"/>
              </a:lnSpc>
            </a:pPr>
            <a:r>
              <a:rPr lang="en-US" b="1" dirty="0" smtClean="0">
                <a:latin typeface="Arial Black" panose="020B0A04020102020204" pitchFamily="34" charset="0"/>
              </a:rPr>
              <a:t>Labs</a:t>
            </a:r>
            <a:r>
              <a:rPr lang="en-US" b="1" dirty="0">
                <a:latin typeface="Arial Black" panose="020B0A04020102020204" pitchFamily="34" charset="0"/>
              </a:rPr>
              <a:t>	 </a:t>
            </a:r>
            <a:r>
              <a:rPr lang="en-US" b="1" dirty="0" smtClean="0">
                <a:latin typeface="Arial Black" panose="020B0A04020102020204" pitchFamily="34" charset="0"/>
              </a:rPr>
              <a:t>        	</a:t>
            </a:r>
            <a:r>
              <a:rPr lang="en-US" b="1" dirty="0">
                <a:latin typeface="Arial Black" panose="020B0A04020102020204" pitchFamily="34" charset="0"/>
              </a:rPr>
              <a:t> </a:t>
            </a:r>
            <a:r>
              <a:rPr lang="en-US" b="1" dirty="0" smtClean="0">
                <a:latin typeface="Arial Black" panose="020B0A04020102020204" pitchFamily="34" charset="0"/>
              </a:rPr>
              <a:t>25%</a:t>
            </a:r>
            <a:endParaRPr lang="en-US" b="1" dirty="0">
              <a:latin typeface="Arial Black" panose="020B0A04020102020204" pitchFamily="34" charset="0"/>
            </a:endParaRPr>
          </a:p>
          <a:p>
            <a:pPr algn="l">
              <a:lnSpc>
                <a:spcPct val="200000"/>
              </a:lnSpc>
            </a:pPr>
            <a:r>
              <a:rPr lang="en-US" b="1" dirty="0" smtClean="0">
                <a:latin typeface="Arial Black" panose="020B0A04020102020204" pitchFamily="34" charset="0"/>
              </a:rPr>
              <a:t>Tests</a:t>
            </a:r>
            <a:r>
              <a:rPr lang="en-US" b="1" dirty="0">
                <a:latin typeface="Arial Black" panose="020B0A04020102020204" pitchFamily="34" charset="0"/>
              </a:rPr>
              <a:t>	 </a:t>
            </a:r>
            <a:r>
              <a:rPr lang="en-US" b="1" dirty="0" smtClean="0">
                <a:latin typeface="Arial Black" panose="020B0A04020102020204" pitchFamily="34" charset="0"/>
              </a:rPr>
              <a:t>       	 40%</a:t>
            </a:r>
            <a:endParaRPr lang="en-US" b="1" dirty="0">
              <a:latin typeface="Arial Black" panose="020B0A04020102020204" pitchFamily="34" charset="0"/>
            </a:endParaRPr>
          </a:p>
          <a:p>
            <a:pPr algn="l">
              <a:lnSpc>
                <a:spcPct val="200000"/>
              </a:lnSpc>
            </a:pPr>
            <a:r>
              <a:rPr lang="en-US" b="1" dirty="0" smtClean="0">
                <a:latin typeface="Arial Black" panose="020B0A04020102020204" pitchFamily="34" charset="0"/>
              </a:rPr>
              <a:t>Exam</a:t>
            </a:r>
            <a:r>
              <a:rPr lang="en-US" b="1" dirty="0">
                <a:latin typeface="Arial Black" panose="020B0A04020102020204" pitchFamily="34" charset="0"/>
              </a:rPr>
              <a:t>	 </a:t>
            </a:r>
            <a:r>
              <a:rPr lang="en-US" b="1" dirty="0" smtClean="0">
                <a:latin typeface="Arial Black" panose="020B0A04020102020204" pitchFamily="34" charset="0"/>
              </a:rPr>
              <a:t>       	 20</a:t>
            </a:r>
            <a:r>
              <a:rPr lang="en-US" b="1" dirty="0">
                <a:latin typeface="Arial Black" panose="020B0A04020102020204" pitchFamily="34" charset="0"/>
              </a:rPr>
              <a:t>%</a:t>
            </a:r>
          </a:p>
          <a:p>
            <a:pPr algn="l"/>
            <a:r>
              <a:rPr lang="en-US" dirty="0"/>
              <a:t> </a:t>
            </a:r>
          </a:p>
        </p:txBody>
      </p:sp>
    </p:spTree>
    <p:extLst>
      <p:ext uri="{BB962C8B-B14F-4D97-AF65-F5344CB8AC3E}">
        <p14:creationId xmlns:p14="http://schemas.microsoft.com/office/powerpoint/2010/main" val="4065079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6539" y="1217420"/>
            <a:ext cx="3064827" cy="537308"/>
          </a:xfrm>
        </p:spPr>
        <p:txBody>
          <a:bodyPr>
            <a:normAutofit fontScale="90000"/>
          </a:bodyPr>
          <a:lstStyle/>
          <a:p>
            <a:r>
              <a:rPr lang="en-US" b="1" u="sng" dirty="0"/>
              <a:t>Homework:</a:t>
            </a:r>
            <a:r>
              <a:rPr lang="en-US" dirty="0"/>
              <a:t/>
            </a:r>
            <a:br>
              <a:rPr lang="en-US" dirty="0"/>
            </a:br>
            <a:endParaRPr lang="en-US" dirty="0"/>
          </a:p>
        </p:txBody>
      </p:sp>
      <p:sp>
        <p:nvSpPr>
          <p:cNvPr id="4" name="Text Placeholder 3"/>
          <p:cNvSpPr>
            <a:spLocks noGrp="1"/>
          </p:cNvSpPr>
          <p:nvPr>
            <p:ph type="body" sz="half" idx="2"/>
          </p:nvPr>
        </p:nvSpPr>
        <p:spPr>
          <a:xfrm rot="-60000">
            <a:off x="1131800" y="1753091"/>
            <a:ext cx="3048891" cy="3971200"/>
          </a:xfrm>
        </p:spPr>
        <p:txBody>
          <a:bodyPr>
            <a:normAutofit/>
          </a:bodyPr>
          <a:lstStyle/>
          <a:p>
            <a:r>
              <a:rPr lang="en-US" b="1" dirty="0"/>
              <a:t>A set of homework problems will be assigned each week and will be due on Friday. All homework problems must be set up and worked out completely, showing all work. Any problem with only answers showing will be marked wrong.  Students may work together on homework problems but must turn in their own work to receive credit.</a:t>
            </a:r>
            <a:endParaRPr lang="en-US" dirty="0"/>
          </a:p>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398664">
            <a:off x="4613792" y="1417637"/>
            <a:ext cx="3692569" cy="4141101"/>
          </a:xfrm>
        </p:spPr>
      </p:pic>
    </p:spTree>
    <p:extLst>
      <p:ext uri="{BB962C8B-B14F-4D97-AF65-F5344CB8AC3E}">
        <p14:creationId xmlns:p14="http://schemas.microsoft.com/office/powerpoint/2010/main" val="25855619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7890" y="992833"/>
            <a:ext cx="3064827" cy="1141495"/>
          </a:xfrm>
        </p:spPr>
        <p:txBody>
          <a:bodyPr>
            <a:normAutofit fontScale="90000"/>
          </a:bodyPr>
          <a:lstStyle/>
          <a:p>
            <a:r>
              <a:rPr lang="en-US" b="1" u="sng" dirty="0"/>
              <a:t>Lab/ Inquiry Activities:</a:t>
            </a:r>
            <a:r>
              <a:rPr lang="en-US" dirty="0"/>
              <a:t/>
            </a:r>
            <a:br>
              <a:rPr lang="en-US" dirty="0"/>
            </a:br>
            <a:endParaRPr lang="en-US" dirty="0"/>
          </a:p>
        </p:txBody>
      </p:sp>
      <p:sp>
        <p:nvSpPr>
          <p:cNvPr id="4" name="Text Placeholder 3"/>
          <p:cNvSpPr>
            <a:spLocks noGrp="1"/>
          </p:cNvSpPr>
          <p:nvPr>
            <p:ph type="body" sz="half" idx="2"/>
          </p:nvPr>
        </p:nvSpPr>
        <p:spPr>
          <a:xfrm rot="-60000">
            <a:off x="1022340" y="2007526"/>
            <a:ext cx="3048891" cy="3663787"/>
          </a:xfrm>
        </p:spPr>
        <p:txBody>
          <a:bodyPr>
            <a:normAutofit/>
          </a:bodyPr>
          <a:lstStyle/>
          <a:p>
            <a:r>
              <a:rPr lang="en-US" b="1" dirty="0" smtClean="0"/>
              <a:t>Chemistry </a:t>
            </a:r>
            <a:r>
              <a:rPr lang="en-US" b="1" dirty="0"/>
              <a:t>is an experimental science based on the principles of Empiricism. Therefore, lab and other inquiry activities are vital to the course. You will be working with your team to complete the assigned tasks and record your results and analysis in your lab notebooks* which will be graded individually. </a:t>
            </a:r>
            <a:r>
              <a:rPr lang="en-US" b="1" dirty="0" smtClean="0"/>
              <a:t>You will also complete a formal lab report for each lab. This </a:t>
            </a:r>
            <a:r>
              <a:rPr lang="en-US" b="1" dirty="0"/>
              <a:t>will account for </a:t>
            </a:r>
            <a:r>
              <a:rPr lang="en-US" b="1" dirty="0" smtClean="0"/>
              <a:t>25% </a:t>
            </a:r>
            <a:r>
              <a:rPr lang="en-US" b="1" dirty="0"/>
              <a:t>of your grade.</a:t>
            </a:r>
            <a:endParaRPr lang="en-US" dirty="0"/>
          </a:p>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827997">
            <a:off x="4380854" y="1953739"/>
            <a:ext cx="4657561" cy="3433288"/>
          </a:xfrm>
        </p:spPr>
      </p:pic>
    </p:spTree>
    <p:extLst>
      <p:ext uri="{BB962C8B-B14F-4D97-AF65-F5344CB8AC3E}">
        <p14:creationId xmlns:p14="http://schemas.microsoft.com/office/powerpoint/2010/main" val="235756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1934</TotalTime>
  <Words>508</Words>
  <Application>Microsoft Macintosh PowerPoint</Application>
  <PresentationFormat>On-screen Show (4:3)</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Chemistry  Mr. High</vt:lpstr>
      <vt:lpstr>PowerPoint Presentation</vt:lpstr>
      <vt:lpstr>Instructor:</vt:lpstr>
      <vt:lpstr>Prerequisites: </vt:lpstr>
      <vt:lpstr>Class Description </vt:lpstr>
      <vt:lpstr>Class Expectations </vt:lpstr>
      <vt:lpstr>Grading Policy </vt:lpstr>
      <vt:lpstr>Homework: </vt:lpstr>
      <vt:lpstr>Lab/ Inquiry Activities: </vt:lpstr>
      <vt:lpstr>Test and Quizzes </vt:lpstr>
      <vt:lpstr>Cell Phone Policy </vt:lpstr>
      <vt:lpstr>Required Materials   </vt:lpstr>
      <vt:lpstr>Class Notebook</vt:lpstr>
      <vt:lpstr>Course Outline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Mr. High</dc:title>
  <dc:creator>James and LeeAnn</dc:creator>
  <cp:lastModifiedBy>James High</cp:lastModifiedBy>
  <cp:revision>34</cp:revision>
  <dcterms:created xsi:type="dcterms:W3CDTF">2014-08-07T02:42:09Z</dcterms:created>
  <dcterms:modified xsi:type="dcterms:W3CDTF">2019-08-07T03:19:00Z</dcterms:modified>
</cp:coreProperties>
</file>