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37"/>
  </p:notesMasterIdLst>
  <p:sldIdLst>
    <p:sldId id="497" r:id="rId3"/>
    <p:sldId id="342" r:id="rId4"/>
    <p:sldId id="474" r:id="rId5"/>
    <p:sldId id="468" r:id="rId6"/>
    <p:sldId id="469" r:id="rId7"/>
    <p:sldId id="470" r:id="rId8"/>
    <p:sldId id="471" r:id="rId9"/>
    <p:sldId id="473" r:id="rId10"/>
    <p:sldId id="472" r:id="rId11"/>
    <p:sldId id="475" r:id="rId12"/>
    <p:sldId id="493" r:id="rId13"/>
    <p:sldId id="476" r:id="rId14"/>
    <p:sldId id="477" r:id="rId15"/>
    <p:sldId id="478" r:id="rId16"/>
    <p:sldId id="479" r:id="rId17"/>
    <p:sldId id="480" r:id="rId18"/>
    <p:sldId id="482" r:id="rId19"/>
    <p:sldId id="481" r:id="rId20"/>
    <p:sldId id="483" r:id="rId21"/>
    <p:sldId id="484" r:id="rId22"/>
    <p:sldId id="485" r:id="rId23"/>
    <p:sldId id="486" r:id="rId24"/>
    <p:sldId id="487" r:id="rId25"/>
    <p:sldId id="495" r:id="rId26"/>
    <p:sldId id="488" r:id="rId27"/>
    <p:sldId id="489" r:id="rId28"/>
    <p:sldId id="490" r:id="rId29"/>
    <p:sldId id="496" r:id="rId30"/>
    <p:sldId id="491" r:id="rId31"/>
    <p:sldId id="494" r:id="rId32"/>
    <p:sldId id="374" r:id="rId33"/>
    <p:sldId id="467" r:id="rId34"/>
    <p:sldId id="426" r:id="rId35"/>
    <p:sldId id="46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7"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4434" autoAdjust="0"/>
  </p:normalViewPr>
  <p:slideViewPr>
    <p:cSldViewPr snapToGrid="0">
      <p:cViewPr varScale="1">
        <p:scale>
          <a:sx n="92" d="100"/>
          <a:sy n="92" d="100"/>
        </p:scale>
        <p:origin x="102"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11/26/2017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2" name="Picture 1"/>
          <p:cNvPicPr>
            <a:picLocks noChangeAspect="1"/>
          </p:cNvPicPr>
          <p:nvPr userDrawn="1"/>
        </p:nvPicPr>
        <p:blipFill>
          <a:blip r:embed="rId2"/>
          <a:stretch>
            <a:fillRect/>
          </a:stretch>
        </p:blipFill>
        <p:spPr>
          <a:xfrm>
            <a:off x="1" y="1"/>
            <a:ext cx="9144000" cy="2280908"/>
          </a:xfrm>
          <a:prstGeom prst="rect">
            <a:avLst/>
          </a:prstGeom>
        </p:spPr>
      </p:pic>
      <p:pic>
        <p:nvPicPr>
          <p:cNvPr id="8" name="Picture 7"/>
          <p:cNvPicPr>
            <a:picLocks noChangeAspect="1"/>
          </p:cNvPicPr>
          <p:nvPr userDrawn="1"/>
        </p:nvPicPr>
        <p:blipFill>
          <a:blip r:embed="rId3"/>
          <a:stretch>
            <a:fillRect/>
          </a:stretch>
        </p:blipFill>
        <p:spPr>
          <a:xfrm>
            <a:off x="782953" y="2280908"/>
            <a:ext cx="2417447" cy="279969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54880" y="2326628"/>
            <a:ext cx="2852928" cy="4279392"/>
          </a:xfrm>
          <a:prstGeom prst="rect">
            <a:avLst/>
          </a:prstGeom>
        </p:spPr>
      </p:pic>
      <p:pic>
        <p:nvPicPr>
          <p:cNvPr id="13" name="Picture 12"/>
          <p:cNvPicPr>
            <a:picLocks noChangeAspect="1"/>
          </p:cNvPicPr>
          <p:nvPr userDrawn="1"/>
        </p:nvPicPr>
        <p:blipFill>
          <a:blip r:embed="rId5"/>
          <a:stretch>
            <a:fillRect/>
          </a:stretch>
        </p:blipFill>
        <p:spPr>
          <a:xfrm>
            <a:off x="7464951" y="5691294"/>
            <a:ext cx="142857" cy="847619"/>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80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11/26/2017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6" r:id="rId11"/>
    <p:sldLayoutId id="2147483715" r:id="rId12"/>
    <p:sldLayoutId id="2147483708" r:id="rId13"/>
    <p:sldLayoutId id="2147483690" r:id="rId14"/>
    <p:sldLayoutId id="2147483685" r:id="rId15"/>
    <p:sldLayoutId id="2147483687" r:id="rId16"/>
    <p:sldLayoutId id="2147483691" r:id="rId17"/>
    <p:sldLayoutId id="2147483689" r:id="rId18"/>
    <p:sldLayoutId id="2147483684" r:id="rId19"/>
    <p:sldLayoutId id="2147483675" r:id="rId20"/>
    <p:sldLayoutId id="2147483676" r:id="rId21"/>
    <p:sldLayoutId id="2147483677" r:id="rId22"/>
    <p:sldLayoutId id="2147483678" r:id="rId23"/>
    <p:sldLayoutId id="2147483679" r:id="rId24"/>
    <p:sldLayoutId id="2147483680" r:id="rId25"/>
    <p:sldLayoutId id="2147483681" r:id="rId26"/>
    <p:sldLayoutId id="2147483705" r:id="rId27"/>
    <p:sldLayoutId id="2147483717" r:id="rId28"/>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11/26/2017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38D208DD-F420-40AE-99CA-3110EA4D1C19}"/>
              </a:ext>
            </a:extLst>
          </p:cNvPr>
          <p:cNvSpPr>
            <a:spLocks noGrp="1"/>
          </p:cNvSpPr>
          <p:nvPr>
            <p:ph type="ctrTitle"/>
          </p:nvPr>
        </p:nvSpPr>
        <p:spPr>
          <a:xfrm>
            <a:off x="5922818" y="93663"/>
            <a:ext cx="3086100" cy="976601"/>
          </a:xfrm>
          <a:noFill/>
        </p:spPr>
        <p:txBody>
          <a:bodyPr>
            <a:normAutofit/>
          </a:bodyPr>
          <a:lstStyle/>
          <a:p>
            <a:r>
              <a:rPr lang="en-US" sz="2000" dirty="0"/>
              <a:t>Unit 6</a:t>
            </a:r>
            <a:br>
              <a:rPr lang="en-US" sz="2000" dirty="0"/>
            </a:br>
            <a:r>
              <a:rPr lang="en-US" sz="2000" dirty="0"/>
              <a:t>Learning</a:t>
            </a:r>
          </a:p>
        </p:txBody>
      </p:sp>
      <p:pic>
        <p:nvPicPr>
          <p:cNvPr id="2" name="Picture 1" descr="Unit 6&#10;Learning"/>
          <p:cNvPicPr>
            <a:picLocks noChangeAspect="1"/>
          </p:cNvPicPr>
          <p:nvPr/>
        </p:nvPicPr>
        <p:blipFill>
          <a:blip r:embed="rId2"/>
          <a:stretch>
            <a:fillRect/>
          </a:stretch>
        </p:blipFill>
        <p:spPr>
          <a:xfrm>
            <a:off x="1" y="0"/>
            <a:ext cx="9144000" cy="2292824"/>
          </a:xfrm>
          <a:prstGeom prst="rect">
            <a:avLst/>
          </a:prstGeom>
        </p:spPr>
      </p:pic>
      <p:pic>
        <p:nvPicPr>
          <p:cNvPr id="3" name="Picture 2" descr="Module&#10;26. How We Learn and Classical Conditioning&#10;27. Operant Conditioning&#10;28. Operant Conditioning's Applications, and Comparison to Classical Conditioning&#10;29. Biology, Cognition, and Learning&#10;30. Observational Learning"/>
          <p:cNvPicPr>
            <a:picLocks noChangeAspect="1"/>
          </p:cNvPicPr>
          <p:nvPr/>
        </p:nvPicPr>
        <p:blipFill>
          <a:blip r:embed="rId3"/>
          <a:stretch>
            <a:fillRect/>
          </a:stretch>
        </p:blipFill>
        <p:spPr>
          <a:xfrm>
            <a:off x="781052" y="2288583"/>
            <a:ext cx="2417288" cy="2799509"/>
          </a:xfrm>
          <a:prstGeom prst="rect">
            <a:avLst/>
          </a:prstGeom>
        </p:spPr>
      </p:pic>
      <p:pic>
        <p:nvPicPr>
          <p:cNvPr id="4" name="Picture 3"/>
          <p:cNvPicPr>
            <a:picLocks noChangeAspect="1"/>
          </p:cNvPicPr>
          <p:nvPr/>
        </p:nvPicPr>
        <p:blipFill>
          <a:blip r:embed="rId4"/>
          <a:stretch>
            <a:fillRect/>
          </a:stretch>
        </p:blipFill>
        <p:spPr>
          <a:xfrm>
            <a:off x="5015155" y="2408235"/>
            <a:ext cx="2853175" cy="4279763"/>
          </a:xfrm>
          <a:prstGeom prst="rect">
            <a:avLst/>
          </a:prstGeom>
        </p:spPr>
      </p:pic>
      <p:pic>
        <p:nvPicPr>
          <p:cNvPr id="5" name="Picture 4" descr="Ariel Skelley/Getty Images"/>
          <p:cNvPicPr>
            <a:picLocks noChangeAspect="1"/>
          </p:cNvPicPr>
          <p:nvPr/>
        </p:nvPicPr>
        <p:blipFill>
          <a:blip r:embed="rId5"/>
          <a:stretch>
            <a:fillRect/>
          </a:stretch>
        </p:blipFill>
        <p:spPr>
          <a:xfrm>
            <a:off x="7725473" y="5840379"/>
            <a:ext cx="142857" cy="847619"/>
          </a:xfrm>
          <a:prstGeom prst="rect">
            <a:avLst/>
          </a:prstGeom>
        </p:spPr>
      </p:pic>
    </p:spTree>
    <p:extLst>
      <p:ext uri="{BB962C8B-B14F-4D97-AF65-F5344CB8AC3E}">
        <p14:creationId xmlns:p14="http://schemas.microsoft.com/office/powerpoint/2010/main" val="142248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take away?</a:t>
            </a:r>
          </a:p>
        </p:txBody>
      </p:sp>
      <p:sp>
        <p:nvSpPr>
          <p:cNvPr id="3" name="Content Placeholder 2"/>
          <p:cNvSpPr>
            <a:spLocks noGrp="1"/>
          </p:cNvSpPr>
          <p:nvPr>
            <p:ph idx="1"/>
          </p:nvPr>
        </p:nvSpPr>
        <p:spPr/>
        <p:txBody>
          <a:bodyPr/>
          <a:lstStyle/>
          <a:p>
            <a:r>
              <a:rPr lang="en-US" dirty="0"/>
              <a:t>By watching models, we experience</a:t>
            </a:r>
          </a:p>
          <a:p>
            <a:r>
              <a:rPr lang="en-US" i="1" dirty="0"/>
              <a:t>vicarious reinforcement </a:t>
            </a:r>
            <a:r>
              <a:rPr lang="en-US" dirty="0"/>
              <a:t>or </a:t>
            </a:r>
            <a:r>
              <a:rPr lang="en-US" i="1" dirty="0"/>
              <a:t>vicarious punishment,</a:t>
            </a:r>
          </a:p>
          <a:p>
            <a:r>
              <a:rPr lang="en-US" dirty="0"/>
              <a:t>and we learn to anticipate a behavior’s consequences</a:t>
            </a:r>
          </a:p>
          <a:p>
            <a:r>
              <a:rPr lang="en-US" dirty="0"/>
              <a:t>in situations like those we are observing.</a:t>
            </a:r>
          </a:p>
          <a:p>
            <a:endParaRPr lang="en-US" dirty="0"/>
          </a:p>
          <a:p>
            <a:endParaRPr lang="en-US" dirty="0"/>
          </a:p>
          <a:p>
            <a:r>
              <a:rPr lang="en-US" dirty="0"/>
              <a:t>We are especially likely to learn from people</a:t>
            </a:r>
          </a:p>
          <a:p>
            <a:r>
              <a:rPr lang="en-US" dirty="0"/>
              <a:t>we perceive as similar to ourselves, as successful,</a:t>
            </a:r>
          </a:p>
          <a:p>
            <a:r>
              <a:rPr lang="en-US" dirty="0"/>
              <a:t>or as admirable.</a:t>
            </a:r>
          </a:p>
        </p:txBody>
      </p:sp>
    </p:spTree>
    <p:extLst>
      <p:ext uri="{BB962C8B-B14F-4D97-AF65-F5344CB8AC3E}">
        <p14:creationId xmlns:p14="http://schemas.microsoft.com/office/powerpoint/2010/main" val="1184627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10E7-08F1-470A-A05C-6B6F8659996A}"/>
              </a:ext>
            </a:extLst>
          </p:cNvPr>
          <p:cNvSpPr>
            <a:spLocks noGrp="1"/>
          </p:cNvSpPr>
          <p:nvPr>
            <p:ph type="title"/>
          </p:nvPr>
        </p:nvSpPr>
        <p:spPr>
          <a:xfrm>
            <a:off x="420921" y="365126"/>
            <a:ext cx="8309313" cy="1127803"/>
          </a:xfrm>
          <a:solidFill>
            <a:srgbClr val="D4E5F4"/>
          </a:solidFill>
        </p:spPr>
        <p:txBody>
          <a:bodyPr/>
          <a:lstStyle/>
          <a:p>
            <a:r>
              <a:rPr lang="en-US" dirty="0">
                <a:solidFill>
                  <a:schemeClr val="tx1"/>
                </a:solidFill>
              </a:rPr>
              <a:t>1. What Would You Answer?</a:t>
            </a:r>
          </a:p>
        </p:txBody>
      </p:sp>
      <p:sp>
        <p:nvSpPr>
          <p:cNvPr id="8" name="Content Placeholder 7"/>
          <p:cNvSpPr>
            <a:spLocks noGrp="1"/>
          </p:cNvSpPr>
          <p:nvPr>
            <p:ph idx="1"/>
          </p:nvPr>
        </p:nvSpPr>
        <p:spPr>
          <a:xfrm>
            <a:off x="706582" y="1825625"/>
            <a:ext cx="7772400" cy="4351338"/>
          </a:xfrm>
          <a:solidFill>
            <a:srgbClr val="E7D9B1"/>
          </a:solidFill>
          <a:ln w="76200">
            <a:solidFill>
              <a:srgbClr val="D4E5F4"/>
            </a:solidFill>
          </a:ln>
        </p:spPr>
        <p:txBody>
          <a:bodyPr anchor="ctr">
            <a:normAutofit/>
          </a:bodyPr>
          <a:lstStyle/>
          <a:p>
            <a:pPr marL="0" indent="0">
              <a:buNone/>
            </a:pPr>
            <a:r>
              <a:rPr lang="en-US" b="1" dirty="0"/>
              <a:t>Bandura’s famous Bobo doll experiment is most closely associated with which of the following?</a:t>
            </a:r>
          </a:p>
          <a:p>
            <a:pPr marL="0" indent="0">
              <a:buNone/>
            </a:pPr>
            <a:endParaRPr lang="en-US" b="1" dirty="0"/>
          </a:p>
          <a:p>
            <a:pPr marL="457200" indent="-457200" algn="l">
              <a:buAutoNum type="alphaUcPeriod"/>
            </a:pPr>
            <a:r>
              <a:rPr lang="en-US" dirty="0"/>
              <a:t>latent learning</a:t>
            </a:r>
            <a:endParaRPr lang="en-US" sz="2400" dirty="0"/>
          </a:p>
          <a:p>
            <a:pPr marL="0" indent="0" algn="l">
              <a:buNone/>
            </a:pPr>
            <a:r>
              <a:rPr lang="en-US" sz="2400" dirty="0"/>
              <a:t>B.  </a:t>
            </a:r>
            <a:r>
              <a:rPr lang="en-US" dirty="0"/>
              <a:t>classical conditioning</a:t>
            </a:r>
            <a:endParaRPr lang="en-US" sz="2400" dirty="0"/>
          </a:p>
          <a:p>
            <a:pPr marL="0" indent="0" algn="l">
              <a:buNone/>
            </a:pPr>
            <a:r>
              <a:rPr lang="en-US" sz="2400" dirty="0"/>
              <a:t>C.  </a:t>
            </a:r>
            <a:r>
              <a:rPr lang="en-US" dirty="0"/>
              <a:t>operant conditioning.</a:t>
            </a:r>
            <a:endParaRPr lang="en-US" sz="2400" dirty="0"/>
          </a:p>
          <a:p>
            <a:pPr marL="0" indent="0" algn="l">
              <a:buNone/>
            </a:pPr>
            <a:r>
              <a:rPr lang="en-US" sz="2400" dirty="0"/>
              <a:t>D.  </a:t>
            </a:r>
            <a:r>
              <a:rPr lang="en-US" dirty="0"/>
              <a:t>cognitive maps</a:t>
            </a:r>
            <a:endParaRPr lang="en-US" sz="2400" dirty="0"/>
          </a:p>
          <a:p>
            <a:pPr marL="457200" indent="-457200" algn="l">
              <a:buAutoNum type="alphaUcPeriod" startAt="5"/>
            </a:pPr>
            <a:r>
              <a:rPr lang="en-US" dirty="0"/>
              <a:t>observational learning</a:t>
            </a:r>
            <a:endParaRPr lang="en-US" sz="2400" dirty="0"/>
          </a:p>
        </p:txBody>
      </p:sp>
    </p:spTree>
    <p:extLst>
      <p:ext uri="{BB962C8B-B14F-4D97-AF65-F5344CB8AC3E}">
        <p14:creationId xmlns:p14="http://schemas.microsoft.com/office/powerpoint/2010/main" val="3430528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0654"/>
            <a:ext cx="7994650" cy="852489"/>
          </a:xfrm>
        </p:spPr>
        <p:txBody>
          <a:bodyPr/>
          <a:lstStyle/>
          <a:p>
            <a:r>
              <a:rPr lang="en-US" dirty="0"/>
              <a:t>Think about your earlier responses.</a:t>
            </a:r>
          </a:p>
        </p:txBody>
      </p:sp>
      <p:sp>
        <p:nvSpPr>
          <p:cNvPr id="4" name="Content Placeholder 3"/>
          <p:cNvSpPr>
            <a:spLocks noGrp="1"/>
          </p:cNvSpPr>
          <p:nvPr>
            <p:ph sz="quarter" idx="19"/>
          </p:nvPr>
        </p:nvSpPr>
        <p:spPr>
          <a:xfrm>
            <a:off x="628650" y="2400299"/>
            <a:ext cx="7994650" cy="2949623"/>
          </a:xfrm>
        </p:spPr>
        <p:txBody>
          <a:bodyPr/>
          <a:lstStyle/>
          <a:p>
            <a:r>
              <a:rPr lang="en-US" dirty="0"/>
              <a:t>Who has been a significant role model for you? </a:t>
            </a:r>
          </a:p>
          <a:p>
            <a:endParaRPr lang="en-US" dirty="0"/>
          </a:p>
          <a:p>
            <a:r>
              <a:rPr lang="en-US" dirty="0"/>
              <a:t>In what ways?  What have you learned from them?</a:t>
            </a:r>
          </a:p>
          <a:p>
            <a:endParaRPr lang="en-US" dirty="0"/>
          </a:p>
          <a:p>
            <a:r>
              <a:rPr lang="en-US" dirty="0"/>
              <a:t>For whom are you a model?</a:t>
            </a:r>
          </a:p>
          <a:p>
            <a:endParaRPr lang="en-US" dirty="0"/>
          </a:p>
          <a:p>
            <a:r>
              <a:rPr lang="en-US" dirty="0"/>
              <a:t>In what ways?  What do you model for others?</a:t>
            </a:r>
          </a:p>
        </p:txBody>
      </p:sp>
      <p:sp>
        <p:nvSpPr>
          <p:cNvPr id="3" name="TextBox 2"/>
          <p:cNvSpPr txBox="1"/>
          <p:nvPr/>
        </p:nvSpPr>
        <p:spPr>
          <a:xfrm>
            <a:off x="628650" y="5561041"/>
            <a:ext cx="8215099" cy="830997"/>
          </a:xfrm>
          <a:prstGeom prst="rect">
            <a:avLst/>
          </a:prstGeom>
          <a:solidFill>
            <a:srgbClr val="D4E5F4"/>
          </a:solidFill>
          <a:ln w="76200">
            <a:solidFill>
              <a:schemeClr val="tx1"/>
            </a:solidFill>
          </a:ln>
        </p:spPr>
        <p:txBody>
          <a:bodyPr wrap="square" rtlCol="0" anchor="ctr">
            <a:spAutoFit/>
          </a:bodyPr>
          <a:lstStyle/>
          <a:p>
            <a:pPr algn="ctr"/>
            <a:r>
              <a:rPr lang="en-US" sz="2400" dirty="0"/>
              <a:t>In what ways have you experienced vicarious reinforcement or punishment by watching your role model?</a:t>
            </a:r>
          </a:p>
        </p:txBody>
      </p:sp>
    </p:spTree>
    <p:extLst>
      <p:ext uri="{BB962C8B-B14F-4D97-AF65-F5344CB8AC3E}">
        <p14:creationId xmlns:p14="http://schemas.microsoft.com/office/powerpoint/2010/main" val="14986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we learn by observation, but how?</a:t>
            </a:r>
          </a:p>
        </p:txBody>
      </p:sp>
      <p:sp>
        <p:nvSpPr>
          <p:cNvPr id="3" name="Content Placeholder 2"/>
          <p:cNvSpPr>
            <a:spLocks noGrp="1"/>
          </p:cNvSpPr>
          <p:nvPr>
            <p:ph idx="1"/>
          </p:nvPr>
        </p:nvSpPr>
        <p:spPr/>
        <p:txBody>
          <a:bodyPr/>
          <a:lstStyle/>
          <a:p>
            <a:r>
              <a:rPr lang="en-US" b="1" i="1" dirty="0"/>
              <a:t>Mirror neurons </a:t>
            </a:r>
            <a:r>
              <a:rPr lang="en-US" dirty="0"/>
              <a:t>are frontal lobe</a:t>
            </a:r>
          </a:p>
          <a:p>
            <a:r>
              <a:rPr lang="en-US" dirty="0"/>
              <a:t>neurons that some scientists</a:t>
            </a:r>
          </a:p>
          <a:p>
            <a:r>
              <a:rPr lang="en-US" dirty="0"/>
              <a:t>believe fire when we perform</a:t>
            </a:r>
          </a:p>
          <a:p>
            <a:r>
              <a:rPr lang="en-US" dirty="0"/>
              <a:t>certain actions or observe </a:t>
            </a:r>
          </a:p>
          <a:p>
            <a:r>
              <a:rPr lang="en-US" dirty="0"/>
              <a:t>another’s actions.</a:t>
            </a:r>
          </a:p>
          <a:p>
            <a:endParaRPr lang="en-US" dirty="0"/>
          </a:p>
          <a:p>
            <a:r>
              <a:rPr lang="en-US" dirty="0"/>
              <a:t>The brain’s mirroring</a:t>
            </a:r>
          </a:p>
          <a:p>
            <a:r>
              <a:rPr lang="en-US" dirty="0"/>
              <a:t>of another’s action may enable</a:t>
            </a:r>
          </a:p>
          <a:p>
            <a:r>
              <a:rPr lang="en-US" dirty="0"/>
              <a:t>imitation and empathy.</a:t>
            </a:r>
          </a:p>
        </p:txBody>
      </p:sp>
      <p:pic>
        <p:nvPicPr>
          <p:cNvPr id="4" name="Picture 3" descr="decorative"/>
          <p:cNvPicPr>
            <a:picLocks noChangeAspect="1"/>
          </p:cNvPicPr>
          <p:nvPr/>
        </p:nvPicPr>
        <p:blipFill>
          <a:blip r:embed="rId2"/>
          <a:stretch>
            <a:fillRect/>
          </a:stretch>
        </p:blipFill>
        <p:spPr>
          <a:xfrm>
            <a:off x="679127" y="406070"/>
            <a:ext cx="688908" cy="688908"/>
          </a:xfrm>
          <a:prstGeom prst="rect">
            <a:avLst/>
          </a:prstGeom>
        </p:spPr>
      </p:pic>
    </p:spTree>
    <p:extLst>
      <p:ext uri="{BB962C8B-B14F-4D97-AF65-F5344CB8AC3E}">
        <p14:creationId xmlns:p14="http://schemas.microsoft.com/office/powerpoint/2010/main" val="235970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078240" cy="1600200"/>
          </a:xfrm>
        </p:spPr>
        <p:txBody>
          <a:bodyPr/>
          <a:lstStyle/>
          <a:p>
            <a:r>
              <a:rPr lang="en-US" dirty="0"/>
              <a:t>How is imitation adaptive? </a:t>
            </a:r>
          </a:p>
        </p:txBody>
      </p:sp>
      <p:sp>
        <p:nvSpPr>
          <p:cNvPr id="4" name="Text Placeholder 3"/>
          <p:cNvSpPr>
            <a:spLocks noGrp="1"/>
          </p:cNvSpPr>
          <p:nvPr>
            <p:ph type="body" sz="half" idx="2"/>
          </p:nvPr>
        </p:nvSpPr>
        <p:spPr>
          <a:xfrm>
            <a:off x="630238" y="2425700"/>
            <a:ext cx="4078240" cy="4070634"/>
          </a:xfrm>
        </p:spPr>
        <p:txBody>
          <a:bodyPr/>
          <a:lstStyle/>
          <a:p>
            <a:r>
              <a:rPr lang="en-US" dirty="0"/>
              <a:t>In one 27-year analysis of 73,790 humpback whale observations, a single whale in 1980</a:t>
            </a:r>
          </a:p>
          <a:p>
            <a:r>
              <a:rPr lang="en-US" dirty="0"/>
              <a:t>whacked the water to drive prey fish into a clump. In the years since, this “</a:t>
            </a:r>
            <a:r>
              <a:rPr lang="en-US" dirty="0" err="1"/>
              <a:t>lobtail</a:t>
            </a:r>
            <a:r>
              <a:rPr lang="en-US" dirty="0"/>
              <a:t>” technique</a:t>
            </a:r>
          </a:p>
          <a:p>
            <a:r>
              <a:rPr lang="en-US" dirty="0"/>
              <a:t>spread among other whales </a:t>
            </a:r>
            <a:r>
              <a:rPr lang="en-US" sz="2000" i="1" dirty="0"/>
              <a:t>(Allen et al., 2013).</a:t>
            </a:r>
          </a:p>
        </p:txBody>
      </p:sp>
      <p:pic>
        <p:nvPicPr>
          <p:cNvPr id="5" name="Content Placeholder 4"/>
          <p:cNvPicPr>
            <a:picLocks noGrp="1" noChangeAspect="1"/>
          </p:cNvPicPr>
          <p:nvPr>
            <p:ph idx="1"/>
          </p:nvPr>
        </p:nvPicPr>
        <p:blipFill>
          <a:blip r:embed="rId2"/>
          <a:stretch>
            <a:fillRect/>
          </a:stretch>
        </p:blipFill>
        <p:spPr>
          <a:xfrm>
            <a:off x="5032370" y="2928296"/>
            <a:ext cx="3704762" cy="2438095"/>
          </a:xfrm>
          <a:prstGeom prst="rect">
            <a:avLst/>
          </a:prstGeom>
        </p:spPr>
      </p:pic>
    </p:spTree>
    <p:extLst>
      <p:ext uri="{BB962C8B-B14F-4D97-AF65-F5344CB8AC3E}">
        <p14:creationId xmlns:p14="http://schemas.microsoft.com/office/powerpoint/2010/main" val="42885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3725-CC5D-4698-BA24-D697AF1E9DC1}"/>
              </a:ext>
            </a:extLst>
          </p:cNvPr>
          <p:cNvSpPr>
            <a:spLocks noGrp="1"/>
          </p:cNvSpPr>
          <p:nvPr>
            <p:ph type="title"/>
          </p:nvPr>
        </p:nvSpPr>
        <p:spPr>
          <a:xfrm>
            <a:off x="285750" y="2940626"/>
            <a:ext cx="8572500" cy="3605647"/>
          </a:xfrm>
          <a:solidFill>
            <a:srgbClr val="E7D9B1"/>
          </a:solidFill>
          <a:ln w="76200">
            <a:solidFill>
              <a:schemeClr val="accent4"/>
            </a:solidFill>
          </a:ln>
        </p:spPr>
        <p:txBody>
          <a:bodyPr>
            <a:normAutofit/>
          </a:bodyPr>
          <a:lstStyle/>
          <a:p>
            <a:r>
              <a:rPr lang="en-US" sz="2400" b="0" dirty="0">
                <a:solidFill>
                  <a:schemeClr val="tx1"/>
                </a:solidFill>
              </a:rPr>
              <a:t>Researchers trained groups of </a:t>
            </a:r>
            <a:r>
              <a:rPr lang="en-US" sz="2400" b="0" dirty="0" err="1">
                <a:solidFill>
                  <a:schemeClr val="tx1"/>
                </a:solidFill>
              </a:rPr>
              <a:t>vervet</a:t>
            </a:r>
            <a:r>
              <a:rPr lang="en-US" sz="2400" b="0" dirty="0">
                <a:solidFill>
                  <a:schemeClr val="tx1"/>
                </a:solidFill>
              </a:rPr>
              <a:t> monkeys to prefer either blue or pink corn by soaking one color in a </a:t>
            </a:r>
            <a:br>
              <a:rPr lang="en-US" sz="2400" b="0" dirty="0">
                <a:solidFill>
                  <a:schemeClr val="tx1"/>
                </a:solidFill>
              </a:rPr>
            </a:br>
            <a:r>
              <a:rPr lang="en-US" sz="2400" b="0" dirty="0">
                <a:solidFill>
                  <a:schemeClr val="tx1"/>
                </a:solidFill>
              </a:rPr>
              <a:t>disgusting-tasting solution. </a:t>
            </a:r>
            <a:br>
              <a:rPr lang="en-US" sz="2400" b="0" dirty="0">
                <a:solidFill>
                  <a:schemeClr val="tx1"/>
                </a:solidFill>
              </a:rPr>
            </a:br>
            <a:r>
              <a:rPr lang="en-US" sz="2400" b="0" dirty="0">
                <a:solidFill>
                  <a:schemeClr val="tx1"/>
                </a:solidFill>
              </a:rPr>
              <a:t>Four to six months later, after a new generation of monkeys was born, the adults stuck with whatever color they had learned to prefer—and, on observing them, so did all but</a:t>
            </a:r>
            <a:br>
              <a:rPr lang="en-US" sz="2400" b="0" dirty="0">
                <a:solidFill>
                  <a:schemeClr val="tx1"/>
                </a:solidFill>
              </a:rPr>
            </a:br>
            <a:r>
              <a:rPr lang="en-US" sz="2400" b="0" dirty="0">
                <a:solidFill>
                  <a:schemeClr val="tx1"/>
                </a:solidFill>
              </a:rPr>
              <a:t>one of 27 infant monkeys. </a:t>
            </a:r>
            <a:br>
              <a:rPr lang="en-US" sz="2400" dirty="0">
                <a:solidFill>
                  <a:schemeClr val="tx1"/>
                </a:solidFill>
              </a:rPr>
            </a:br>
            <a:br>
              <a:rPr lang="en-US" sz="2400" dirty="0">
                <a:solidFill>
                  <a:schemeClr val="tx1"/>
                </a:solidFill>
              </a:rPr>
            </a:br>
            <a:r>
              <a:rPr lang="en-US" sz="2400" i="1" dirty="0">
                <a:solidFill>
                  <a:schemeClr val="tx1"/>
                </a:solidFill>
              </a:rPr>
              <a:t>(van de Waal, et. al., 2013)</a:t>
            </a:r>
            <a:endParaRPr lang="en-US" sz="2400"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2714857" y="224784"/>
            <a:ext cx="3714286" cy="2438095"/>
          </a:xfrm>
          <a:prstGeom prst="rect">
            <a:avLst/>
          </a:prstGeom>
        </p:spPr>
      </p:pic>
    </p:spTree>
    <p:extLst>
      <p:ext uri="{BB962C8B-B14F-4D97-AF65-F5344CB8AC3E}">
        <p14:creationId xmlns:p14="http://schemas.microsoft.com/office/powerpoint/2010/main" val="91535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Humans are natural imitators</a:t>
            </a:r>
          </a:p>
        </p:txBody>
      </p:sp>
      <p:sp>
        <p:nvSpPr>
          <p:cNvPr id="4" name="Content Placeholder 3"/>
          <p:cNvSpPr>
            <a:spLocks noGrp="1"/>
          </p:cNvSpPr>
          <p:nvPr>
            <p:ph sz="quarter" idx="13"/>
          </p:nvPr>
        </p:nvSpPr>
        <p:spPr>
          <a:xfrm>
            <a:off x="528638" y="3916907"/>
            <a:ext cx="8101012" cy="2593075"/>
          </a:xfrm>
        </p:spPr>
        <p:txBody>
          <a:bodyPr>
            <a:normAutofit/>
          </a:bodyPr>
          <a:lstStyle/>
          <a:p>
            <a:r>
              <a:rPr lang="en-US" dirty="0"/>
              <a:t>By 8 to 16 months, infants imitate various.</a:t>
            </a:r>
          </a:p>
          <a:p>
            <a:r>
              <a:rPr lang="en-US" dirty="0"/>
              <a:t>novel gestures </a:t>
            </a:r>
            <a:r>
              <a:rPr lang="en-US" i="1" dirty="0"/>
              <a:t>(Jones, 2007)</a:t>
            </a:r>
          </a:p>
          <a:p>
            <a:r>
              <a:rPr lang="en-US" dirty="0"/>
              <a:t>By 12 months they look where an adult is looking. </a:t>
            </a:r>
          </a:p>
          <a:p>
            <a:r>
              <a:rPr lang="en-US" i="1" dirty="0"/>
              <a:t>(</a:t>
            </a:r>
            <a:r>
              <a:rPr lang="en-US" i="1" dirty="0" err="1"/>
              <a:t>Meltzoff</a:t>
            </a:r>
            <a:r>
              <a:rPr lang="en-US" i="1" dirty="0"/>
              <a:t> et al., 2009)</a:t>
            </a:r>
          </a:p>
          <a:p>
            <a:r>
              <a:rPr lang="en-US" dirty="0"/>
              <a:t>And by 14 months, children imitate acts modeled on TV. </a:t>
            </a:r>
            <a:r>
              <a:rPr lang="en-US" i="1" dirty="0"/>
              <a:t>(</a:t>
            </a:r>
            <a:r>
              <a:rPr lang="en-US" i="1" dirty="0" err="1"/>
              <a:t>Meltzoff</a:t>
            </a:r>
            <a:r>
              <a:rPr lang="en-US" i="1" dirty="0"/>
              <a:t>, 1988; </a:t>
            </a:r>
            <a:r>
              <a:rPr lang="en-US" i="1" dirty="0" err="1"/>
              <a:t>Meltzoff</a:t>
            </a:r>
            <a:r>
              <a:rPr lang="en-US" i="1" dirty="0"/>
              <a:t> &amp; Moore, 1989, 1997)</a:t>
            </a:r>
          </a:p>
        </p:txBody>
      </p:sp>
      <p:pic>
        <p:nvPicPr>
          <p:cNvPr id="5" name="Content Placeholder 4"/>
          <p:cNvPicPr>
            <a:picLocks noGrp="1" noChangeAspect="1"/>
          </p:cNvPicPr>
          <p:nvPr>
            <p:ph idx="1"/>
          </p:nvPr>
        </p:nvPicPr>
        <p:blipFill>
          <a:blip r:embed="rId2"/>
          <a:stretch>
            <a:fillRect/>
          </a:stretch>
        </p:blipFill>
        <p:spPr>
          <a:xfrm>
            <a:off x="650286" y="2014141"/>
            <a:ext cx="7857143" cy="1628571"/>
          </a:xfrm>
          <a:prstGeom prst="rect">
            <a:avLst/>
          </a:prstGeom>
        </p:spPr>
      </p:pic>
    </p:spTree>
    <p:extLst>
      <p:ext uri="{BB962C8B-B14F-4D97-AF65-F5344CB8AC3E}">
        <p14:creationId xmlns:p14="http://schemas.microsoft.com/office/powerpoint/2010/main" val="279443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we imitate emotions as well?</a:t>
            </a:r>
          </a:p>
        </p:txBody>
      </p:sp>
      <p:sp>
        <p:nvSpPr>
          <p:cNvPr id="6" name="Text Placeholder 5"/>
          <p:cNvSpPr>
            <a:spLocks noGrp="1"/>
          </p:cNvSpPr>
          <p:nvPr>
            <p:ph type="body" sz="quarter" idx="16"/>
          </p:nvPr>
        </p:nvSpPr>
        <p:spPr>
          <a:xfrm>
            <a:off x="628650" y="1879599"/>
            <a:ext cx="8101584" cy="1244600"/>
          </a:xfrm>
        </p:spPr>
        <p:txBody>
          <a:bodyPr>
            <a:normAutofit/>
          </a:bodyPr>
          <a:lstStyle/>
          <a:p>
            <a:r>
              <a:rPr lang="en-US" sz="2400" dirty="0"/>
              <a:t>YES! We find ourselves yawning when others yawn, smiling when others smile, </a:t>
            </a:r>
          </a:p>
          <a:p>
            <a:r>
              <a:rPr lang="en-US" sz="2400" dirty="0"/>
              <a:t>laughing when others laugh.</a:t>
            </a:r>
          </a:p>
        </p:txBody>
      </p:sp>
      <p:sp>
        <p:nvSpPr>
          <p:cNvPr id="7" name="Text Placeholder 2"/>
          <p:cNvSpPr>
            <a:spLocks noGrp="1"/>
          </p:cNvSpPr>
          <p:nvPr>
            <p:ph type="body" sz="quarter" idx="17"/>
          </p:nvPr>
        </p:nvSpPr>
        <p:spPr>
          <a:xfrm>
            <a:off x="628650" y="3346449"/>
            <a:ext cx="8101584" cy="1730518"/>
          </a:xfrm>
        </p:spPr>
        <p:txBody>
          <a:bodyPr>
            <a:normAutofit/>
          </a:bodyPr>
          <a:lstStyle/>
          <a:p>
            <a:r>
              <a:rPr lang="en-US" sz="2400" dirty="0"/>
              <a:t>Observing others’ postures, faces, voices, and writing styles, we unconsciously synchronize our own to</a:t>
            </a:r>
          </a:p>
          <a:p>
            <a:r>
              <a:rPr lang="en-US" sz="2400" dirty="0"/>
              <a:t>theirs—which helps us feel what they are feeling. </a:t>
            </a:r>
            <a:r>
              <a:rPr lang="en-US" sz="2400" i="1" dirty="0"/>
              <a:t>(</a:t>
            </a:r>
            <a:r>
              <a:rPr lang="en-US" sz="2400" i="1" dirty="0" err="1"/>
              <a:t>Bernieri</a:t>
            </a:r>
            <a:r>
              <a:rPr lang="en-US" sz="2400" i="1" dirty="0"/>
              <a:t> et al., 1994; Ireland &amp; </a:t>
            </a:r>
            <a:r>
              <a:rPr lang="en-US" sz="2400" i="1" dirty="0" err="1"/>
              <a:t>Pennebaker</a:t>
            </a:r>
            <a:r>
              <a:rPr lang="en-US" sz="2400" i="1" dirty="0"/>
              <a:t>, 2010)</a:t>
            </a:r>
          </a:p>
        </p:txBody>
      </p:sp>
      <p:sp>
        <p:nvSpPr>
          <p:cNvPr id="5" name="Text Placeholder 4"/>
          <p:cNvSpPr>
            <a:spLocks noGrp="1"/>
          </p:cNvSpPr>
          <p:nvPr>
            <p:ph type="body" sz="quarter" idx="18"/>
          </p:nvPr>
        </p:nvSpPr>
        <p:spPr>
          <a:xfrm>
            <a:off x="628650" y="5290971"/>
            <a:ext cx="8101584" cy="1244600"/>
          </a:xfrm>
        </p:spPr>
        <p:txBody>
          <a:bodyPr>
            <a:normAutofit/>
          </a:bodyPr>
          <a:lstStyle/>
          <a:p>
            <a:r>
              <a:rPr lang="en-US" sz="2400" dirty="0"/>
              <a:t>Imitation helps us gain friends, leading us to mimic those we like. </a:t>
            </a:r>
            <a:r>
              <a:rPr lang="en-US" sz="2400" i="1" dirty="0"/>
              <a:t>(Chartrand &amp; </a:t>
            </a:r>
            <a:r>
              <a:rPr lang="en-US" sz="2400" i="1" dirty="0" err="1"/>
              <a:t>Lakin</a:t>
            </a:r>
            <a:r>
              <a:rPr lang="en-US" sz="2400" i="1" dirty="0"/>
              <a:t>, 2013)</a:t>
            </a:r>
          </a:p>
        </p:txBody>
      </p:sp>
    </p:spTree>
    <p:extLst>
      <p:ext uri="{BB962C8B-B14F-4D97-AF65-F5344CB8AC3E}">
        <p14:creationId xmlns:p14="http://schemas.microsoft.com/office/powerpoint/2010/main" val="102942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can we feel others’ pain?</a:t>
            </a:r>
          </a:p>
        </p:txBody>
      </p:sp>
      <p:sp>
        <p:nvSpPr>
          <p:cNvPr id="4" name="Content Placeholder 3"/>
          <p:cNvSpPr>
            <a:spLocks noGrp="1"/>
          </p:cNvSpPr>
          <p:nvPr>
            <p:ph sz="quarter" idx="13"/>
          </p:nvPr>
        </p:nvSpPr>
        <p:spPr>
          <a:xfrm>
            <a:off x="528638" y="4503761"/>
            <a:ext cx="8101012" cy="2251881"/>
          </a:xfrm>
        </p:spPr>
        <p:txBody>
          <a:bodyPr/>
          <a:lstStyle/>
          <a:p>
            <a:r>
              <a:rPr lang="en-US" dirty="0"/>
              <a:t>Brain activity related to actual pain (left) is mirrored in the brain of an observing loved one (right).</a:t>
            </a:r>
          </a:p>
          <a:p>
            <a:r>
              <a:rPr lang="en-US" dirty="0"/>
              <a:t>Empathy in the brain shows up in emotional brain areas, but not in the somatosensory cortex, which receives the physical pain input.</a:t>
            </a:r>
          </a:p>
        </p:txBody>
      </p:sp>
      <p:pic>
        <p:nvPicPr>
          <p:cNvPr id="5" name="Content Placeholder 4"/>
          <p:cNvPicPr>
            <a:picLocks noGrp="1" noChangeAspect="1"/>
          </p:cNvPicPr>
          <p:nvPr>
            <p:ph idx="1"/>
          </p:nvPr>
        </p:nvPicPr>
        <p:blipFill>
          <a:blip r:embed="rId2"/>
          <a:stretch>
            <a:fillRect/>
          </a:stretch>
        </p:blipFill>
        <p:spPr>
          <a:xfrm>
            <a:off x="1612458" y="1883390"/>
            <a:ext cx="5923520" cy="2322708"/>
          </a:xfrm>
          <a:prstGeom prst="rect">
            <a:avLst/>
          </a:prstGeom>
        </p:spPr>
      </p:pic>
    </p:spTree>
    <p:extLst>
      <p:ext uri="{BB962C8B-B14F-4D97-AF65-F5344CB8AC3E}">
        <p14:creationId xmlns:p14="http://schemas.microsoft.com/office/powerpoint/2010/main" val="125914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prosocial modeling </a:t>
            </a:r>
            <a:r>
              <a:rPr lang="en-US" dirty="0"/>
              <a:t>and </a:t>
            </a:r>
            <a:br>
              <a:rPr lang="en-US" dirty="0"/>
            </a:br>
            <a:r>
              <a:rPr lang="en-US" dirty="0"/>
              <a:t>what is its impact?</a:t>
            </a:r>
          </a:p>
        </p:txBody>
      </p:sp>
      <p:sp>
        <p:nvSpPr>
          <p:cNvPr id="3" name="Content Placeholder 2"/>
          <p:cNvSpPr>
            <a:spLocks noGrp="1"/>
          </p:cNvSpPr>
          <p:nvPr>
            <p:ph idx="1"/>
          </p:nvPr>
        </p:nvSpPr>
        <p:spPr/>
        <p:txBody>
          <a:bodyPr/>
          <a:lstStyle/>
          <a:p>
            <a:r>
              <a:rPr lang="en-US" b="1" i="1" dirty="0"/>
              <a:t>Prosocial modeling </a:t>
            </a:r>
            <a:r>
              <a:rPr lang="en-US" dirty="0"/>
              <a:t>is positive, constructive, helpful behavior.</a:t>
            </a:r>
          </a:p>
          <a:p>
            <a:endParaRPr lang="en-US" dirty="0"/>
          </a:p>
          <a:p>
            <a:r>
              <a:rPr lang="en-US" dirty="0"/>
              <a:t>People who exemplify nonviolent, helpful behavior can also prompt similar behavior in others.</a:t>
            </a:r>
          </a:p>
          <a:p>
            <a:endParaRPr lang="en-US" dirty="0"/>
          </a:p>
          <a:p>
            <a:r>
              <a:rPr lang="en-US" dirty="0"/>
              <a:t>Watching others help pick up spilled books or coins, or viewing positively-themed television programming can produce positive helping behaviors in others.</a:t>
            </a:r>
          </a:p>
        </p:txBody>
      </p:sp>
      <p:pic>
        <p:nvPicPr>
          <p:cNvPr id="4" name="Picture 3" descr="decorative"/>
          <p:cNvPicPr>
            <a:picLocks noChangeAspect="1"/>
          </p:cNvPicPr>
          <p:nvPr/>
        </p:nvPicPr>
        <p:blipFill>
          <a:blip r:embed="rId2"/>
          <a:stretch>
            <a:fillRect/>
          </a:stretch>
        </p:blipFill>
        <p:spPr>
          <a:xfrm>
            <a:off x="679127" y="406070"/>
            <a:ext cx="688908" cy="688908"/>
          </a:xfrm>
          <a:prstGeom prst="rect">
            <a:avLst/>
          </a:prstGeom>
        </p:spPr>
      </p:pic>
    </p:spTree>
    <p:extLst>
      <p:ext uri="{BB962C8B-B14F-4D97-AF65-F5344CB8AC3E}">
        <p14:creationId xmlns:p14="http://schemas.microsoft.com/office/powerpoint/2010/main" val="189206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03908" y="114300"/>
            <a:ext cx="2359891" cy="6619009"/>
          </a:xfrm>
          <a:ln>
            <a:noFill/>
          </a:ln>
        </p:spPr>
        <p:txBody>
          <a:bodyPr>
            <a:normAutofit/>
          </a:bodyPr>
          <a:lstStyle/>
          <a:p>
            <a:pPr marL="0" indent="0">
              <a:buNone/>
            </a:pPr>
            <a:r>
              <a:rPr lang="en-US" sz="4100" dirty="0"/>
              <a:t>Module 30</a:t>
            </a:r>
          </a:p>
        </p:txBody>
      </p:sp>
      <p:sp>
        <p:nvSpPr>
          <p:cNvPr id="4" name="Text Placeholder 3"/>
          <p:cNvSpPr>
            <a:spLocks noGrp="1"/>
          </p:cNvSpPr>
          <p:nvPr>
            <p:ph type="body" sz="quarter" idx="4294967295"/>
          </p:nvPr>
        </p:nvSpPr>
        <p:spPr>
          <a:xfrm>
            <a:off x="116608" y="4432300"/>
            <a:ext cx="2359891" cy="1790700"/>
          </a:xfrm>
          <a:noFill/>
          <a:ln>
            <a:noFill/>
          </a:ln>
        </p:spPr>
        <p:txBody>
          <a:bodyPr/>
          <a:lstStyle/>
          <a:p>
            <a:pPr marL="0" indent="0">
              <a:buNone/>
            </a:pPr>
            <a:r>
              <a:rPr lang="en-US" dirty="0"/>
              <a:t>Observational Learning</a:t>
            </a:r>
          </a:p>
        </p:txBody>
      </p:sp>
      <p:sp>
        <p:nvSpPr>
          <p:cNvPr id="8" name="Title 7">
            <a:extLst>
              <a:ext uri="{FF2B5EF4-FFF2-40B4-BE49-F238E27FC236}">
                <a16:creationId xmlns:a16="http://schemas.microsoft.com/office/drawing/2014/main" id="{E7322A59-42EA-429D-961E-41F70FB78574}"/>
              </a:ext>
            </a:extLst>
          </p:cNvPr>
          <p:cNvSpPr>
            <a:spLocks noGrp="1"/>
          </p:cNvSpPr>
          <p:nvPr>
            <p:ph type="title"/>
          </p:nvPr>
        </p:nvSpPr>
        <p:spPr/>
        <p:txBody>
          <a:bodyPr>
            <a:normAutofit/>
          </a:bodyPr>
          <a:lstStyle/>
          <a:p>
            <a:pPr algn="l"/>
            <a:r>
              <a:rPr lang="en-US" sz="3600" dirty="0"/>
              <a:t>Learning Targets</a:t>
            </a:r>
          </a:p>
        </p:txBody>
      </p:sp>
      <p:pic>
        <p:nvPicPr>
          <p:cNvPr id="20" name="Picture 19" descr="decorative"/>
          <p:cNvPicPr>
            <a:picLocks noChangeAspect="1"/>
          </p:cNvPicPr>
          <p:nvPr/>
        </p:nvPicPr>
        <p:blipFill>
          <a:blip r:embed="rId2"/>
          <a:stretch>
            <a:fillRect/>
          </a:stretch>
        </p:blipFill>
        <p:spPr>
          <a:xfrm>
            <a:off x="2971760" y="1941830"/>
            <a:ext cx="457240" cy="457240"/>
          </a:xfrm>
          <a:prstGeom prst="rect">
            <a:avLst/>
          </a:prstGeom>
        </p:spPr>
      </p:pic>
      <p:sp>
        <p:nvSpPr>
          <p:cNvPr id="6" name="Content Placeholder 5"/>
          <p:cNvSpPr>
            <a:spLocks noGrp="1"/>
          </p:cNvSpPr>
          <p:nvPr>
            <p:ph idx="1"/>
          </p:nvPr>
        </p:nvSpPr>
        <p:spPr>
          <a:xfrm>
            <a:off x="3429000" y="2413952"/>
            <a:ext cx="5301234" cy="1009852"/>
          </a:xfrm>
          <a:noFill/>
          <a:ln>
            <a:noFill/>
          </a:ln>
        </p:spPr>
        <p:txBody>
          <a:bodyPr>
            <a:noAutofit/>
          </a:bodyPr>
          <a:lstStyle/>
          <a:p>
            <a:pPr algn="l"/>
            <a:r>
              <a:rPr lang="en-US" sz="2400" b="1" dirty="0">
                <a:solidFill>
                  <a:srgbClr val="C00000"/>
                </a:solidFill>
              </a:rPr>
              <a:t>30-1</a:t>
            </a:r>
            <a:r>
              <a:rPr lang="en-US" sz="2400" dirty="0"/>
              <a:t> Differentiate observational learning from associative learning, and explain how observational learning may be enabled by neural mirroring.</a:t>
            </a:r>
          </a:p>
        </p:txBody>
      </p:sp>
      <p:pic>
        <p:nvPicPr>
          <p:cNvPr id="12" name="Picture 11" descr="decorative"/>
          <p:cNvPicPr>
            <a:picLocks noChangeAspect="1"/>
          </p:cNvPicPr>
          <p:nvPr/>
        </p:nvPicPr>
        <p:blipFill>
          <a:blip r:embed="rId2"/>
          <a:stretch>
            <a:fillRect/>
          </a:stretch>
        </p:blipFill>
        <p:spPr>
          <a:xfrm>
            <a:off x="2934509" y="4038483"/>
            <a:ext cx="457240" cy="457240"/>
          </a:xfrm>
          <a:prstGeom prst="rect">
            <a:avLst/>
          </a:prstGeom>
        </p:spPr>
      </p:pic>
      <p:sp>
        <p:nvSpPr>
          <p:cNvPr id="7" name="Content Placeholder 6"/>
          <p:cNvSpPr>
            <a:spLocks noGrp="1"/>
          </p:cNvSpPr>
          <p:nvPr>
            <p:ph sz="quarter" idx="4294967295"/>
          </p:nvPr>
        </p:nvSpPr>
        <p:spPr>
          <a:xfrm>
            <a:off x="3429000" y="4123454"/>
            <a:ext cx="5715000" cy="744538"/>
          </a:xfrm>
          <a:noFill/>
          <a:ln>
            <a:noFill/>
          </a:ln>
        </p:spPr>
        <p:txBody>
          <a:bodyPr>
            <a:noAutofit/>
          </a:bodyPr>
          <a:lstStyle/>
          <a:p>
            <a:pPr marL="0" indent="0" algn="l">
              <a:buNone/>
            </a:pPr>
            <a:r>
              <a:rPr lang="en-US" sz="2400" b="1" dirty="0">
                <a:solidFill>
                  <a:srgbClr val="C00000"/>
                </a:solidFill>
              </a:rPr>
              <a:t>30-2</a:t>
            </a:r>
            <a:r>
              <a:rPr lang="en-US" sz="2400" b="1" dirty="0">
                <a:solidFill>
                  <a:srgbClr val="FF0000"/>
                </a:solidFill>
              </a:rPr>
              <a:t> </a:t>
            </a:r>
            <a:r>
              <a:rPr lang="en-US" sz="2400" dirty="0"/>
              <a:t>Discuss the impact of prosocial modeling and of antisocial modeling.</a:t>
            </a:r>
          </a:p>
        </p:txBody>
      </p:sp>
      <p:pic>
        <p:nvPicPr>
          <p:cNvPr id="13" name="Picture 12" descr="decorative"/>
          <p:cNvPicPr>
            <a:picLocks noChangeAspect="1"/>
          </p:cNvPicPr>
          <p:nvPr/>
        </p:nvPicPr>
        <p:blipFill>
          <a:blip r:embed="rId2"/>
          <a:stretch>
            <a:fillRect/>
          </a:stretch>
        </p:blipFill>
        <p:spPr>
          <a:xfrm>
            <a:off x="2934509" y="5099030"/>
            <a:ext cx="457240" cy="457240"/>
          </a:xfrm>
          <a:prstGeom prst="rect">
            <a:avLst/>
          </a:prstGeom>
        </p:spPr>
      </p:pic>
      <p:sp>
        <p:nvSpPr>
          <p:cNvPr id="19" name="Content Placeholder 6"/>
          <p:cNvSpPr>
            <a:spLocks noGrp="1"/>
          </p:cNvSpPr>
          <p:nvPr>
            <p:ph sz="quarter" idx="4294967295"/>
          </p:nvPr>
        </p:nvSpPr>
        <p:spPr>
          <a:xfrm>
            <a:off x="3391749" y="5063217"/>
            <a:ext cx="5715000" cy="555625"/>
          </a:xfrm>
          <a:noFill/>
          <a:ln>
            <a:noFill/>
          </a:ln>
        </p:spPr>
        <p:txBody>
          <a:bodyPr>
            <a:normAutofit/>
          </a:bodyPr>
          <a:lstStyle/>
          <a:p>
            <a:pPr marL="0" indent="0" algn="l">
              <a:buNone/>
            </a:pPr>
            <a:r>
              <a:rPr lang="en-US" sz="2400" b="1" dirty="0">
                <a:solidFill>
                  <a:srgbClr val="C00000"/>
                </a:solidFill>
              </a:rPr>
              <a:t>30-3</a:t>
            </a:r>
            <a:r>
              <a:rPr lang="en-US" sz="2400" b="1" dirty="0">
                <a:solidFill>
                  <a:srgbClr val="FF0000"/>
                </a:solidFill>
              </a:rPr>
              <a:t> </a:t>
            </a:r>
            <a:r>
              <a:rPr lang="en-US" sz="2400" dirty="0"/>
              <a:t>Discuss the violence-viewing effect.</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14" y="457200"/>
            <a:ext cx="3273022" cy="1600200"/>
          </a:xfrm>
        </p:spPr>
        <p:txBody>
          <a:bodyPr/>
          <a:lstStyle/>
          <a:p>
            <a:r>
              <a:rPr lang="en-US" dirty="0"/>
              <a:t>Prosocial </a:t>
            </a:r>
            <a:br>
              <a:rPr lang="en-US" dirty="0"/>
            </a:br>
            <a:r>
              <a:rPr lang="en-US" dirty="0"/>
              <a:t>modeling</a:t>
            </a:r>
          </a:p>
        </p:txBody>
      </p:sp>
      <p:sp>
        <p:nvSpPr>
          <p:cNvPr id="4" name="Text Placeholder 3"/>
          <p:cNvSpPr>
            <a:spLocks noGrp="1"/>
          </p:cNvSpPr>
          <p:nvPr>
            <p:ph type="body" sz="half" idx="2"/>
          </p:nvPr>
        </p:nvSpPr>
        <p:spPr>
          <a:xfrm>
            <a:off x="468514" y="2425700"/>
            <a:ext cx="3273022" cy="3443288"/>
          </a:xfrm>
        </p:spPr>
        <p:txBody>
          <a:bodyPr/>
          <a:lstStyle/>
          <a:p>
            <a:r>
              <a:rPr lang="en-US" dirty="0"/>
              <a:t>This girl is</a:t>
            </a:r>
          </a:p>
          <a:p>
            <a:r>
              <a:rPr lang="en-US" dirty="0"/>
              <a:t>learning orphan-nursing skills, as</a:t>
            </a:r>
          </a:p>
          <a:p>
            <a:r>
              <a:rPr lang="en-US" dirty="0"/>
              <a:t>well as compassion, by observing</a:t>
            </a:r>
          </a:p>
          <a:p>
            <a:r>
              <a:rPr lang="en-US" dirty="0"/>
              <a:t>her mentor in this Humane Society</a:t>
            </a:r>
          </a:p>
          <a:p>
            <a:r>
              <a:rPr lang="en-US" dirty="0"/>
              <a:t>program. </a:t>
            </a:r>
          </a:p>
        </p:txBody>
      </p:sp>
      <p:pic>
        <p:nvPicPr>
          <p:cNvPr id="5" name="Content Placeholder 4"/>
          <p:cNvPicPr>
            <a:picLocks noGrp="1" noChangeAspect="1"/>
          </p:cNvPicPr>
          <p:nvPr>
            <p:ph idx="1"/>
          </p:nvPr>
        </p:nvPicPr>
        <p:blipFill>
          <a:blip r:embed="rId2"/>
          <a:stretch>
            <a:fillRect/>
          </a:stretch>
        </p:blipFill>
        <p:spPr>
          <a:xfrm>
            <a:off x="4091017" y="2425700"/>
            <a:ext cx="4554408" cy="3384697"/>
          </a:xfrm>
          <a:prstGeom prst="rect">
            <a:avLst/>
          </a:prstGeom>
        </p:spPr>
      </p:pic>
    </p:spTree>
    <p:extLst>
      <p:ext uri="{BB962C8B-B14F-4D97-AF65-F5344CB8AC3E}">
        <p14:creationId xmlns:p14="http://schemas.microsoft.com/office/powerpoint/2010/main" val="117662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601007" cy="1600200"/>
          </a:xfrm>
        </p:spPr>
        <p:txBody>
          <a:bodyPr/>
          <a:lstStyle/>
          <a:p>
            <a:r>
              <a:rPr lang="en-US" dirty="0"/>
              <a:t>Antisocial modeling</a:t>
            </a:r>
          </a:p>
        </p:txBody>
      </p:sp>
      <p:sp>
        <p:nvSpPr>
          <p:cNvPr id="4" name="Text Placeholder 3"/>
          <p:cNvSpPr>
            <a:spLocks noGrp="1"/>
          </p:cNvSpPr>
          <p:nvPr>
            <p:ph type="body" sz="half" idx="2"/>
          </p:nvPr>
        </p:nvSpPr>
        <p:spPr>
          <a:xfrm>
            <a:off x="630238" y="2425700"/>
            <a:ext cx="3601007" cy="3443288"/>
          </a:xfrm>
        </p:spPr>
        <p:txBody>
          <a:bodyPr/>
          <a:lstStyle/>
          <a:p>
            <a:r>
              <a:rPr lang="en-US" dirty="0"/>
              <a:t>Observational learning may also have </a:t>
            </a:r>
            <a:r>
              <a:rPr lang="en-US" i="1" dirty="0"/>
              <a:t>antisocial effects. </a:t>
            </a:r>
          </a:p>
          <a:p>
            <a:r>
              <a:rPr lang="en-US" dirty="0"/>
              <a:t>This helps us understand why abusive parents might have aggressive children.</a:t>
            </a:r>
          </a:p>
        </p:txBody>
      </p:sp>
      <p:pic>
        <p:nvPicPr>
          <p:cNvPr id="5" name="Content Placeholder 4"/>
          <p:cNvPicPr>
            <a:picLocks noGrp="1" noChangeAspect="1"/>
          </p:cNvPicPr>
          <p:nvPr>
            <p:ph idx="1"/>
          </p:nvPr>
        </p:nvPicPr>
        <p:blipFill>
          <a:blip r:embed="rId2"/>
          <a:stretch>
            <a:fillRect/>
          </a:stretch>
        </p:blipFill>
        <p:spPr>
          <a:xfrm>
            <a:off x="4882677" y="1210289"/>
            <a:ext cx="3633526" cy="4658699"/>
          </a:xfrm>
          <a:prstGeom prst="rect">
            <a:avLst/>
          </a:prstGeom>
        </p:spPr>
      </p:pic>
    </p:spTree>
    <p:extLst>
      <p:ext uri="{BB962C8B-B14F-4D97-AF65-F5344CB8AC3E}">
        <p14:creationId xmlns:p14="http://schemas.microsoft.com/office/powerpoint/2010/main" val="1958513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TV shows, movies, and online videos are sources of observational learning.</a:t>
            </a:r>
          </a:p>
        </p:txBody>
      </p:sp>
      <p:sp>
        <p:nvSpPr>
          <p:cNvPr id="3" name="Content Placeholder 2"/>
          <p:cNvSpPr>
            <a:spLocks noGrp="1"/>
          </p:cNvSpPr>
          <p:nvPr>
            <p:ph idx="1"/>
          </p:nvPr>
        </p:nvSpPr>
        <p:spPr/>
        <p:txBody>
          <a:bodyPr/>
          <a:lstStyle/>
          <a:p>
            <a:r>
              <a:rPr lang="en-US" dirty="0"/>
              <a:t>During their first 18 years, most children in developed countries spend more time watching TV than they spend in school. </a:t>
            </a:r>
          </a:p>
          <a:p>
            <a:endParaRPr lang="en-US" dirty="0"/>
          </a:p>
          <a:p>
            <a:r>
              <a:rPr lang="en-US" dirty="0"/>
              <a:t>The average teen watches more than 4 hours a day; the average adult, 3 hours.</a:t>
            </a:r>
          </a:p>
          <a:p>
            <a:endParaRPr lang="en-US" dirty="0"/>
          </a:p>
          <a:p>
            <a:r>
              <a:rPr lang="en-US" sz="2000" i="1" dirty="0"/>
              <a:t>(Robinson &amp; Martin, 2009; </a:t>
            </a:r>
            <a:r>
              <a:rPr lang="en-US" sz="2000" i="1" dirty="0" err="1"/>
              <a:t>Strasburger</a:t>
            </a:r>
            <a:r>
              <a:rPr lang="en-US" sz="2000" i="1" dirty="0"/>
              <a:t> et al., 2010)</a:t>
            </a:r>
          </a:p>
        </p:txBody>
      </p:sp>
    </p:spTree>
    <p:extLst>
      <p:ext uri="{BB962C8B-B14F-4D97-AF65-F5344CB8AC3E}">
        <p14:creationId xmlns:p14="http://schemas.microsoft.com/office/powerpoint/2010/main" val="167549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violent is television </a:t>
            </a:r>
            <a:br>
              <a:rPr lang="en-US" dirty="0"/>
            </a:br>
            <a:r>
              <a:rPr lang="en-US" dirty="0"/>
              <a:t>programming?</a:t>
            </a:r>
          </a:p>
        </p:txBody>
      </p:sp>
      <p:sp>
        <p:nvSpPr>
          <p:cNvPr id="3" name="Content Placeholder 2"/>
          <p:cNvSpPr>
            <a:spLocks noGrp="1"/>
          </p:cNvSpPr>
          <p:nvPr>
            <p:ph idx="1"/>
          </p:nvPr>
        </p:nvSpPr>
        <p:spPr>
          <a:xfrm>
            <a:off x="628650" y="2006221"/>
            <a:ext cx="8101584" cy="4626591"/>
          </a:xfrm>
        </p:spPr>
        <p:txBody>
          <a:bodyPr/>
          <a:lstStyle/>
          <a:p>
            <a:r>
              <a:rPr lang="en-US" dirty="0"/>
              <a:t>Between 1998 and 2006, prime-time violence on TV reportedly increased 75 percent (PTC, 2007). </a:t>
            </a:r>
          </a:p>
          <a:p>
            <a:endParaRPr lang="en-US" dirty="0"/>
          </a:p>
          <a:p>
            <a:r>
              <a:rPr lang="en-US" dirty="0"/>
              <a:t>An analysis of more than 3000 network and cable programs aired during one closely studied year revealed:</a:t>
            </a:r>
          </a:p>
          <a:p>
            <a:endParaRPr lang="en-US" dirty="0"/>
          </a:p>
          <a:p>
            <a:pPr marL="457200" indent="-457200">
              <a:buFont typeface="Wingdings" panose="05000000000000000000" pitchFamily="2" charset="2"/>
              <a:buChar char="§"/>
            </a:pPr>
            <a:r>
              <a:rPr lang="en-US" dirty="0"/>
              <a:t>nearly 6 in 10 featured violence</a:t>
            </a:r>
          </a:p>
          <a:p>
            <a:pPr marL="457200" indent="-457200">
              <a:buFont typeface="Wingdings" panose="05000000000000000000" pitchFamily="2" charset="2"/>
              <a:buChar char="§"/>
            </a:pPr>
            <a:r>
              <a:rPr lang="en-US" dirty="0"/>
              <a:t>74 percent of the violence went unpunished.</a:t>
            </a:r>
          </a:p>
        </p:txBody>
      </p:sp>
      <p:pic>
        <p:nvPicPr>
          <p:cNvPr id="4" name="Picture 3" descr="decorative"/>
          <p:cNvPicPr>
            <a:picLocks noChangeAspect="1"/>
          </p:cNvPicPr>
          <p:nvPr/>
        </p:nvPicPr>
        <p:blipFill>
          <a:blip r:embed="rId2"/>
          <a:stretch>
            <a:fillRect/>
          </a:stretch>
        </p:blipFill>
        <p:spPr>
          <a:xfrm>
            <a:off x="679127" y="406070"/>
            <a:ext cx="688908" cy="688908"/>
          </a:xfrm>
          <a:prstGeom prst="rect">
            <a:avLst/>
          </a:prstGeom>
        </p:spPr>
      </p:pic>
    </p:spTree>
    <p:extLst>
      <p:ext uri="{BB962C8B-B14F-4D97-AF65-F5344CB8AC3E}">
        <p14:creationId xmlns:p14="http://schemas.microsoft.com/office/powerpoint/2010/main" val="313913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depicted in violent programming?</a:t>
            </a:r>
          </a:p>
        </p:txBody>
      </p:sp>
      <p:sp>
        <p:nvSpPr>
          <p:cNvPr id="3" name="Content Placeholder 2"/>
          <p:cNvSpPr>
            <a:spLocks noGrp="1"/>
          </p:cNvSpPr>
          <p:nvPr>
            <p:ph idx="1"/>
          </p:nvPr>
        </p:nvSpPr>
        <p:spPr/>
        <p:txBody>
          <a:bodyPr/>
          <a:lstStyle/>
          <a:p>
            <a:r>
              <a:rPr lang="en-US" dirty="0"/>
              <a:t>In addition, research showed:</a:t>
            </a:r>
          </a:p>
          <a:p>
            <a:endParaRPr lang="en-US" dirty="0"/>
          </a:p>
          <a:p>
            <a:pPr marL="457200" indent="-457200">
              <a:buFont typeface="Wingdings" panose="05000000000000000000" pitchFamily="2" charset="2"/>
              <a:buChar char="§"/>
            </a:pPr>
            <a:r>
              <a:rPr lang="en-US" dirty="0"/>
              <a:t>58 percent of violent shows did not depict the victims’ pain, </a:t>
            </a:r>
          </a:p>
          <a:p>
            <a:pPr marL="457200" indent="-457200">
              <a:buFont typeface="Wingdings" panose="05000000000000000000" pitchFamily="2" charset="2"/>
              <a:buChar char="§"/>
            </a:pPr>
            <a:r>
              <a:rPr lang="en-US" dirty="0"/>
              <a:t>nearly half the incidents involved “justified” violence, </a:t>
            </a:r>
          </a:p>
          <a:p>
            <a:pPr marL="457200" indent="-457200">
              <a:buFont typeface="Wingdings" panose="05000000000000000000" pitchFamily="2" charset="2"/>
              <a:buChar char="§"/>
            </a:pPr>
            <a:r>
              <a:rPr lang="en-US" dirty="0"/>
              <a:t>nearly half involved an attractive perpetrator.</a:t>
            </a:r>
          </a:p>
          <a:p>
            <a:endParaRPr lang="en-US" dirty="0"/>
          </a:p>
        </p:txBody>
      </p:sp>
    </p:spTree>
    <p:extLst>
      <p:ext uri="{BB962C8B-B14F-4D97-AF65-F5344CB8AC3E}">
        <p14:creationId xmlns:p14="http://schemas.microsoft.com/office/powerpoint/2010/main" val="929747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prompts the violence- viewing effect?</a:t>
            </a:r>
          </a:p>
        </p:txBody>
      </p:sp>
      <p:sp>
        <p:nvSpPr>
          <p:cNvPr id="4" name="Text Placeholder 3"/>
          <p:cNvSpPr>
            <a:spLocks noGrp="1"/>
          </p:cNvSpPr>
          <p:nvPr>
            <p:ph type="body" sz="half" idx="2"/>
          </p:nvPr>
        </p:nvSpPr>
        <p:spPr/>
        <p:txBody>
          <a:bodyPr/>
          <a:lstStyle/>
          <a:p>
            <a:r>
              <a:rPr lang="en-US" dirty="0"/>
              <a:t>Experimental studies have found that media violence viewing can cause aggression.</a:t>
            </a:r>
          </a:p>
        </p:txBody>
      </p:sp>
      <p:pic>
        <p:nvPicPr>
          <p:cNvPr id="5" name="Content Placeholder 4"/>
          <p:cNvPicPr>
            <a:picLocks noGrp="1" noChangeAspect="1"/>
          </p:cNvPicPr>
          <p:nvPr>
            <p:ph idx="1"/>
          </p:nvPr>
        </p:nvPicPr>
        <p:blipFill>
          <a:blip r:embed="rId2"/>
          <a:stretch>
            <a:fillRect/>
          </a:stretch>
        </p:blipFill>
        <p:spPr>
          <a:xfrm>
            <a:off x="4126862" y="457201"/>
            <a:ext cx="4529957" cy="5411788"/>
          </a:xfrm>
          <a:prstGeom prst="rect">
            <a:avLst/>
          </a:prstGeom>
        </p:spPr>
      </p:pic>
    </p:spTree>
    <p:extLst>
      <p:ext uri="{BB962C8B-B14F-4D97-AF65-F5344CB8AC3E}">
        <p14:creationId xmlns:p14="http://schemas.microsoft.com/office/powerpoint/2010/main" val="18030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4228763" cy="1600200"/>
          </a:xfrm>
        </p:spPr>
        <p:txBody>
          <a:bodyPr/>
          <a:lstStyle/>
          <a:p>
            <a:r>
              <a:rPr lang="en-US" dirty="0"/>
              <a:t>How does desensitization impact violent behavior?</a:t>
            </a:r>
          </a:p>
        </p:txBody>
      </p:sp>
      <p:sp>
        <p:nvSpPr>
          <p:cNvPr id="4" name="Text Placeholder 3"/>
          <p:cNvSpPr>
            <a:spLocks noGrp="1"/>
          </p:cNvSpPr>
          <p:nvPr>
            <p:ph type="body" sz="half" idx="2"/>
          </p:nvPr>
        </p:nvSpPr>
        <p:spPr>
          <a:xfrm>
            <a:off x="629841" y="2288842"/>
            <a:ext cx="4228763" cy="4330321"/>
          </a:xfrm>
        </p:spPr>
        <p:txBody>
          <a:bodyPr/>
          <a:lstStyle/>
          <a:p>
            <a:r>
              <a:rPr lang="en-US" dirty="0"/>
              <a:t>Viewers become progressively less</a:t>
            </a:r>
          </a:p>
          <a:p>
            <a:r>
              <a:rPr lang="en-US" dirty="0"/>
              <a:t>bothered by the violence. </a:t>
            </a:r>
          </a:p>
          <a:p>
            <a:r>
              <a:rPr lang="en-US" dirty="0"/>
              <a:t>Compared to a control group, subjects  expressed less sympathy for</a:t>
            </a:r>
          </a:p>
          <a:p>
            <a:r>
              <a:rPr lang="en-US" dirty="0"/>
              <a:t>domestic violence victims and rated victims’ injuries as less severe.</a:t>
            </a:r>
          </a:p>
          <a:p>
            <a:r>
              <a:rPr lang="en-US" sz="2000" i="1" dirty="0"/>
              <a:t>Mullin &amp; Linz, 1995</a:t>
            </a:r>
          </a:p>
        </p:txBody>
      </p:sp>
      <p:pic>
        <p:nvPicPr>
          <p:cNvPr id="5" name="Content Placeholder 4"/>
          <p:cNvPicPr>
            <a:picLocks noGrp="1" noChangeAspect="1"/>
          </p:cNvPicPr>
          <p:nvPr>
            <p:ph idx="1"/>
          </p:nvPr>
        </p:nvPicPr>
        <p:blipFill>
          <a:blip r:embed="rId2"/>
          <a:stretch>
            <a:fillRect/>
          </a:stretch>
        </p:blipFill>
        <p:spPr>
          <a:xfrm>
            <a:off x="5060975" y="2834948"/>
            <a:ext cx="3833241" cy="2119190"/>
          </a:xfrm>
          <a:prstGeom prst="rect">
            <a:avLst/>
          </a:prstGeom>
        </p:spPr>
      </p:pic>
    </p:spTree>
    <p:extLst>
      <p:ext uri="{BB962C8B-B14F-4D97-AF65-F5344CB8AC3E}">
        <p14:creationId xmlns:p14="http://schemas.microsoft.com/office/powerpoint/2010/main" val="4202627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research show?</a:t>
            </a:r>
          </a:p>
        </p:txBody>
      </p:sp>
      <p:sp>
        <p:nvSpPr>
          <p:cNvPr id="3" name="Text Placeholder 2"/>
          <p:cNvSpPr>
            <a:spLocks noGrp="1"/>
          </p:cNvSpPr>
          <p:nvPr>
            <p:ph type="body" sz="quarter" idx="16"/>
          </p:nvPr>
        </p:nvSpPr>
        <p:spPr>
          <a:xfrm>
            <a:off x="628650" y="1893246"/>
            <a:ext cx="8101584" cy="4393253"/>
          </a:xfrm>
        </p:spPr>
        <p:txBody>
          <a:bodyPr/>
          <a:lstStyle/>
          <a:p>
            <a:r>
              <a:rPr lang="en-US" dirty="0"/>
              <a:t>The American Psychological Association (APA) Task Force on Violent Media (2015) found that the “research demonstrates a consistent relation between violent video game use and increases in aggressive behavior, aggressive cognitions, and aggressive affect, and decreases in prosocial behavior, empathy, and sensitivity to aggression.”</a:t>
            </a:r>
          </a:p>
        </p:txBody>
      </p:sp>
    </p:spTree>
    <p:extLst>
      <p:ext uri="{BB962C8B-B14F-4D97-AF65-F5344CB8AC3E}">
        <p14:creationId xmlns:p14="http://schemas.microsoft.com/office/powerpoint/2010/main" val="2168080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exposure to media violence </a:t>
            </a:r>
            <a:br>
              <a:rPr lang="en-US" dirty="0"/>
            </a:br>
            <a:r>
              <a:rPr lang="en-US" dirty="0"/>
              <a:t>impact children?</a:t>
            </a:r>
          </a:p>
        </p:txBody>
      </p:sp>
      <p:sp>
        <p:nvSpPr>
          <p:cNvPr id="3" name="Content Placeholder 2"/>
          <p:cNvSpPr>
            <a:spLocks noGrp="1"/>
          </p:cNvSpPr>
          <p:nvPr>
            <p:ph idx="1"/>
          </p:nvPr>
        </p:nvSpPr>
        <p:spPr/>
        <p:txBody>
          <a:bodyPr/>
          <a:lstStyle/>
          <a:p>
            <a:r>
              <a:rPr lang="en-US" dirty="0"/>
              <a:t>The American Academy of Pediatrics (2009) has advised pediatricians that “media violence can contribute to</a:t>
            </a:r>
          </a:p>
          <a:p>
            <a:r>
              <a:rPr lang="en-US" dirty="0"/>
              <a:t>aggressive behavior, desensitization to violence, nightmares, and fear of being harmed.”</a:t>
            </a:r>
          </a:p>
          <a:p>
            <a:endParaRPr lang="en-US" dirty="0"/>
          </a:p>
        </p:txBody>
      </p:sp>
    </p:spTree>
    <p:extLst>
      <p:ext uri="{BB962C8B-B14F-4D97-AF65-F5344CB8AC3E}">
        <p14:creationId xmlns:p14="http://schemas.microsoft.com/office/powerpoint/2010/main" val="3604899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for a quote…</a:t>
            </a:r>
          </a:p>
        </p:txBody>
      </p:sp>
      <p:sp>
        <p:nvSpPr>
          <p:cNvPr id="3" name="Content Placeholder 2"/>
          <p:cNvSpPr>
            <a:spLocks noGrp="1"/>
          </p:cNvSpPr>
          <p:nvPr>
            <p:ph idx="1"/>
          </p:nvPr>
        </p:nvSpPr>
        <p:spPr/>
        <p:txBody>
          <a:bodyPr/>
          <a:lstStyle/>
          <a:p>
            <a:r>
              <a:rPr lang="en-US" i="1" dirty="0"/>
              <a:t>“ Thirty seconds worth of glorification of a soap bar sells soap. </a:t>
            </a:r>
          </a:p>
          <a:p>
            <a:r>
              <a:rPr lang="en-US" i="1" dirty="0"/>
              <a:t>Twenty-five minutes worth of glorification of violence sells violence.” </a:t>
            </a:r>
          </a:p>
          <a:p>
            <a:endParaRPr lang="en-US" i="1" dirty="0"/>
          </a:p>
          <a:p>
            <a:r>
              <a:rPr lang="en-US" i="1" dirty="0"/>
              <a:t>~</a:t>
            </a:r>
            <a:r>
              <a:rPr lang="en-US" sz="2000" i="1" dirty="0"/>
              <a:t>U.S. Senator Paul Simon, Remarks to</a:t>
            </a:r>
          </a:p>
          <a:p>
            <a:r>
              <a:rPr lang="en-US" sz="2000" i="1" dirty="0"/>
              <a:t>the Communitarian Network, 1993</a:t>
            </a:r>
            <a:endParaRPr lang="en-US" sz="2000" dirty="0"/>
          </a:p>
        </p:txBody>
      </p:sp>
    </p:spTree>
    <p:extLst>
      <p:ext uri="{BB962C8B-B14F-4D97-AF65-F5344CB8AC3E}">
        <p14:creationId xmlns:p14="http://schemas.microsoft.com/office/powerpoint/2010/main" val="146935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with your partner.</a:t>
            </a:r>
          </a:p>
        </p:txBody>
      </p:sp>
      <p:sp>
        <p:nvSpPr>
          <p:cNvPr id="4" name="Content Placeholder 3"/>
          <p:cNvSpPr>
            <a:spLocks noGrp="1"/>
          </p:cNvSpPr>
          <p:nvPr>
            <p:ph sz="quarter" idx="19"/>
          </p:nvPr>
        </p:nvSpPr>
        <p:spPr>
          <a:xfrm>
            <a:off x="628650" y="2400299"/>
            <a:ext cx="7994650" cy="3918613"/>
          </a:xfrm>
        </p:spPr>
        <p:txBody>
          <a:bodyPr/>
          <a:lstStyle/>
          <a:p>
            <a:r>
              <a:rPr lang="en-US" dirty="0"/>
              <a:t>Who has been a significant role model for you? </a:t>
            </a:r>
          </a:p>
          <a:p>
            <a:endParaRPr lang="en-US" dirty="0"/>
          </a:p>
          <a:p>
            <a:r>
              <a:rPr lang="en-US" dirty="0"/>
              <a:t>In what ways?  What have you learned from them?</a:t>
            </a:r>
          </a:p>
          <a:p>
            <a:endParaRPr lang="en-US" dirty="0"/>
          </a:p>
          <a:p>
            <a:r>
              <a:rPr lang="en-US" dirty="0"/>
              <a:t>For whom are you a model?</a:t>
            </a:r>
          </a:p>
          <a:p>
            <a:endParaRPr lang="en-US" dirty="0"/>
          </a:p>
          <a:p>
            <a:r>
              <a:rPr lang="en-US" dirty="0"/>
              <a:t>In what ways?  What do you model for others?</a:t>
            </a:r>
          </a:p>
        </p:txBody>
      </p:sp>
    </p:spTree>
    <p:extLst>
      <p:ext uri="{BB962C8B-B14F-4D97-AF65-F5344CB8AC3E}">
        <p14:creationId xmlns:p14="http://schemas.microsoft.com/office/powerpoint/2010/main" val="856631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What Would You Answer?</a:t>
            </a:r>
          </a:p>
        </p:txBody>
      </p:sp>
      <p:sp>
        <p:nvSpPr>
          <p:cNvPr id="3" name="Content Placeholder 2"/>
          <p:cNvSpPr>
            <a:spLocks noGrp="1"/>
          </p:cNvSpPr>
          <p:nvPr>
            <p:ph sz="quarter" idx="19"/>
          </p:nvPr>
        </p:nvSpPr>
        <p:spPr>
          <a:xfrm>
            <a:off x="962406" y="2003172"/>
            <a:ext cx="7653528" cy="4379699"/>
          </a:xfrm>
        </p:spPr>
        <p:txBody>
          <a:bodyPr/>
          <a:lstStyle/>
          <a:p>
            <a:r>
              <a:rPr lang="en-US" b="1" dirty="0"/>
              <a:t>Briefly explain how the concepts below could be</a:t>
            </a:r>
          </a:p>
          <a:p>
            <a:r>
              <a:rPr lang="en-US" b="1" dirty="0"/>
              <a:t>used to help a child stop throwing temper tantrums</a:t>
            </a:r>
            <a:r>
              <a:rPr lang="en-US" dirty="0"/>
              <a:t>.</a:t>
            </a:r>
          </a:p>
          <a:p>
            <a:endParaRPr lang="en-US" dirty="0"/>
          </a:p>
          <a:p>
            <a:endParaRPr lang="en-US" dirty="0"/>
          </a:p>
          <a:p>
            <a:pPr algn="l"/>
            <a:r>
              <a:rPr lang="en-US" dirty="0"/>
              <a:t>• Extinction (operant conditioning)</a:t>
            </a:r>
          </a:p>
          <a:p>
            <a:pPr algn="l"/>
            <a:r>
              <a:rPr lang="en-US" dirty="0"/>
              <a:t>• Positive reinforcement</a:t>
            </a:r>
          </a:p>
          <a:p>
            <a:pPr algn="l"/>
            <a:r>
              <a:rPr lang="en-US" dirty="0"/>
              <a:t>• Modeling</a:t>
            </a:r>
          </a:p>
          <a:p>
            <a:pPr algn="l"/>
            <a:r>
              <a:rPr lang="en-US" dirty="0"/>
              <a:t>• Negative reinforcement</a:t>
            </a:r>
          </a:p>
          <a:p>
            <a:pPr algn="l"/>
            <a:r>
              <a:rPr lang="en-US" dirty="0"/>
              <a:t>• Shaping</a:t>
            </a:r>
          </a:p>
          <a:p>
            <a:pPr algn="l"/>
            <a:r>
              <a:rPr lang="en-US" dirty="0"/>
              <a:t>• Extinction (classical conditioning)</a:t>
            </a:r>
          </a:p>
        </p:txBody>
      </p:sp>
    </p:spTree>
    <p:extLst>
      <p:ext uri="{BB962C8B-B14F-4D97-AF65-F5344CB8AC3E}">
        <p14:creationId xmlns:p14="http://schemas.microsoft.com/office/powerpoint/2010/main" val="3885995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49E85A-8E25-4D3D-AB67-A17383802009}"/>
              </a:ext>
            </a:extLst>
          </p:cNvPr>
          <p:cNvSpPr>
            <a:spLocks noGrp="1"/>
          </p:cNvSpPr>
          <p:nvPr>
            <p:ph type="title"/>
          </p:nvPr>
        </p:nvSpPr>
        <p:spPr/>
        <p:txBody>
          <a:bodyPr>
            <a:normAutofit/>
          </a:bodyPr>
          <a:lstStyle/>
          <a:p>
            <a:pPr algn="l"/>
            <a:r>
              <a:rPr lang="en-US" sz="3600" dirty="0"/>
              <a:t>Learning Target 30-1 Review</a:t>
            </a:r>
          </a:p>
        </p:txBody>
      </p:sp>
      <p:sp>
        <p:nvSpPr>
          <p:cNvPr id="4" name="Content Placeholder 3"/>
          <p:cNvSpPr>
            <a:spLocks noGrp="1"/>
          </p:cNvSpPr>
          <p:nvPr>
            <p:ph sz="quarter" idx="4294967295"/>
          </p:nvPr>
        </p:nvSpPr>
        <p:spPr>
          <a:xfrm>
            <a:off x="629222" y="1825625"/>
            <a:ext cx="8101012" cy="1228725"/>
          </a:xfrm>
          <a:solidFill>
            <a:srgbClr val="D4E5F4"/>
          </a:solidFill>
          <a:ln>
            <a:noFill/>
          </a:ln>
        </p:spPr>
        <p:txBody>
          <a:bodyPr>
            <a:noAutofit/>
          </a:bodyPr>
          <a:lstStyle/>
          <a:p>
            <a:pPr marL="0" indent="0">
              <a:buNone/>
            </a:pPr>
            <a:r>
              <a:rPr lang="en-US" dirty="0"/>
              <a:t>Differentiate </a:t>
            </a:r>
            <a:r>
              <a:rPr lang="en-US" b="1" i="1" dirty="0"/>
              <a:t>observational learning </a:t>
            </a:r>
            <a:r>
              <a:rPr lang="en-US" dirty="0"/>
              <a:t>from </a:t>
            </a:r>
          </a:p>
          <a:p>
            <a:pPr marL="0" indent="0">
              <a:buNone/>
            </a:pPr>
            <a:r>
              <a:rPr lang="en-US" dirty="0"/>
              <a:t>      </a:t>
            </a:r>
            <a:r>
              <a:rPr lang="en-US" b="1" i="1" dirty="0"/>
              <a:t>associative learning</a:t>
            </a:r>
            <a:r>
              <a:rPr lang="en-US" dirty="0"/>
              <a:t>.</a:t>
            </a:r>
            <a:endParaRPr lang="en-US" sz="2800" dirty="0"/>
          </a:p>
        </p:txBody>
      </p:sp>
      <p:sp>
        <p:nvSpPr>
          <p:cNvPr id="3" name="Content Placeholder 2"/>
          <p:cNvSpPr>
            <a:spLocks noGrp="1"/>
          </p:cNvSpPr>
          <p:nvPr>
            <p:ph idx="1"/>
          </p:nvPr>
        </p:nvSpPr>
        <p:spPr>
          <a:xfrm>
            <a:off x="628078" y="3254126"/>
            <a:ext cx="8101584" cy="2928918"/>
          </a:xfrm>
          <a:solidFill>
            <a:schemeClr val="bg1"/>
          </a:solidFill>
        </p:spPr>
        <p:txBody>
          <a:bodyPr>
            <a:noAutofit/>
          </a:bodyPr>
          <a:lstStyle/>
          <a:p>
            <a:pPr marL="171450" indent="-171450" algn="l">
              <a:buFont typeface="Wingdings" panose="05000000000000000000" pitchFamily="2" charset="2"/>
              <a:buChar char="§"/>
            </a:pPr>
            <a:r>
              <a:rPr lang="en-US" b="1" i="1" dirty="0"/>
              <a:t>Observational learning</a:t>
            </a:r>
            <a:r>
              <a:rPr lang="en-US" dirty="0"/>
              <a:t> involves learning by watching and imitating, rather than learning associations between different events. </a:t>
            </a:r>
          </a:p>
          <a:p>
            <a:pPr marL="171450" indent="-171450" algn="l">
              <a:buFont typeface="Wingdings" panose="05000000000000000000" pitchFamily="2" charset="2"/>
              <a:buChar char="§"/>
            </a:pPr>
            <a:r>
              <a:rPr lang="en-US" dirty="0"/>
              <a:t>We learn to anticipate a behavior’s consequences, because we experience vicarious reinforcement or vicarious punishment.</a:t>
            </a:r>
          </a:p>
        </p:txBody>
      </p:sp>
      <p:pic>
        <p:nvPicPr>
          <p:cNvPr id="5" name="Picture 4" descr="decorative"/>
          <p:cNvPicPr>
            <a:picLocks noChangeAspect="1"/>
          </p:cNvPicPr>
          <p:nvPr/>
        </p:nvPicPr>
        <p:blipFill>
          <a:blip r:embed="rId2"/>
          <a:stretch>
            <a:fillRect/>
          </a:stretch>
        </p:blipFill>
        <p:spPr>
          <a:xfrm>
            <a:off x="731241" y="1890465"/>
            <a:ext cx="688908" cy="688908"/>
          </a:xfrm>
          <a:prstGeom prst="rect">
            <a:avLst/>
          </a:prstGeom>
        </p:spPr>
      </p:pic>
    </p:spTree>
    <p:extLst>
      <p:ext uri="{BB962C8B-B14F-4D97-AF65-F5344CB8AC3E}">
        <p14:creationId xmlns:p14="http://schemas.microsoft.com/office/powerpoint/2010/main" val="3847780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0D7AD7-F568-4646-B221-25700173CDB6}"/>
              </a:ext>
            </a:extLst>
          </p:cNvPr>
          <p:cNvSpPr>
            <a:spLocks noGrp="1"/>
          </p:cNvSpPr>
          <p:nvPr>
            <p:ph type="title"/>
          </p:nvPr>
        </p:nvSpPr>
        <p:spPr>
          <a:xfrm>
            <a:off x="521208" y="344344"/>
            <a:ext cx="8101584" cy="1325563"/>
          </a:xfrm>
        </p:spPr>
        <p:txBody>
          <a:bodyPr>
            <a:normAutofit/>
          </a:bodyPr>
          <a:lstStyle/>
          <a:p>
            <a:pPr algn="l"/>
            <a:r>
              <a:rPr lang="en-US" sz="3600" dirty="0"/>
              <a:t>Learning Target 30-1 Review cont.</a:t>
            </a:r>
          </a:p>
        </p:txBody>
      </p:sp>
      <p:sp>
        <p:nvSpPr>
          <p:cNvPr id="4" name="Content Placeholder 3"/>
          <p:cNvSpPr>
            <a:spLocks noGrp="1"/>
          </p:cNvSpPr>
          <p:nvPr>
            <p:ph sz="quarter" idx="4294967295"/>
          </p:nvPr>
        </p:nvSpPr>
        <p:spPr>
          <a:xfrm>
            <a:off x="521780" y="1787691"/>
            <a:ext cx="8101012" cy="1228725"/>
          </a:xfrm>
          <a:solidFill>
            <a:srgbClr val="D4E5F4"/>
          </a:solidFill>
          <a:ln>
            <a:noFill/>
          </a:ln>
        </p:spPr>
        <p:txBody>
          <a:bodyPr>
            <a:noAutofit/>
          </a:bodyPr>
          <a:lstStyle/>
          <a:p>
            <a:pPr marL="0" indent="0">
              <a:buNone/>
            </a:pPr>
            <a:r>
              <a:rPr lang="en-US" dirty="0"/>
              <a:t>Explain how </a:t>
            </a:r>
            <a:r>
              <a:rPr lang="en-US" b="1" i="1" dirty="0"/>
              <a:t>observational learning </a:t>
            </a:r>
            <a:r>
              <a:rPr lang="en-US" dirty="0"/>
              <a:t>may </a:t>
            </a:r>
          </a:p>
          <a:p>
            <a:pPr marL="0" indent="0">
              <a:buNone/>
            </a:pPr>
            <a:r>
              <a:rPr lang="en-US" dirty="0"/>
              <a:t>be enabled by neural mirroring.</a:t>
            </a:r>
            <a:endParaRPr lang="en-US" sz="2800" dirty="0"/>
          </a:p>
        </p:txBody>
      </p:sp>
      <p:sp>
        <p:nvSpPr>
          <p:cNvPr id="3" name="Content Placeholder 2"/>
          <p:cNvSpPr>
            <a:spLocks noGrp="1"/>
          </p:cNvSpPr>
          <p:nvPr>
            <p:ph idx="1"/>
          </p:nvPr>
        </p:nvSpPr>
        <p:spPr>
          <a:xfrm>
            <a:off x="521208" y="3134200"/>
            <a:ext cx="8101584" cy="3042763"/>
          </a:xfrm>
          <a:solidFill>
            <a:schemeClr val="bg1"/>
          </a:solidFill>
        </p:spPr>
        <p:txBody>
          <a:bodyPr>
            <a:noAutofit/>
          </a:bodyPr>
          <a:lstStyle/>
          <a:p>
            <a:pPr marL="171450" indent="-171450" algn="l">
              <a:buFont typeface="Wingdings" panose="05000000000000000000" pitchFamily="2" charset="2"/>
              <a:buChar char="§"/>
            </a:pPr>
            <a:r>
              <a:rPr lang="en-US" dirty="0"/>
              <a:t>Our brain’s frontal lobes have a shown ability to mirror the activity of another’s brain. </a:t>
            </a:r>
          </a:p>
          <a:p>
            <a:pPr marL="171450" indent="-171450" algn="l">
              <a:buFont typeface="Wingdings" panose="05000000000000000000" pitchFamily="2" charset="2"/>
              <a:buChar char="§"/>
            </a:pPr>
            <a:r>
              <a:rPr lang="en-US" dirty="0"/>
              <a:t>The same areas fire when we perform certain actions, as when we observe someone else performing those actions. Some psychologists believe </a:t>
            </a:r>
            <a:r>
              <a:rPr lang="en-US" b="1" i="1" dirty="0"/>
              <a:t>mirror neurons </a:t>
            </a:r>
            <a:r>
              <a:rPr lang="en-US" dirty="0"/>
              <a:t>enable this process.</a:t>
            </a:r>
          </a:p>
        </p:txBody>
      </p:sp>
      <p:pic>
        <p:nvPicPr>
          <p:cNvPr id="5" name="Picture 4" descr="decorative"/>
          <p:cNvPicPr>
            <a:picLocks noChangeAspect="1"/>
          </p:cNvPicPr>
          <p:nvPr/>
        </p:nvPicPr>
        <p:blipFill>
          <a:blip r:embed="rId2"/>
          <a:stretch>
            <a:fillRect/>
          </a:stretch>
        </p:blipFill>
        <p:spPr>
          <a:xfrm>
            <a:off x="596446" y="1884384"/>
            <a:ext cx="688908" cy="688908"/>
          </a:xfrm>
          <a:prstGeom prst="rect">
            <a:avLst/>
          </a:prstGeom>
        </p:spPr>
      </p:pic>
    </p:spTree>
    <p:extLst>
      <p:ext uri="{BB962C8B-B14F-4D97-AF65-F5344CB8AC3E}">
        <p14:creationId xmlns:p14="http://schemas.microsoft.com/office/powerpoint/2010/main" val="231242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5C0445-07E3-421C-A27E-E75C37A57F55}"/>
              </a:ext>
            </a:extLst>
          </p:cNvPr>
          <p:cNvSpPr>
            <a:spLocks noGrp="1"/>
          </p:cNvSpPr>
          <p:nvPr>
            <p:ph type="title"/>
          </p:nvPr>
        </p:nvSpPr>
        <p:spPr/>
        <p:txBody>
          <a:bodyPr>
            <a:normAutofit/>
          </a:bodyPr>
          <a:lstStyle/>
          <a:p>
            <a:pPr algn="l"/>
            <a:r>
              <a:rPr lang="en-US" sz="3600" dirty="0"/>
              <a:t>Learning Target 30-2 Review</a:t>
            </a:r>
          </a:p>
        </p:txBody>
      </p:sp>
      <p:sp>
        <p:nvSpPr>
          <p:cNvPr id="4" name="Content Placeholder 3"/>
          <p:cNvSpPr>
            <a:spLocks noGrp="1"/>
          </p:cNvSpPr>
          <p:nvPr>
            <p:ph sz="quarter" idx="4294967295"/>
          </p:nvPr>
        </p:nvSpPr>
        <p:spPr>
          <a:xfrm>
            <a:off x="629222" y="1884384"/>
            <a:ext cx="8101012" cy="1287462"/>
          </a:xfrm>
          <a:solidFill>
            <a:srgbClr val="D4E5F4"/>
          </a:solidFill>
          <a:ln>
            <a:noFill/>
          </a:ln>
        </p:spPr>
        <p:txBody>
          <a:bodyPr>
            <a:noAutofit/>
          </a:bodyPr>
          <a:lstStyle/>
          <a:p>
            <a:pPr marL="0" indent="0">
              <a:buNone/>
            </a:pPr>
            <a:r>
              <a:rPr lang="en-US" dirty="0"/>
              <a:t>Discuss the impact of prosocial </a:t>
            </a:r>
          </a:p>
          <a:p>
            <a:pPr marL="0" indent="0">
              <a:buNone/>
            </a:pPr>
            <a:r>
              <a:rPr lang="en-US" dirty="0"/>
              <a:t>modeling and of antisocial modeling.</a:t>
            </a:r>
            <a:endParaRPr lang="en-US" sz="2800" dirty="0"/>
          </a:p>
        </p:txBody>
      </p:sp>
      <p:sp>
        <p:nvSpPr>
          <p:cNvPr id="3" name="Content Placeholder 2"/>
          <p:cNvSpPr>
            <a:spLocks noGrp="1"/>
          </p:cNvSpPr>
          <p:nvPr>
            <p:ph idx="1"/>
          </p:nvPr>
        </p:nvSpPr>
        <p:spPr>
          <a:xfrm>
            <a:off x="628650" y="3429000"/>
            <a:ext cx="8101584" cy="2894138"/>
          </a:xfrm>
          <a:solidFill>
            <a:schemeClr val="bg1"/>
          </a:solidFill>
        </p:spPr>
        <p:txBody>
          <a:bodyPr>
            <a:normAutofit/>
          </a:bodyPr>
          <a:lstStyle/>
          <a:p>
            <a:pPr marL="342900" indent="-342900" algn="l">
              <a:buFont typeface="Wingdings" panose="05000000000000000000" pitchFamily="2" charset="2"/>
              <a:buChar char="§"/>
            </a:pPr>
            <a:r>
              <a:rPr lang="en-US" dirty="0"/>
              <a:t>Children tend to imitate what a model does and says, whether the behavior being modeled is </a:t>
            </a:r>
            <a:r>
              <a:rPr lang="en-US" b="1" i="1" dirty="0"/>
              <a:t>prosocial behavior </a:t>
            </a:r>
            <a:r>
              <a:rPr lang="en-US" dirty="0"/>
              <a:t>(positive, constructive, and helpful) or antisocial behavior.</a:t>
            </a:r>
          </a:p>
          <a:p>
            <a:pPr marL="342900" indent="-342900" algn="l">
              <a:buFont typeface="Wingdings" panose="05000000000000000000" pitchFamily="2" charset="2"/>
              <a:buChar char="§"/>
            </a:pPr>
            <a:r>
              <a:rPr lang="en-US" dirty="0"/>
              <a:t>If a model’s actions and words are inconsistent, children may imitate the hypocrisy they observe.</a:t>
            </a:r>
            <a:endParaRPr lang="en-US" sz="2400" dirty="0"/>
          </a:p>
        </p:txBody>
      </p:sp>
      <p:pic>
        <p:nvPicPr>
          <p:cNvPr id="5" name="Picture 4" descr="decorative"/>
          <p:cNvPicPr>
            <a:picLocks noChangeAspect="1"/>
          </p:cNvPicPr>
          <p:nvPr/>
        </p:nvPicPr>
        <p:blipFill>
          <a:blip r:embed="rId2"/>
          <a:stretch>
            <a:fillRect/>
          </a:stretch>
        </p:blipFill>
        <p:spPr>
          <a:xfrm>
            <a:off x="807939" y="2061029"/>
            <a:ext cx="688908" cy="688908"/>
          </a:xfrm>
          <a:prstGeom prst="rect">
            <a:avLst/>
          </a:prstGeom>
        </p:spPr>
      </p:pic>
    </p:spTree>
    <p:extLst>
      <p:ext uri="{BB962C8B-B14F-4D97-AF65-F5344CB8AC3E}">
        <p14:creationId xmlns:p14="http://schemas.microsoft.com/office/powerpoint/2010/main" val="3281328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C0E7BC-B1DF-44F3-A9F5-ED4693FDC555}"/>
              </a:ext>
            </a:extLst>
          </p:cNvPr>
          <p:cNvSpPr>
            <a:spLocks noGrp="1"/>
          </p:cNvSpPr>
          <p:nvPr>
            <p:ph type="title"/>
          </p:nvPr>
        </p:nvSpPr>
        <p:spPr/>
        <p:txBody>
          <a:bodyPr>
            <a:normAutofit/>
          </a:bodyPr>
          <a:lstStyle/>
          <a:p>
            <a:pPr algn="l"/>
            <a:r>
              <a:rPr lang="en-US" sz="3600" dirty="0"/>
              <a:t>Learning Target 30-3 Review</a:t>
            </a:r>
          </a:p>
        </p:txBody>
      </p:sp>
      <p:sp>
        <p:nvSpPr>
          <p:cNvPr id="4" name="Content Placeholder 3"/>
          <p:cNvSpPr>
            <a:spLocks noGrp="1"/>
          </p:cNvSpPr>
          <p:nvPr>
            <p:ph sz="quarter" idx="4294967295"/>
          </p:nvPr>
        </p:nvSpPr>
        <p:spPr>
          <a:xfrm>
            <a:off x="629222" y="1825625"/>
            <a:ext cx="8101012" cy="981075"/>
          </a:xfrm>
          <a:solidFill>
            <a:srgbClr val="D4E5F4"/>
          </a:solidFill>
          <a:ln>
            <a:noFill/>
          </a:ln>
        </p:spPr>
        <p:txBody>
          <a:bodyPr>
            <a:noAutofit/>
          </a:bodyPr>
          <a:lstStyle/>
          <a:p>
            <a:pPr marL="0" indent="0">
              <a:buNone/>
            </a:pPr>
            <a:r>
              <a:rPr lang="en-US" dirty="0"/>
              <a:t>Discuss the violence-viewing effect.</a:t>
            </a:r>
            <a:endParaRPr lang="en-US" sz="2800" dirty="0"/>
          </a:p>
        </p:txBody>
      </p:sp>
      <p:sp>
        <p:nvSpPr>
          <p:cNvPr id="3" name="Content Placeholder 2"/>
          <p:cNvSpPr>
            <a:spLocks noGrp="1"/>
          </p:cNvSpPr>
          <p:nvPr>
            <p:ph idx="1"/>
          </p:nvPr>
        </p:nvSpPr>
        <p:spPr>
          <a:xfrm>
            <a:off x="628650" y="3000395"/>
            <a:ext cx="8101584" cy="3176568"/>
          </a:xfrm>
          <a:solidFill>
            <a:schemeClr val="bg1"/>
          </a:solidFill>
        </p:spPr>
        <p:txBody>
          <a:bodyPr>
            <a:normAutofit/>
          </a:bodyPr>
          <a:lstStyle/>
          <a:p>
            <a:pPr marL="342900" indent="-342900" algn="l">
              <a:buFont typeface="Wingdings" panose="05000000000000000000" pitchFamily="2" charset="2"/>
              <a:buChar char="§"/>
            </a:pPr>
            <a:r>
              <a:rPr lang="en-US" dirty="0"/>
              <a:t>Media violence can contribute to aggression. This violence-viewing effect may be prompted by imitation and desensitization.</a:t>
            </a:r>
          </a:p>
          <a:p>
            <a:pPr marL="342900" indent="-342900" algn="l">
              <a:buFont typeface="Wingdings" panose="05000000000000000000" pitchFamily="2" charset="2"/>
              <a:buChar char="§"/>
            </a:pPr>
            <a:r>
              <a:rPr lang="en-US" dirty="0"/>
              <a:t>Correlation does not equal causation, but study participants have reacted more cruelly when they have viewed violence (instead of entertaining nonviolence).</a:t>
            </a:r>
          </a:p>
        </p:txBody>
      </p:sp>
      <p:pic>
        <p:nvPicPr>
          <p:cNvPr id="5" name="Picture 4" descr="decorative"/>
          <p:cNvPicPr>
            <a:picLocks noChangeAspect="1"/>
          </p:cNvPicPr>
          <p:nvPr/>
        </p:nvPicPr>
        <p:blipFill>
          <a:blip r:embed="rId2"/>
          <a:stretch>
            <a:fillRect/>
          </a:stretch>
        </p:blipFill>
        <p:spPr>
          <a:xfrm>
            <a:off x="735203" y="1884384"/>
            <a:ext cx="688908" cy="688908"/>
          </a:xfrm>
          <a:prstGeom prst="rect">
            <a:avLst/>
          </a:prstGeom>
        </p:spPr>
      </p:pic>
    </p:spTree>
    <p:extLst>
      <p:ext uri="{BB962C8B-B14F-4D97-AF65-F5344CB8AC3E}">
        <p14:creationId xmlns:p14="http://schemas.microsoft.com/office/powerpoint/2010/main" val="23724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observational learning</a:t>
            </a:r>
            <a:r>
              <a:rPr lang="en-US" dirty="0"/>
              <a:t>?</a:t>
            </a:r>
          </a:p>
        </p:txBody>
      </p:sp>
      <p:sp>
        <p:nvSpPr>
          <p:cNvPr id="3" name="Content Placeholder 2"/>
          <p:cNvSpPr>
            <a:spLocks noGrp="1"/>
          </p:cNvSpPr>
          <p:nvPr>
            <p:ph idx="1"/>
          </p:nvPr>
        </p:nvSpPr>
        <p:spPr/>
        <p:txBody>
          <a:bodyPr/>
          <a:lstStyle/>
          <a:p>
            <a:r>
              <a:rPr lang="en-US" dirty="0"/>
              <a:t>Higher animals, especially humans, learn without direct experience, by watching and imitating others.</a:t>
            </a:r>
          </a:p>
          <a:p>
            <a:endParaRPr lang="en-US" dirty="0"/>
          </a:p>
          <a:p>
            <a:r>
              <a:rPr lang="en-US" dirty="0"/>
              <a:t>We learn our native languages and various other specific behaviors by observing and imitating others,</a:t>
            </a:r>
          </a:p>
          <a:p>
            <a:r>
              <a:rPr lang="en-US" dirty="0"/>
              <a:t>a process called </a:t>
            </a:r>
            <a:r>
              <a:rPr lang="en-US" b="1" i="1" dirty="0"/>
              <a:t>modeling</a:t>
            </a:r>
            <a:r>
              <a:rPr lang="en-US" dirty="0"/>
              <a:t>.</a:t>
            </a:r>
          </a:p>
          <a:p>
            <a:endParaRPr lang="en-US" dirty="0"/>
          </a:p>
          <a:p>
            <a:r>
              <a:rPr lang="en-US" i="1" dirty="0"/>
              <a:t>For instance, a child who sees his sister burn her fingers on a hot stove learns not to touch it. </a:t>
            </a:r>
          </a:p>
        </p:txBody>
      </p:sp>
      <p:pic>
        <p:nvPicPr>
          <p:cNvPr id="4" name="Picture 3" descr="decorative"/>
          <p:cNvPicPr>
            <a:picLocks noChangeAspect="1"/>
          </p:cNvPicPr>
          <p:nvPr/>
        </p:nvPicPr>
        <p:blipFill>
          <a:blip r:embed="rId2"/>
          <a:stretch>
            <a:fillRect/>
          </a:stretch>
        </p:blipFill>
        <p:spPr>
          <a:xfrm>
            <a:off x="683242" y="423232"/>
            <a:ext cx="688908" cy="688908"/>
          </a:xfrm>
          <a:prstGeom prst="rect">
            <a:avLst/>
          </a:prstGeom>
        </p:spPr>
      </p:pic>
    </p:spTree>
    <p:extLst>
      <p:ext uri="{BB962C8B-B14F-4D97-AF65-F5344CB8AC3E}">
        <p14:creationId xmlns:p14="http://schemas.microsoft.com/office/powerpoint/2010/main" val="186423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Albert Bandura?</a:t>
            </a:r>
          </a:p>
        </p:txBody>
      </p:sp>
      <p:sp>
        <p:nvSpPr>
          <p:cNvPr id="3" name="Content Placeholder 2"/>
          <p:cNvSpPr>
            <a:spLocks noGrp="1"/>
          </p:cNvSpPr>
          <p:nvPr>
            <p:ph idx="1"/>
          </p:nvPr>
        </p:nvSpPr>
        <p:spPr/>
        <p:txBody>
          <a:bodyPr/>
          <a:lstStyle/>
          <a:p>
            <a:r>
              <a:rPr lang="en-US" dirty="0"/>
              <a:t>Albert Bandura, shown here receiving a 2016 U.S. National</a:t>
            </a:r>
          </a:p>
          <a:p>
            <a:r>
              <a:rPr lang="en-US" dirty="0"/>
              <a:t>Medal of Science from President</a:t>
            </a:r>
          </a:p>
          <a:p>
            <a:r>
              <a:rPr lang="en-US" dirty="0"/>
              <a:t>Obama, is the pioneering researcher of </a:t>
            </a:r>
            <a:r>
              <a:rPr lang="en-US" b="1" i="1" dirty="0"/>
              <a:t>observational learning.</a:t>
            </a:r>
          </a:p>
        </p:txBody>
      </p:sp>
      <p:pic>
        <p:nvPicPr>
          <p:cNvPr id="5" name="Picture 4"/>
          <p:cNvPicPr>
            <a:picLocks noChangeAspect="1"/>
          </p:cNvPicPr>
          <p:nvPr/>
        </p:nvPicPr>
        <p:blipFill>
          <a:blip r:embed="rId2"/>
          <a:stretch>
            <a:fillRect/>
          </a:stretch>
        </p:blipFill>
        <p:spPr>
          <a:xfrm>
            <a:off x="630238" y="2384860"/>
            <a:ext cx="2590476" cy="3476190"/>
          </a:xfrm>
          <a:prstGeom prst="rect">
            <a:avLst/>
          </a:prstGeom>
          <a:ln w="76200">
            <a:solidFill>
              <a:schemeClr val="accent4"/>
            </a:solidFill>
          </a:ln>
        </p:spPr>
      </p:pic>
    </p:spTree>
    <p:extLst>
      <p:ext uri="{BB962C8B-B14F-4D97-AF65-F5344CB8AC3E}">
        <p14:creationId xmlns:p14="http://schemas.microsoft.com/office/powerpoint/2010/main" val="150536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did Bandura conduct?</a:t>
            </a:r>
          </a:p>
        </p:txBody>
      </p:sp>
      <p:pic>
        <p:nvPicPr>
          <p:cNvPr id="5" name="Content Placeholder 4"/>
          <p:cNvPicPr>
            <a:picLocks noGrp="1" noChangeAspect="1"/>
          </p:cNvPicPr>
          <p:nvPr>
            <p:ph sz="quarter" idx="13"/>
          </p:nvPr>
        </p:nvPicPr>
        <p:blipFill>
          <a:blip r:embed="rId2"/>
          <a:stretch>
            <a:fillRect/>
          </a:stretch>
        </p:blipFill>
        <p:spPr>
          <a:xfrm>
            <a:off x="763863" y="1992573"/>
            <a:ext cx="7965799" cy="3012894"/>
          </a:xfrm>
          <a:prstGeom prst="rect">
            <a:avLst/>
          </a:prstGeom>
        </p:spPr>
      </p:pic>
      <p:sp>
        <p:nvSpPr>
          <p:cNvPr id="4" name="Content Placeholder 3"/>
          <p:cNvSpPr>
            <a:spLocks noGrp="1"/>
          </p:cNvSpPr>
          <p:nvPr>
            <p:ph sz="quarter" idx="14"/>
          </p:nvPr>
        </p:nvSpPr>
        <p:spPr>
          <a:xfrm>
            <a:off x="628650" y="5521846"/>
            <a:ext cx="8101013" cy="825500"/>
          </a:xfrm>
        </p:spPr>
        <p:txBody>
          <a:bodyPr/>
          <a:lstStyle/>
          <a:p>
            <a:r>
              <a:rPr lang="en-US" dirty="0"/>
              <a:t>The Bobo Doll Study</a:t>
            </a:r>
          </a:p>
        </p:txBody>
      </p:sp>
    </p:spTree>
    <p:extLst>
      <p:ext uri="{BB962C8B-B14F-4D97-AF65-F5344CB8AC3E}">
        <p14:creationId xmlns:p14="http://schemas.microsoft.com/office/powerpoint/2010/main" val="300172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the research design?</a:t>
            </a:r>
          </a:p>
        </p:txBody>
      </p:sp>
      <p:sp>
        <p:nvSpPr>
          <p:cNvPr id="3" name="Content Placeholder 2"/>
          <p:cNvSpPr>
            <a:spLocks noGrp="1"/>
          </p:cNvSpPr>
          <p:nvPr>
            <p:ph idx="1"/>
          </p:nvPr>
        </p:nvSpPr>
        <p:spPr/>
        <p:txBody>
          <a:bodyPr/>
          <a:lstStyle/>
          <a:p>
            <a:r>
              <a:rPr lang="en-US" dirty="0"/>
              <a:t>A preschool child works on a drawing. </a:t>
            </a:r>
          </a:p>
          <a:p>
            <a:r>
              <a:rPr lang="en-US" dirty="0"/>
              <a:t>An adult in another part of the room builds with </a:t>
            </a:r>
            <a:r>
              <a:rPr lang="en-US" dirty="0" err="1"/>
              <a:t>Tinkertoys</a:t>
            </a:r>
            <a:r>
              <a:rPr lang="en-US" dirty="0"/>
              <a:t>. </a:t>
            </a:r>
          </a:p>
          <a:p>
            <a:r>
              <a:rPr lang="en-US" dirty="0"/>
              <a:t>As the child watches, the adult gets up and for nearly 10 minutes pounds, kicks, and throws around the room a large inflated Bobo doll, yelling, “Sock him in the nose. . . . Hit him down. . . . Kick him.”</a:t>
            </a:r>
          </a:p>
        </p:txBody>
      </p:sp>
      <p:pic>
        <p:nvPicPr>
          <p:cNvPr id="5" name="Picture 4"/>
          <p:cNvPicPr>
            <a:picLocks noChangeAspect="1"/>
          </p:cNvPicPr>
          <p:nvPr/>
        </p:nvPicPr>
        <p:blipFill>
          <a:blip r:embed="rId2"/>
          <a:stretch>
            <a:fillRect/>
          </a:stretch>
        </p:blipFill>
        <p:spPr>
          <a:xfrm>
            <a:off x="547953" y="2715905"/>
            <a:ext cx="3120217" cy="2415654"/>
          </a:xfrm>
          <a:prstGeom prst="rect">
            <a:avLst/>
          </a:prstGeom>
          <a:ln w="76200">
            <a:solidFill>
              <a:schemeClr val="accent4"/>
            </a:solidFill>
          </a:ln>
        </p:spPr>
      </p:pic>
    </p:spTree>
    <p:extLst>
      <p:ext uri="{BB962C8B-B14F-4D97-AF65-F5344CB8AC3E}">
        <p14:creationId xmlns:p14="http://schemas.microsoft.com/office/powerpoint/2010/main" val="42273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happened next?</a:t>
            </a:r>
          </a:p>
        </p:txBody>
      </p:sp>
      <p:sp>
        <p:nvSpPr>
          <p:cNvPr id="3" name="Content Placeholder 2"/>
          <p:cNvSpPr>
            <a:spLocks noGrp="1"/>
          </p:cNvSpPr>
          <p:nvPr>
            <p:ph idx="1"/>
          </p:nvPr>
        </p:nvSpPr>
        <p:spPr>
          <a:xfrm>
            <a:off x="628650" y="1825624"/>
            <a:ext cx="8101584" cy="4807187"/>
          </a:xfrm>
        </p:spPr>
        <p:txBody>
          <a:bodyPr/>
          <a:lstStyle/>
          <a:p>
            <a:r>
              <a:rPr lang="en-US" dirty="0"/>
              <a:t>The child is then taken to another room </a:t>
            </a:r>
          </a:p>
          <a:p>
            <a:r>
              <a:rPr lang="en-US" dirty="0"/>
              <a:t>filled with appealing toys. </a:t>
            </a:r>
          </a:p>
          <a:p>
            <a:endParaRPr lang="en-US" dirty="0"/>
          </a:p>
          <a:p>
            <a:r>
              <a:rPr lang="en-US" dirty="0"/>
              <a:t>Soon the experimenter</a:t>
            </a:r>
          </a:p>
          <a:p>
            <a:r>
              <a:rPr lang="en-US" dirty="0"/>
              <a:t>returns and tells the child she has decided to save these good toys “for the other children.” </a:t>
            </a:r>
          </a:p>
          <a:p>
            <a:endParaRPr lang="en-US" dirty="0"/>
          </a:p>
          <a:p>
            <a:r>
              <a:rPr lang="en-US" dirty="0"/>
              <a:t>She takes the now-frustrated child to a third room containing a few toys, including a Bobo doll. </a:t>
            </a:r>
          </a:p>
          <a:p>
            <a:endParaRPr lang="en-US" dirty="0"/>
          </a:p>
          <a:p>
            <a:r>
              <a:rPr lang="en-US" dirty="0"/>
              <a:t>Left alone, what does the child do?</a:t>
            </a:r>
          </a:p>
        </p:txBody>
      </p:sp>
    </p:spTree>
    <p:extLst>
      <p:ext uri="{BB962C8B-B14F-4D97-AF65-F5344CB8AC3E}">
        <p14:creationId xmlns:p14="http://schemas.microsoft.com/office/powerpoint/2010/main" val="61006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the result?</a:t>
            </a:r>
          </a:p>
        </p:txBody>
      </p:sp>
      <p:sp>
        <p:nvSpPr>
          <p:cNvPr id="3" name="Content Placeholder 2"/>
          <p:cNvSpPr>
            <a:spLocks noGrp="1"/>
          </p:cNvSpPr>
          <p:nvPr>
            <p:ph idx="1"/>
          </p:nvPr>
        </p:nvSpPr>
        <p:spPr>
          <a:xfrm>
            <a:off x="3887391" y="457200"/>
            <a:ext cx="4847176" cy="6161964"/>
          </a:xfrm>
        </p:spPr>
        <p:txBody>
          <a:bodyPr/>
          <a:lstStyle/>
          <a:p>
            <a:r>
              <a:rPr lang="en-US" dirty="0"/>
              <a:t>Compared with children not exposed to the adult model, those who viewed the model’s</a:t>
            </a:r>
          </a:p>
          <a:p>
            <a:r>
              <a:rPr lang="en-US" dirty="0"/>
              <a:t>aggressive actions were more likely to lash out at the doll. </a:t>
            </a:r>
          </a:p>
          <a:p>
            <a:endParaRPr lang="en-US" dirty="0"/>
          </a:p>
          <a:p>
            <a:r>
              <a:rPr lang="en-US" dirty="0"/>
              <a:t>Observing the aggressive outburst apparently lowered their inhibitions. </a:t>
            </a:r>
          </a:p>
          <a:p>
            <a:endParaRPr lang="en-US" dirty="0"/>
          </a:p>
          <a:p>
            <a:r>
              <a:rPr lang="en-US" dirty="0"/>
              <a:t>But </a:t>
            </a:r>
            <a:r>
              <a:rPr lang="en-US" i="1" dirty="0"/>
              <a:t>something more </a:t>
            </a:r>
            <a:r>
              <a:rPr lang="en-US" dirty="0"/>
              <a:t>was also at work, for the children imitated</a:t>
            </a:r>
          </a:p>
          <a:p>
            <a:r>
              <a:rPr lang="en-US" dirty="0"/>
              <a:t>the very acts they had observed and used the very words </a:t>
            </a:r>
          </a:p>
          <a:p>
            <a:r>
              <a:rPr lang="en-US" dirty="0"/>
              <a:t>they had heard.</a:t>
            </a:r>
          </a:p>
        </p:txBody>
      </p:sp>
      <p:pic>
        <p:nvPicPr>
          <p:cNvPr id="4" name="Picture 3"/>
          <p:cNvPicPr>
            <a:picLocks noChangeAspect="1"/>
          </p:cNvPicPr>
          <p:nvPr/>
        </p:nvPicPr>
        <p:blipFill>
          <a:blip r:embed="rId2"/>
          <a:stretch>
            <a:fillRect/>
          </a:stretch>
        </p:blipFill>
        <p:spPr>
          <a:xfrm>
            <a:off x="658741" y="2886689"/>
            <a:ext cx="2891378" cy="2207757"/>
          </a:xfrm>
          <a:prstGeom prst="rect">
            <a:avLst/>
          </a:prstGeom>
          <a:ln w="76200">
            <a:solidFill>
              <a:schemeClr val="accent4"/>
            </a:solidFill>
          </a:ln>
        </p:spPr>
      </p:pic>
    </p:spTree>
    <p:extLst>
      <p:ext uri="{BB962C8B-B14F-4D97-AF65-F5344CB8AC3E}">
        <p14:creationId xmlns:p14="http://schemas.microsoft.com/office/powerpoint/2010/main" val="1564771141"/>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323232"/>
      </a:dk2>
      <a:lt2>
        <a:srgbClr val="E5C243"/>
      </a:lt2>
      <a:accent1>
        <a:srgbClr val="A5300F"/>
      </a:accent1>
      <a:accent2>
        <a:srgbClr val="D55816"/>
      </a:accent2>
      <a:accent3>
        <a:srgbClr val="E19825"/>
      </a:accent3>
      <a:accent4>
        <a:srgbClr val="AC7217"/>
      </a:accent4>
      <a:accent5>
        <a:srgbClr val="7F5F52"/>
      </a:accent5>
      <a:accent6>
        <a:srgbClr val="B27D49"/>
      </a:accent6>
      <a:hlink>
        <a:srgbClr val="6B9F25"/>
      </a:hlink>
      <a:folHlink>
        <a:srgbClr val="B26B0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6">
      <a:dk1>
        <a:sysClr val="windowText" lastClr="000000"/>
      </a:dk1>
      <a:lt1>
        <a:sysClr val="window" lastClr="FFFFFF"/>
      </a:lt1>
      <a:dk2>
        <a:srgbClr val="323232"/>
      </a:dk2>
      <a:lt2>
        <a:srgbClr val="E5C243"/>
      </a:lt2>
      <a:accent1>
        <a:srgbClr val="A5300F"/>
      </a:accent1>
      <a:accent2>
        <a:srgbClr val="D55816"/>
      </a:accent2>
      <a:accent3>
        <a:srgbClr val="E19825"/>
      </a:accent3>
      <a:accent4>
        <a:srgbClr val="AC7217"/>
      </a:accent4>
      <a:accent5>
        <a:srgbClr val="7F5F52"/>
      </a:accent5>
      <a:accent6>
        <a:srgbClr val="B27D49"/>
      </a:accent6>
      <a:hlink>
        <a:srgbClr val="6B9F25"/>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6645</TotalTime>
  <Words>1628</Words>
  <Application>Microsoft Office PowerPoint</Application>
  <PresentationFormat>On-screen Show (4:3)</PresentationFormat>
  <Paragraphs>191</Paragraphs>
  <Slides>34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Wingdings</vt:lpstr>
      <vt:lpstr>Office Theme</vt:lpstr>
      <vt:lpstr>Custom Design</vt:lpstr>
      <vt:lpstr>Unit 6 Learning</vt:lpstr>
      <vt:lpstr>Learning Targets</vt:lpstr>
      <vt:lpstr>Talk with your partner.</vt:lpstr>
      <vt:lpstr>What is observational learning?</vt:lpstr>
      <vt:lpstr>Who is Albert Bandura?</vt:lpstr>
      <vt:lpstr>What research did Bandura conduct?</vt:lpstr>
      <vt:lpstr>What was the research design?</vt:lpstr>
      <vt:lpstr>What happened next?</vt:lpstr>
      <vt:lpstr>What was the result?</vt:lpstr>
      <vt:lpstr>What is the take away?</vt:lpstr>
      <vt:lpstr>1. What Would You Answer?</vt:lpstr>
      <vt:lpstr>Think about your earlier responses.</vt:lpstr>
      <vt:lpstr>So we learn by observation, but how?</vt:lpstr>
      <vt:lpstr>How is imitation adaptive? </vt:lpstr>
      <vt:lpstr>Researchers trained groups of vervet monkeys to prefer either blue or pink corn by soaking one color in a  disgusting-tasting solution.  Four to six months later, after a new generation of monkeys was born, the adults stuck with whatever color they had learned to prefer—and, on observing them, so did all but one of 27 infant monkeys.   (van de Waal, et. al., 2013)</vt:lpstr>
      <vt:lpstr>Humans are natural imitators</vt:lpstr>
      <vt:lpstr>Do we imitate emotions as well?</vt:lpstr>
      <vt:lpstr>So can we feel others’ pain?</vt:lpstr>
      <vt:lpstr>What is prosocial modeling and  what is its impact?</vt:lpstr>
      <vt:lpstr>Prosocial  modeling</vt:lpstr>
      <vt:lpstr>Antisocial modeling</vt:lpstr>
      <vt:lpstr>TV shows, movies, and online videos are sources of observational learning.</vt:lpstr>
      <vt:lpstr>How violent is television  programming?</vt:lpstr>
      <vt:lpstr>What is depicted in violent programming?</vt:lpstr>
      <vt:lpstr>What prompts the violence- viewing effect?</vt:lpstr>
      <vt:lpstr>How does desensitization impact violent behavior?</vt:lpstr>
      <vt:lpstr>What does the research show?</vt:lpstr>
      <vt:lpstr>How does exposure to media violence  impact children?</vt:lpstr>
      <vt:lpstr>Let’s pause for a quote…</vt:lpstr>
      <vt:lpstr>2. What Would You Answer?</vt:lpstr>
      <vt:lpstr>Learning Target 30-1 Review</vt:lpstr>
      <vt:lpstr>Learning Target 30-1 Review cont.</vt:lpstr>
      <vt:lpstr>Learning Target 30-2 Review</vt:lpstr>
      <vt:lpstr>Learning Target 30-3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955</cp:revision>
  <dcterms:created xsi:type="dcterms:W3CDTF">2017-07-06T19:56:42Z</dcterms:created>
  <dcterms:modified xsi:type="dcterms:W3CDTF">2017-11-26T21:05:02Z</dcterms:modified>
  <cp:category/>
</cp:coreProperties>
</file>