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sldIdLst>
    <p:sldId id="256" r:id="rId3"/>
    <p:sldId id="257" r:id="rId4"/>
    <p:sldId id="258" r:id="rId5"/>
    <p:sldId id="262" r:id="rId6"/>
    <p:sldId id="267" r:id="rId7"/>
    <p:sldId id="263" r:id="rId8"/>
    <p:sldId id="261" r:id="rId9"/>
    <p:sldId id="268" r:id="rId10"/>
    <p:sldId id="269" r:id="rId11"/>
    <p:sldId id="280" r:id="rId12"/>
    <p:sldId id="271" r:id="rId13"/>
    <p:sldId id="273" r:id="rId14"/>
    <p:sldId id="274" r:id="rId15"/>
    <p:sldId id="281" r:id="rId16"/>
    <p:sldId id="277" r:id="rId17"/>
    <p:sldId id="278" r:id="rId18"/>
    <p:sldId id="279" r:id="rId19"/>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0203"/>
    <a:srgbClr val="FE2BEC"/>
    <a:srgbClr val="3621FC"/>
    <a:srgbClr val="AF8300"/>
    <a:srgbClr val="1DD400"/>
    <a:srgbClr val="019E8B"/>
    <a:srgbClr val="9803FB"/>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93" d="100"/>
          <a:sy n="93" d="100"/>
        </p:scale>
        <p:origin x="-1272"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4" name="Picture 6" descr="p132293057-5.jpg"/>
          <p:cNvPicPr>
            <a:picLocks noChangeAspect="1"/>
          </p:cNvPicPr>
          <p:nvPr userDrawn="1"/>
        </p:nvPicPr>
        <p:blipFill>
          <a:blip r:embed="rId2">
            <a:extLst>
              <a:ext uri="{28A0092B-C50C-407E-A947-70E740481C1C}">
                <a14:useLocalDpi xmlns:a14="http://schemas.microsoft.com/office/drawing/2010/main" val="0"/>
              </a:ext>
            </a:extLst>
          </a:blip>
          <a:srcRect l="2974" r="7814"/>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lvl1pPr>
              <a:defRPr b="0" cap="none" spc="0" baseline="0">
                <a:ln w="18415" cmpd="sng">
                  <a:solidFill>
                    <a:srgbClr val="FFFFFF"/>
                  </a:solidFill>
                  <a:prstDash val="solid"/>
                </a:ln>
                <a:solidFill>
                  <a:srgbClr val="FFFFFF"/>
                </a:solidFill>
                <a:effectLst>
                  <a:glow rad="101600">
                    <a:srgbClr val="EC0203">
                      <a:alpha val="60000"/>
                    </a:srgbClr>
                  </a:glow>
                  <a:outerShdw blurRad="63500" dir="3600000" algn="tl" rotWithShape="0">
                    <a:srgbClr val="000000">
                      <a:alpha val="70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b="0" cap="none" spc="0">
                <a:ln w="18415" cmpd="sng">
                  <a:solidFill>
                    <a:srgbClr val="FFFFFF"/>
                  </a:solidFill>
                  <a:prstDash val="solid"/>
                </a:ln>
                <a:solidFill>
                  <a:srgbClr val="FFFFFF"/>
                </a:solidFill>
                <a:effectLst>
                  <a:glow rad="101600">
                    <a:srgbClr val="9803FB">
                      <a:alpha val="60000"/>
                    </a:srgbClr>
                  </a:glow>
                  <a:outerShdw blurRad="63500" dir="3600000" algn="tl" rotWithShape="0">
                    <a:srgbClr val="000000">
                      <a:alpha val="70000"/>
                    </a:srgb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1169538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8B6EA55-F06C-4EA0-BD8F-CC7460A41AAD}" type="datetimeFigureOut">
              <a:rPr lang="en-US"/>
              <a:pPr>
                <a:defRPr/>
              </a:pPr>
              <a:t>4/3/2012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F40FFE-C29A-4410-A425-97614D6B9C20}" type="slidenum">
              <a:rPr lang="en-US"/>
              <a:pPr>
                <a:defRPr/>
              </a:pPr>
              <a:t>‹#›</a:t>
            </a:fld>
            <a:endParaRPr lang="en-US"/>
          </a:p>
        </p:txBody>
      </p:sp>
    </p:spTree>
    <p:extLst>
      <p:ext uri="{BB962C8B-B14F-4D97-AF65-F5344CB8AC3E}">
        <p14:creationId xmlns:p14="http://schemas.microsoft.com/office/powerpoint/2010/main" val="1068528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BE40936-D30B-4C35-B017-1EFBC077A611}" type="datetimeFigureOut">
              <a:rPr lang="en-US"/>
              <a:pPr>
                <a:defRPr/>
              </a:pPr>
              <a:t>4/3/2012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828EF9-F0B8-4B07-A5E7-E50462E51B12}" type="slidenum">
              <a:rPr lang="en-US"/>
              <a:pPr>
                <a:defRPr/>
              </a:pPr>
              <a:t>‹#›</a:t>
            </a:fld>
            <a:endParaRPr lang="en-US"/>
          </a:p>
        </p:txBody>
      </p:sp>
    </p:spTree>
    <p:extLst>
      <p:ext uri="{BB962C8B-B14F-4D97-AF65-F5344CB8AC3E}">
        <p14:creationId xmlns:p14="http://schemas.microsoft.com/office/powerpoint/2010/main" val="878309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descr="p132293057-5.jpg"/>
          <p:cNvPicPr>
            <a:picLocks noChangeAspect="1"/>
          </p:cNvPicPr>
          <p:nvPr userDrawn="1"/>
        </p:nvPicPr>
        <p:blipFill>
          <a:blip r:embed="rId2">
            <a:extLst>
              <a:ext uri="{28A0092B-C50C-407E-A947-70E740481C1C}">
                <a14:useLocalDpi xmlns:a14="http://schemas.microsoft.com/office/drawing/2010/main" val="0"/>
              </a:ext>
            </a:extLst>
          </a:blip>
          <a:srcRect l="24487" r="23302"/>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userDrawn="1"/>
        </p:nvSpPr>
        <p:spPr>
          <a:xfrm>
            <a:off x="228600" y="0"/>
            <a:ext cx="8686800" cy="6781800"/>
          </a:xfrm>
          <a:prstGeom prst="roundRect">
            <a:avLst/>
          </a:prstGeom>
          <a:solidFill>
            <a:srgbClr val="FFFFFF">
              <a:alpha val="30196"/>
            </a:srgb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lvl1pPr>
              <a:defRPr b="0" cap="none" spc="0">
                <a:ln w="18415" cmpd="sng">
                  <a:solidFill>
                    <a:srgbClr val="FFFFFF"/>
                  </a:solidFill>
                  <a:prstDash val="solid"/>
                </a:ln>
                <a:solidFill>
                  <a:srgbClr val="FFFFFF"/>
                </a:solidFill>
                <a:effectLst>
                  <a:glow rad="101600">
                    <a:srgbClr val="019E8B">
                      <a:alpha val="60000"/>
                    </a:srgbClr>
                  </a:glow>
                  <a:outerShdw blurRad="63500" dir="3600000" algn="tl" rotWithShape="0">
                    <a:srgbClr val="000000">
                      <a:alpha val="70000"/>
                    </a:srgb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b="0" cap="none" spc="0">
                <a:ln w="18415" cmpd="sng">
                  <a:solidFill>
                    <a:srgbClr val="FFFFFF"/>
                  </a:solidFill>
                  <a:prstDash val="solid"/>
                </a:ln>
                <a:solidFill>
                  <a:srgbClr val="FFFFFF"/>
                </a:solidFill>
                <a:effectLst>
                  <a:glow rad="101600">
                    <a:srgbClr val="A28702">
                      <a:alpha val="60000"/>
                    </a:srgbClr>
                  </a:glow>
                  <a:outerShdw blurRad="63500" dir="3600000" algn="tl" rotWithShape="0">
                    <a:srgbClr val="000000">
                      <a:alpha val="70000"/>
                    </a:srgbClr>
                  </a:outerShdw>
                </a:effectLst>
              </a:defRPr>
            </a:lvl1pPr>
            <a:lvl2pPr>
              <a:defRPr b="0" cap="none" spc="0">
                <a:ln w="18415" cmpd="sng">
                  <a:solidFill>
                    <a:srgbClr val="FFFFFF"/>
                  </a:solidFill>
                  <a:prstDash val="solid"/>
                </a:ln>
                <a:solidFill>
                  <a:srgbClr val="FFFFFF"/>
                </a:solidFill>
                <a:effectLst>
                  <a:glow rad="101600">
                    <a:srgbClr val="A28702">
                      <a:alpha val="60000"/>
                    </a:srgbClr>
                  </a:glow>
                  <a:outerShdw blurRad="63500" dir="3600000" algn="tl" rotWithShape="0">
                    <a:srgbClr val="000000">
                      <a:alpha val="70000"/>
                    </a:srgbClr>
                  </a:outerShdw>
                </a:effectLst>
              </a:defRPr>
            </a:lvl2pPr>
            <a:lvl3pPr>
              <a:defRPr b="0" cap="none" spc="0">
                <a:ln w="18415" cmpd="sng">
                  <a:solidFill>
                    <a:srgbClr val="FFFFFF"/>
                  </a:solidFill>
                  <a:prstDash val="solid"/>
                </a:ln>
                <a:solidFill>
                  <a:srgbClr val="FFFFFF"/>
                </a:solidFill>
                <a:effectLst>
                  <a:glow rad="101600">
                    <a:srgbClr val="A28702">
                      <a:alpha val="60000"/>
                    </a:srgbClr>
                  </a:glow>
                  <a:outerShdw blurRad="63500" dir="3600000" algn="tl" rotWithShape="0">
                    <a:srgbClr val="000000">
                      <a:alpha val="70000"/>
                    </a:srgbClr>
                  </a:outerShdw>
                </a:effectLst>
              </a:defRPr>
            </a:lvl3pPr>
            <a:lvl4pPr>
              <a:defRPr b="0" cap="none" spc="0">
                <a:ln w="18415" cmpd="sng">
                  <a:solidFill>
                    <a:srgbClr val="FFFFFF"/>
                  </a:solidFill>
                  <a:prstDash val="solid"/>
                </a:ln>
                <a:solidFill>
                  <a:srgbClr val="FFFFFF"/>
                </a:solidFill>
                <a:effectLst>
                  <a:glow rad="101600">
                    <a:srgbClr val="A28702">
                      <a:alpha val="60000"/>
                    </a:srgbClr>
                  </a:glow>
                  <a:outerShdw blurRad="63500" dir="3600000" algn="tl" rotWithShape="0">
                    <a:srgbClr val="000000">
                      <a:alpha val="70000"/>
                    </a:srgbClr>
                  </a:outerShdw>
                </a:effectLst>
              </a:defRPr>
            </a:lvl4pPr>
            <a:lvl5pPr>
              <a:defRPr b="0" cap="none" spc="0">
                <a:ln w="18415" cmpd="sng">
                  <a:solidFill>
                    <a:srgbClr val="FFFFFF"/>
                  </a:solidFill>
                  <a:prstDash val="solid"/>
                </a:ln>
                <a:solidFill>
                  <a:srgbClr val="FFFFFF"/>
                </a:solidFill>
                <a:effectLst>
                  <a:glow rad="101600">
                    <a:srgbClr val="A28702">
                      <a:alpha val="60000"/>
                    </a:srgbClr>
                  </a:glow>
                  <a:outerShdw blurRad="63500" dir="3600000" algn="tl" rotWithShape="0">
                    <a:srgbClr val="000000">
                      <a:alpha val="70000"/>
                    </a:srgbClr>
                  </a:outerShdw>
                </a:effect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Date Placeholder 3"/>
          <p:cNvSpPr>
            <a:spLocks noGrp="1"/>
          </p:cNvSpPr>
          <p:nvPr>
            <p:ph type="dt" sz="half" idx="10"/>
          </p:nvPr>
        </p:nvSpPr>
        <p:spPr/>
        <p:txBody>
          <a:bodyPr/>
          <a:lstStyle>
            <a:lvl1pPr>
              <a:defRPr/>
            </a:lvl1pPr>
          </a:lstStyle>
          <a:p>
            <a:pPr>
              <a:defRPr/>
            </a:pPr>
            <a:fld id="{41A7B2DE-2B1E-41A2-9343-F5A63953DF8C}" type="datetimeFigureOut">
              <a:rPr lang="en-US"/>
              <a:pPr>
                <a:defRPr/>
              </a:pPr>
              <a:t>4/3/2012</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0ED16888-8515-4F5D-BF0A-A11AA28390CC}" type="slidenum">
              <a:rPr lang="en-US"/>
              <a:pPr>
                <a:defRPr/>
              </a:pPr>
              <a:t>‹#›</a:t>
            </a:fld>
            <a:endParaRPr lang="en-US"/>
          </a:p>
        </p:txBody>
      </p:sp>
    </p:spTree>
    <p:extLst>
      <p:ext uri="{BB962C8B-B14F-4D97-AF65-F5344CB8AC3E}">
        <p14:creationId xmlns:p14="http://schemas.microsoft.com/office/powerpoint/2010/main" val="3856041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6" descr="p132293057-5.jpg"/>
          <p:cNvPicPr>
            <a:picLocks noChangeAspect="1"/>
          </p:cNvPicPr>
          <p:nvPr userDrawn="1"/>
        </p:nvPicPr>
        <p:blipFill>
          <a:blip r:embed="rId2">
            <a:extLst>
              <a:ext uri="{28A0092B-C50C-407E-A947-70E740481C1C}">
                <a14:useLocalDpi xmlns:a14="http://schemas.microsoft.com/office/drawing/2010/main" val="0"/>
              </a:ext>
            </a:extLst>
          </a:blip>
          <a:srcRect l="24487" r="23302"/>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userDrawn="1"/>
        </p:nvSpPr>
        <p:spPr>
          <a:xfrm>
            <a:off x="228600" y="2667000"/>
            <a:ext cx="8686800" cy="3962400"/>
          </a:xfrm>
          <a:prstGeom prst="roundRect">
            <a:avLst/>
          </a:prstGeom>
          <a:solidFill>
            <a:srgbClr val="FFFFFF">
              <a:alpha val="30196"/>
            </a:srgb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22313" y="4406900"/>
            <a:ext cx="7772400" cy="1362075"/>
          </a:xfrm>
        </p:spPr>
        <p:txBody>
          <a:bodyPr anchor="t"/>
          <a:lstStyle>
            <a:lvl1pPr algn="l">
              <a:defRPr sz="4000" b="0" cap="none" spc="0">
                <a:ln w="18415" cmpd="sng">
                  <a:solidFill>
                    <a:srgbClr val="FFFFFF"/>
                  </a:solidFill>
                  <a:prstDash val="solid"/>
                </a:ln>
                <a:solidFill>
                  <a:srgbClr val="FFFFFF"/>
                </a:solidFill>
                <a:effectLst>
                  <a:glow rad="101600">
                    <a:srgbClr val="9803FB">
                      <a:alpha val="60000"/>
                    </a:srgbClr>
                  </a:glow>
                  <a:outerShdw blurRad="63500" dir="3600000" algn="tl" rotWithShape="0">
                    <a:srgbClr val="000000">
                      <a:alpha val="70000"/>
                    </a:srgbClr>
                  </a:outerShdw>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0" cap="none" spc="0">
                <a:ln w="18415" cmpd="sng">
                  <a:solidFill>
                    <a:srgbClr val="FFFFFF"/>
                  </a:solidFill>
                  <a:prstDash val="solid"/>
                </a:ln>
                <a:solidFill>
                  <a:srgbClr val="FFFFFF"/>
                </a:solidFill>
                <a:effectLst>
                  <a:glow rad="101600">
                    <a:srgbClr val="FE2BEC"/>
                  </a:glow>
                  <a:outerShdw blurRad="63500" dir="3600000" algn="tl" rotWithShape="0">
                    <a:srgbClr val="000000">
                      <a:alpha val="70000"/>
                    </a:srgb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fld id="{CAECB015-01F0-4E41-AB00-320C9B07AB06}" type="datetimeFigureOut">
              <a:rPr lang="en-US"/>
              <a:pPr>
                <a:defRPr/>
              </a:pPr>
              <a:t>4/3/2012</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47313AA7-ED51-42BD-AD99-AD224EE0AEDA}" type="slidenum">
              <a:rPr lang="en-US"/>
              <a:pPr>
                <a:defRPr/>
              </a:pPr>
              <a:t>‹#›</a:t>
            </a:fld>
            <a:endParaRPr lang="en-US"/>
          </a:p>
        </p:txBody>
      </p:sp>
    </p:spTree>
    <p:extLst>
      <p:ext uri="{BB962C8B-B14F-4D97-AF65-F5344CB8AC3E}">
        <p14:creationId xmlns:p14="http://schemas.microsoft.com/office/powerpoint/2010/main" val="2506578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6" descr="p132293057-5.jpg"/>
          <p:cNvPicPr>
            <a:picLocks noChangeAspect="1"/>
          </p:cNvPicPr>
          <p:nvPr userDrawn="1"/>
        </p:nvPicPr>
        <p:blipFill>
          <a:blip r:embed="rId2">
            <a:extLst>
              <a:ext uri="{28A0092B-C50C-407E-A947-70E740481C1C}">
                <a14:useLocalDpi xmlns:a14="http://schemas.microsoft.com/office/drawing/2010/main" val="0"/>
              </a:ext>
            </a:extLst>
          </a:blip>
          <a:srcRect l="24487" r="23302"/>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p:nvPr userDrawn="1"/>
        </p:nvSpPr>
        <p:spPr>
          <a:xfrm>
            <a:off x="228600" y="0"/>
            <a:ext cx="8686800" cy="6781800"/>
          </a:xfrm>
          <a:prstGeom prst="roundRect">
            <a:avLst/>
          </a:prstGeom>
          <a:solidFill>
            <a:srgbClr val="FFFFFF">
              <a:alpha val="30196"/>
            </a:srgb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lvl1pPr>
              <a:defRPr b="0" cap="none" spc="0">
                <a:ln w="18415" cmpd="sng">
                  <a:solidFill>
                    <a:srgbClr val="FFFFFF"/>
                  </a:solidFill>
                  <a:prstDash val="solid"/>
                </a:ln>
                <a:solidFill>
                  <a:srgbClr val="FFFFFF"/>
                </a:solidFill>
                <a:effectLst>
                  <a:glow rad="101600">
                    <a:srgbClr val="019E8B">
                      <a:alpha val="60000"/>
                    </a:srgbClr>
                  </a:glow>
                  <a:outerShdw blurRad="63500" dir="3600000" algn="tl" rotWithShape="0">
                    <a:srgbClr val="000000">
                      <a:alpha val="70000"/>
                    </a:srgbClr>
                  </a:outerShdw>
                </a:effectLst>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b="0" cap="none" spc="0">
                <a:ln w="18415" cmpd="sng">
                  <a:solidFill>
                    <a:srgbClr val="FFFFFF"/>
                  </a:solidFill>
                  <a:prstDash val="solid"/>
                </a:ln>
                <a:solidFill>
                  <a:srgbClr val="FFFFFF"/>
                </a:solidFill>
                <a:effectLst>
                  <a:glow rad="101600">
                    <a:srgbClr val="EC0203">
                      <a:alpha val="60000"/>
                    </a:srgbClr>
                  </a:glow>
                  <a:outerShdw blurRad="63500" dir="3600000" algn="tl" rotWithShape="0">
                    <a:srgbClr val="000000">
                      <a:alpha val="70000"/>
                    </a:srgbClr>
                  </a:outerShdw>
                </a:effectLst>
              </a:defRPr>
            </a:lvl1pPr>
            <a:lvl2pPr>
              <a:defRPr sz="2400" b="0" cap="none" spc="0">
                <a:ln w="18415" cmpd="sng">
                  <a:solidFill>
                    <a:srgbClr val="FFFFFF"/>
                  </a:solidFill>
                  <a:prstDash val="solid"/>
                </a:ln>
                <a:solidFill>
                  <a:srgbClr val="FFFFFF"/>
                </a:solidFill>
                <a:effectLst>
                  <a:glow rad="101600">
                    <a:srgbClr val="EC0203">
                      <a:alpha val="60000"/>
                    </a:srgbClr>
                  </a:glow>
                  <a:outerShdw blurRad="63500" dir="3600000" algn="tl" rotWithShape="0">
                    <a:srgbClr val="000000">
                      <a:alpha val="70000"/>
                    </a:srgbClr>
                  </a:outerShdw>
                </a:effectLst>
              </a:defRPr>
            </a:lvl2pPr>
            <a:lvl3pPr>
              <a:defRPr sz="2000" b="0" cap="none" spc="0">
                <a:ln w="18415" cmpd="sng">
                  <a:solidFill>
                    <a:srgbClr val="FFFFFF"/>
                  </a:solidFill>
                  <a:prstDash val="solid"/>
                </a:ln>
                <a:solidFill>
                  <a:srgbClr val="FFFFFF"/>
                </a:solidFill>
                <a:effectLst>
                  <a:glow rad="101600">
                    <a:srgbClr val="EC0203">
                      <a:alpha val="60000"/>
                    </a:srgbClr>
                  </a:glow>
                  <a:outerShdw blurRad="63500" dir="3600000" algn="tl" rotWithShape="0">
                    <a:srgbClr val="000000">
                      <a:alpha val="70000"/>
                    </a:srgbClr>
                  </a:outerShdw>
                </a:effectLst>
              </a:defRPr>
            </a:lvl3pPr>
            <a:lvl4pPr>
              <a:defRPr sz="1800" b="0" cap="none" spc="0">
                <a:ln w="18415" cmpd="sng">
                  <a:solidFill>
                    <a:srgbClr val="FFFFFF"/>
                  </a:solidFill>
                  <a:prstDash val="solid"/>
                </a:ln>
                <a:solidFill>
                  <a:srgbClr val="FFFFFF"/>
                </a:solidFill>
                <a:effectLst>
                  <a:glow rad="101600">
                    <a:srgbClr val="EC0203">
                      <a:alpha val="60000"/>
                    </a:srgbClr>
                  </a:glow>
                  <a:outerShdw blurRad="63500" dir="3600000" algn="tl" rotWithShape="0">
                    <a:srgbClr val="000000">
                      <a:alpha val="70000"/>
                    </a:srgbClr>
                  </a:outerShdw>
                </a:effectLst>
              </a:defRPr>
            </a:lvl4pPr>
            <a:lvl5pPr>
              <a:defRPr sz="1800" b="0" cap="none" spc="0">
                <a:ln w="18415" cmpd="sng">
                  <a:solidFill>
                    <a:srgbClr val="FFFFFF"/>
                  </a:solidFill>
                  <a:prstDash val="solid"/>
                </a:ln>
                <a:solidFill>
                  <a:srgbClr val="FFFFFF"/>
                </a:solidFill>
                <a:effectLst>
                  <a:glow rad="101600">
                    <a:srgbClr val="EC0203">
                      <a:alpha val="60000"/>
                    </a:srgbClr>
                  </a:glow>
                  <a:outerShdw blurRad="63500" dir="3600000" algn="tl" rotWithShape="0">
                    <a:srgbClr val="000000">
                      <a:alpha val="70000"/>
                    </a:srgbClr>
                  </a:outerShdw>
                </a:effectLs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b="0" cap="none" spc="0">
                <a:ln w="18415" cmpd="sng">
                  <a:solidFill>
                    <a:srgbClr val="FFFFFF"/>
                  </a:solidFill>
                  <a:prstDash val="solid"/>
                </a:ln>
                <a:solidFill>
                  <a:srgbClr val="FFFFFF"/>
                </a:solidFill>
                <a:effectLst>
                  <a:glow rad="101600">
                    <a:srgbClr val="1DD400">
                      <a:alpha val="60000"/>
                    </a:srgbClr>
                  </a:glow>
                  <a:outerShdw blurRad="63500" dir="3600000" algn="tl" rotWithShape="0">
                    <a:srgbClr val="000000">
                      <a:alpha val="70000"/>
                    </a:srgbClr>
                  </a:outerShdw>
                </a:effectLst>
              </a:defRPr>
            </a:lvl1pPr>
            <a:lvl2pPr>
              <a:defRPr sz="2400" b="0" cap="none" spc="0">
                <a:ln w="18415" cmpd="sng">
                  <a:solidFill>
                    <a:srgbClr val="FFFFFF"/>
                  </a:solidFill>
                  <a:prstDash val="solid"/>
                </a:ln>
                <a:solidFill>
                  <a:srgbClr val="FFFFFF"/>
                </a:solidFill>
                <a:effectLst>
                  <a:glow rad="101600">
                    <a:srgbClr val="1DD400">
                      <a:alpha val="60000"/>
                    </a:srgbClr>
                  </a:glow>
                  <a:outerShdw blurRad="63500" dir="3600000" algn="tl" rotWithShape="0">
                    <a:srgbClr val="000000">
                      <a:alpha val="70000"/>
                    </a:srgbClr>
                  </a:outerShdw>
                </a:effectLst>
              </a:defRPr>
            </a:lvl2pPr>
            <a:lvl3pPr>
              <a:defRPr sz="2000" b="0" cap="none" spc="0">
                <a:ln w="18415" cmpd="sng">
                  <a:solidFill>
                    <a:srgbClr val="FFFFFF"/>
                  </a:solidFill>
                  <a:prstDash val="solid"/>
                </a:ln>
                <a:solidFill>
                  <a:srgbClr val="FFFFFF"/>
                </a:solidFill>
                <a:effectLst>
                  <a:glow rad="101600">
                    <a:srgbClr val="1DD400">
                      <a:alpha val="60000"/>
                    </a:srgbClr>
                  </a:glow>
                  <a:outerShdw blurRad="63500" dir="3600000" algn="tl" rotWithShape="0">
                    <a:srgbClr val="000000">
                      <a:alpha val="70000"/>
                    </a:srgbClr>
                  </a:outerShdw>
                </a:effectLst>
              </a:defRPr>
            </a:lvl3pPr>
            <a:lvl4pPr>
              <a:defRPr sz="1800" b="0" cap="none" spc="0">
                <a:ln w="18415" cmpd="sng">
                  <a:solidFill>
                    <a:srgbClr val="FFFFFF"/>
                  </a:solidFill>
                  <a:prstDash val="solid"/>
                </a:ln>
                <a:solidFill>
                  <a:srgbClr val="FFFFFF"/>
                </a:solidFill>
                <a:effectLst>
                  <a:glow rad="101600">
                    <a:srgbClr val="1DD400">
                      <a:alpha val="60000"/>
                    </a:srgbClr>
                  </a:glow>
                  <a:outerShdw blurRad="63500" dir="3600000" algn="tl" rotWithShape="0">
                    <a:srgbClr val="000000">
                      <a:alpha val="70000"/>
                    </a:srgbClr>
                  </a:outerShdw>
                </a:effectLst>
              </a:defRPr>
            </a:lvl4pPr>
            <a:lvl5pPr>
              <a:defRPr sz="1800" b="0" cap="none" spc="0">
                <a:ln w="18415" cmpd="sng">
                  <a:solidFill>
                    <a:srgbClr val="FFFFFF"/>
                  </a:solidFill>
                  <a:prstDash val="solid"/>
                </a:ln>
                <a:solidFill>
                  <a:srgbClr val="FFFFFF"/>
                </a:solidFill>
                <a:effectLst>
                  <a:glow rad="101600">
                    <a:srgbClr val="1DD400">
                      <a:alpha val="60000"/>
                    </a:srgbClr>
                  </a:glow>
                  <a:outerShdw blurRad="63500" dir="3600000" algn="tl" rotWithShape="0">
                    <a:srgbClr val="000000">
                      <a:alpha val="70000"/>
                    </a:srgbClr>
                  </a:outerShdw>
                </a:effectLst>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4"/>
          <p:cNvSpPr>
            <a:spLocks noGrp="1"/>
          </p:cNvSpPr>
          <p:nvPr>
            <p:ph type="dt" sz="half" idx="10"/>
          </p:nvPr>
        </p:nvSpPr>
        <p:spPr/>
        <p:txBody>
          <a:bodyPr/>
          <a:lstStyle>
            <a:lvl1pPr>
              <a:defRPr/>
            </a:lvl1pPr>
          </a:lstStyle>
          <a:p>
            <a:pPr>
              <a:defRPr/>
            </a:pPr>
            <a:fld id="{22C61BD3-BBAF-4902-9B69-6B0C5EB3FCDC}" type="datetimeFigureOut">
              <a:rPr lang="en-US"/>
              <a:pPr>
                <a:defRPr/>
              </a:pPr>
              <a:t>4/3/2012</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64899181-407B-4BEA-BB68-FDA4121FA251}" type="slidenum">
              <a:rPr lang="en-US"/>
              <a:pPr>
                <a:defRPr/>
              </a:pPr>
              <a:t>‹#›</a:t>
            </a:fld>
            <a:endParaRPr lang="en-US"/>
          </a:p>
        </p:txBody>
      </p:sp>
    </p:spTree>
    <p:extLst>
      <p:ext uri="{BB962C8B-B14F-4D97-AF65-F5344CB8AC3E}">
        <p14:creationId xmlns:p14="http://schemas.microsoft.com/office/powerpoint/2010/main" val="1031613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6" descr="p132293057-5.jpg"/>
          <p:cNvPicPr>
            <a:picLocks noChangeAspect="1"/>
          </p:cNvPicPr>
          <p:nvPr userDrawn="1"/>
        </p:nvPicPr>
        <p:blipFill>
          <a:blip r:embed="rId2">
            <a:extLst>
              <a:ext uri="{28A0092B-C50C-407E-A947-70E740481C1C}">
                <a14:useLocalDpi xmlns:a14="http://schemas.microsoft.com/office/drawing/2010/main" val="0"/>
              </a:ext>
            </a:extLst>
          </a:blip>
          <a:srcRect l="24487" r="23302"/>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userDrawn="1"/>
        </p:nvSpPr>
        <p:spPr>
          <a:xfrm>
            <a:off x="228600" y="0"/>
            <a:ext cx="8686800" cy="6781800"/>
          </a:xfrm>
          <a:prstGeom prst="roundRect">
            <a:avLst/>
          </a:prstGeom>
          <a:solidFill>
            <a:srgbClr val="FFFFFF">
              <a:alpha val="30196"/>
            </a:srgb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lvl1pPr>
              <a:defRPr b="0" cap="none" spc="0">
                <a:ln w="18415" cmpd="sng">
                  <a:solidFill>
                    <a:srgbClr val="FFFFFF"/>
                  </a:solidFill>
                  <a:prstDash val="solid"/>
                </a:ln>
                <a:solidFill>
                  <a:srgbClr val="FFFFFF"/>
                </a:solidFill>
                <a:effectLst>
                  <a:glow rad="101600">
                    <a:srgbClr val="019E8B">
                      <a:alpha val="60000"/>
                    </a:srgbClr>
                  </a:glow>
                  <a:outerShdw blurRad="63500" dir="3600000" algn="tl" rotWithShape="0">
                    <a:srgbClr val="000000">
                      <a:alpha val="70000"/>
                    </a:srgbClr>
                  </a:outerShdw>
                </a:effectLst>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cap="none" spc="0">
                <a:ln w="18415" cmpd="sng">
                  <a:solidFill>
                    <a:srgbClr val="FFFFFF"/>
                  </a:solidFill>
                  <a:prstDash val="solid"/>
                </a:ln>
                <a:solidFill>
                  <a:srgbClr val="FFFFFF"/>
                </a:solidFill>
                <a:effectLst>
                  <a:glow rad="101600">
                    <a:srgbClr val="AF8300">
                      <a:alpha val="60000"/>
                    </a:srgbClr>
                  </a:glow>
                  <a:outerShdw blurRad="63500" dir="3600000" algn="tl" rotWithShape="0">
                    <a:srgbClr val="000000">
                      <a:alpha val="70000"/>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b="0" cap="none" spc="0">
                <a:ln w="18415" cmpd="sng">
                  <a:solidFill>
                    <a:srgbClr val="FFFFFF"/>
                  </a:solidFill>
                  <a:prstDash val="solid"/>
                </a:ln>
                <a:solidFill>
                  <a:srgbClr val="FFFFFF"/>
                </a:solidFill>
                <a:effectLst>
                  <a:glow rad="101600">
                    <a:srgbClr val="EC0203">
                      <a:alpha val="60000"/>
                    </a:srgbClr>
                  </a:glow>
                  <a:outerShdw blurRad="63500" dir="3600000" algn="tl" rotWithShape="0">
                    <a:srgbClr val="000000">
                      <a:alpha val="70000"/>
                    </a:srgbClr>
                  </a:outerShdw>
                </a:effectLst>
              </a:defRPr>
            </a:lvl1pPr>
            <a:lvl2pPr>
              <a:defRPr sz="2000" b="0" cap="none" spc="0">
                <a:ln w="18415" cmpd="sng">
                  <a:solidFill>
                    <a:srgbClr val="FFFFFF"/>
                  </a:solidFill>
                  <a:prstDash val="solid"/>
                </a:ln>
                <a:solidFill>
                  <a:srgbClr val="FFFFFF"/>
                </a:solidFill>
                <a:effectLst>
                  <a:glow rad="101600">
                    <a:srgbClr val="EC0203">
                      <a:alpha val="60000"/>
                    </a:srgbClr>
                  </a:glow>
                  <a:outerShdw blurRad="63500" dir="3600000" algn="tl" rotWithShape="0">
                    <a:srgbClr val="000000">
                      <a:alpha val="70000"/>
                    </a:srgbClr>
                  </a:outerShdw>
                </a:effectLst>
              </a:defRPr>
            </a:lvl2pPr>
            <a:lvl3pPr>
              <a:defRPr sz="1800" b="0" cap="none" spc="0">
                <a:ln w="18415" cmpd="sng">
                  <a:solidFill>
                    <a:srgbClr val="FFFFFF"/>
                  </a:solidFill>
                  <a:prstDash val="solid"/>
                </a:ln>
                <a:solidFill>
                  <a:srgbClr val="FFFFFF"/>
                </a:solidFill>
                <a:effectLst>
                  <a:glow rad="101600">
                    <a:srgbClr val="EC0203">
                      <a:alpha val="60000"/>
                    </a:srgbClr>
                  </a:glow>
                  <a:outerShdw blurRad="63500" dir="3600000" algn="tl" rotWithShape="0">
                    <a:srgbClr val="000000">
                      <a:alpha val="70000"/>
                    </a:srgbClr>
                  </a:outerShdw>
                </a:effectLst>
              </a:defRPr>
            </a:lvl3pPr>
            <a:lvl4pPr>
              <a:defRPr sz="1600" b="0" cap="none" spc="0">
                <a:ln w="18415" cmpd="sng">
                  <a:solidFill>
                    <a:srgbClr val="FFFFFF"/>
                  </a:solidFill>
                  <a:prstDash val="solid"/>
                </a:ln>
                <a:solidFill>
                  <a:srgbClr val="FFFFFF"/>
                </a:solidFill>
                <a:effectLst>
                  <a:glow rad="101600">
                    <a:srgbClr val="EC0203">
                      <a:alpha val="60000"/>
                    </a:srgbClr>
                  </a:glow>
                  <a:outerShdw blurRad="63500" dir="3600000" algn="tl" rotWithShape="0">
                    <a:srgbClr val="000000">
                      <a:alpha val="70000"/>
                    </a:srgbClr>
                  </a:outerShdw>
                </a:effectLst>
              </a:defRPr>
            </a:lvl4pPr>
            <a:lvl5pPr>
              <a:defRPr sz="1600" b="0" cap="none" spc="0">
                <a:ln w="18415" cmpd="sng">
                  <a:solidFill>
                    <a:srgbClr val="FFFFFF"/>
                  </a:solidFill>
                  <a:prstDash val="solid"/>
                </a:ln>
                <a:solidFill>
                  <a:srgbClr val="FFFFFF"/>
                </a:solidFill>
                <a:effectLst>
                  <a:glow rad="101600">
                    <a:srgbClr val="EC0203">
                      <a:alpha val="60000"/>
                    </a:srgbClr>
                  </a:glow>
                  <a:outerShdw blurRad="63500" dir="3600000" algn="tl" rotWithShape="0">
                    <a:srgbClr val="000000">
                      <a:alpha val="70000"/>
                    </a:srgbClr>
                  </a:outerShdw>
                </a:effectLs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cap="none" spc="0">
                <a:ln w="18415" cmpd="sng">
                  <a:solidFill>
                    <a:srgbClr val="FFFFFF"/>
                  </a:solidFill>
                  <a:prstDash val="solid"/>
                </a:ln>
                <a:solidFill>
                  <a:srgbClr val="FFFFFF"/>
                </a:solidFill>
                <a:effectLst>
                  <a:glow rad="101600">
                    <a:srgbClr val="AF8300">
                      <a:alpha val="60000"/>
                    </a:srgbClr>
                  </a:glow>
                  <a:outerShdw blurRad="63500" dir="3600000" algn="tl" rotWithShape="0">
                    <a:srgbClr val="000000">
                      <a:alpha val="70000"/>
                    </a:srgbClr>
                  </a:outerShdw>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b="0" cap="none" spc="0">
                <a:ln w="18415" cmpd="sng">
                  <a:solidFill>
                    <a:srgbClr val="FFFFFF"/>
                  </a:solidFill>
                  <a:prstDash val="solid"/>
                </a:ln>
                <a:solidFill>
                  <a:srgbClr val="FFFFFF"/>
                </a:solidFill>
                <a:effectLst>
                  <a:glow rad="101600">
                    <a:srgbClr val="1DD400">
                      <a:alpha val="60000"/>
                    </a:srgbClr>
                  </a:glow>
                  <a:outerShdw blurRad="63500" dir="3600000" algn="tl" rotWithShape="0">
                    <a:srgbClr val="000000">
                      <a:alpha val="70000"/>
                    </a:srgbClr>
                  </a:outerShdw>
                </a:effectLst>
              </a:defRPr>
            </a:lvl1pPr>
            <a:lvl2pPr>
              <a:defRPr sz="2000" b="0" cap="none" spc="0">
                <a:ln w="18415" cmpd="sng">
                  <a:solidFill>
                    <a:srgbClr val="FFFFFF"/>
                  </a:solidFill>
                  <a:prstDash val="solid"/>
                </a:ln>
                <a:solidFill>
                  <a:srgbClr val="FFFFFF"/>
                </a:solidFill>
                <a:effectLst>
                  <a:glow rad="101600">
                    <a:srgbClr val="1DD400">
                      <a:alpha val="60000"/>
                    </a:srgbClr>
                  </a:glow>
                  <a:outerShdw blurRad="63500" dir="3600000" algn="tl" rotWithShape="0">
                    <a:srgbClr val="000000">
                      <a:alpha val="70000"/>
                    </a:srgbClr>
                  </a:outerShdw>
                </a:effectLst>
              </a:defRPr>
            </a:lvl2pPr>
            <a:lvl3pPr>
              <a:defRPr sz="1800" b="0" cap="none" spc="0">
                <a:ln w="18415" cmpd="sng">
                  <a:solidFill>
                    <a:srgbClr val="FFFFFF"/>
                  </a:solidFill>
                  <a:prstDash val="solid"/>
                </a:ln>
                <a:solidFill>
                  <a:srgbClr val="FFFFFF"/>
                </a:solidFill>
                <a:effectLst>
                  <a:glow rad="101600">
                    <a:srgbClr val="1DD400">
                      <a:alpha val="60000"/>
                    </a:srgbClr>
                  </a:glow>
                  <a:outerShdw blurRad="63500" dir="3600000" algn="tl" rotWithShape="0">
                    <a:srgbClr val="000000">
                      <a:alpha val="70000"/>
                    </a:srgbClr>
                  </a:outerShdw>
                </a:effectLst>
              </a:defRPr>
            </a:lvl3pPr>
            <a:lvl4pPr>
              <a:defRPr sz="1600" b="0" cap="none" spc="0">
                <a:ln w="18415" cmpd="sng">
                  <a:solidFill>
                    <a:srgbClr val="FFFFFF"/>
                  </a:solidFill>
                  <a:prstDash val="solid"/>
                </a:ln>
                <a:solidFill>
                  <a:srgbClr val="FFFFFF"/>
                </a:solidFill>
                <a:effectLst>
                  <a:glow rad="101600">
                    <a:srgbClr val="1DD400">
                      <a:alpha val="60000"/>
                    </a:srgbClr>
                  </a:glow>
                  <a:outerShdw blurRad="63500" dir="3600000" algn="tl" rotWithShape="0">
                    <a:srgbClr val="000000">
                      <a:alpha val="70000"/>
                    </a:srgbClr>
                  </a:outerShdw>
                </a:effectLst>
              </a:defRPr>
            </a:lvl4pPr>
            <a:lvl5pPr>
              <a:defRPr sz="1600" b="0" cap="none" spc="0">
                <a:ln w="18415" cmpd="sng">
                  <a:solidFill>
                    <a:srgbClr val="FFFFFF"/>
                  </a:solidFill>
                  <a:prstDash val="solid"/>
                </a:ln>
                <a:solidFill>
                  <a:srgbClr val="FFFFFF"/>
                </a:solidFill>
                <a:effectLst>
                  <a:glow rad="101600">
                    <a:srgbClr val="1DD400">
                      <a:alpha val="60000"/>
                    </a:srgbClr>
                  </a:glow>
                  <a:outerShdw blurRad="63500" dir="3600000" algn="tl" rotWithShape="0">
                    <a:srgbClr val="000000">
                      <a:alpha val="70000"/>
                    </a:srgbClr>
                  </a:outerShdw>
                </a:effectLst>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6"/>
          <p:cNvSpPr>
            <a:spLocks noGrp="1"/>
          </p:cNvSpPr>
          <p:nvPr>
            <p:ph type="dt" sz="half" idx="10"/>
          </p:nvPr>
        </p:nvSpPr>
        <p:spPr/>
        <p:txBody>
          <a:bodyPr/>
          <a:lstStyle>
            <a:lvl1pPr>
              <a:defRPr/>
            </a:lvl1pPr>
          </a:lstStyle>
          <a:p>
            <a:pPr>
              <a:defRPr/>
            </a:pPr>
            <a:fld id="{6868D8D6-1862-4531-ADD4-32B48BF5CCE3}" type="datetimeFigureOut">
              <a:rPr lang="en-US"/>
              <a:pPr>
                <a:defRPr/>
              </a:pPr>
              <a:t>4/3/2012</a:t>
            </a:fld>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Slide Number Placeholder 8"/>
          <p:cNvSpPr>
            <a:spLocks noGrp="1"/>
          </p:cNvSpPr>
          <p:nvPr>
            <p:ph type="sldNum" sz="quarter" idx="12"/>
          </p:nvPr>
        </p:nvSpPr>
        <p:spPr/>
        <p:txBody>
          <a:bodyPr/>
          <a:lstStyle>
            <a:lvl1pPr>
              <a:defRPr/>
            </a:lvl1pPr>
          </a:lstStyle>
          <a:p>
            <a:pPr>
              <a:defRPr/>
            </a:pPr>
            <a:fld id="{45968AC2-7A67-40EC-9218-D8AAEFBCA60B}" type="slidenum">
              <a:rPr lang="en-US"/>
              <a:pPr>
                <a:defRPr/>
              </a:pPr>
              <a:t>‹#›</a:t>
            </a:fld>
            <a:endParaRPr lang="en-US"/>
          </a:p>
        </p:txBody>
      </p:sp>
    </p:spTree>
    <p:extLst>
      <p:ext uri="{BB962C8B-B14F-4D97-AF65-F5344CB8AC3E}">
        <p14:creationId xmlns:p14="http://schemas.microsoft.com/office/powerpoint/2010/main" val="1205445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p132293057-5.jpg"/>
          <p:cNvPicPr>
            <a:picLocks noChangeAspect="1"/>
          </p:cNvPicPr>
          <p:nvPr userDrawn="1"/>
        </p:nvPicPr>
        <p:blipFill>
          <a:blip r:embed="rId2">
            <a:extLst>
              <a:ext uri="{28A0092B-C50C-407E-A947-70E740481C1C}">
                <a14:useLocalDpi xmlns:a14="http://schemas.microsoft.com/office/drawing/2010/main" val="0"/>
              </a:ext>
            </a:extLst>
          </a:blip>
          <a:srcRect l="24487" r="23302"/>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ed Rectangle 3"/>
          <p:cNvSpPr/>
          <p:nvPr userDrawn="1"/>
        </p:nvSpPr>
        <p:spPr>
          <a:xfrm>
            <a:off x="228600" y="-76200"/>
            <a:ext cx="8686800" cy="2209800"/>
          </a:xfrm>
          <a:prstGeom prst="roundRect">
            <a:avLst/>
          </a:prstGeom>
          <a:solidFill>
            <a:srgbClr val="FFFFFF">
              <a:alpha val="30196"/>
            </a:srgb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p:txBody>
          <a:bodyPr/>
          <a:lstStyle>
            <a:lvl1pPr>
              <a:defRPr b="0" cap="none" spc="0">
                <a:ln w="18415" cmpd="sng">
                  <a:solidFill>
                    <a:srgbClr val="FFFFFF"/>
                  </a:solidFill>
                  <a:prstDash val="solid"/>
                </a:ln>
                <a:solidFill>
                  <a:srgbClr val="FFFFFF"/>
                </a:solidFill>
                <a:effectLst>
                  <a:glow rad="101600">
                    <a:srgbClr val="1DD400">
                      <a:alpha val="60000"/>
                    </a:srgbClr>
                  </a:glow>
                  <a:outerShdw blurRad="63500" dir="3600000" algn="tl" rotWithShape="0">
                    <a:srgbClr val="000000">
                      <a:alpha val="70000"/>
                    </a:srgbClr>
                  </a:outerShdw>
                </a:effectLst>
              </a:defRPr>
            </a:lvl1pPr>
          </a:lstStyle>
          <a:p>
            <a:r>
              <a:rPr lang="en-US" smtClean="0"/>
              <a:t>Click to edit Master title style</a:t>
            </a:r>
            <a:endParaRPr lang="en-US"/>
          </a:p>
        </p:txBody>
      </p:sp>
      <p:sp>
        <p:nvSpPr>
          <p:cNvPr id="5" name="Date Placeholder 2"/>
          <p:cNvSpPr>
            <a:spLocks noGrp="1"/>
          </p:cNvSpPr>
          <p:nvPr>
            <p:ph type="dt" sz="half" idx="10"/>
          </p:nvPr>
        </p:nvSpPr>
        <p:spPr/>
        <p:txBody>
          <a:bodyPr/>
          <a:lstStyle>
            <a:lvl1pPr>
              <a:defRPr/>
            </a:lvl1pPr>
          </a:lstStyle>
          <a:p>
            <a:pPr>
              <a:defRPr/>
            </a:pPr>
            <a:fld id="{D4A215E4-5A42-4A82-9253-FA59FFF6339B}" type="datetimeFigureOut">
              <a:rPr lang="en-US"/>
              <a:pPr>
                <a:defRPr/>
              </a:pPr>
              <a:t>4/3/2012</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9A635886-1C5D-4FE8-BDCB-7357C4DA8A66}" type="slidenum">
              <a:rPr lang="en-US"/>
              <a:pPr>
                <a:defRPr/>
              </a:pPr>
              <a:t>‹#›</a:t>
            </a:fld>
            <a:endParaRPr lang="en-US"/>
          </a:p>
        </p:txBody>
      </p:sp>
    </p:spTree>
    <p:extLst>
      <p:ext uri="{BB962C8B-B14F-4D97-AF65-F5344CB8AC3E}">
        <p14:creationId xmlns:p14="http://schemas.microsoft.com/office/powerpoint/2010/main" val="33797119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6" descr="p132293057-5.jpg"/>
          <p:cNvPicPr>
            <a:picLocks noChangeAspect="1"/>
          </p:cNvPicPr>
          <p:nvPr userDrawn="1"/>
        </p:nvPicPr>
        <p:blipFill>
          <a:blip r:embed="rId2">
            <a:extLst>
              <a:ext uri="{28A0092B-C50C-407E-A947-70E740481C1C}">
                <a14:useLocalDpi xmlns:a14="http://schemas.microsoft.com/office/drawing/2010/main" val="0"/>
              </a:ext>
            </a:extLst>
          </a:blip>
          <a:srcRect l="24487" r="23302"/>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fld id="{DC5A8FC6-EA31-42EA-A54D-1AFC9B1F7BE8}" type="datetimeFigureOut">
              <a:rPr lang="en-US"/>
              <a:pPr>
                <a:defRPr/>
              </a:pPr>
              <a:t>4/3/2012</a:t>
            </a:fld>
            <a:endParaRPr lang="en-US"/>
          </a:p>
        </p:txBody>
      </p:sp>
      <p:sp>
        <p:nvSpPr>
          <p:cNvPr id="4" name="Footer Placeholder 2"/>
          <p:cNvSpPr>
            <a:spLocks noGrp="1"/>
          </p:cNvSpPr>
          <p:nvPr>
            <p:ph type="ftr" sz="quarter" idx="11"/>
          </p:nvPr>
        </p:nvSpPr>
        <p:spPr/>
        <p:txBody>
          <a:bodyPr/>
          <a:lstStyle>
            <a:lvl1pPr>
              <a:defRPr/>
            </a:lvl1pPr>
          </a:lstStyle>
          <a:p>
            <a:pPr>
              <a:defRPr/>
            </a:pPr>
            <a:endParaRPr lang="en-US"/>
          </a:p>
        </p:txBody>
      </p:sp>
      <p:sp>
        <p:nvSpPr>
          <p:cNvPr id="5" name="Slide Number Placeholder 3"/>
          <p:cNvSpPr>
            <a:spLocks noGrp="1"/>
          </p:cNvSpPr>
          <p:nvPr>
            <p:ph type="sldNum" sz="quarter" idx="12"/>
          </p:nvPr>
        </p:nvSpPr>
        <p:spPr/>
        <p:txBody>
          <a:bodyPr/>
          <a:lstStyle>
            <a:lvl1pPr>
              <a:defRPr/>
            </a:lvl1pPr>
          </a:lstStyle>
          <a:p>
            <a:pPr>
              <a:defRPr/>
            </a:pPr>
            <a:fld id="{9E8FBB06-3468-4DC7-8552-2F1179DD1C5B}" type="slidenum">
              <a:rPr lang="en-US"/>
              <a:pPr>
                <a:defRPr/>
              </a:pPr>
              <a:t>‹#›</a:t>
            </a:fld>
            <a:endParaRPr lang="en-US"/>
          </a:p>
        </p:txBody>
      </p:sp>
    </p:spTree>
    <p:extLst>
      <p:ext uri="{BB962C8B-B14F-4D97-AF65-F5344CB8AC3E}">
        <p14:creationId xmlns:p14="http://schemas.microsoft.com/office/powerpoint/2010/main" val="1902898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6" descr="p132293057-5.jpg"/>
          <p:cNvPicPr>
            <a:picLocks noChangeAspect="1"/>
          </p:cNvPicPr>
          <p:nvPr userDrawn="1"/>
        </p:nvPicPr>
        <p:blipFill>
          <a:blip r:embed="rId2">
            <a:extLst>
              <a:ext uri="{28A0092B-C50C-407E-A947-70E740481C1C}">
                <a14:useLocalDpi xmlns:a14="http://schemas.microsoft.com/office/drawing/2010/main" val="0"/>
              </a:ext>
            </a:extLst>
          </a:blip>
          <a:srcRect l="24487" r="23302"/>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p:nvPr userDrawn="1"/>
        </p:nvSpPr>
        <p:spPr>
          <a:xfrm>
            <a:off x="228600" y="0"/>
            <a:ext cx="8686800" cy="6781800"/>
          </a:xfrm>
          <a:prstGeom prst="roundRect">
            <a:avLst/>
          </a:prstGeom>
          <a:solidFill>
            <a:srgbClr val="FFFFFF">
              <a:alpha val="30196"/>
            </a:srgb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57200" y="273050"/>
            <a:ext cx="3008313" cy="1162050"/>
          </a:xfrm>
        </p:spPr>
        <p:txBody>
          <a:bodyPr anchor="b"/>
          <a:lstStyle>
            <a:lvl1pPr algn="l">
              <a:defRPr sz="2000" b="0" cap="none" spc="0">
                <a:ln w="18415" cmpd="sng">
                  <a:solidFill>
                    <a:srgbClr val="FFFFFF"/>
                  </a:solidFill>
                  <a:prstDash val="solid"/>
                </a:ln>
                <a:solidFill>
                  <a:srgbClr val="FFFFFF"/>
                </a:solidFill>
                <a:effectLst>
                  <a:glow rad="101600">
                    <a:srgbClr val="AF8300">
                      <a:alpha val="60000"/>
                    </a:srgbClr>
                  </a:glow>
                  <a:outerShdw blurRad="63500" dir="3600000" algn="tl" rotWithShape="0">
                    <a:srgbClr val="000000">
                      <a:alpha val="70000"/>
                    </a:srgb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b="0" cap="none" spc="0">
                <a:ln w="18415" cmpd="sng">
                  <a:solidFill>
                    <a:srgbClr val="FFFFFF"/>
                  </a:solidFill>
                  <a:prstDash val="solid"/>
                </a:ln>
                <a:solidFill>
                  <a:srgbClr val="FFFFFF"/>
                </a:solidFill>
                <a:effectLst>
                  <a:glow rad="101600">
                    <a:srgbClr val="1DD400">
                      <a:alpha val="60000"/>
                    </a:srgbClr>
                  </a:glow>
                  <a:outerShdw blurRad="63500" dir="3600000" algn="tl" rotWithShape="0">
                    <a:srgbClr val="000000">
                      <a:alpha val="70000"/>
                    </a:srgbClr>
                  </a:outerShdw>
                </a:effectLst>
              </a:defRPr>
            </a:lvl1pPr>
            <a:lvl2pPr>
              <a:defRPr sz="2800" b="0" cap="none" spc="0">
                <a:ln w="18415" cmpd="sng">
                  <a:solidFill>
                    <a:srgbClr val="FFFFFF"/>
                  </a:solidFill>
                  <a:prstDash val="solid"/>
                </a:ln>
                <a:solidFill>
                  <a:srgbClr val="FFFFFF"/>
                </a:solidFill>
                <a:effectLst>
                  <a:glow rad="101600">
                    <a:srgbClr val="1DD400">
                      <a:alpha val="60000"/>
                    </a:srgbClr>
                  </a:glow>
                  <a:outerShdw blurRad="63500" dir="3600000" algn="tl" rotWithShape="0">
                    <a:srgbClr val="000000">
                      <a:alpha val="70000"/>
                    </a:srgbClr>
                  </a:outerShdw>
                </a:effectLst>
              </a:defRPr>
            </a:lvl2pPr>
            <a:lvl3pPr>
              <a:defRPr sz="2400" b="0" cap="none" spc="0">
                <a:ln w="18415" cmpd="sng">
                  <a:solidFill>
                    <a:srgbClr val="FFFFFF"/>
                  </a:solidFill>
                  <a:prstDash val="solid"/>
                </a:ln>
                <a:solidFill>
                  <a:srgbClr val="FFFFFF"/>
                </a:solidFill>
                <a:effectLst>
                  <a:glow rad="101600">
                    <a:srgbClr val="1DD400">
                      <a:alpha val="60000"/>
                    </a:srgbClr>
                  </a:glow>
                  <a:outerShdw blurRad="63500" dir="3600000" algn="tl" rotWithShape="0">
                    <a:srgbClr val="000000">
                      <a:alpha val="70000"/>
                    </a:srgbClr>
                  </a:outerShdw>
                </a:effectLst>
              </a:defRPr>
            </a:lvl3pPr>
            <a:lvl4pPr>
              <a:defRPr sz="2000" b="0" cap="none" spc="0">
                <a:ln w="18415" cmpd="sng">
                  <a:solidFill>
                    <a:srgbClr val="FFFFFF"/>
                  </a:solidFill>
                  <a:prstDash val="solid"/>
                </a:ln>
                <a:solidFill>
                  <a:srgbClr val="FFFFFF"/>
                </a:solidFill>
                <a:effectLst>
                  <a:glow rad="101600">
                    <a:srgbClr val="1DD400">
                      <a:alpha val="60000"/>
                    </a:srgbClr>
                  </a:glow>
                  <a:outerShdw blurRad="63500" dir="3600000" algn="tl" rotWithShape="0">
                    <a:srgbClr val="000000">
                      <a:alpha val="70000"/>
                    </a:srgbClr>
                  </a:outerShdw>
                </a:effectLst>
              </a:defRPr>
            </a:lvl4pPr>
            <a:lvl5pPr>
              <a:defRPr sz="2000" b="0" cap="none" spc="0">
                <a:ln w="18415" cmpd="sng">
                  <a:solidFill>
                    <a:srgbClr val="FFFFFF"/>
                  </a:solidFill>
                  <a:prstDash val="solid"/>
                </a:ln>
                <a:solidFill>
                  <a:srgbClr val="FFFFFF"/>
                </a:solidFill>
                <a:effectLst>
                  <a:glow rad="101600">
                    <a:srgbClr val="1DD400">
                      <a:alpha val="60000"/>
                    </a:srgbClr>
                  </a:glow>
                  <a:outerShdw blurRad="63500" dir="3600000" algn="tl" rotWithShape="0">
                    <a:srgbClr val="000000">
                      <a:alpha val="70000"/>
                    </a:srgbClr>
                  </a:outerShdw>
                </a:effectLst>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b="0" cap="none" spc="0">
                <a:ln w="18415" cmpd="sng">
                  <a:solidFill>
                    <a:srgbClr val="FFFFFF"/>
                  </a:solidFill>
                  <a:prstDash val="solid"/>
                </a:ln>
                <a:solidFill>
                  <a:srgbClr val="FFFFFF"/>
                </a:solidFill>
                <a:effectLst>
                  <a:glow rad="101600">
                    <a:srgbClr val="EC0203">
                      <a:alpha val="60000"/>
                    </a:srgbClr>
                  </a:glow>
                  <a:outerShdw blurRad="63500" dir="3600000" algn="tl" rotWithShape="0">
                    <a:srgbClr val="000000">
                      <a:alpha val="70000"/>
                    </a:srgb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797528D8-6A64-4521-A39F-7B9DA91DC103}" type="datetimeFigureOut">
              <a:rPr lang="en-US"/>
              <a:pPr>
                <a:defRPr/>
              </a:pPr>
              <a:t>4/3/2012</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5F283302-15E4-4EEE-AF90-61760F54758B}" type="slidenum">
              <a:rPr lang="en-US"/>
              <a:pPr>
                <a:defRPr/>
              </a:pPr>
              <a:t>‹#›</a:t>
            </a:fld>
            <a:endParaRPr lang="en-US"/>
          </a:p>
        </p:txBody>
      </p:sp>
    </p:spTree>
    <p:extLst>
      <p:ext uri="{BB962C8B-B14F-4D97-AF65-F5344CB8AC3E}">
        <p14:creationId xmlns:p14="http://schemas.microsoft.com/office/powerpoint/2010/main" val="749325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5" name="Picture 6" descr="p132293057-5.jpg"/>
          <p:cNvPicPr>
            <a:picLocks noChangeAspect="1"/>
          </p:cNvPicPr>
          <p:nvPr userDrawn="1"/>
        </p:nvPicPr>
        <p:blipFill>
          <a:blip r:embed="rId2">
            <a:extLst>
              <a:ext uri="{28A0092B-C50C-407E-A947-70E740481C1C}">
                <a14:useLocalDpi xmlns:a14="http://schemas.microsoft.com/office/drawing/2010/main" val="0"/>
              </a:ext>
            </a:extLst>
          </a:blip>
          <a:srcRect l="24487" r="23302"/>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ounded Rectangle 5"/>
          <p:cNvSpPr/>
          <p:nvPr userDrawn="1"/>
        </p:nvSpPr>
        <p:spPr>
          <a:xfrm>
            <a:off x="762000" y="-457200"/>
            <a:ext cx="7467600" cy="7467600"/>
          </a:xfrm>
          <a:prstGeom prst="roundRect">
            <a:avLst/>
          </a:prstGeom>
          <a:solidFill>
            <a:srgbClr val="FFFFFF">
              <a:alpha val="30196"/>
            </a:srgb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792288" y="4800600"/>
            <a:ext cx="5486400" cy="566738"/>
          </a:xfrm>
        </p:spPr>
        <p:txBody>
          <a:bodyPr anchor="b"/>
          <a:lstStyle>
            <a:lvl1pPr algn="l">
              <a:defRPr sz="2000" b="0" cap="none" spc="0">
                <a:ln w="18415" cmpd="sng">
                  <a:solidFill>
                    <a:srgbClr val="FFFFFF"/>
                  </a:solidFill>
                  <a:prstDash val="solid"/>
                </a:ln>
                <a:solidFill>
                  <a:srgbClr val="FFFFFF"/>
                </a:solidFill>
                <a:effectLst>
                  <a:glow rad="101600">
                    <a:srgbClr val="FE2BEC">
                      <a:alpha val="60000"/>
                    </a:srgbClr>
                  </a:glow>
                  <a:outerShdw blurRad="63500" dir="3600000" algn="tl" rotWithShape="0">
                    <a:srgbClr val="000000">
                      <a:alpha val="70000"/>
                    </a:srgbClr>
                  </a:outerShdw>
                </a:effectLst>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b="0" cap="none" spc="0">
                <a:ln w="18415" cmpd="sng">
                  <a:solidFill>
                    <a:srgbClr val="FFFFFF"/>
                  </a:solidFill>
                  <a:prstDash val="solid"/>
                </a:ln>
                <a:solidFill>
                  <a:srgbClr val="FFFFFF"/>
                </a:solidFill>
                <a:effectLst>
                  <a:glow rad="101600">
                    <a:srgbClr val="3621FC">
                      <a:alpha val="60000"/>
                    </a:srgbClr>
                  </a:glow>
                  <a:outerShdw blurRad="63500" dir="3600000" algn="tl" rotWithShape="0">
                    <a:srgbClr val="000000">
                      <a:alpha val="70000"/>
                    </a:srgbClr>
                  </a:outerShdw>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fld id="{520D1AC5-7CAF-42A5-B5B4-086EEB7835DD}" type="datetimeFigureOut">
              <a:rPr lang="en-US"/>
              <a:pPr>
                <a:defRPr/>
              </a:pPr>
              <a:t>4/3/2012</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A25CB0ED-A33C-4DD9-A32B-D9BAF4D5CE7E}" type="slidenum">
              <a:rPr lang="en-US"/>
              <a:pPr>
                <a:defRPr/>
              </a:pPr>
              <a:t>‹#›</a:t>
            </a:fld>
            <a:endParaRPr lang="en-US"/>
          </a:p>
        </p:txBody>
      </p:sp>
    </p:spTree>
    <p:extLst>
      <p:ext uri="{BB962C8B-B14F-4D97-AF65-F5344CB8AC3E}">
        <p14:creationId xmlns:p14="http://schemas.microsoft.com/office/powerpoint/2010/main" val="3113816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2919717C-83FB-466B-88B9-CA8F56A4BA01}" type="datetimeFigureOut">
              <a:rPr lang="en-US"/>
              <a:pPr>
                <a:defRPr/>
              </a:pPr>
              <a:t>4/3/2012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A615E7A5-7EBA-448F-88ED-E65310344B0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58" r:id="rId10"/>
    <p:sldLayoutId id="2147483659" r:id="rId1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www.armannd.com/wp-content/uploads/2007/07/smoking_cows.jp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bing.com/images/search?q=Tobacco-Free+Signs&amp;view=detail&amp;id=77A6C9ADAB52AE93A7D1BF2D21836B1FF30B3911&amp;first=0&amp;FORM=IDFRIR"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hyperlink" Target="http://www.leadetohealth.com/healthsite.php?sponsor=tennesseequitline&amp;program=tobacco"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rtlCol="0">
            <a:normAutofit/>
          </a:bodyPr>
          <a:lstStyle/>
          <a:p>
            <a:pPr fontAlgn="auto">
              <a:spcAft>
                <a:spcPts val="0"/>
              </a:spcAft>
              <a:defRPr/>
            </a:pPr>
            <a:r>
              <a:rPr lang="en-US" dirty="0"/>
              <a:t/>
            </a:r>
            <a:br>
              <a:rPr lang="en-US" dirty="0"/>
            </a:br>
            <a:r>
              <a:rPr lang="en-US" dirty="0" smtClean="0">
                <a:solidFill>
                  <a:schemeClr val="bg1"/>
                </a:solidFill>
                <a:latin typeface="Century" pitchFamily="18" charset="0"/>
              </a:rPr>
              <a:t>TOBACCO FREE ZONE</a:t>
            </a:r>
            <a:endParaRPr lang="en-US" dirty="0" smtClean="0"/>
          </a:p>
        </p:txBody>
      </p:sp>
      <p:sp>
        <p:nvSpPr>
          <p:cNvPr id="3" name="Subtitle 2"/>
          <p:cNvSpPr>
            <a:spLocks noGrp="1"/>
          </p:cNvSpPr>
          <p:nvPr>
            <p:ph type="subTitle" idx="1"/>
          </p:nvPr>
        </p:nvSpPr>
        <p:spPr>
          <a:effectLst>
            <a:glow rad="228600">
              <a:schemeClr val="accent1">
                <a:satMod val="175000"/>
                <a:alpha val="40000"/>
              </a:schemeClr>
            </a:glow>
          </a:effectLst>
        </p:spPr>
        <p:txBody>
          <a:bodyPr rtlCol="0">
            <a:normAutofit fontScale="85000" lnSpcReduction="20000"/>
          </a:bodyPr>
          <a:lstStyle/>
          <a:p>
            <a:r>
              <a:rPr lang="en-US" dirty="0"/>
              <a:t>COFFEE COUNTY </a:t>
            </a:r>
          </a:p>
          <a:p>
            <a:r>
              <a:rPr lang="en-US" dirty="0"/>
              <a:t>CENTRAL HIGH SCHOOL</a:t>
            </a:r>
          </a:p>
          <a:p>
            <a:r>
              <a:rPr lang="en-US" dirty="0"/>
              <a:t>HEALTHY SCHOOL TEAM</a:t>
            </a:r>
          </a:p>
          <a:p>
            <a:r>
              <a:rPr lang="en-US" dirty="0" smtClean="0"/>
              <a:t>2012-2013</a:t>
            </a:r>
            <a:endParaRPr lang="en-US" dirty="0"/>
          </a:p>
          <a:p>
            <a:pPr eaLnBrk="1" fontAlgn="auto" hangingPunct="1">
              <a:spcAft>
                <a:spcPts val="0"/>
              </a:spcAft>
              <a:buFont typeface="Arial" pitchFamily="34" charset="0"/>
              <a:buNone/>
              <a:defRPr/>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grpId="1" nodeType="clickEffect">
                                  <p:stCondLst>
                                    <p:cond delay="0"/>
                                  </p:stCondLst>
                                  <p:iterate type="lt">
                                    <p:tmPct val="4000"/>
                                  </p:iterate>
                                  <p:childTnLst>
                                    <p:set>
                                      <p:cBhvr override="childStyle">
                                        <p:cTn id="12" dur="500" fill="hold"/>
                                        <p:tgtEl>
                                          <p:spTgt spid="2"/>
                                        </p:tgtEl>
                                        <p:attrNameLst>
                                          <p:attrName>style.color</p:attrName>
                                        </p:attrNameLst>
                                      </p:cBhvr>
                                      <p:to>
                                        <p:clrVal>
                                          <a:schemeClr val="accent2"/>
                                        </p:clrVal>
                                      </p:to>
                                    </p:set>
                                    <p:set>
                                      <p:cBhvr>
                                        <p:cTn id="13" dur="500" fill="hold"/>
                                        <p:tgtEl>
                                          <p:spTgt spid="2"/>
                                        </p:tgtEl>
                                        <p:attrNameLst>
                                          <p:attrName>fillcolor</p:attrName>
                                        </p:attrNameLst>
                                      </p:cBhvr>
                                      <p:to>
                                        <p:clrVal>
                                          <a:schemeClr val="accent2"/>
                                        </p:clrVal>
                                      </p:to>
                                    </p:set>
                                    <p:set>
                                      <p:cBhvr>
                                        <p:cTn id="14" dur="500" fill="hold"/>
                                        <p:tgtEl>
                                          <p:spTgt spid="2"/>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 calcmode="lin" valueType="num">
                                      <p:cBhvr additive="base">
                                        <p:cTn id="2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 calcmode="lin" valueType="num">
                                      <p:cBhvr additive="base">
                                        <p:cTn id="2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762000"/>
            <a:ext cx="4555771" cy="5623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71013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1000" fill="hold"/>
                                        <p:tgtEl>
                                          <p:spTgt spid="1026"/>
                                        </p:tgtEl>
                                        <p:attrNameLst>
                                          <p:attrName>ppt_w</p:attrName>
                                        </p:attrNameLst>
                                      </p:cBhvr>
                                      <p:tavLst>
                                        <p:tav tm="0">
                                          <p:val>
                                            <p:fltVal val="0"/>
                                          </p:val>
                                        </p:tav>
                                        <p:tav tm="100000">
                                          <p:val>
                                            <p:strVal val="#ppt_w"/>
                                          </p:val>
                                        </p:tav>
                                      </p:tavLst>
                                    </p:anim>
                                    <p:anim calcmode="lin" valueType="num">
                                      <p:cBhvr>
                                        <p:cTn id="8" dur="1000" fill="hold"/>
                                        <p:tgtEl>
                                          <p:spTgt spid="1026"/>
                                        </p:tgtEl>
                                        <p:attrNameLst>
                                          <p:attrName>ppt_h</p:attrName>
                                        </p:attrNameLst>
                                      </p:cBhvr>
                                      <p:tavLst>
                                        <p:tav tm="0">
                                          <p:val>
                                            <p:fltVal val="0"/>
                                          </p:val>
                                        </p:tav>
                                        <p:tav tm="100000">
                                          <p:val>
                                            <p:strVal val="#ppt_h"/>
                                          </p:val>
                                        </p:tav>
                                      </p:tavLst>
                                    </p:anim>
                                    <p:anim calcmode="lin" valueType="num">
                                      <p:cBhvr>
                                        <p:cTn id="9" dur="1000" fill="hold"/>
                                        <p:tgtEl>
                                          <p:spTgt spid="1026"/>
                                        </p:tgtEl>
                                        <p:attrNameLst>
                                          <p:attrName>style.rotation</p:attrName>
                                        </p:attrNameLst>
                                      </p:cBhvr>
                                      <p:tavLst>
                                        <p:tav tm="0">
                                          <p:val>
                                            <p:fltVal val="90"/>
                                          </p:val>
                                        </p:tav>
                                        <p:tav tm="100000">
                                          <p:val>
                                            <p:fltVal val="0"/>
                                          </p:val>
                                        </p:tav>
                                      </p:tavLst>
                                    </p:anim>
                                    <p:animEffect transition="in" filter="fade">
                                      <p:cBhvr>
                                        <p:cTn id="10"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Informational </a:t>
            </a:r>
            <a:r>
              <a:rPr lang="en-US" sz="3200" dirty="0" smtClean="0"/>
              <a:t>Cards, Brochures, and Pamphlets</a:t>
            </a:r>
            <a:endParaRPr lang="en-US" sz="3200" dirty="0"/>
          </a:p>
        </p:txBody>
      </p:sp>
      <p:sp>
        <p:nvSpPr>
          <p:cNvPr id="3" name="Content Placeholder 2"/>
          <p:cNvSpPr>
            <a:spLocks noGrp="1"/>
          </p:cNvSpPr>
          <p:nvPr>
            <p:ph idx="1"/>
          </p:nvPr>
        </p:nvSpPr>
        <p:spPr>
          <a:ln>
            <a:noFill/>
          </a:ln>
        </p:spPr>
        <p:txBody>
          <a:bodyPr/>
          <a:lstStyle/>
          <a:p>
            <a:pPr marL="0" indent="0">
              <a:buNone/>
            </a:pPr>
            <a:r>
              <a:rPr lang="en-US" sz="2400" b="1" dirty="0" smtClean="0">
                <a:solidFill>
                  <a:schemeClr val="bg1"/>
                </a:solidFill>
              </a:rPr>
              <a:t>Where will these resources be available? </a:t>
            </a:r>
          </a:p>
          <a:p>
            <a:pPr marL="0" indent="0" algn="ctr">
              <a:buNone/>
            </a:pPr>
            <a:r>
              <a:rPr lang="en-US" sz="2800" b="1" dirty="0" smtClean="0">
                <a:solidFill>
                  <a:schemeClr val="bg1"/>
                </a:solidFill>
              </a:rPr>
              <a:t> </a:t>
            </a:r>
          </a:p>
          <a:p>
            <a:pPr marL="0" indent="0" algn="ctr">
              <a:buNone/>
            </a:pPr>
            <a:endParaRPr lang="en-US" sz="2800" b="1" dirty="0" smtClean="0">
              <a:solidFill>
                <a:schemeClr val="bg1"/>
              </a:solidFill>
            </a:endParaRPr>
          </a:p>
          <a:p>
            <a:pPr marL="0" indent="0" algn="ctr">
              <a:buNone/>
            </a:pPr>
            <a:r>
              <a:rPr lang="en-US" sz="2400" b="1" dirty="0" smtClean="0">
                <a:solidFill>
                  <a:schemeClr val="bg1"/>
                </a:solidFill>
              </a:rPr>
              <a:t>The following CCCHS </a:t>
            </a:r>
            <a:r>
              <a:rPr lang="en-US" sz="2400" b="1" dirty="0" smtClean="0">
                <a:ln w="18000">
                  <a:solidFill>
                    <a:srgbClr val="FF0000"/>
                  </a:solidFill>
                  <a:prstDash val="solid"/>
                  <a:miter lim="800000"/>
                </a:ln>
                <a:solidFill>
                  <a:schemeClr val="bg1"/>
                </a:solidFill>
                <a:effectLst>
                  <a:outerShdw blurRad="25500" dist="23000" dir="7020000" algn="tl">
                    <a:srgbClr val="000000">
                      <a:alpha val="50000"/>
                    </a:srgbClr>
                  </a:outerShdw>
                </a:effectLst>
              </a:rPr>
              <a:t>“Hot Zones” </a:t>
            </a:r>
            <a:r>
              <a:rPr lang="en-US" sz="2400" b="1" dirty="0" smtClean="0">
                <a:solidFill>
                  <a:schemeClr val="bg1"/>
                </a:solidFill>
              </a:rPr>
              <a:t>will have </a:t>
            </a:r>
            <a:r>
              <a:rPr lang="en-US" sz="2400" b="1" u="sng" dirty="0" smtClean="0">
                <a:solidFill>
                  <a:schemeClr val="bg1"/>
                </a:solidFill>
              </a:rPr>
              <a:t>FREE</a:t>
            </a:r>
            <a:r>
              <a:rPr lang="en-US" sz="2400" b="1" dirty="0" smtClean="0">
                <a:solidFill>
                  <a:schemeClr val="bg1"/>
                </a:solidFill>
              </a:rPr>
              <a:t> resources:</a:t>
            </a:r>
            <a:endParaRPr lang="en-US" sz="2400" b="1" dirty="0">
              <a:solidFill>
                <a:schemeClr val="bg1"/>
              </a:solidFill>
            </a:endParaRPr>
          </a:p>
          <a:p>
            <a:pPr marL="457200" lvl="1" indent="0" algn="ctr">
              <a:buNone/>
            </a:pPr>
            <a:r>
              <a:rPr lang="en-US" sz="2000" dirty="0"/>
              <a:t>Office </a:t>
            </a:r>
            <a:r>
              <a:rPr lang="en-US" sz="2000" dirty="0" smtClean="0"/>
              <a:t>Counters           Administrative Offices</a:t>
            </a:r>
            <a:endParaRPr lang="en-US" sz="2000" dirty="0"/>
          </a:p>
          <a:p>
            <a:pPr marL="457200" lvl="1" indent="0" algn="ctr">
              <a:buNone/>
            </a:pPr>
            <a:r>
              <a:rPr lang="en-US" sz="2000" dirty="0" smtClean="0"/>
              <a:t>SCC Offices           Nurse’s </a:t>
            </a:r>
            <a:r>
              <a:rPr lang="en-US" sz="2000" dirty="0" smtClean="0">
                <a:solidFill>
                  <a:srgbClr val="FF0000"/>
                </a:solidFill>
              </a:rPr>
              <a:t>Station</a:t>
            </a:r>
            <a:r>
              <a:rPr lang="en-US" sz="2000" dirty="0" smtClean="0"/>
              <a:t>           Library </a:t>
            </a:r>
          </a:p>
          <a:p>
            <a:pPr marL="457200" lvl="1" indent="0" algn="ctr">
              <a:buNone/>
            </a:pPr>
            <a:endParaRPr lang="en-US" sz="2400" dirty="0" smtClean="0"/>
          </a:p>
          <a:p>
            <a:pPr marL="457200" lvl="1" indent="0">
              <a:buNone/>
            </a:pPr>
            <a:r>
              <a:rPr lang="en-US" sz="2400" b="1" dirty="0" smtClean="0">
                <a:solidFill>
                  <a:schemeClr val="bg1"/>
                </a:solidFill>
              </a:rPr>
              <a:t>What </a:t>
            </a:r>
            <a:r>
              <a:rPr lang="en-US" sz="2400" b="1" dirty="0">
                <a:solidFill>
                  <a:schemeClr val="bg1"/>
                </a:solidFill>
              </a:rPr>
              <a:t>purpose </a:t>
            </a:r>
            <a:r>
              <a:rPr lang="en-US" sz="2400" b="1" dirty="0" smtClean="0">
                <a:solidFill>
                  <a:schemeClr val="bg1"/>
                </a:solidFill>
              </a:rPr>
              <a:t>will </a:t>
            </a:r>
            <a:r>
              <a:rPr lang="en-US" sz="2400" b="1" dirty="0">
                <a:solidFill>
                  <a:schemeClr val="bg1"/>
                </a:solidFill>
              </a:rPr>
              <a:t>they serve</a:t>
            </a:r>
            <a:r>
              <a:rPr lang="en-US" sz="2400" b="1" dirty="0" smtClean="0">
                <a:solidFill>
                  <a:schemeClr val="bg1"/>
                </a:solidFill>
              </a:rPr>
              <a:t>?</a:t>
            </a:r>
            <a:endParaRPr lang="en-US" sz="2400" b="1" dirty="0">
              <a:solidFill>
                <a:schemeClr val="bg1"/>
              </a:solidFill>
            </a:endParaRPr>
          </a:p>
          <a:p>
            <a:pPr marL="457200" lvl="1" indent="0" algn="ctr">
              <a:buNone/>
            </a:pPr>
            <a:r>
              <a:rPr lang="en-US" sz="2000" dirty="0"/>
              <a:t>	T</a:t>
            </a:r>
            <a:r>
              <a:rPr lang="en-US" sz="2000" dirty="0" smtClean="0"/>
              <a:t>hese resources will </a:t>
            </a:r>
            <a:r>
              <a:rPr lang="en-US" sz="2000" dirty="0"/>
              <a:t>provide informational websites</a:t>
            </a:r>
            <a:r>
              <a:rPr lang="en-US" sz="2000" dirty="0" smtClean="0"/>
              <a:t>, </a:t>
            </a:r>
            <a:r>
              <a:rPr lang="en-US" sz="2000" dirty="0"/>
              <a:t>	quitting strategies, coupons, and </a:t>
            </a:r>
            <a:r>
              <a:rPr lang="en-US" sz="2000" dirty="0" smtClean="0"/>
              <a:t>more.  Clearing houses such as the CDC and NIH have also provided CCCHS with these resources </a:t>
            </a:r>
            <a:r>
              <a:rPr lang="en-US" sz="2000" u="sng" dirty="0" smtClean="0">
                <a:solidFill>
                  <a:srgbClr val="FFFF00"/>
                </a:solidFill>
              </a:rPr>
              <a:t>FREE</a:t>
            </a:r>
            <a:r>
              <a:rPr lang="en-US" sz="2000" dirty="0" smtClean="0">
                <a:solidFill>
                  <a:srgbClr val="FFFF00"/>
                </a:solidFill>
                <a:effectLst>
                  <a:glow rad="101600">
                    <a:srgbClr val="A28702">
                      <a:alpha val="60000"/>
                    </a:srgbClr>
                  </a:glow>
                </a:effectLst>
              </a:rPr>
              <a:t> </a:t>
            </a:r>
            <a:r>
              <a:rPr lang="en-US" sz="2000" dirty="0" smtClean="0"/>
              <a:t>of charge.</a:t>
            </a:r>
            <a:endParaRPr lang="en-US" sz="2000" dirty="0"/>
          </a:p>
          <a:p>
            <a:endParaRPr lang="en-US" sz="2400" dirty="0"/>
          </a:p>
        </p:txBody>
      </p:sp>
      <p:pic>
        <p:nvPicPr>
          <p:cNvPr id="4" name="Picture 3" descr="Description: Posters"/>
          <p:cNvPicPr/>
          <p:nvPr/>
        </p:nvPicPr>
        <p:blipFill>
          <a:blip r:embed="rId2">
            <a:extLst>
              <a:ext uri="{28A0092B-C50C-407E-A947-70E740481C1C}">
                <a14:useLocalDpi xmlns:a14="http://schemas.microsoft.com/office/drawing/2010/main" val="0"/>
              </a:ext>
            </a:extLst>
          </a:blip>
          <a:srcRect/>
          <a:stretch>
            <a:fillRect/>
          </a:stretch>
        </p:blipFill>
        <p:spPr bwMode="auto">
          <a:xfrm>
            <a:off x="5937018" y="1219200"/>
            <a:ext cx="2257425" cy="1750695"/>
          </a:xfrm>
          <a:prstGeom prst="rect">
            <a:avLst/>
          </a:prstGeom>
          <a:noFill/>
          <a:ln>
            <a:noFill/>
          </a:ln>
        </p:spPr>
      </p:pic>
    </p:spTree>
    <p:extLst>
      <p:ext uri="{BB962C8B-B14F-4D97-AF65-F5344CB8AC3E}">
        <p14:creationId xmlns:p14="http://schemas.microsoft.com/office/powerpoint/2010/main" val="3474500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p:cTn id="1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3" end="3"/>
                                            </p:txEl>
                                          </p:spTgt>
                                        </p:tgtEl>
                                      </p:cBhvr>
                                    </p:animEffect>
                                  </p:childTnLst>
                                </p:cTn>
                              </p:par>
                              <p:par>
                                <p:cTn id="19" presetID="3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p:cTn id="2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2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24" dur="1000"/>
                                        <p:tgtEl>
                                          <p:spTgt spid="3">
                                            <p:txEl>
                                              <p:pRg st="4" end="4"/>
                                            </p:txEl>
                                          </p:spTgt>
                                        </p:tgtEl>
                                      </p:cBhvr>
                                    </p:animEffect>
                                  </p:childTnLst>
                                </p:cTn>
                              </p:par>
                              <p:par>
                                <p:cTn id="25" presetID="31" presetClass="entr" presetSubtype="0"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p:cTn id="27" dur="10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8" dur="1000" fill="hold"/>
                                        <p:tgtEl>
                                          <p:spTgt spid="3">
                                            <p:txEl>
                                              <p:pRg st="5" end="5"/>
                                            </p:txEl>
                                          </p:spTgt>
                                        </p:tgtEl>
                                        <p:attrNameLst>
                                          <p:attrName>ppt_h</p:attrName>
                                        </p:attrNameLst>
                                      </p:cBhvr>
                                      <p:tavLst>
                                        <p:tav tm="0">
                                          <p:val>
                                            <p:fltVal val="0"/>
                                          </p:val>
                                        </p:tav>
                                        <p:tav tm="100000">
                                          <p:val>
                                            <p:strVal val="#ppt_h"/>
                                          </p:val>
                                        </p:tav>
                                      </p:tavLst>
                                    </p:anim>
                                    <p:anim calcmode="lin" valueType="num">
                                      <p:cBhvr>
                                        <p:cTn id="29" dur="1000" fill="hold"/>
                                        <p:tgtEl>
                                          <p:spTgt spid="3">
                                            <p:txEl>
                                              <p:pRg st="5" end="5"/>
                                            </p:txEl>
                                          </p:spTgt>
                                        </p:tgtEl>
                                        <p:attrNameLst>
                                          <p:attrName>style.rotation</p:attrName>
                                        </p:attrNameLst>
                                      </p:cBhvr>
                                      <p:tavLst>
                                        <p:tav tm="0">
                                          <p:val>
                                            <p:fltVal val="90"/>
                                          </p:val>
                                        </p:tav>
                                        <p:tav tm="100000">
                                          <p:val>
                                            <p:fltVal val="0"/>
                                          </p:val>
                                        </p:tav>
                                      </p:tavLst>
                                    </p:anim>
                                    <p:animEffect transition="in" filter="fade">
                                      <p:cBhvr>
                                        <p:cTn id="30" dur="10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3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p:cTn id="35"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36"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37" dur="1000" fill="hold"/>
                                        <p:tgtEl>
                                          <p:spTgt spid="3">
                                            <p:txEl>
                                              <p:pRg st="8" end="8"/>
                                            </p:txEl>
                                          </p:spTgt>
                                        </p:tgtEl>
                                        <p:attrNameLst>
                                          <p:attrName>style.rotation</p:attrName>
                                        </p:attrNameLst>
                                      </p:cBhvr>
                                      <p:tavLst>
                                        <p:tav tm="0">
                                          <p:val>
                                            <p:fltVal val="90"/>
                                          </p:val>
                                        </p:tav>
                                        <p:tav tm="100000">
                                          <p:val>
                                            <p:fltVal val="0"/>
                                          </p:val>
                                        </p:tav>
                                      </p:tavLst>
                                    </p:anim>
                                    <p:animEffect transition="in" filter="fade">
                                      <p:cBhvr>
                                        <p:cTn id="38" dur="10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34950"/>
            <a:ext cx="8229600" cy="1143000"/>
          </a:xfrm>
        </p:spPr>
        <p:txBody>
          <a:bodyPr/>
          <a:lstStyle/>
          <a:p>
            <a:pPr algn="l"/>
            <a:r>
              <a:rPr lang="en-US" dirty="0" smtClean="0"/>
              <a:t>          QUIT HELPLINES</a:t>
            </a:r>
            <a:endParaRPr lang="en-US" dirty="0"/>
          </a:p>
        </p:txBody>
      </p:sp>
      <p:sp>
        <p:nvSpPr>
          <p:cNvPr id="3" name="Content Placeholder 2"/>
          <p:cNvSpPr>
            <a:spLocks noGrp="1"/>
          </p:cNvSpPr>
          <p:nvPr>
            <p:ph idx="1"/>
          </p:nvPr>
        </p:nvSpPr>
        <p:spPr/>
        <p:txBody>
          <a:bodyPr/>
          <a:lstStyle/>
          <a:p>
            <a:pPr marL="0" indent="0">
              <a:buNone/>
            </a:pPr>
            <a:r>
              <a:rPr lang="en-US" b="1" dirty="0" smtClean="0">
                <a:solidFill>
                  <a:schemeClr val="bg1"/>
                </a:solidFill>
              </a:rPr>
              <a:t>Do </a:t>
            </a:r>
            <a:r>
              <a:rPr lang="en-US" b="1" dirty="0">
                <a:solidFill>
                  <a:schemeClr val="bg1"/>
                </a:solidFill>
              </a:rPr>
              <a:t>they really offer what they advertise?</a:t>
            </a:r>
          </a:p>
          <a:p>
            <a:pPr lvl="1"/>
            <a:r>
              <a:rPr lang="en-US" dirty="0"/>
              <a:t>Yes, and more</a:t>
            </a:r>
          </a:p>
          <a:p>
            <a:pPr lvl="1"/>
            <a:r>
              <a:rPr lang="en-US" dirty="0"/>
              <a:t>The State of Tennessee’s Stop Smoking Quitline, that is advertised on the PSAs, will also inform the caller that they may be eligible for nicotine patches, gum, and other stop smoking products if they are eligible for </a:t>
            </a:r>
            <a:r>
              <a:rPr lang="en-US" dirty="0" err="1"/>
              <a:t>TennCare</a:t>
            </a:r>
            <a:r>
              <a:rPr lang="en-US" dirty="0"/>
              <a:t>.</a:t>
            </a:r>
          </a:p>
          <a:p>
            <a:pPr lvl="1"/>
            <a:r>
              <a:rPr lang="en-US" dirty="0"/>
              <a:t>Other free services include a personal coach who is just a phone call away.</a:t>
            </a:r>
          </a:p>
          <a:p>
            <a:endParaRPr lang="en-US" dirty="0"/>
          </a:p>
        </p:txBody>
      </p:sp>
      <p:pic>
        <p:nvPicPr>
          <p:cNvPr id="1026" name="Picture 2" descr="G:\New Folder\IMG_86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05487" y="76200"/>
            <a:ext cx="3048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515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anim calcmode="lin" valueType="num">
                                      <p:cBhvr>
                                        <p:cTn id="8" dur="1000" fill="hold"/>
                                        <p:tgtEl>
                                          <p:spTgt spid="1026"/>
                                        </p:tgtEl>
                                        <p:attrNameLst>
                                          <p:attrName>ppt_x</p:attrName>
                                        </p:attrNameLst>
                                      </p:cBhvr>
                                      <p:tavLst>
                                        <p:tav tm="0">
                                          <p:val>
                                            <p:strVal val="#ppt_x"/>
                                          </p:val>
                                        </p:tav>
                                        <p:tav tm="100000">
                                          <p:val>
                                            <p:strVal val="#ppt_x"/>
                                          </p:val>
                                        </p:tav>
                                      </p:tavLst>
                                    </p:anim>
                                    <p:anim calcmode="lin" valueType="num">
                                      <p:cBhvr>
                                        <p:cTn id="9"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      QUIT HELPLINES</a:t>
            </a:r>
            <a:endParaRPr lang="en-US" dirty="0"/>
          </a:p>
        </p:txBody>
      </p:sp>
      <p:sp>
        <p:nvSpPr>
          <p:cNvPr id="3" name="Content Placeholder 2"/>
          <p:cNvSpPr>
            <a:spLocks noGrp="1"/>
          </p:cNvSpPr>
          <p:nvPr>
            <p:ph idx="1"/>
          </p:nvPr>
        </p:nvSpPr>
        <p:spPr>
          <a:xfrm>
            <a:off x="457200" y="1371600"/>
            <a:ext cx="8229600" cy="5029200"/>
          </a:xfrm>
        </p:spPr>
        <p:txBody>
          <a:bodyPr/>
          <a:lstStyle/>
          <a:p>
            <a:endParaRPr lang="en-US" sz="2800" b="1" dirty="0" smtClean="0">
              <a:solidFill>
                <a:schemeClr val="bg1"/>
              </a:solidFill>
            </a:endParaRPr>
          </a:p>
          <a:p>
            <a:endParaRPr lang="en-US" sz="2800" b="1" dirty="0" smtClean="0">
              <a:solidFill>
                <a:schemeClr val="bg1"/>
              </a:solidFill>
            </a:endParaRPr>
          </a:p>
          <a:p>
            <a:r>
              <a:rPr lang="en-US" sz="2800" b="1" dirty="0" smtClean="0">
                <a:solidFill>
                  <a:schemeClr val="bg1"/>
                </a:solidFill>
              </a:rPr>
              <a:t>Is </a:t>
            </a:r>
            <a:r>
              <a:rPr lang="en-US" sz="2800" b="1" dirty="0">
                <a:solidFill>
                  <a:schemeClr val="bg1"/>
                </a:solidFill>
              </a:rPr>
              <a:t>Tennessee’s Quitline the </a:t>
            </a:r>
            <a:r>
              <a:rPr lang="en-US" sz="2800" b="1" dirty="0" smtClean="0">
                <a:solidFill>
                  <a:schemeClr val="bg1"/>
                </a:solidFill>
              </a:rPr>
              <a:t>only contact that we will offer students?</a:t>
            </a:r>
          </a:p>
          <a:p>
            <a:pPr marL="0" indent="0">
              <a:buNone/>
            </a:pPr>
            <a:r>
              <a:rPr lang="en-US" sz="2800" b="1" dirty="0" smtClean="0">
                <a:solidFill>
                  <a:schemeClr val="bg1"/>
                </a:solidFill>
              </a:rPr>
              <a:t>  </a:t>
            </a:r>
            <a:endParaRPr lang="en-US" sz="2800" b="1" dirty="0">
              <a:solidFill>
                <a:schemeClr val="bg1"/>
              </a:solidFill>
            </a:endParaRPr>
          </a:p>
          <a:p>
            <a:pPr marL="457200" lvl="1" indent="0">
              <a:buNone/>
            </a:pPr>
            <a:r>
              <a:rPr lang="en-US" sz="2400" dirty="0" smtClean="0"/>
              <a:t>Various </a:t>
            </a:r>
            <a:r>
              <a:rPr lang="en-US" sz="2400" dirty="0"/>
              <a:t>tobacco free services </a:t>
            </a:r>
            <a:r>
              <a:rPr lang="en-US" sz="2400" dirty="0" smtClean="0"/>
              <a:t>will feature cell phone apps, daily emails, and text messages along with their </a:t>
            </a:r>
            <a:r>
              <a:rPr lang="en-US" sz="2400" dirty="0" err="1"/>
              <a:t>Q</a:t>
            </a:r>
            <a:r>
              <a:rPr lang="en-US" sz="2400" dirty="0" err="1" smtClean="0"/>
              <a:t>uitlines</a:t>
            </a:r>
            <a:r>
              <a:rPr lang="en-US" sz="2400" dirty="0" smtClean="0"/>
              <a:t>.  Just </a:t>
            </a:r>
            <a:r>
              <a:rPr lang="en-US" sz="2400" dirty="0"/>
              <a:t>as students will have different needs, </a:t>
            </a:r>
            <a:r>
              <a:rPr lang="en-US" sz="2400" dirty="0" smtClean="0"/>
              <a:t>different resources will be provided, </a:t>
            </a:r>
            <a:r>
              <a:rPr lang="en-US" sz="2400" dirty="0"/>
              <a:t>including support group connections on </a:t>
            </a:r>
            <a:r>
              <a:rPr lang="en-US" sz="2400" u="sng" dirty="0"/>
              <a:t>Facebook</a:t>
            </a:r>
            <a:r>
              <a:rPr lang="en-US" sz="2400" dirty="0"/>
              <a:t> to other teens who are also trying to quit.</a:t>
            </a:r>
          </a:p>
          <a:p>
            <a:endParaRPr lang="en-US" sz="2000" dirty="0"/>
          </a:p>
        </p:txBody>
      </p:sp>
      <p:pic>
        <p:nvPicPr>
          <p:cNvPr id="2050" name="Picture 2" descr="G:\New Folder\IMG_772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762000"/>
            <a:ext cx="3048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031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p:cTn id="7"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HEALTHY SCHOOL TEAM WEBPAGE</a:t>
            </a:r>
            <a:endParaRPr lang="en-US" dirty="0"/>
          </a:p>
        </p:txBody>
      </p:sp>
      <p:sp>
        <p:nvSpPr>
          <p:cNvPr id="3" name="Content Placeholder 2"/>
          <p:cNvSpPr>
            <a:spLocks noGrp="1"/>
          </p:cNvSpPr>
          <p:nvPr>
            <p:ph idx="1"/>
          </p:nvPr>
        </p:nvSpPr>
        <p:spPr>
          <a:xfrm>
            <a:off x="457200" y="1600200"/>
            <a:ext cx="8229600" cy="4800600"/>
          </a:xfrm>
        </p:spPr>
        <p:txBody>
          <a:bodyPr/>
          <a:lstStyle/>
          <a:p>
            <a:pPr marL="0" indent="0">
              <a:buNone/>
            </a:pPr>
            <a:r>
              <a:rPr lang="en-US" sz="2800" dirty="0" smtClean="0"/>
              <a:t>RESEARCH LINKS, CALENDAR, FILES, &amp; PHOTO ALBUMS</a:t>
            </a:r>
          </a:p>
          <a:p>
            <a:pPr marL="0" indent="0">
              <a:buNone/>
            </a:pPr>
            <a:r>
              <a:rPr lang="en-US" sz="2400" dirty="0" smtClean="0"/>
              <a:t>	CCCHS </a:t>
            </a:r>
            <a:r>
              <a:rPr lang="en-US" sz="2400" dirty="0" err="1" smtClean="0"/>
              <a:t>staffulty</a:t>
            </a:r>
            <a:r>
              <a:rPr lang="en-US" sz="2400" dirty="0" smtClean="0"/>
              <a:t>, students, parents, and the community 	are encouraged to use our webpage to:</a:t>
            </a:r>
          </a:p>
          <a:p>
            <a:pPr marL="0" indent="0">
              <a:buNone/>
            </a:pPr>
            <a:endParaRPr lang="en-US" sz="1600" dirty="0" smtClean="0"/>
          </a:p>
          <a:p>
            <a:r>
              <a:rPr lang="en-US" sz="2000" dirty="0" smtClean="0"/>
              <a:t>Make a Pledge to Quit Tobacco Use                                   </a:t>
            </a:r>
          </a:p>
          <a:p>
            <a:r>
              <a:rPr lang="en-US" sz="2000" dirty="0" smtClean="0"/>
              <a:t>Follow our links and files for research</a:t>
            </a:r>
          </a:p>
          <a:p>
            <a:r>
              <a:rPr lang="en-US" sz="2000" dirty="0" smtClean="0"/>
              <a:t>Check our calendar for upcoming events</a:t>
            </a:r>
          </a:p>
          <a:p>
            <a:r>
              <a:rPr lang="en-US" sz="2000" dirty="0" smtClean="0"/>
              <a:t>Encourage students to participate  in the activities</a:t>
            </a:r>
          </a:p>
          <a:p>
            <a:r>
              <a:rPr lang="en-US" sz="2000" dirty="0"/>
              <a:t>Make a difference in the lives of others by supporting someone who is quitting or who has quit, and</a:t>
            </a:r>
          </a:p>
          <a:p>
            <a:r>
              <a:rPr lang="en-US" sz="2000" dirty="0" smtClean="0"/>
              <a:t>Encourage students, parents, and the community to take the pledge with us.</a:t>
            </a:r>
          </a:p>
        </p:txBody>
      </p:sp>
      <p:pic>
        <p:nvPicPr>
          <p:cNvPr id="5" name="Picture 4" descr="Description: http://10steps.sg/wp-content/uploads/article125/22.jpg">
            <a:hlinkClick r:id="rId2" tgtFrame="&quot;_blank&quo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2971800"/>
            <a:ext cx="2229168" cy="1644967"/>
          </a:xfrm>
          <a:prstGeom prst="rect">
            <a:avLst/>
          </a:prstGeom>
          <a:noFill/>
          <a:ln>
            <a:noFill/>
          </a:ln>
        </p:spPr>
      </p:pic>
    </p:spTree>
    <p:extLst>
      <p:ext uri="{BB962C8B-B14F-4D97-AF65-F5344CB8AC3E}">
        <p14:creationId xmlns:p14="http://schemas.microsoft.com/office/powerpoint/2010/main" val="3629927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b="1" dirty="0"/>
              <a:t>STUDENT</a:t>
            </a:r>
            <a:r>
              <a:rPr lang="en-US" dirty="0"/>
              <a:t> </a:t>
            </a:r>
            <a:r>
              <a:rPr lang="en-US" b="1" dirty="0"/>
              <a:t>INVOLVEMENT</a:t>
            </a:r>
            <a:endParaRPr lang="en-US" dirty="0"/>
          </a:p>
        </p:txBody>
      </p:sp>
      <p:sp>
        <p:nvSpPr>
          <p:cNvPr id="3" name="Content Placeholder 2"/>
          <p:cNvSpPr>
            <a:spLocks noGrp="1"/>
          </p:cNvSpPr>
          <p:nvPr>
            <p:ph idx="1"/>
          </p:nvPr>
        </p:nvSpPr>
        <p:spPr>
          <a:xfrm>
            <a:off x="457200" y="1371600"/>
            <a:ext cx="6248400" cy="4525963"/>
          </a:xfrm>
        </p:spPr>
        <p:txBody>
          <a:bodyPr/>
          <a:lstStyle/>
          <a:p>
            <a:r>
              <a:rPr lang="en-US" dirty="0"/>
              <a:t>How can CCCHS </a:t>
            </a:r>
            <a:r>
              <a:rPr lang="en-US" dirty="0" smtClean="0"/>
              <a:t>students become involved?</a:t>
            </a:r>
            <a:endParaRPr lang="en-US" dirty="0"/>
          </a:p>
          <a:p>
            <a:pPr marL="457200" lvl="1" indent="0">
              <a:buNone/>
            </a:pPr>
            <a:r>
              <a:rPr lang="en-US" sz="2400" dirty="0"/>
              <a:t>CCCHS Healthy School Team </a:t>
            </a:r>
            <a:r>
              <a:rPr lang="en-US" sz="2400" dirty="0" smtClean="0"/>
              <a:t>encourages students to become participants and to be </a:t>
            </a:r>
            <a:r>
              <a:rPr lang="en-US" sz="2400" dirty="0"/>
              <a:t>involved in the </a:t>
            </a:r>
            <a:r>
              <a:rPr lang="en-US" sz="2400" dirty="0" smtClean="0"/>
              <a:t>Tobacco Free Zone goals.</a:t>
            </a:r>
          </a:p>
          <a:p>
            <a:pPr marL="457200" lvl="1" indent="0">
              <a:buNone/>
            </a:pPr>
            <a:endParaRPr lang="en-US" sz="2400" dirty="0"/>
          </a:p>
          <a:p>
            <a:pPr marL="457200" lvl="1" indent="0">
              <a:buNone/>
            </a:pPr>
            <a:r>
              <a:rPr lang="en-US" sz="2400" dirty="0"/>
              <a:t>S</a:t>
            </a:r>
            <a:r>
              <a:rPr lang="en-US" sz="2400" dirty="0" smtClean="0"/>
              <a:t>tudents </a:t>
            </a:r>
            <a:r>
              <a:rPr lang="en-US" sz="2400" dirty="0"/>
              <a:t>will be instrumental in keeping the campaign fresh from a student’s </a:t>
            </a:r>
            <a:r>
              <a:rPr lang="en-US" sz="2400" dirty="0" smtClean="0"/>
              <a:t>perspective, </a:t>
            </a:r>
            <a:r>
              <a:rPr lang="en-US" sz="2400" dirty="0"/>
              <a:t>as well as in assisting with the ongoing </a:t>
            </a:r>
            <a:r>
              <a:rPr lang="en-US" sz="2400" dirty="0" smtClean="0"/>
              <a:t>activities and efforts </a:t>
            </a:r>
            <a:r>
              <a:rPr lang="en-US" sz="2400" dirty="0"/>
              <a:t>to educate students about the dangers of </a:t>
            </a:r>
            <a:r>
              <a:rPr lang="en-US" sz="2400" dirty="0" smtClean="0"/>
              <a:t>tobacco use.</a:t>
            </a:r>
          </a:p>
          <a:p>
            <a:pPr marL="457200" lvl="1" indent="0">
              <a:buNone/>
            </a:pPr>
            <a:endParaRPr lang="en-US" sz="2400" dirty="0"/>
          </a:p>
          <a:p>
            <a:endParaRPr lang="en-US" dirty="0"/>
          </a:p>
        </p:txBody>
      </p:sp>
      <p:pic>
        <p:nvPicPr>
          <p:cNvPr id="4098" name="Picture 2" descr="G:\New Folder\IMG_909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39034" y="1905000"/>
            <a:ext cx="1524000" cy="304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06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p:cTn id="7" dur="500" fill="hold"/>
                                        <p:tgtEl>
                                          <p:spTgt spid="4098"/>
                                        </p:tgtEl>
                                        <p:attrNameLst>
                                          <p:attrName>ppt_w</p:attrName>
                                        </p:attrNameLst>
                                      </p:cBhvr>
                                      <p:tavLst>
                                        <p:tav tm="0">
                                          <p:val>
                                            <p:fltVal val="0"/>
                                          </p:val>
                                        </p:tav>
                                        <p:tav tm="100000">
                                          <p:val>
                                            <p:strVal val="#ppt_w"/>
                                          </p:val>
                                        </p:tav>
                                      </p:tavLst>
                                    </p:anim>
                                    <p:anim calcmode="lin" valueType="num">
                                      <p:cBhvr>
                                        <p:cTn id="8" dur="500" fill="hold"/>
                                        <p:tgtEl>
                                          <p:spTgt spid="4098"/>
                                        </p:tgtEl>
                                        <p:attrNameLst>
                                          <p:attrName>ppt_h</p:attrName>
                                        </p:attrNameLst>
                                      </p:cBhvr>
                                      <p:tavLst>
                                        <p:tav tm="0">
                                          <p:val>
                                            <p:fltVal val="0"/>
                                          </p:val>
                                        </p:tav>
                                        <p:tav tm="100000">
                                          <p:val>
                                            <p:strVal val="#ppt_h"/>
                                          </p:val>
                                        </p:tav>
                                      </p:tavLst>
                                    </p:anim>
                                    <p:animEffect transition="in" filter="fade">
                                      <p:cBhvr>
                                        <p:cTn id="9" dur="500"/>
                                        <p:tgtEl>
                                          <p:spTgt spid="4098"/>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858962"/>
          </a:xfrm>
        </p:spPr>
        <p:txBody>
          <a:bodyPr/>
          <a:lstStyle/>
          <a:p>
            <a:pPr algn="l"/>
            <a:r>
              <a:rPr lang="en-US" dirty="0" smtClean="0"/>
              <a:t>                 SCHOLARSHIPS      </a:t>
            </a:r>
            <a:endParaRPr lang="en-US" dirty="0"/>
          </a:p>
        </p:txBody>
      </p:sp>
      <p:sp>
        <p:nvSpPr>
          <p:cNvPr id="3" name="Content Placeholder 2"/>
          <p:cNvSpPr>
            <a:spLocks noGrp="1"/>
          </p:cNvSpPr>
          <p:nvPr>
            <p:ph idx="1"/>
          </p:nvPr>
        </p:nvSpPr>
        <p:spPr/>
        <p:txBody>
          <a:bodyPr/>
          <a:lstStyle/>
          <a:p>
            <a:pPr marL="0" indent="0">
              <a:buNone/>
            </a:pPr>
            <a:endParaRPr lang="en-US" sz="2400" dirty="0" smtClean="0"/>
          </a:p>
          <a:p>
            <a:r>
              <a:rPr lang="en-US" sz="2400" dirty="0" smtClean="0"/>
              <a:t>The </a:t>
            </a:r>
            <a:r>
              <a:rPr lang="en-US" sz="2400" dirty="0"/>
              <a:t>Student Counseling Center has received an announcement </a:t>
            </a:r>
            <a:r>
              <a:rPr lang="en-US" sz="2400" dirty="0" smtClean="0"/>
              <a:t>from the Healthy School Team that </a:t>
            </a:r>
            <a:r>
              <a:rPr lang="en-US" sz="2400" dirty="0"/>
              <a:t>the Legacy Foundation will award </a:t>
            </a:r>
            <a:r>
              <a:rPr lang="en-US" sz="2400" dirty="0" smtClean="0"/>
              <a:t>two, </a:t>
            </a:r>
            <a:r>
              <a:rPr lang="en-US" sz="2400" dirty="0"/>
              <a:t>$5,000 scholarships to two </a:t>
            </a:r>
            <a:r>
              <a:rPr lang="en-US" sz="2400" dirty="0" smtClean="0"/>
              <a:t>students, </a:t>
            </a:r>
            <a:r>
              <a:rPr lang="en-US" sz="2400" dirty="0"/>
              <a:t>who have been instrumental in their school’s tobacco free programs</a:t>
            </a:r>
            <a:r>
              <a:rPr lang="en-US" sz="2400" dirty="0" smtClean="0"/>
              <a:t>.</a:t>
            </a:r>
          </a:p>
          <a:p>
            <a:endParaRPr lang="en-US" sz="2400" dirty="0"/>
          </a:p>
          <a:p>
            <a:r>
              <a:rPr lang="en-US" sz="2400" dirty="0" smtClean="0"/>
              <a:t>Students’ participation in the CCCHS Healthy School Team’s goals, </a:t>
            </a:r>
            <a:r>
              <a:rPr lang="en-US" sz="2400" dirty="0"/>
              <a:t>of providing </a:t>
            </a:r>
            <a:r>
              <a:rPr lang="en-US" sz="2400" dirty="0" smtClean="0"/>
              <a:t>education and resources through our tobacco </a:t>
            </a:r>
            <a:r>
              <a:rPr lang="en-US" sz="2400" dirty="0"/>
              <a:t>free </a:t>
            </a:r>
            <a:r>
              <a:rPr lang="en-US" sz="2400" dirty="0" smtClean="0"/>
              <a:t>programs, </a:t>
            </a:r>
            <a:r>
              <a:rPr lang="en-US" sz="2400" dirty="0"/>
              <a:t>will help CCCHS students </a:t>
            </a:r>
            <a:r>
              <a:rPr lang="en-US" sz="2400" dirty="0" smtClean="0"/>
              <a:t>qualify.</a:t>
            </a:r>
            <a:endParaRPr lang="en-US" sz="2400" dirty="0"/>
          </a:p>
          <a:p>
            <a:endParaRPr lang="en-US" dirty="0"/>
          </a:p>
        </p:txBody>
      </p:sp>
      <p:pic>
        <p:nvPicPr>
          <p:cNvPr id="2050" name="Picture 2" descr="C:\Users\Angelia\Pictures\spend more mone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10400" y="380998"/>
            <a:ext cx="1371600" cy="1733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655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p:cTn id="1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782762"/>
          </a:xfrm>
        </p:spPr>
        <p:txBody>
          <a:bodyPr/>
          <a:lstStyle/>
          <a:p>
            <a:pPr algn="l"/>
            <a:r>
              <a:rPr lang="en-US" sz="6000" dirty="0" smtClean="0"/>
              <a:t/>
            </a:r>
            <a:br>
              <a:rPr lang="en-US" sz="6000" dirty="0" smtClean="0"/>
            </a:br>
            <a:r>
              <a:rPr lang="en-US" sz="6000" dirty="0"/>
              <a:t> </a:t>
            </a:r>
            <a:r>
              <a:rPr lang="en-US" sz="6000" dirty="0" smtClean="0"/>
              <a:t>                 Contacts</a:t>
            </a:r>
            <a:r>
              <a:rPr lang="en-US" sz="6000" dirty="0"/>
              <a:t/>
            </a:r>
            <a:br>
              <a:rPr lang="en-US" sz="6000" dirty="0"/>
            </a:br>
            <a:r>
              <a:rPr lang="en-US" sz="6000" dirty="0"/>
              <a:t>    </a:t>
            </a:r>
          </a:p>
        </p:txBody>
      </p:sp>
      <p:sp>
        <p:nvSpPr>
          <p:cNvPr id="3" name="Content Placeholder 2"/>
          <p:cNvSpPr>
            <a:spLocks noGrp="1"/>
          </p:cNvSpPr>
          <p:nvPr>
            <p:ph idx="1"/>
          </p:nvPr>
        </p:nvSpPr>
        <p:spPr/>
        <p:txBody>
          <a:bodyPr/>
          <a:lstStyle/>
          <a:p>
            <a:endParaRPr lang="en-US" dirty="0" smtClean="0"/>
          </a:p>
          <a:p>
            <a:r>
              <a:rPr lang="en-US" dirty="0" smtClean="0"/>
              <a:t>Healthy </a:t>
            </a:r>
            <a:r>
              <a:rPr lang="en-US" dirty="0"/>
              <a:t>School Team:  Angelia Hannah, Betsy Phillips, Brenda </a:t>
            </a:r>
            <a:r>
              <a:rPr lang="en-US" dirty="0" err="1"/>
              <a:t>Sissom</a:t>
            </a:r>
            <a:r>
              <a:rPr lang="en-US" dirty="0"/>
              <a:t>, Caroline Crabtree, Donna Jones, Judy </a:t>
            </a:r>
            <a:r>
              <a:rPr lang="en-US" dirty="0" smtClean="0"/>
              <a:t>Hodge, Kandy </a:t>
            </a:r>
            <a:r>
              <a:rPr lang="en-US" dirty="0" err="1" smtClean="0"/>
              <a:t>Shemwell</a:t>
            </a:r>
            <a:r>
              <a:rPr lang="en-US" dirty="0" smtClean="0"/>
              <a:t>, Katrina </a:t>
            </a:r>
            <a:r>
              <a:rPr lang="en-US" dirty="0"/>
              <a:t>Wright, Mary Jane Barton, Sarah Walker, Suzanne Reed </a:t>
            </a:r>
          </a:p>
          <a:p>
            <a:r>
              <a:rPr lang="en-US" dirty="0"/>
              <a:t>For PSAs</a:t>
            </a:r>
            <a:r>
              <a:rPr lang="en-US" dirty="0" smtClean="0"/>
              <a:t>, Posters, Hot Zone materials, and webpage information see </a:t>
            </a:r>
            <a:r>
              <a:rPr lang="en-US" dirty="0"/>
              <a:t>Angelia </a:t>
            </a:r>
            <a:r>
              <a:rPr lang="en-US" dirty="0" smtClean="0"/>
              <a:t>Hannah.</a:t>
            </a:r>
            <a:endParaRPr lang="en-US" dirty="0"/>
          </a:p>
          <a:p>
            <a:endParaRPr lang="en-US" dirty="0"/>
          </a:p>
        </p:txBody>
      </p:sp>
      <p:pic>
        <p:nvPicPr>
          <p:cNvPr id="7" name="Picture 6" descr="http://www.funnycapture.com/2089/10/anti-smoking-advertisement/thumbs/thumbs_anti-smoking-ads-8.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600" y="262818"/>
            <a:ext cx="5334000" cy="6061781"/>
          </a:xfrm>
          <a:prstGeom prst="rect">
            <a:avLst/>
          </a:prstGeom>
          <a:noFill/>
          <a:ln>
            <a:noFill/>
          </a:ln>
        </p:spPr>
      </p:pic>
    </p:spTree>
    <p:extLst>
      <p:ext uri="{BB962C8B-B14F-4D97-AF65-F5344CB8AC3E}">
        <p14:creationId xmlns:p14="http://schemas.microsoft.com/office/powerpoint/2010/main" val="2868651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animEffect transition="in" filter="fade">
                                      <p:cBhvr>
                                        <p:cTn id="2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82000" cy="1417638"/>
          </a:xfrm>
        </p:spPr>
        <p:txBody>
          <a:bodyPr rtlCol="0">
            <a:normAutofit/>
          </a:bodyPr>
          <a:lstStyle/>
          <a:p>
            <a:pPr fontAlgn="auto">
              <a:spcAft>
                <a:spcPts val="0"/>
              </a:spcAft>
              <a:defRPr/>
            </a:pPr>
            <a:r>
              <a:rPr lang="en-US" sz="2800" b="1" dirty="0" smtClean="0">
                <a:latin typeface="Century" pitchFamily="18" charset="0"/>
              </a:rPr>
              <a:t/>
            </a:r>
            <a:br>
              <a:rPr lang="en-US" sz="2800" b="1" dirty="0" smtClean="0">
                <a:latin typeface="Century" pitchFamily="18" charset="0"/>
              </a:rPr>
            </a:br>
            <a:r>
              <a:rPr lang="en-US" sz="2800" b="1" dirty="0" smtClean="0">
                <a:latin typeface="Century" pitchFamily="18" charset="0"/>
              </a:rPr>
              <a:t>          CCCHS HEALTHY </a:t>
            </a:r>
            <a:r>
              <a:rPr lang="en-US" sz="2800" b="1" dirty="0">
                <a:latin typeface="Century" pitchFamily="18" charset="0"/>
              </a:rPr>
              <a:t>SCHOOL TEAM</a:t>
            </a:r>
            <a:endParaRPr lang="en-US" sz="2800" dirty="0" smtClean="0">
              <a:latin typeface="Century" pitchFamily="18" charset="0"/>
            </a:endParaRPr>
          </a:p>
        </p:txBody>
      </p:sp>
      <p:sp>
        <p:nvSpPr>
          <p:cNvPr id="3" name="Content Placeholder 2"/>
          <p:cNvSpPr>
            <a:spLocks noGrp="1"/>
          </p:cNvSpPr>
          <p:nvPr>
            <p:ph idx="1"/>
          </p:nvPr>
        </p:nvSpPr>
        <p:spPr>
          <a:xfrm>
            <a:off x="457200" y="1143000"/>
            <a:ext cx="8229600" cy="4983163"/>
          </a:xfrm>
        </p:spPr>
        <p:txBody>
          <a:bodyPr rtlCol="0">
            <a:normAutofit/>
          </a:bodyPr>
          <a:lstStyle/>
          <a:p>
            <a:pPr marL="0" indent="0">
              <a:buNone/>
            </a:pPr>
            <a:endParaRPr lang="en-US" sz="2800" b="1" u="sng" dirty="0" smtClean="0">
              <a:latin typeface="Century" pitchFamily="18" charset="0"/>
            </a:endParaRPr>
          </a:p>
          <a:p>
            <a:pPr marL="0" indent="0">
              <a:buNone/>
            </a:pPr>
            <a:r>
              <a:rPr lang="en-US" sz="2800" b="1" dirty="0" smtClean="0">
                <a:effectLst>
                  <a:glow rad="101600">
                    <a:srgbClr val="A28702">
                      <a:alpha val="60000"/>
                    </a:srgbClr>
                  </a:glow>
                </a:effectLst>
                <a:latin typeface="Century" pitchFamily="18" charset="0"/>
              </a:rPr>
              <a:t>STATEMENT </a:t>
            </a:r>
            <a:endParaRPr lang="en-US" sz="2800" b="1" dirty="0">
              <a:effectLst>
                <a:glow rad="101600">
                  <a:srgbClr val="A28702">
                    <a:alpha val="60000"/>
                  </a:srgbClr>
                </a:glow>
              </a:effectLst>
              <a:latin typeface="Century" pitchFamily="18" charset="0"/>
            </a:endParaRPr>
          </a:p>
          <a:p>
            <a:pPr marL="0" indent="0">
              <a:buNone/>
            </a:pPr>
            <a:r>
              <a:rPr lang="en-US" sz="2400" b="1" dirty="0">
                <a:latin typeface="Century" pitchFamily="18" charset="0"/>
              </a:rPr>
              <a:t>Increase the school population’s awareness of the dangers </a:t>
            </a:r>
            <a:r>
              <a:rPr lang="en-US" sz="2400" b="1" dirty="0" smtClean="0">
                <a:latin typeface="Century" pitchFamily="18" charset="0"/>
              </a:rPr>
              <a:t>of tobacco use</a:t>
            </a:r>
          </a:p>
          <a:p>
            <a:pPr marL="0" indent="0">
              <a:buNone/>
            </a:pPr>
            <a:endParaRPr lang="en-US" sz="1800" b="1" u="sng" dirty="0" smtClean="0">
              <a:latin typeface="Century" pitchFamily="18" charset="0"/>
            </a:endParaRPr>
          </a:p>
          <a:p>
            <a:pPr marL="0" indent="0">
              <a:buNone/>
            </a:pPr>
            <a:r>
              <a:rPr lang="en-US" sz="2800" b="1" dirty="0" smtClean="0">
                <a:effectLst>
                  <a:glow rad="101600">
                    <a:srgbClr val="A28702">
                      <a:alpha val="60000"/>
                    </a:srgbClr>
                  </a:glow>
                </a:effectLst>
                <a:latin typeface="Century" pitchFamily="18" charset="0"/>
              </a:rPr>
              <a:t>GOALS</a:t>
            </a:r>
            <a:endParaRPr lang="en-US" sz="2800" b="1" dirty="0">
              <a:effectLst>
                <a:glow rad="101600">
                  <a:srgbClr val="A28702">
                    <a:alpha val="60000"/>
                  </a:srgbClr>
                </a:glow>
              </a:effectLst>
              <a:latin typeface="Century" pitchFamily="18" charset="0"/>
            </a:endParaRPr>
          </a:p>
          <a:p>
            <a:r>
              <a:rPr lang="en-US" sz="2400" b="1" dirty="0">
                <a:latin typeface="Century" pitchFamily="18" charset="0"/>
              </a:rPr>
              <a:t>Provide </a:t>
            </a:r>
            <a:r>
              <a:rPr lang="en-US" sz="2400" b="1" dirty="0" smtClean="0">
                <a:latin typeface="Century" pitchFamily="18" charset="0"/>
              </a:rPr>
              <a:t>information </a:t>
            </a:r>
            <a:r>
              <a:rPr lang="en-US" sz="2400" b="1" dirty="0">
                <a:latin typeface="Century" pitchFamily="18" charset="0"/>
              </a:rPr>
              <a:t>and </a:t>
            </a:r>
            <a:r>
              <a:rPr lang="en-US" sz="2400" b="1" dirty="0" smtClean="0">
                <a:latin typeface="Century" pitchFamily="18" charset="0"/>
              </a:rPr>
              <a:t>resources for tobacco </a:t>
            </a:r>
            <a:r>
              <a:rPr lang="en-US" sz="2400" b="1" dirty="0">
                <a:latin typeface="Century" pitchFamily="18" charset="0"/>
              </a:rPr>
              <a:t>cessation </a:t>
            </a:r>
          </a:p>
          <a:p>
            <a:r>
              <a:rPr lang="en-US" sz="2400" b="1" dirty="0">
                <a:latin typeface="Century" pitchFamily="18" charset="0"/>
              </a:rPr>
              <a:t>Provide information and resources regarding the negative, health effects of </a:t>
            </a:r>
            <a:r>
              <a:rPr lang="en-US" sz="2400" b="1" dirty="0" smtClean="0">
                <a:latin typeface="Century" pitchFamily="18" charset="0"/>
              </a:rPr>
              <a:t>tobacco use</a:t>
            </a:r>
            <a:endParaRPr lang="en-US" sz="2400" b="1" dirty="0">
              <a:latin typeface="Century" pitchFamily="18" charset="0"/>
            </a:endParaRPr>
          </a:p>
          <a:p>
            <a:pPr eaLnBrk="1" fontAlgn="auto" hangingPunct="1">
              <a:spcAft>
                <a:spcPts val="0"/>
              </a:spcAft>
              <a:buFont typeface="Arial" pitchFamily="34" charset="0"/>
              <a:buChar char="•"/>
              <a:defRPr/>
            </a:pPr>
            <a:endParaRPr lang="en-US" dirty="0" smtClean="0"/>
          </a:p>
        </p:txBody>
      </p:sp>
      <p:pic>
        <p:nvPicPr>
          <p:cNvPr id="6" name="Picture 5" descr="http://ts2.mm.bing.net/images/thumbnail.aspx?q=4692308130006537&amp;id=d98eca77f35a4c0d7e594f57b50e730e&amp;url=http%3a%2f%2fci.idaho.gov%2fimages%2ftobacco-free.jpg">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5781" y="381000"/>
            <a:ext cx="1143000" cy="109361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arn(inVertical)">
                                      <p:cBhvr>
                                        <p:cTn id="7" dur="500"/>
                                        <p:tgtEl>
                                          <p:spTgt spid="3">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barn(inVertical)">
                                      <p:cBhvr>
                                        <p:cTn id="15" dur="500"/>
                                        <p:tgtEl>
                                          <p:spTgt spid="3">
                                            <p:txEl>
                                              <p:pRg st="4" end="4"/>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barn(inVertical)">
                                      <p:cBhvr>
                                        <p:cTn id="18" dur="500"/>
                                        <p:tgtEl>
                                          <p:spTgt spid="3">
                                            <p:txEl>
                                              <p:pRg st="5" end="5"/>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barn(inVertical)">
                                      <p:cBhvr>
                                        <p:cTn id="2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KEY COMPONENTS</a:t>
            </a:r>
          </a:p>
        </p:txBody>
      </p:sp>
      <p:sp>
        <p:nvSpPr>
          <p:cNvPr id="3" name="Content Placeholder 2"/>
          <p:cNvSpPr>
            <a:spLocks noGrp="1"/>
          </p:cNvSpPr>
          <p:nvPr>
            <p:ph idx="1"/>
          </p:nvPr>
        </p:nvSpPr>
        <p:spPr/>
        <p:txBody>
          <a:bodyPr/>
          <a:lstStyle/>
          <a:p>
            <a:pPr algn="ctr"/>
            <a:r>
              <a:rPr lang="en-US" sz="2400" dirty="0"/>
              <a:t>PUBLIC SERVICE ANNOUNCEMENTS </a:t>
            </a:r>
          </a:p>
          <a:p>
            <a:pPr algn="ctr"/>
            <a:r>
              <a:rPr lang="en-US" sz="2400" dirty="0" smtClean="0"/>
              <a:t>POSTERS</a:t>
            </a:r>
            <a:endParaRPr lang="en-US" sz="2400" dirty="0"/>
          </a:p>
          <a:p>
            <a:pPr algn="ctr"/>
            <a:r>
              <a:rPr lang="en-US" sz="2400" dirty="0"/>
              <a:t>INFORMATIONAL </a:t>
            </a:r>
            <a:r>
              <a:rPr lang="en-US" sz="2400" dirty="0" smtClean="0"/>
              <a:t>RESOURCES &amp; HOT ZONES</a:t>
            </a:r>
            <a:endParaRPr lang="en-US" sz="2400" dirty="0"/>
          </a:p>
          <a:p>
            <a:pPr algn="ctr"/>
            <a:r>
              <a:rPr lang="en-US" sz="2400" dirty="0" smtClean="0"/>
              <a:t>QUIT HELPLINES</a:t>
            </a:r>
            <a:endParaRPr lang="en-US" sz="2400" dirty="0"/>
          </a:p>
          <a:p>
            <a:pPr algn="ctr"/>
            <a:r>
              <a:rPr lang="en-US" sz="2400" dirty="0" smtClean="0"/>
              <a:t>HEALTHY SCHOOL TEAM WEBPAGE</a:t>
            </a:r>
          </a:p>
          <a:p>
            <a:pPr algn="ctr"/>
            <a:r>
              <a:rPr lang="en-US" sz="2400" dirty="0" smtClean="0"/>
              <a:t>STUDENT INVOLVEMENT</a:t>
            </a:r>
            <a:endParaRPr lang="en-US" sz="2400" dirty="0"/>
          </a:p>
          <a:p>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1400" y="4343400"/>
            <a:ext cx="2339975" cy="1701800"/>
          </a:xfrm>
          <a:prstGeom prst="rect">
            <a:avLst/>
          </a:prstGeom>
        </p:spPr>
      </p:pic>
    </p:spTree>
    <p:extLst>
      <p:ext uri="{BB962C8B-B14F-4D97-AF65-F5344CB8AC3E}">
        <p14:creationId xmlns:p14="http://schemas.microsoft.com/office/powerpoint/2010/main" val="1236980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1000" fill="hold"/>
                                        <p:tgtEl>
                                          <p:spTgt spid="5"/>
                                        </p:tgtEl>
                                        <p:attrNameLst>
                                          <p:attrName>ppt_w</p:attrName>
                                        </p:attrNameLst>
                                      </p:cBhvr>
                                      <p:tavLst>
                                        <p:tav tm="0">
                                          <p:val>
                                            <p:fltVal val="0"/>
                                          </p:val>
                                        </p:tav>
                                        <p:tav tm="100000">
                                          <p:val>
                                            <p:strVal val="#ppt_w"/>
                                          </p:val>
                                        </p:tav>
                                      </p:tavLst>
                                    </p:anim>
                                    <p:anim calcmode="lin" valueType="num">
                                      <p:cBhvr>
                                        <p:cTn id="34" dur="1000" fill="hold"/>
                                        <p:tgtEl>
                                          <p:spTgt spid="5"/>
                                        </p:tgtEl>
                                        <p:attrNameLst>
                                          <p:attrName>ppt_h</p:attrName>
                                        </p:attrNameLst>
                                      </p:cBhvr>
                                      <p:tavLst>
                                        <p:tav tm="0">
                                          <p:val>
                                            <p:fltVal val="0"/>
                                          </p:val>
                                        </p:tav>
                                        <p:tav tm="100000">
                                          <p:val>
                                            <p:strVal val="#ppt_h"/>
                                          </p:val>
                                        </p:tav>
                                      </p:tavLst>
                                    </p:anim>
                                    <p:anim calcmode="lin" valueType="num">
                                      <p:cBhvr>
                                        <p:cTn id="35" dur="1000" fill="hold"/>
                                        <p:tgtEl>
                                          <p:spTgt spid="5"/>
                                        </p:tgtEl>
                                        <p:attrNameLst>
                                          <p:attrName>style.rotation</p:attrName>
                                        </p:attrNameLst>
                                      </p:cBhvr>
                                      <p:tavLst>
                                        <p:tav tm="0">
                                          <p:val>
                                            <p:fltVal val="90"/>
                                          </p:val>
                                        </p:tav>
                                        <p:tav tm="100000">
                                          <p:val>
                                            <p:fltVal val="0"/>
                                          </p:val>
                                        </p:tav>
                                      </p:tavLst>
                                    </p:anim>
                                    <p:animEffect transition="in" filter="fade">
                                      <p:cBhvr>
                                        <p:cTn id="3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PUBLIC SERVICE ANNOUNCEMENTS</a:t>
            </a:r>
          </a:p>
        </p:txBody>
      </p:sp>
      <p:sp>
        <p:nvSpPr>
          <p:cNvPr id="3" name="Content Placeholder 2"/>
          <p:cNvSpPr>
            <a:spLocks noGrp="1"/>
          </p:cNvSpPr>
          <p:nvPr>
            <p:ph idx="1"/>
          </p:nvPr>
        </p:nvSpPr>
        <p:spPr/>
        <p:txBody>
          <a:bodyPr/>
          <a:lstStyle/>
          <a:p>
            <a:pPr marL="457200" lvl="1" indent="0" algn="ctr">
              <a:buNone/>
            </a:pPr>
            <a:r>
              <a:rPr lang="en-US" sz="3200" b="1" dirty="0" smtClean="0">
                <a:solidFill>
                  <a:schemeClr val="bg1"/>
                </a:solidFill>
              </a:rPr>
              <a:t>What kind of information will the PSAs contain and how will </a:t>
            </a:r>
            <a:r>
              <a:rPr lang="en-US" sz="3200" b="1" dirty="0">
                <a:solidFill>
                  <a:schemeClr val="bg1"/>
                </a:solidFill>
              </a:rPr>
              <a:t>students benefit</a:t>
            </a:r>
            <a:r>
              <a:rPr lang="en-US" sz="3200" b="1" dirty="0" smtClean="0">
                <a:solidFill>
                  <a:schemeClr val="bg1"/>
                </a:solidFill>
              </a:rPr>
              <a:t>?</a:t>
            </a:r>
            <a:endParaRPr lang="en-US" sz="3200" b="1" dirty="0">
              <a:solidFill>
                <a:schemeClr val="bg1"/>
              </a:solidFill>
            </a:endParaRPr>
          </a:p>
          <a:p>
            <a:pPr marL="457200" lvl="1" indent="0">
              <a:lnSpc>
                <a:spcPct val="150000"/>
              </a:lnSpc>
              <a:buNone/>
            </a:pPr>
            <a:r>
              <a:rPr lang="en-US" sz="2400" b="1" dirty="0"/>
              <a:t>The State of Tennessee’s Quitline phone number, website, and free services </a:t>
            </a:r>
            <a:r>
              <a:rPr lang="en-US" sz="2400" b="1" dirty="0" smtClean="0"/>
              <a:t>will </a:t>
            </a:r>
            <a:r>
              <a:rPr lang="en-US" sz="2400" b="1" dirty="0"/>
              <a:t>be advertised along with a visual aid to increase students’ awareness of the negative health effects of smoking</a:t>
            </a:r>
            <a:r>
              <a:rPr lang="en-US" sz="2400" b="1" dirty="0" smtClean="0"/>
              <a:t>.</a:t>
            </a:r>
          </a:p>
          <a:p>
            <a:pPr marL="457200" lvl="1" indent="0" algn="ctr">
              <a:lnSpc>
                <a:spcPct val="150000"/>
              </a:lnSpc>
              <a:buNone/>
            </a:pPr>
            <a:r>
              <a:rPr lang="en-US" sz="2400" dirty="0"/>
              <a:t>One of the PSAs featured is coming up </a:t>
            </a:r>
            <a:r>
              <a:rPr lang="en-US" sz="2400" dirty="0" smtClean="0"/>
              <a:t>next!</a:t>
            </a:r>
            <a:endParaRPr lang="en-US" sz="2400" dirty="0"/>
          </a:p>
          <a:p>
            <a:pPr marL="457200" lvl="1" indent="0">
              <a:lnSpc>
                <a:spcPct val="150000"/>
              </a:lnSpc>
              <a:buNone/>
            </a:pPr>
            <a:endParaRPr lang="en-US" sz="2400" b="1" dirty="0"/>
          </a:p>
          <a:p>
            <a:endParaRPr lang="en-US" dirty="0"/>
          </a:p>
        </p:txBody>
      </p:sp>
    </p:spTree>
    <p:extLst>
      <p:ext uri="{BB962C8B-B14F-4D97-AF65-F5344CB8AC3E}">
        <p14:creationId xmlns:p14="http://schemas.microsoft.com/office/powerpoint/2010/main" val="3384162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www.instablogsimages.com/images/2010/04/10/arab-anti-smoking_25_2Rwny_28802.jpg"/>
          <p:cNvPicPr/>
          <p:nvPr/>
        </p:nvPicPr>
        <p:blipFill>
          <a:blip r:embed="rId2">
            <a:extLst>
              <a:ext uri="{28A0092B-C50C-407E-A947-70E740481C1C}">
                <a14:useLocalDpi xmlns:a14="http://schemas.microsoft.com/office/drawing/2010/main" val="0"/>
              </a:ext>
            </a:extLst>
          </a:blip>
          <a:srcRect/>
          <a:stretch>
            <a:fillRect/>
          </a:stretch>
        </p:blipFill>
        <p:spPr bwMode="auto">
          <a:xfrm>
            <a:off x="2776786" y="473050"/>
            <a:ext cx="5148014" cy="3565550"/>
          </a:xfrm>
          <a:prstGeom prst="rect">
            <a:avLst/>
          </a:prstGeom>
          <a:solidFill>
            <a:srgbClr val="FE2BEC"/>
          </a:solidFill>
          <a:ln w="228600" cap="sq" cmpd="thickThin">
            <a:solidFill>
              <a:srgbClr val="000000"/>
            </a:solidFill>
            <a:prstDash val="solid"/>
            <a:miter lim="800000"/>
          </a:ln>
          <a:effectLst>
            <a:innerShdw blurRad="76200">
              <a:srgbClr val="000000"/>
            </a:innerShdw>
          </a:effectLst>
        </p:spPr>
      </p:pic>
      <p:pic>
        <p:nvPicPr>
          <p:cNvPr id="1025" name="Picture 1" descr="Description: Tobacco Quitline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4329467"/>
            <a:ext cx="1141548" cy="66066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557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4"/>
          <p:cNvSpPr>
            <a:spLocks noChangeArrowheads="1"/>
          </p:cNvSpPr>
          <p:nvPr/>
        </p:nvSpPr>
        <p:spPr bwMode="auto">
          <a:xfrm>
            <a:off x="0" y="3673852"/>
            <a:ext cx="6725944"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2000" b="1" dirty="0">
                <a:solidFill>
                  <a:schemeClr val="bg1"/>
                </a:solidFill>
                <a:latin typeface="Calibri" pitchFamily="34" charset="0"/>
                <a:ea typeface="Calibri" pitchFamily="34" charset="0"/>
                <a:cs typeface="Times New Roman" pitchFamily="18" charset="0"/>
              </a:rPr>
              <a:t> </a:t>
            </a:r>
            <a:r>
              <a:rPr lang="en-US" sz="2000" b="1" dirty="0" smtClean="0">
                <a:solidFill>
                  <a:schemeClr val="bg1"/>
                </a:solidFill>
                <a:latin typeface="Calibri" pitchFamily="34" charset="0"/>
                <a:ea typeface="Calibri" pitchFamily="34" charset="0"/>
                <a:cs typeface="Times New Roman" pitchFamily="18" charset="0"/>
              </a:rPr>
              <a:t>                              </a:t>
            </a:r>
            <a:r>
              <a:rPr kumimoji="0" lang="en-US" sz="2000" b="1" i="0"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Burning money as fast as you can make it?</a:t>
            </a:r>
            <a:endParaRPr kumimoji="0" lang="en-US" sz="7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Tennessee Tobacco Quitline: 1-800-QUIT-NOW</a:t>
            </a:r>
            <a:endParaRPr kumimoji="0" lang="en-US" sz="700" b="0" i="0" u="none" strike="noStrike" cap="none" normalizeH="0" baseline="0" dirty="0" smtClean="0">
              <a:ln>
                <a:noFill/>
              </a:ln>
              <a:solidFill>
                <a:schemeClr val="bg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Rectangle 5"/>
          <p:cNvSpPr>
            <a:spLocks noChangeArrowheads="1"/>
          </p:cNvSpPr>
          <p:nvPr/>
        </p:nvSpPr>
        <p:spPr bwMode="auto">
          <a:xfrm>
            <a:off x="2514600" y="4536759"/>
            <a:ext cx="6400800" cy="23391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FE2BEC"/>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600" b="1" dirty="0">
              <a:solidFill>
                <a:srgbClr val="FE2BEC"/>
              </a:solidFill>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rgbClr val="FE2BEC"/>
              </a:solidFill>
              <a:effectLst/>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en-US" sz="1600" b="1" dirty="0">
              <a:solidFill>
                <a:srgbClr val="FE2BEC"/>
              </a:solidFill>
              <a:latin typeface="Calibri" pitchFamily="34" charset="0"/>
              <a:ea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rgbClr val="FE2BEC"/>
                </a:solidFill>
                <a:effectLst/>
                <a:latin typeface="Calibri" pitchFamily="34" charset="0"/>
                <a:ea typeface="Times New Roman" pitchFamily="18" charset="0"/>
                <a:cs typeface="Times New Roman" pitchFamily="18" charset="0"/>
              </a:rPr>
              <a:t>This program is FREE to all Tennessee residents.</a:t>
            </a:r>
            <a:r>
              <a:rPr lang="en-US" sz="1600" dirty="0">
                <a:solidFill>
                  <a:srgbClr val="FE2BEC"/>
                </a:solidFill>
                <a:latin typeface="Arial" pitchFamily="34" charset="0"/>
                <a:cs typeface="Arial" pitchFamily="34" charset="0"/>
              </a:rPr>
              <a:t> </a:t>
            </a:r>
            <a:r>
              <a:rPr lang="en-US" sz="1600" dirty="0" smtClean="0">
                <a:solidFill>
                  <a:srgbClr val="FE2BEC"/>
                </a:solidFill>
                <a:latin typeface="Arial" pitchFamily="34" charset="0"/>
                <a:cs typeface="Arial" pitchFamily="34" charset="0"/>
              </a:rPr>
              <a:t> </a:t>
            </a:r>
            <a:r>
              <a:rPr kumimoji="0" lang="en-US" sz="1600" b="1" i="0" u="none" strike="noStrike" cap="none" normalizeH="0" baseline="0" dirty="0" smtClean="0">
                <a:ln>
                  <a:noFill/>
                </a:ln>
                <a:solidFill>
                  <a:srgbClr val="FE2BEC"/>
                </a:solidFill>
                <a:effectLst/>
                <a:latin typeface="Calibri" pitchFamily="34" charset="0"/>
                <a:ea typeface="Times New Roman" pitchFamily="18" charset="0"/>
                <a:cs typeface="Times New Roman" pitchFamily="18" charset="0"/>
              </a:rPr>
              <a:t>You may also join the program online </a:t>
            </a:r>
            <a:r>
              <a:rPr kumimoji="0" lang="en-US" sz="1600" b="1" i="0" u="none" strike="noStrike" cap="none" normalizeH="0" dirty="0" smtClean="0">
                <a:ln>
                  <a:noFill/>
                </a:ln>
                <a:solidFill>
                  <a:srgbClr val="FE2BEC"/>
                </a:solidFill>
                <a:effectLst/>
                <a:latin typeface="Calibri" pitchFamily="34" charset="0"/>
                <a:ea typeface="Times New Roman" pitchFamily="18" charset="0"/>
                <a:cs typeface="Times New Roman" pitchFamily="18" charset="0"/>
              </a:rPr>
              <a:t> </a:t>
            </a:r>
            <a:r>
              <a:rPr kumimoji="0" lang="en-US" sz="1600" b="1" i="0" u="none" strike="noStrike" cap="none" normalizeH="0" baseline="0" dirty="0" smtClean="0">
                <a:ln>
                  <a:noFill/>
                </a:ln>
                <a:solidFill>
                  <a:srgbClr val="FE2BEC"/>
                </a:solidFill>
                <a:effectLst/>
                <a:latin typeface="Calibri" pitchFamily="34" charset="0"/>
                <a:ea typeface="Times New Roman" pitchFamily="18" charset="0"/>
                <a:cs typeface="Times New Roman" pitchFamily="18" charset="0"/>
              </a:rPr>
              <a:t>at </a:t>
            </a:r>
            <a:r>
              <a:rPr kumimoji="0" lang="en-US" sz="1600" b="1"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hlinkClick r:id="rId4"/>
              </a:rPr>
              <a:t>www.tnquitline.com</a:t>
            </a:r>
            <a:r>
              <a:rPr kumimoji="0" lang="en-US" sz="1600" b="1" i="0" u="none" strike="noStrike" cap="none" normalizeH="0" baseline="0" dirty="0" smtClean="0">
                <a:ln>
                  <a:noFill/>
                </a:ln>
                <a:solidFill>
                  <a:srgbClr val="FFFF00"/>
                </a:solidFill>
                <a:effectLst/>
                <a:latin typeface="Calibri" pitchFamily="34" charset="0"/>
                <a:ea typeface="Times New Roman" pitchFamily="18" charset="0"/>
                <a:cs typeface="Times New Roman" pitchFamily="18" charset="0"/>
              </a:rPr>
              <a:t>. </a:t>
            </a:r>
            <a:r>
              <a:rPr kumimoji="0" lang="en-US" sz="1600" b="1" i="0" u="sng" strike="noStrike" cap="none" normalizeH="0" baseline="0" dirty="0" smtClean="0">
                <a:ln>
                  <a:noFill/>
                </a:ln>
                <a:solidFill>
                  <a:srgbClr val="FE2BEC"/>
                </a:solidFill>
                <a:effectLst/>
                <a:latin typeface="Calibri" pitchFamily="34" charset="0"/>
                <a:ea typeface="Times New Roman" pitchFamily="18" charset="0"/>
                <a:cs typeface="Times New Roman" pitchFamily="18" charset="0"/>
              </a:rPr>
              <a:t>IT’S FREE</a:t>
            </a:r>
            <a:r>
              <a:rPr kumimoji="0" lang="en-US" sz="1600" b="1" i="0" u="none" strike="noStrike" cap="none" normalizeH="0" baseline="0" dirty="0" smtClean="0">
                <a:ln>
                  <a:noFill/>
                </a:ln>
                <a:solidFill>
                  <a:srgbClr val="FE2BEC"/>
                </a:solidFill>
                <a:effectLst/>
                <a:latin typeface="Calibri" pitchFamily="34" charset="0"/>
                <a:ea typeface="Times New Roman" pitchFamily="18" charset="0"/>
                <a:cs typeface="Times New Roman" pitchFamily="18" charset="0"/>
              </a:rPr>
              <a:t>!! Receive a FREE Tobacco Quit Kit.</a:t>
            </a:r>
            <a:r>
              <a:rPr lang="en-US" sz="1600" dirty="0">
                <a:solidFill>
                  <a:srgbClr val="FE2BEC"/>
                </a:solidFill>
                <a:latin typeface="Calibri" pitchFamily="34" charset="0"/>
                <a:ea typeface="Times New Roman" pitchFamily="18" charset="0"/>
                <a:cs typeface="Times New Roman" pitchFamily="18" charset="0"/>
              </a:rPr>
              <a:t> </a:t>
            </a:r>
            <a:r>
              <a:rPr lang="en-US" sz="1600" dirty="0" smtClean="0">
                <a:solidFill>
                  <a:srgbClr val="FE2BEC"/>
                </a:solidFill>
                <a:latin typeface="Calibri" pitchFamily="34" charset="0"/>
                <a:ea typeface="Times New Roman" pitchFamily="18" charset="0"/>
                <a:cs typeface="Times New Roman" pitchFamily="18" charset="0"/>
              </a:rPr>
              <a:t>  </a:t>
            </a:r>
            <a:r>
              <a:rPr kumimoji="0" lang="en-US" sz="1600" b="1" i="0" u="none" strike="noStrike" cap="none" normalizeH="0" baseline="0" dirty="0" smtClean="0">
                <a:ln>
                  <a:noFill/>
                </a:ln>
                <a:solidFill>
                  <a:srgbClr val="FE2BEC"/>
                </a:solidFill>
                <a:effectLst/>
                <a:latin typeface="Calibri" pitchFamily="34" charset="0"/>
                <a:ea typeface="Times New Roman" pitchFamily="18" charset="0"/>
                <a:cs typeface="Times New Roman" pitchFamily="18" charset="0"/>
              </a:rPr>
              <a:t>Work with a FREE Quit Coach.</a:t>
            </a:r>
            <a:r>
              <a:rPr lang="en-US" sz="1600" dirty="0">
                <a:solidFill>
                  <a:srgbClr val="FE2BEC"/>
                </a:solidFill>
                <a:latin typeface="Calibri" pitchFamily="34" charset="0"/>
                <a:ea typeface="Times New Roman" pitchFamily="18" charset="0"/>
                <a:cs typeface="Times New Roman" pitchFamily="18" charset="0"/>
              </a:rPr>
              <a:t> </a:t>
            </a:r>
            <a:r>
              <a:rPr lang="en-US" sz="1600" dirty="0" smtClean="0">
                <a:solidFill>
                  <a:srgbClr val="FE2BEC"/>
                </a:solidFill>
                <a:latin typeface="Calibri" pitchFamily="34" charset="0"/>
                <a:ea typeface="Times New Roman" pitchFamily="18" charset="0"/>
                <a:cs typeface="Times New Roman" pitchFamily="18" charset="0"/>
              </a:rPr>
              <a:t> </a:t>
            </a:r>
            <a:r>
              <a:rPr kumimoji="0" lang="en-US" sz="1600" b="1" i="0" u="none" strike="noStrike" cap="none" normalizeH="0" baseline="0" dirty="0" smtClean="0">
                <a:ln>
                  <a:noFill/>
                </a:ln>
                <a:solidFill>
                  <a:srgbClr val="FE2BEC"/>
                </a:solidFill>
                <a:effectLst/>
                <a:latin typeface="Calibri" pitchFamily="34" charset="0"/>
                <a:ea typeface="Times New Roman" pitchFamily="18" charset="0"/>
                <a:cs typeface="Times New Roman" pitchFamily="18" charset="0"/>
              </a:rPr>
              <a:t>Learn to deal with tobacco cravings and other challenges.</a:t>
            </a:r>
            <a:endParaRPr kumimoji="0" lang="en-US" sz="1600" b="0" i="0" u="none" strike="noStrike" cap="none" normalizeH="0" baseline="0" dirty="0" smtClean="0">
              <a:ln>
                <a:noFill/>
              </a:ln>
              <a:solidFill>
                <a:srgbClr val="FE2BEC"/>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rgbClr val="FE2BEC"/>
              </a:solidFill>
              <a:effectLst/>
              <a:latin typeface="Arial" pitchFamily="34" charset="0"/>
              <a:cs typeface="Arial" pitchFamily="34" charset="0"/>
            </a:endParaRPr>
          </a:p>
        </p:txBody>
      </p:sp>
    </p:spTree>
    <p:extLst>
      <p:ext uri="{BB962C8B-B14F-4D97-AF65-F5344CB8AC3E}">
        <p14:creationId xmlns:p14="http://schemas.microsoft.com/office/powerpoint/2010/main" val="26794592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PUBLIC SERVICE ANNOUNCEMENTS</a:t>
            </a:r>
          </a:p>
        </p:txBody>
      </p:sp>
      <p:sp>
        <p:nvSpPr>
          <p:cNvPr id="3" name="Content Placeholder 2"/>
          <p:cNvSpPr>
            <a:spLocks noGrp="1"/>
          </p:cNvSpPr>
          <p:nvPr>
            <p:ph idx="1"/>
          </p:nvPr>
        </p:nvSpPr>
        <p:spPr/>
        <p:txBody>
          <a:bodyPr/>
          <a:lstStyle/>
          <a:p>
            <a:pPr marL="0" indent="0">
              <a:buNone/>
            </a:pPr>
            <a:r>
              <a:rPr lang="en-US" sz="2800" b="1" dirty="0">
                <a:solidFill>
                  <a:schemeClr val="bg1"/>
                </a:solidFill>
              </a:rPr>
              <a:t>Where </a:t>
            </a:r>
            <a:r>
              <a:rPr lang="en-US" sz="2800" b="1" dirty="0" smtClean="0">
                <a:solidFill>
                  <a:schemeClr val="bg1"/>
                </a:solidFill>
              </a:rPr>
              <a:t>will </a:t>
            </a:r>
            <a:r>
              <a:rPr lang="en-US" sz="2800" b="1" dirty="0">
                <a:solidFill>
                  <a:schemeClr val="bg1"/>
                </a:solidFill>
              </a:rPr>
              <a:t>teachers get PSAs to use in their classrooms</a:t>
            </a:r>
            <a:r>
              <a:rPr lang="en-US" sz="2800" b="1" dirty="0" smtClean="0">
                <a:solidFill>
                  <a:schemeClr val="bg1"/>
                </a:solidFill>
              </a:rPr>
              <a:t>?</a:t>
            </a:r>
            <a:endParaRPr lang="en-US" sz="2800" dirty="0"/>
          </a:p>
          <a:p>
            <a:r>
              <a:rPr lang="en-US" sz="2800" dirty="0"/>
              <a:t>Each week a new set of administration approved </a:t>
            </a:r>
            <a:r>
              <a:rPr lang="en-US" sz="2800" dirty="0" smtClean="0"/>
              <a:t>PSAs will </a:t>
            </a:r>
            <a:r>
              <a:rPr lang="en-US" sz="2800" dirty="0"/>
              <a:t>be emailed to teachers.</a:t>
            </a:r>
          </a:p>
          <a:p>
            <a:pPr marL="0" indent="0">
              <a:buNone/>
            </a:pPr>
            <a:endParaRPr lang="en-US" dirty="0"/>
          </a:p>
          <a:p>
            <a:endParaRPr lang="en-US"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24399" y="3581401"/>
            <a:ext cx="3409985" cy="2581846"/>
          </a:xfrm>
          <a:prstGeom prst="rect">
            <a:avLst/>
          </a:prstGeom>
        </p:spPr>
      </p:pic>
    </p:spTree>
    <p:extLst>
      <p:ext uri="{BB962C8B-B14F-4D97-AF65-F5344CB8AC3E}">
        <p14:creationId xmlns:p14="http://schemas.microsoft.com/office/powerpoint/2010/main" val="2632694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500" fill="hold"/>
                                        <p:tgtEl>
                                          <p:spTgt spid="11"/>
                                        </p:tgtEl>
                                        <p:attrNameLst>
                                          <p:attrName>ppt_w</p:attrName>
                                        </p:attrNameLst>
                                      </p:cBhvr>
                                      <p:tavLst>
                                        <p:tav tm="0">
                                          <p:val>
                                            <p:fltVal val="0"/>
                                          </p:val>
                                        </p:tav>
                                        <p:tav tm="100000">
                                          <p:val>
                                            <p:strVal val="#ppt_w"/>
                                          </p:val>
                                        </p:tav>
                                      </p:tavLst>
                                    </p:anim>
                                    <p:anim calcmode="lin" valueType="num">
                                      <p:cBhvr>
                                        <p:cTn id="14" dur="500" fill="hold"/>
                                        <p:tgtEl>
                                          <p:spTgt spid="11"/>
                                        </p:tgtEl>
                                        <p:attrNameLst>
                                          <p:attrName>ppt_h</p:attrName>
                                        </p:attrNameLst>
                                      </p:cBhvr>
                                      <p:tavLst>
                                        <p:tav tm="0">
                                          <p:val>
                                            <p:fltVal val="0"/>
                                          </p:val>
                                        </p:tav>
                                        <p:tav tm="100000">
                                          <p:val>
                                            <p:strVal val="#ppt_h"/>
                                          </p:val>
                                        </p:tav>
                                      </p:tavLst>
                                    </p:anim>
                                    <p:animEffect transition="in" filter="fad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000" dirty="0" smtClean="0"/>
              <a:t>   PUBLIC SERVICE ANNOUNCEMENTS</a:t>
            </a:r>
            <a:endParaRPr lang="en-US" sz="4000" dirty="0"/>
          </a:p>
        </p:txBody>
      </p:sp>
      <p:sp>
        <p:nvSpPr>
          <p:cNvPr id="3" name="Content Placeholder 2"/>
          <p:cNvSpPr>
            <a:spLocks noGrp="1"/>
          </p:cNvSpPr>
          <p:nvPr>
            <p:ph idx="1"/>
          </p:nvPr>
        </p:nvSpPr>
        <p:spPr/>
        <p:txBody>
          <a:bodyPr/>
          <a:lstStyle/>
          <a:p>
            <a:pPr marL="0" indent="0" algn="ctr">
              <a:buNone/>
            </a:pPr>
            <a:r>
              <a:rPr lang="en-US" b="1" dirty="0">
                <a:solidFill>
                  <a:schemeClr val="bg1"/>
                </a:solidFill>
              </a:rPr>
              <a:t>How can we use them</a:t>
            </a:r>
            <a:r>
              <a:rPr lang="en-US" b="1" dirty="0" smtClean="0">
                <a:solidFill>
                  <a:schemeClr val="bg1"/>
                </a:solidFill>
              </a:rPr>
              <a:t>?</a:t>
            </a:r>
            <a:endParaRPr lang="en-US" b="1" dirty="0">
              <a:solidFill>
                <a:schemeClr val="bg1"/>
              </a:solidFill>
            </a:endParaRPr>
          </a:p>
          <a:p>
            <a:pPr lvl="1" algn="ctr"/>
            <a:r>
              <a:rPr lang="en-US" sz="2400" dirty="0"/>
              <a:t>Print and </a:t>
            </a:r>
            <a:r>
              <a:rPr lang="en-US" sz="2400" dirty="0" smtClean="0"/>
              <a:t>Post PSAs</a:t>
            </a:r>
            <a:endParaRPr lang="en-US" sz="2400" dirty="0"/>
          </a:p>
          <a:p>
            <a:pPr lvl="1" algn="ctr"/>
            <a:r>
              <a:rPr lang="en-US" sz="2400" dirty="0" smtClean="0"/>
              <a:t>Display PSAs on overheads </a:t>
            </a:r>
            <a:r>
              <a:rPr lang="en-US" sz="2400" dirty="0"/>
              <a:t>b</a:t>
            </a:r>
            <a:r>
              <a:rPr lang="en-US" sz="2400" dirty="0" smtClean="0"/>
              <a:t>efore </a:t>
            </a:r>
          </a:p>
          <a:p>
            <a:pPr marL="457200" lvl="1" indent="0" algn="ctr">
              <a:buNone/>
            </a:pPr>
            <a:r>
              <a:rPr lang="en-US" sz="2400" dirty="0" smtClean="0"/>
              <a:t>or between classes</a:t>
            </a:r>
            <a:endParaRPr lang="en-US" sz="2400" dirty="0"/>
          </a:p>
          <a:p>
            <a:pPr lvl="1" algn="ctr"/>
            <a:r>
              <a:rPr lang="en-US" sz="2400" dirty="0" smtClean="0"/>
              <a:t>Use PSAs as </a:t>
            </a:r>
            <a:r>
              <a:rPr lang="en-US" sz="2400" dirty="0"/>
              <a:t>p</a:t>
            </a:r>
            <a:r>
              <a:rPr lang="en-US" sz="2400" dirty="0" smtClean="0"/>
              <a:t>art </a:t>
            </a:r>
            <a:r>
              <a:rPr lang="en-US" sz="2400" dirty="0"/>
              <a:t>of the </a:t>
            </a:r>
            <a:r>
              <a:rPr lang="en-US" sz="2400" dirty="0" smtClean="0"/>
              <a:t>lesson</a:t>
            </a:r>
          </a:p>
          <a:p>
            <a:pPr lvl="1" algn="ctr"/>
            <a:r>
              <a:rPr lang="en-US" sz="2400" dirty="0" smtClean="0"/>
              <a:t>Encourage students to use them in assignments</a:t>
            </a:r>
            <a:endParaRPr lang="en-US" sz="2400" dirty="0"/>
          </a:p>
          <a:p>
            <a:pPr marL="457200" lvl="1" indent="0" algn="ctr">
              <a:buNone/>
            </a:pPr>
            <a:endParaRPr lang="en-US" sz="2400" b="1" dirty="0"/>
          </a:p>
          <a:p>
            <a:pPr marL="457200" lvl="1" indent="0" algn="ctr">
              <a:buNone/>
            </a:pPr>
            <a:r>
              <a:rPr lang="en-US" sz="3200" b="1" dirty="0" smtClean="0"/>
              <a:t>     </a:t>
            </a:r>
            <a:endParaRPr lang="en-US" sz="3200" b="1" dirty="0"/>
          </a:p>
          <a:p>
            <a:pPr marL="457200" lvl="1" indent="0">
              <a:buNone/>
            </a:pPr>
            <a:endParaRPr lang="en-US" dirty="0"/>
          </a:p>
          <a:p>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33772" y="4495800"/>
            <a:ext cx="3140084" cy="1676400"/>
          </a:xfrm>
          <a:prstGeom prst="rect">
            <a:avLst/>
          </a:prstGeom>
        </p:spPr>
      </p:pic>
    </p:spTree>
    <p:extLst>
      <p:ext uri="{BB962C8B-B14F-4D97-AF65-F5344CB8AC3E}">
        <p14:creationId xmlns:p14="http://schemas.microsoft.com/office/powerpoint/2010/main" val="2114237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additive="base">
                                        <p:cTn id="14"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calcmode="lin" valueType="num">
                                      <p:cBhvr additive="base">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 calcmode="lin" valueType="num">
                                      <p:cBhvr additive="base">
                                        <p:cTn id="30"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endParaRPr lang="en-US" dirty="0"/>
          </a:p>
        </p:txBody>
      </p:sp>
      <p:sp>
        <p:nvSpPr>
          <p:cNvPr id="3" name="Content Placeholder 2"/>
          <p:cNvSpPr>
            <a:spLocks noGrp="1"/>
          </p:cNvSpPr>
          <p:nvPr>
            <p:ph idx="1"/>
          </p:nvPr>
        </p:nvSpPr>
        <p:spPr/>
        <p:txBody>
          <a:bodyPr/>
          <a:lstStyle/>
          <a:p>
            <a:r>
              <a:rPr lang="en-US" dirty="0" smtClean="0"/>
              <a:t>    </a:t>
            </a:r>
            <a:endParaRPr lang="en-US" dirty="0"/>
          </a:p>
        </p:txBody>
      </p:sp>
      <p:sp>
        <p:nvSpPr>
          <p:cNvPr id="4" name="Title 1"/>
          <p:cNvSpPr txBox="1">
            <a:spLocks/>
          </p:cNvSpPr>
          <p:nvPr/>
        </p:nvSpPr>
        <p:spPr bwMode="auto">
          <a:xfrm>
            <a:off x="609600" y="304800"/>
            <a:ext cx="8229600" cy="1143000"/>
          </a:xfrm>
          <a:prstGeom prst="rect">
            <a:avLst/>
          </a:prstGeom>
          <a:noFill/>
          <a:ln>
            <a:noFill/>
          </a:ln>
        </p:spPr>
        <p:txBody>
          <a:bodyPr vert="horz" wrap="square" lIns="91440" tIns="45720" rIns="91440" bIns="45720" numCol="1" anchor="ctr" anchorCtr="0" compatLnSpc="1">
            <a:prstTxWarp prst="textNoShape">
              <a:avLst/>
            </a:prstTxWarp>
            <a:normAutofit/>
          </a:bodyPr>
          <a:lstStyle>
            <a:lvl1pPr algn="ctr" rtl="0" eaLnBrk="1" fontAlgn="base" hangingPunct="1">
              <a:spcBef>
                <a:spcPct val="0"/>
              </a:spcBef>
              <a:spcAft>
                <a:spcPct val="0"/>
              </a:spcAft>
              <a:defRPr sz="4400" b="0" kern="1200" cap="none" spc="0">
                <a:ln w="18415" cmpd="sng">
                  <a:solidFill>
                    <a:srgbClr val="FFFFFF"/>
                  </a:solidFill>
                  <a:prstDash val="solid"/>
                </a:ln>
                <a:solidFill>
                  <a:srgbClr val="FFFFFF"/>
                </a:solidFill>
                <a:effectLst>
                  <a:glow rad="101600">
                    <a:srgbClr val="019E8B">
                      <a:alpha val="60000"/>
                    </a:srgbClr>
                  </a:glow>
                  <a:outerShdw blurRad="63500" dir="3600000" algn="tl" rotWithShape="0">
                    <a:srgbClr val="000000">
                      <a:alpha val="70000"/>
                    </a:srgbClr>
                  </a:outerShdw>
                </a:effectLst>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5400" dirty="0" smtClean="0"/>
              <a:t>POSTERS</a:t>
            </a:r>
            <a:endParaRPr lang="en-US" sz="5400" dirty="0"/>
          </a:p>
        </p:txBody>
      </p:sp>
      <p:sp>
        <p:nvSpPr>
          <p:cNvPr id="5" name="Content Placeholder 2"/>
          <p:cNvSpPr txBox="1">
            <a:spLocks/>
          </p:cNvSpPr>
          <p:nvPr/>
        </p:nvSpPr>
        <p:spPr bwMode="auto">
          <a:xfrm>
            <a:off x="457200" y="1570038"/>
            <a:ext cx="82296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Font typeface="Arial" charset="0"/>
              <a:buChar char="•"/>
              <a:defRPr sz="3200" b="0" kern="1200" cap="none" spc="0">
                <a:ln w="18415" cmpd="sng">
                  <a:solidFill>
                    <a:srgbClr val="FFFFFF"/>
                  </a:solidFill>
                  <a:prstDash val="solid"/>
                </a:ln>
                <a:solidFill>
                  <a:srgbClr val="FFFFFF"/>
                </a:solidFill>
                <a:effectLst>
                  <a:glow rad="101600">
                    <a:srgbClr val="A28702">
                      <a:alpha val="60000"/>
                    </a:srgbClr>
                  </a:glow>
                  <a:outerShdw blurRad="63500" dir="3600000" algn="tl" rotWithShape="0">
                    <a:srgbClr val="000000">
                      <a:alpha val="70000"/>
                    </a:srgbClr>
                  </a:outerShdw>
                </a:effectLst>
                <a:latin typeface="+mn-lt"/>
                <a:ea typeface="+mn-ea"/>
                <a:cs typeface="+mn-cs"/>
              </a:defRPr>
            </a:lvl1pPr>
            <a:lvl2pPr marL="742950" indent="-285750" algn="l" rtl="0" eaLnBrk="1" fontAlgn="base" hangingPunct="1">
              <a:spcBef>
                <a:spcPct val="20000"/>
              </a:spcBef>
              <a:spcAft>
                <a:spcPct val="0"/>
              </a:spcAft>
              <a:buFont typeface="Arial" charset="0"/>
              <a:buChar char="–"/>
              <a:defRPr sz="2800" b="0" kern="1200" cap="none" spc="0">
                <a:ln w="18415" cmpd="sng">
                  <a:solidFill>
                    <a:srgbClr val="FFFFFF"/>
                  </a:solidFill>
                  <a:prstDash val="solid"/>
                </a:ln>
                <a:solidFill>
                  <a:srgbClr val="FFFFFF"/>
                </a:solidFill>
                <a:effectLst>
                  <a:glow rad="101600">
                    <a:srgbClr val="A28702">
                      <a:alpha val="60000"/>
                    </a:srgbClr>
                  </a:glow>
                  <a:outerShdw blurRad="63500" dir="3600000" algn="tl" rotWithShape="0">
                    <a:srgbClr val="000000">
                      <a:alpha val="70000"/>
                    </a:srgbClr>
                  </a:outerShdw>
                </a:effectLst>
                <a:latin typeface="+mn-lt"/>
                <a:ea typeface="+mn-ea"/>
                <a:cs typeface="+mn-cs"/>
              </a:defRPr>
            </a:lvl2pPr>
            <a:lvl3pPr marL="1143000" indent="-228600" algn="l" rtl="0" eaLnBrk="1" fontAlgn="base" hangingPunct="1">
              <a:spcBef>
                <a:spcPct val="20000"/>
              </a:spcBef>
              <a:spcAft>
                <a:spcPct val="0"/>
              </a:spcAft>
              <a:buFont typeface="Arial" charset="0"/>
              <a:buChar char="•"/>
              <a:defRPr sz="2400" b="0" kern="1200" cap="none" spc="0">
                <a:ln w="18415" cmpd="sng">
                  <a:solidFill>
                    <a:srgbClr val="FFFFFF"/>
                  </a:solidFill>
                  <a:prstDash val="solid"/>
                </a:ln>
                <a:solidFill>
                  <a:srgbClr val="FFFFFF"/>
                </a:solidFill>
                <a:effectLst>
                  <a:glow rad="101600">
                    <a:srgbClr val="A28702">
                      <a:alpha val="60000"/>
                    </a:srgbClr>
                  </a:glow>
                  <a:outerShdw blurRad="63500" dir="3600000" algn="tl" rotWithShape="0">
                    <a:srgbClr val="000000">
                      <a:alpha val="70000"/>
                    </a:srgbClr>
                  </a:outerShdw>
                </a:effectLst>
                <a:latin typeface="+mn-lt"/>
                <a:ea typeface="+mn-ea"/>
                <a:cs typeface="+mn-cs"/>
              </a:defRPr>
            </a:lvl3pPr>
            <a:lvl4pPr marL="1600200" indent="-228600" algn="l" rtl="0" eaLnBrk="1" fontAlgn="base" hangingPunct="1">
              <a:spcBef>
                <a:spcPct val="20000"/>
              </a:spcBef>
              <a:spcAft>
                <a:spcPct val="0"/>
              </a:spcAft>
              <a:buFont typeface="Arial" charset="0"/>
              <a:buChar char="–"/>
              <a:defRPr sz="2000" b="0" kern="1200" cap="none" spc="0">
                <a:ln w="18415" cmpd="sng">
                  <a:solidFill>
                    <a:srgbClr val="FFFFFF"/>
                  </a:solidFill>
                  <a:prstDash val="solid"/>
                </a:ln>
                <a:solidFill>
                  <a:srgbClr val="FFFFFF"/>
                </a:solidFill>
                <a:effectLst>
                  <a:glow rad="101600">
                    <a:srgbClr val="A28702">
                      <a:alpha val="60000"/>
                    </a:srgbClr>
                  </a:glow>
                  <a:outerShdw blurRad="63500" dir="3600000" algn="tl" rotWithShape="0">
                    <a:srgbClr val="000000">
                      <a:alpha val="70000"/>
                    </a:srgbClr>
                  </a:outerShdw>
                </a:effectLst>
                <a:latin typeface="+mn-lt"/>
                <a:ea typeface="+mn-ea"/>
                <a:cs typeface="+mn-cs"/>
              </a:defRPr>
            </a:lvl4pPr>
            <a:lvl5pPr marL="2057400" indent="-228600" algn="l" rtl="0" eaLnBrk="1" fontAlgn="base" hangingPunct="1">
              <a:spcBef>
                <a:spcPct val="20000"/>
              </a:spcBef>
              <a:spcAft>
                <a:spcPct val="0"/>
              </a:spcAft>
              <a:buFont typeface="Arial" charset="0"/>
              <a:buChar char="»"/>
              <a:defRPr sz="2000" b="0" kern="1200" cap="none" spc="0">
                <a:ln w="18415" cmpd="sng">
                  <a:solidFill>
                    <a:srgbClr val="FFFFFF"/>
                  </a:solidFill>
                  <a:prstDash val="solid"/>
                </a:ln>
                <a:solidFill>
                  <a:srgbClr val="FFFFFF"/>
                </a:solidFill>
                <a:effectLst>
                  <a:glow rad="101600">
                    <a:srgbClr val="A28702">
                      <a:alpha val="60000"/>
                    </a:srgbClr>
                  </a:glow>
                  <a:outerShdw blurRad="63500" dir="3600000" algn="tl" rotWithShape="0">
                    <a:srgbClr val="000000">
                      <a:alpha val="70000"/>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2" indent="0">
              <a:buNone/>
            </a:pPr>
            <a:r>
              <a:rPr lang="en-US" sz="2400" b="1" dirty="0" smtClean="0">
                <a:solidFill>
                  <a:schemeClr val="bg1"/>
                </a:solidFill>
              </a:rPr>
              <a:t>How will themed </a:t>
            </a:r>
            <a:r>
              <a:rPr lang="en-US" sz="2400" b="1" dirty="0">
                <a:solidFill>
                  <a:schemeClr val="bg1"/>
                </a:solidFill>
              </a:rPr>
              <a:t>posters </a:t>
            </a:r>
            <a:r>
              <a:rPr lang="en-US" sz="2400" b="1" dirty="0" smtClean="0">
                <a:solidFill>
                  <a:schemeClr val="bg1"/>
                </a:solidFill>
              </a:rPr>
              <a:t>be used?</a:t>
            </a:r>
            <a:r>
              <a:rPr lang="en-US" sz="1800" b="1" dirty="0">
                <a:solidFill>
                  <a:schemeClr val="bg1"/>
                </a:solidFill>
              </a:rPr>
              <a:t> </a:t>
            </a:r>
            <a:endParaRPr lang="en-US" sz="2400" b="1" dirty="0" smtClean="0">
              <a:solidFill>
                <a:schemeClr val="bg1"/>
              </a:solidFill>
            </a:endParaRPr>
          </a:p>
          <a:p>
            <a:pPr lvl="2"/>
            <a:r>
              <a:rPr lang="en-US" sz="1800" dirty="0" smtClean="0"/>
              <a:t>Posters, useful in targeting themed, tobacco related issues, will be posted throughout the school.</a:t>
            </a:r>
          </a:p>
          <a:p>
            <a:pPr lvl="2"/>
            <a:r>
              <a:rPr lang="en-US" sz="1800" dirty="0" smtClean="0"/>
              <a:t>Tobacco related themes will change monthly.  So, posters throughout the school will be changed to reflect the monthly theme.</a:t>
            </a:r>
          </a:p>
          <a:p>
            <a:pPr lvl="2"/>
            <a:endParaRPr lang="en-US" sz="1800" b="1" dirty="0">
              <a:solidFill>
                <a:schemeClr val="bg1"/>
              </a:solidFill>
            </a:endParaRPr>
          </a:p>
          <a:p>
            <a:pPr marL="914400" lvl="2" indent="0">
              <a:buNone/>
            </a:pPr>
            <a:r>
              <a:rPr lang="en-US" sz="1800" b="1" dirty="0" smtClean="0">
                <a:solidFill>
                  <a:schemeClr val="bg1"/>
                </a:solidFill>
              </a:rPr>
              <a:t>SOME Featured Monthly Topics:</a:t>
            </a:r>
            <a:endParaRPr lang="en-US" sz="1800" b="1" dirty="0">
              <a:solidFill>
                <a:schemeClr val="bg1"/>
              </a:solidFill>
            </a:endParaRPr>
          </a:p>
          <a:p>
            <a:pPr lvl="2"/>
            <a:r>
              <a:rPr lang="en-US" sz="1800" dirty="0" smtClean="0"/>
              <a:t>Secondhand Smoke</a:t>
            </a:r>
          </a:p>
          <a:p>
            <a:pPr lvl="2"/>
            <a:r>
              <a:rPr lang="en-US" sz="1800" dirty="0" smtClean="0"/>
              <a:t>Tobacco Industry Strategies</a:t>
            </a:r>
          </a:p>
          <a:p>
            <a:pPr lvl="2"/>
            <a:r>
              <a:rPr lang="en-US" sz="1800" dirty="0" smtClean="0"/>
              <a:t>Tobacco Use and Pregnancy</a:t>
            </a:r>
          </a:p>
          <a:p>
            <a:pPr lvl="2"/>
            <a:r>
              <a:rPr lang="en-US" sz="1800" dirty="0" smtClean="0"/>
              <a:t>Environmental Pollution/Toxins</a:t>
            </a:r>
          </a:p>
          <a:p>
            <a:pPr lvl="2"/>
            <a:endParaRPr lang="en-US" sz="1800" dirty="0" smtClean="0"/>
          </a:p>
          <a:p>
            <a:pPr marL="914400" lvl="2" indent="0">
              <a:buNone/>
            </a:pPr>
            <a:r>
              <a:rPr lang="en-US" sz="1800" dirty="0" smtClean="0"/>
              <a:t>                              </a:t>
            </a:r>
          </a:p>
          <a:p>
            <a:pPr marL="914400" lvl="2" indent="0" algn="ctr">
              <a:buNone/>
            </a:pPr>
            <a:r>
              <a:rPr lang="en-US" sz="1800" dirty="0" smtClean="0"/>
              <a:t>See our calendar on the webpage for other details.</a:t>
            </a:r>
          </a:p>
          <a:p>
            <a:pPr marL="914400" lvl="2" indent="0">
              <a:buFont typeface="Arial" charset="0"/>
              <a:buNone/>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81600" y="3260852"/>
            <a:ext cx="2514600" cy="2455926"/>
          </a:xfrm>
          <a:prstGeom prst="rect">
            <a:avLst/>
          </a:prstGeom>
        </p:spPr>
      </p:pic>
    </p:spTree>
    <p:extLst>
      <p:ext uri="{BB962C8B-B14F-4D97-AF65-F5344CB8AC3E}">
        <p14:creationId xmlns:p14="http://schemas.microsoft.com/office/powerpoint/2010/main" val="4072079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 calcmode="lin" valueType="num">
                                      <p:cBhvr additive="base">
                                        <p:cTn id="11"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anim calcmode="lin" valueType="num">
                                      <p:cBhvr additive="base">
                                        <p:cTn id="1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xEl>
                                              <p:pRg st="6" end="6"/>
                                            </p:txEl>
                                          </p:spTgt>
                                        </p:tgtEl>
                                        <p:attrNameLst>
                                          <p:attrName>style.visibility</p:attrName>
                                        </p:attrNameLst>
                                      </p:cBhvr>
                                      <p:to>
                                        <p:strVal val="visible"/>
                                      </p:to>
                                    </p:set>
                                    <p:anim calcmode="lin" valueType="num">
                                      <p:cBhvr additive="base">
                                        <p:cTn id="2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
                                            <p:txEl>
                                              <p:pRg st="7" end="7"/>
                                            </p:txEl>
                                          </p:spTgt>
                                        </p:tgtEl>
                                        <p:attrNameLst>
                                          <p:attrName>style.visibility</p:attrName>
                                        </p:attrNameLst>
                                      </p:cBhvr>
                                      <p:to>
                                        <p:strVal val="visible"/>
                                      </p:to>
                                    </p:set>
                                    <p:anim calcmode="lin" valueType="num">
                                      <p:cBhvr additive="base">
                                        <p:cTn id="25"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8" end="8"/>
                                            </p:txEl>
                                          </p:spTgt>
                                        </p:tgtEl>
                                        <p:attrNameLst>
                                          <p:attrName>style.visibility</p:attrName>
                                        </p:attrNameLst>
                                      </p:cBhvr>
                                      <p:to>
                                        <p:strVal val="visible"/>
                                      </p:to>
                                    </p:set>
                                    <p:anim calcmode="lin" valueType="num">
                                      <p:cBhvr additive="base">
                                        <p:cTn id="29"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             </a:t>
            </a:r>
            <a:r>
              <a:rPr lang="en-US" sz="6600" dirty="0" smtClean="0"/>
              <a:t>POSTERS</a:t>
            </a:r>
            <a:endParaRPr lang="en-US" sz="6600" dirty="0"/>
          </a:p>
        </p:txBody>
      </p:sp>
      <p:sp>
        <p:nvSpPr>
          <p:cNvPr id="3" name="Content Placeholder 2"/>
          <p:cNvSpPr>
            <a:spLocks noGrp="1"/>
          </p:cNvSpPr>
          <p:nvPr>
            <p:ph idx="1"/>
          </p:nvPr>
        </p:nvSpPr>
        <p:spPr/>
        <p:txBody>
          <a:bodyPr/>
          <a:lstStyle/>
          <a:p>
            <a:pPr marL="0" indent="0">
              <a:buNone/>
            </a:pPr>
            <a:r>
              <a:rPr lang="en-US" sz="2400" b="1" dirty="0" smtClean="0">
                <a:solidFill>
                  <a:schemeClr val="bg1"/>
                </a:solidFill>
              </a:rPr>
              <a:t>How </a:t>
            </a:r>
            <a:r>
              <a:rPr lang="en-US" sz="2400" b="1" dirty="0">
                <a:solidFill>
                  <a:schemeClr val="bg1"/>
                </a:solidFill>
              </a:rPr>
              <a:t>will </a:t>
            </a:r>
            <a:r>
              <a:rPr lang="en-US" sz="2400" b="1" dirty="0" smtClean="0">
                <a:solidFill>
                  <a:schemeClr val="bg1"/>
                </a:solidFill>
              </a:rPr>
              <a:t>our school obtain </a:t>
            </a:r>
            <a:r>
              <a:rPr lang="en-US" sz="2400" b="1" dirty="0">
                <a:solidFill>
                  <a:schemeClr val="bg1"/>
                </a:solidFill>
              </a:rPr>
              <a:t>posters?</a:t>
            </a:r>
          </a:p>
          <a:p>
            <a:pPr marL="0" indent="0">
              <a:buNone/>
            </a:pPr>
            <a:r>
              <a:rPr lang="en-US" sz="2400" dirty="0" smtClean="0"/>
              <a:t>Free posters have </a:t>
            </a:r>
            <a:r>
              <a:rPr lang="en-US" sz="2400" dirty="0"/>
              <a:t>been </a:t>
            </a:r>
            <a:r>
              <a:rPr lang="en-US" sz="2400" dirty="0" smtClean="0"/>
              <a:t>provided by:</a:t>
            </a:r>
            <a:endParaRPr lang="en-US" sz="2400" dirty="0"/>
          </a:p>
          <a:p>
            <a:pPr marL="0" indent="0">
              <a:buNone/>
            </a:pPr>
            <a:r>
              <a:rPr lang="en-US" sz="2400" dirty="0"/>
              <a:t>	The </a:t>
            </a:r>
            <a:r>
              <a:rPr lang="en-US" sz="2400" b="1" dirty="0"/>
              <a:t>U.S. Centers for Disease Control and Prevention</a:t>
            </a:r>
          </a:p>
          <a:p>
            <a:pPr marL="0" indent="0">
              <a:buNone/>
            </a:pPr>
            <a:r>
              <a:rPr lang="en-US" sz="2400" dirty="0"/>
              <a:t>	The </a:t>
            </a:r>
            <a:r>
              <a:rPr lang="en-US" sz="2400" b="1" dirty="0"/>
              <a:t>American Lung Association</a:t>
            </a:r>
          </a:p>
          <a:p>
            <a:pPr marL="0" indent="0">
              <a:buNone/>
            </a:pPr>
            <a:r>
              <a:rPr lang="en-US" sz="2400" dirty="0"/>
              <a:t>	The </a:t>
            </a:r>
            <a:r>
              <a:rPr lang="en-US" sz="2400" b="1" dirty="0"/>
              <a:t>National Clearinghouse for Alcohol and Drug 	Information, and others</a:t>
            </a:r>
            <a:r>
              <a:rPr lang="en-US" sz="2400" b="1" dirty="0" smtClean="0"/>
              <a:t>.</a:t>
            </a:r>
          </a:p>
          <a:p>
            <a:pPr marL="0" indent="0">
              <a:buNone/>
            </a:pPr>
            <a:endParaRPr lang="en-US" sz="2400" dirty="0"/>
          </a:p>
          <a:p>
            <a:pPr marL="0" indent="0">
              <a:buNone/>
            </a:pPr>
            <a:r>
              <a:rPr lang="en-US" sz="2400" dirty="0" smtClean="0"/>
              <a:t>A poster, entitled “Within 20 Minutes of Quitting,” </a:t>
            </a:r>
            <a:r>
              <a:rPr lang="en-US" sz="2400" dirty="0"/>
              <a:t>will be provided to </a:t>
            </a:r>
            <a:r>
              <a:rPr lang="en-US" sz="2400" dirty="0" err="1" smtClean="0"/>
              <a:t>staffulty</a:t>
            </a:r>
            <a:r>
              <a:rPr lang="en-US" sz="2400" dirty="0" smtClean="0"/>
              <a:t> for </a:t>
            </a:r>
            <a:r>
              <a:rPr lang="en-US" sz="2400" dirty="0"/>
              <a:t>use in </a:t>
            </a:r>
            <a:r>
              <a:rPr lang="en-US" sz="2400" dirty="0" smtClean="0"/>
              <a:t>classrooms.  Other posters will be </a:t>
            </a:r>
            <a:r>
              <a:rPr lang="en-US" sz="2400" dirty="0"/>
              <a:t>used throughout the school in </a:t>
            </a:r>
            <a:r>
              <a:rPr lang="en-US" sz="2400" dirty="0" smtClean="0"/>
              <a:t>the 2012-2013 school year, and will be changed to address the monthly theme.</a:t>
            </a:r>
            <a:endParaRPr lang="en-US" sz="2400"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43600" y="152400"/>
            <a:ext cx="2286000" cy="2286000"/>
          </a:xfrm>
          <a:prstGeom prst="rect">
            <a:avLst/>
          </a:prstGeom>
        </p:spPr>
      </p:pic>
    </p:spTree>
    <p:extLst>
      <p:ext uri="{BB962C8B-B14F-4D97-AF65-F5344CB8AC3E}">
        <p14:creationId xmlns:p14="http://schemas.microsoft.com/office/powerpoint/2010/main" val="97151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p:cTn id="13"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3">
                                            <p:txEl>
                                              <p:pRg st="1" end="1"/>
                                            </p:txEl>
                                          </p:spTgt>
                                        </p:tgtEl>
                                      </p:cBhvr>
                                    </p:animEffect>
                                  </p:childTnLst>
                                </p:cTn>
                              </p:par>
                              <p:par>
                                <p:cTn id="17" presetID="31" presetClass="entr" presetSubtype="0" fill="hold" nodeType="with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1" dur="1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2" dur="1000"/>
                                        <p:tgtEl>
                                          <p:spTgt spid="3">
                                            <p:txEl>
                                              <p:pRg st="2" end="2"/>
                                            </p:txEl>
                                          </p:spTgt>
                                        </p:tgtEl>
                                      </p:cBhvr>
                                    </p:animEffect>
                                  </p:childTnLst>
                                </p:cTn>
                              </p:par>
                              <p:par>
                                <p:cTn id="23" presetID="31" presetClass="entr" presetSubtype="0" fill="hold"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p:cTn id="25" dur="10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6" dur="1000" fill="hold"/>
                                        <p:tgtEl>
                                          <p:spTgt spid="3">
                                            <p:txEl>
                                              <p:pRg st="3" end="3"/>
                                            </p:txEl>
                                          </p:spTgt>
                                        </p:tgtEl>
                                        <p:attrNameLst>
                                          <p:attrName>ppt_h</p:attrName>
                                        </p:attrNameLst>
                                      </p:cBhvr>
                                      <p:tavLst>
                                        <p:tav tm="0">
                                          <p:val>
                                            <p:fltVal val="0"/>
                                          </p:val>
                                        </p:tav>
                                        <p:tav tm="100000">
                                          <p:val>
                                            <p:strVal val="#ppt_h"/>
                                          </p:val>
                                        </p:tav>
                                      </p:tavLst>
                                    </p:anim>
                                    <p:anim calcmode="lin" valueType="num">
                                      <p:cBhvr>
                                        <p:cTn id="27" dur="1000" fill="hold"/>
                                        <p:tgtEl>
                                          <p:spTgt spid="3">
                                            <p:txEl>
                                              <p:pRg st="3" end="3"/>
                                            </p:txEl>
                                          </p:spTgt>
                                        </p:tgtEl>
                                        <p:attrNameLst>
                                          <p:attrName>style.rotation</p:attrName>
                                        </p:attrNameLst>
                                      </p:cBhvr>
                                      <p:tavLst>
                                        <p:tav tm="0">
                                          <p:val>
                                            <p:fltVal val="90"/>
                                          </p:val>
                                        </p:tav>
                                        <p:tav tm="100000">
                                          <p:val>
                                            <p:fltVal val="0"/>
                                          </p:val>
                                        </p:tav>
                                      </p:tavLst>
                                    </p:anim>
                                    <p:animEffect transition="in" filter="fade">
                                      <p:cBhvr>
                                        <p:cTn id="28" dur="1000"/>
                                        <p:tgtEl>
                                          <p:spTgt spid="3">
                                            <p:txEl>
                                              <p:pRg st="3" end="3"/>
                                            </p:txEl>
                                          </p:spTgt>
                                        </p:tgtEl>
                                      </p:cBhvr>
                                    </p:animEffect>
                                  </p:childTnLst>
                                </p:cTn>
                              </p:par>
                              <p:par>
                                <p:cTn id="29" presetID="31" presetClass="entr" presetSubtype="0" fill="hold" nodeType="with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p:cTn id="31"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2"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3" dur="1000" fill="hold"/>
                                        <p:tgtEl>
                                          <p:spTgt spid="3">
                                            <p:txEl>
                                              <p:pRg st="4" end="4"/>
                                            </p:txEl>
                                          </p:spTgt>
                                        </p:tgtEl>
                                        <p:attrNameLst>
                                          <p:attrName>style.rotation</p:attrName>
                                        </p:attrNameLst>
                                      </p:cBhvr>
                                      <p:tavLst>
                                        <p:tav tm="0">
                                          <p:val>
                                            <p:fltVal val="90"/>
                                          </p:val>
                                        </p:tav>
                                        <p:tav tm="100000">
                                          <p:val>
                                            <p:fltVal val="0"/>
                                          </p:val>
                                        </p:tav>
                                      </p:tavLst>
                                    </p:anim>
                                    <p:animEffect transition="in" filter="fade">
                                      <p:cBhvr>
                                        <p:cTn id="34" dur="1000"/>
                                        <p:tgtEl>
                                          <p:spTgt spid="3">
                                            <p:txEl>
                                              <p:pRg st="4" end="4"/>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anim calcmode="lin" valueType="num">
                                      <p:cBhvr>
                                        <p:cTn id="39"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0"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1"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42"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S10194765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2F87F188-9B01-42FF-98CE-82A6A578FAF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TS101947653</Template>
  <TotalTime>409</TotalTime>
  <Words>726</Words>
  <Application>Microsoft Office PowerPoint</Application>
  <PresentationFormat>On-screen Show (4:3)</PresentationFormat>
  <Paragraphs>113</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TS101947653</vt:lpstr>
      <vt:lpstr> TOBACCO FREE ZONE</vt:lpstr>
      <vt:lpstr>           CCCHS HEALTHY SCHOOL TEAM</vt:lpstr>
      <vt:lpstr>KEY COMPONENTS</vt:lpstr>
      <vt:lpstr>PUBLIC SERVICE ANNOUNCEMENTS</vt:lpstr>
      <vt:lpstr>PowerPoint Presentation</vt:lpstr>
      <vt:lpstr>PUBLIC SERVICE ANNOUNCEMENTS</vt:lpstr>
      <vt:lpstr>   PUBLIC SERVICE ANNOUNCEMENTS</vt:lpstr>
      <vt:lpstr> </vt:lpstr>
      <vt:lpstr>             POSTERS</vt:lpstr>
      <vt:lpstr>PowerPoint Presentation</vt:lpstr>
      <vt:lpstr>Informational Cards, Brochures, and Pamphlets</vt:lpstr>
      <vt:lpstr>          QUIT HELPLINES</vt:lpstr>
      <vt:lpstr>      QUIT HELPLINES</vt:lpstr>
      <vt:lpstr>HEALTHY SCHOOL TEAM WEBPAGE</vt:lpstr>
      <vt:lpstr>STUDENT INVOLVEMENT</vt:lpstr>
      <vt:lpstr>                 SCHOLARSHIPS      </vt:lpstr>
      <vt:lpstr>                   Contacts     </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STOP SMOKING CAMPAIGN</dc:title>
  <dc:creator>Angelia</dc:creator>
  <cp:lastModifiedBy>Angelia</cp:lastModifiedBy>
  <cp:revision>52</cp:revision>
  <dcterms:created xsi:type="dcterms:W3CDTF">2012-02-01T05:56:05Z</dcterms:created>
  <dcterms:modified xsi:type="dcterms:W3CDTF">2012-04-04T00:52:35Z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TC101947653</vt:lpwstr>
  </property>
</Properties>
</file>