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2" r:id="rId2"/>
  </p:sldMasterIdLst>
  <p:notesMasterIdLst>
    <p:notesMasterId r:id="rId52"/>
  </p:notesMasterIdLst>
  <p:handoutMasterIdLst>
    <p:handoutMasterId r:id="rId53"/>
  </p:handoutMasterIdLst>
  <p:sldIdLst>
    <p:sldId id="257" r:id="rId3"/>
    <p:sldId id="568" r:id="rId4"/>
    <p:sldId id="569" r:id="rId5"/>
    <p:sldId id="360" r:id="rId6"/>
    <p:sldId id="613" r:id="rId7"/>
    <p:sldId id="614" r:id="rId8"/>
    <p:sldId id="615" r:id="rId9"/>
    <p:sldId id="617" r:id="rId10"/>
    <p:sldId id="551" r:id="rId11"/>
    <p:sldId id="552" r:id="rId12"/>
    <p:sldId id="444" r:id="rId13"/>
    <p:sldId id="573" r:id="rId14"/>
    <p:sldId id="574" r:id="rId15"/>
    <p:sldId id="575" r:id="rId16"/>
    <p:sldId id="576" r:id="rId17"/>
    <p:sldId id="577" r:id="rId18"/>
    <p:sldId id="578" r:id="rId19"/>
    <p:sldId id="579" r:id="rId20"/>
    <p:sldId id="580" r:id="rId21"/>
    <p:sldId id="581" r:id="rId22"/>
    <p:sldId id="582" r:id="rId23"/>
    <p:sldId id="548" r:id="rId24"/>
    <p:sldId id="605" r:id="rId25"/>
    <p:sldId id="603" r:id="rId26"/>
    <p:sldId id="598" r:id="rId27"/>
    <p:sldId id="586" r:id="rId28"/>
    <p:sldId id="599" r:id="rId29"/>
    <p:sldId id="563" r:id="rId30"/>
    <p:sldId id="585" r:id="rId31"/>
    <p:sldId id="455" r:id="rId32"/>
    <p:sldId id="606" r:id="rId33"/>
    <p:sldId id="460" r:id="rId34"/>
    <p:sldId id="500" r:id="rId35"/>
    <p:sldId id="374" r:id="rId36"/>
    <p:sldId id="618" r:id="rId37"/>
    <p:sldId id="532" r:id="rId38"/>
    <p:sldId id="608" r:id="rId39"/>
    <p:sldId id="601" r:id="rId40"/>
    <p:sldId id="589" r:id="rId41"/>
    <p:sldId id="590" r:id="rId42"/>
    <p:sldId id="592" r:id="rId43"/>
    <p:sldId id="607" r:id="rId44"/>
    <p:sldId id="593" r:id="rId45"/>
    <p:sldId id="594" r:id="rId46"/>
    <p:sldId id="591" r:id="rId47"/>
    <p:sldId id="595" r:id="rId48"/>
    <p:sldId id="596" r:id="rId49"/>
    <p:sldId id="597" r:id="rId50"/>
    <p:sldId id="331" r:id="rId5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2" autoAdjust="0"/>
  </p:normalViewPr>
  <p:slideViewPr>
    <p:cSldViewPr>
      <p:cViewPr varScale="1">
        <p:scale>
          <a:sx n="73" d="100"/>
          <a:sy n="73" d="100"/>
        </p:scale>
        <p:origin x="107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4820"/>
          </a:xfrm>
          <a:prstGeom prst="rect">
            <a:avLst/>
          </a:prstGeom>
        </p:spPr>
        <p:txBody>
          <a:bodyPr vert="horz" lIns="93177" tIns="46589" rIns="93177" bIns="46589" rtlCol="0"/>
          <a:lstStyle>
            <a:lvl1pPr algn="r">
              <a:defRPr sz="1200"/>
            </a:lvl1pPr>
          </a:lstStyle>
          <a:p>
            <a:fld id="{CA0BB574-0895-477B-BED4-3459E7A07FD7}" type="datetimeFigureOut">
              <a:rPr lang="en-US" smtClean="0"/>
              <a:t>8/8/2019</a:t>
            </a:fld>
            <a:endParaRPr lang="en-US"/>
          </a:p>
        </p:txBody>
      </p:sp>
      <p:sp>
        <p:nvSpPr>
          <p:cNvPr id="4" name="Footer Placeholder 3"/>
          <p:cNvSpPr>
            <a:spLocks noGrp="1"/>
          </p:cNvSpPr>
          <p:nvPr>
            <p:ph type="ftr" sz="quarter" idx="2"/>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4820"/>
          </a:xfrm>
          <a:prstGeom prst="rect">
            <a:avLst/>
          </a:prstGeom>
        </p:spPr>
        <p:txBody>
          <a:bodyPr vert="horz" lIns="93177" tIns="46589" rIns="93177" bIns="46589" rtlCol="0" anchor="b"/>
          <a:lstStyle>
            <a:lvl1pPr algn="r">
              <a:defRPr sz="1200"/>
            </a:lvl1pPr>
          </a:lstStyle>
          <a:p>
            <a:fld id="{06AD2E2F-E2A0-472B-80A9-7B9DFB552563}" type="slidenum">
              <a:rPr lang="en-US" smtClean="0"/>
              <a:t>‹#›</a:t>
            </a:fld>
            <a:endParaRPr lang="en-US"/>
          </a:p>
        </p:txBody>
      </p:sp>
    </p:spTree>
    <p:extLst>
      <p:ext uri="{BB962C8B-B14F-4D97-AF65-F5344CB8AC3E}">
        <p14:creationId xmlns:p14="http://schemas.microsoft.com/office/powerpoint/2010/main" val="2149921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3177" tIns="46589" rIns="93177" bIns="46589" rtlCol="0"/>
          <a:lstStyle>
            <a:lvl1pPr algn="r">
              <a:defRPr sz="1200"/>
            </a:lvl1pPr>
          </a:lstStyle>
          <a:p>
            <a:fld id="{E3671BEA-E66E-4BEC-BAB5-D10B40ECB992}" type="datetimeFigureOut">
              <a:rPr lang="en-US" smtClean="0"/>
              <a:t>8/8/2019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3177" tIns="46589" rIns="93177" bIns="46589" rtlCol="0" anchor="b"/>
          <a:lstStyle>
            <a:lvl1pPr algn="r">
              <a:defRPr sz="1200"/>
            </a:lvl1pPr>
          </a:lstStyle>
          <a:p>
            <a:fld id="{634DB253-6A32-4472-B248-683C8EB82496}" type="slidenum">
              <a:rPr lang="en-US" smtClean="0"/>
              <a:t>‹#›</a:t>
            </a:fld>
            <a:endParaRPr lang="en-US"/>
          </a:p>
        </p:txBody>
      </p:sp>
    </p:spTree>
    <p:extLst>
      <p:ext uri="{BB962C8B-B14F-4D97-AF65-F5344CB8AC3E}">
        <p14:creationId xmlns:p14="http://schemas.microsoft.com/office/powerpoint/2010/main" val="377276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1</a:t>
            </a:fld>
            <a:endParaRPr lang="en-US"/>
          </a:p>
        </p:txBody>
      </p:sp>
    </p:spTree>
    <p:extLst>
      <p:ext uri="{BB962C8B-B14F-4D97-AF65-F5344CB8AC3E}">
        <p14:creationId xmlns:p14="http://schemas.microsoft.com/office/powerpoint/2010/main" val="1513728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33</a:t>
            </a:fld>
            <a:endParaRPr lang="en-US"/>
          </a:p>
        </p:txBody>
      </p:sp>
    </p:spTree>
    <p:extLst>
      <p:ext uri="{BB962C8B-B14F-4D97-AF65-F5344CB8AC3E}">
        <p14:creationId xmlns:p14="http://schemas.microsoft.com/office/powerpoint/2010/main" val="846804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34</a:t>
            </a:fld>
            <a:endParaRPr lang="en-US"/>
          </a:p>
        </p:txBody>
      </p:sp>
    </p:spTree>
    <p:extLst>
      <p:ext uri="{BB962C8B-B14F-4D97-AF65-F5344CB8AC3E}">
        <p14:creationId xmlns:p14="http://schemas.microsoft.com/office/powerpoint/2010/main" val="4090343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38</a:t>
            </a:fld>
            <a:endParaRPr lang="en-US"/>
          </a:p>
        </p:txBody>
      </p:sp>
    </p:spTree>
    <p:extLst>
      <p:ext uri="{BB962C8B-B14F-4D97-AF65-F5344CB8AC3E}">
        <p14:creationId xmlns:p14="http://schemas.microsoft.com/office/powerpoint/2010/main" val="2096521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39</a:t>
            </a:fld>
            <a:endParaRPr lang="en-US"/>
          </a:p>
        </p:txBody>
      </p:sp>
    </p:spTree>
    <p:extLst>
      <p:ext uri="{BB962C8B-B14F-4D97-AF65-F5344CB8AC3E}">
        <p14:creationId xmlns:p14="http://schemas.microsoft.com/office/powerpoint/2010/main" val="1600894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42</a:t>
            </a:fld>
            <a:endParaRPr lang="en-US"/>
          </a:p>
        </p:txBody>
      </p:sp>
    </p:spTree>
    <p:extLst>
      <p:ext uri="{BB962C8B-B14F-4D97-AF65-F5344CB8AC3E}">
        <p14:creationId xmlns:p14="http://schemas.microsoft.com/office/powerpoint/2010/main" val="1218474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4DB253-6A32-4472-B248-683C8EB82496}" type="slidenum">
              <a:rPr lang="en-US" smtClean="0"/>
              <a:t>43</a:t>
            </a:fld>
            <a:endParaRPr lang="en-US"/>
          </a:p>
        </p:txBody>
      </p:sp>
    </p:spTree>
    <p:extLst>
      <p:ext uri="{BB962C8B-B14F-4D97-AF65-F5344CB8AC3E}">
        <p14:creationId xmlns:p14="http://schemas.microsoft.com/office/powerpoint/2010/main" val="725833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47</a:t>
            </a:fld>
            <a:endParaRPr lang="en-US"/>
          </a:p>
        </p:txBody>
      </p:sp>
    </p:spTree>
    <p:extLst>
      <p:ext uri="{BB962C8B-B14F-4D97-AF65-F5344CB8AC3E}">
        <p14:creationId xmlns:p14="http://schemas.microsoft.com/office/powerpoint/2010/main" val="603304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48</a:t>
            </a:fld>
            <a:endParaRPr lang="en-US"/>
          </a:p>
        </p:txBody>
      </p:sp>
    </p:spTree>
    <p:extLst>
      <p:ext uri="{BB962C8B-B14F-4D97-AF65-F5344CB8AC3E}">
        <p14:creationId xmlns:p14="http://schemas.microsoft.com/office/powerpoint/2010/main" val="476646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49</a:t>
            </a:fld>
            <a:endParaRPr lang="en-US"/>
          </a:p>
        </p:txBody>
      </p:sp>
    </p:spTree>
    <p:extLst>
      <p:ext uri="{BB962C8B-B14F-4D97-AF65-F5344CB8AC3E}">
        <p14:creationId xmlns:p14="http://schemas.microsoft.com/office/powerpoint/2010/main" val="414055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4</a:t>
            </a:fld>
            <a:endParaRPr lang="en-US"/>
          </a:p>
        </p:txBody>
      </p:sp>
    </p:spTree>
    <p:extLst>
      <p:ext uri="{BB962C8B-B14F-4D97-AF65-F5344CB8AC3E}">
        <p14:creationId xmlns:p14="http://schemas.microsoft.com/office/powerpoint/2010/main" val="291304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9</a:t>
            </a:fld>
            <a:endParaRPr lang="en-US"/>
          </a:p>
        </p:txBody>
      </p:sp>
    </p:spTree>
    <p:extLst>
      <p:ext uri="{BB962C8B-B14F-4D97-AF65-F5344CB8AC3E}">
        <p14:creationId xmlns:p14="http://schemas.microsoft.com/office/powerpoint/2010/main" val="4095919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10</a:t>
            </a:fld>
            <a:endParaRPr lang="en-US"/>
          </a:p>
        </p:txBody>
      </p:sp>
    </p:spTree>
    <p:extLst>
      <p:ext uri="{BB962C8B-B14F-4D97-AF65-F5344CB8AC3E}">
        <p14:creationId xmlns:p14="http://schemas.microsoft.com/office/powerpoint/2010/main" val="2784746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23</a:t>
            </a:fld>
            <a:endParaRPr lang="en-US"/>
          </a:p>
        </p:txBody>
      </p:sp>
    </p:spTree>
    <p:extLst>
      <p:ext uri="{BB962C8B-B14F-4D97-AF65-F5344CB8AC3E}">
        <p14:creationId xmlns:p14="http://schemas.microsoft.com/office/powerpoint/2010/main" val="2358973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24</a:t>
            </a:fld>
            <a:endParaRPr lang="en-US"/>
          </a:p>
        </p:txBody>
      </p:sp>
    </p:spTree>
    <p:extLst>
      <p:ext uri="{BB962C8B-B14F-4D97-AF65-F5344CB8AC3E}">
        <p14:creationId xmlns:p14="http://schemas.microsoft.com/office/powerpoint/2010/main" val="2783711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28</a:t>
            </a:fld>
            <a:endParaRPr lang="en-US"/>
          </a:p>
        </p:txBody>
      </p:sp>
    </p:spTree>
    <p:extLst>
      <p:ext uri="{BB962C8B-B14F-4D97-AF65-F5344CB8AC3E}">
        <p14:creationId xmlns:p14="http://schemas.microsoft.com/office/powerpoint/2010/main" val="3976472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30</a:t>
            </a:fld>
            <a:endParaRPr lang="en-US"/>
          </a:p>
        </p:txBody>
      </p:sp>
    </p:spTree>
    <p:extLst>
      <p:ext uri="{BB962C8B-B14F-4D97-AF65-F5344CB8AC3E}">
        <p14:creationId xmlns:p14="http://schemas.microsoft.com/office/powerpoint/2010/main" val="1049718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4DB253-6A32-4472-B248-683C8EB82496}" type="slidenum">
              <a:rPr lang="en-US" smtClean="0"/>
              <a:t>32</a:t>
            </a:fld>
            <a:endParaRPr lang="en-US"/>
          </a:p>
        </p:txBody>
      </p:sp>
    </p:spTree>
    <p:extLst>
      <p:ext uri="{BB962C8B-B14F-4D97-AF65-F5344CB8AC3E}">
        <p14:creationId xmlns:p14="http://schemas.microsoft.com/office/powerpoint/2010/main" val="4090343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F47AEF8-DC55-45A2-9219-DFF809632D06}" type="datetimeFigureOut">
              <a:rPr lang="en-US">
                <a:solidFill>
                  <a:prstClr val="black">
                    <a:tint val="75000"/>
                  </a:prstClr>
                </a:solidFill>
              </a:rPr>
              <a:pPr>
                <a:defRPr/>
              </a:pPr>
              <a:t>8/8/2019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71D6FDA-F995-40C7-A10B-A90A4264F80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2724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90781ED-E70E-438B-BE30-F549D51CE47B}" type="datetimeFigureOut">
              <a:rPr lang="en-US">
                <a:solidFill>
                  <a:prstClr val="black">
                    <a:tint val="75000"/>
                  </a:prstClr>
                </a:solidFill>
              </a:rPr>
              <a:pPr>
                <a:defRPr/>
              </a:pPr>
              <a:t>8/8/2019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49284A-85FC-4F08-AFA5-3D281249E6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24915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9F16D1A-CB5D-4278-A995-32CFFDA7B570}" type="datetimeFigureOut">
              <a:rPr lang="en-US">
                <a:solidFill>
                  <a:prstClr val="black">
                    <a:tint val="75000"/>
                  </a:prstClr>
                </a:solidFill>
              </a:rPr>
              <a:pPr>
                <a:defRPr/>
              </a:pPr>
              <a:t>8/8/2019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DF4F3D2-1386-4ECC-AB4B-1C628FF00E6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91138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F47AEF8-DC55-45A2-9219-DFF809632D06}" type="datetimeFigureOut">
              <a:rPr lang="en-US">
                <a:solidFill>
                  <a:prstClr val="black">
                    <a:tint val="75000"/>
                  </a:prstClr>
                </a:solidFill>
              </a:rPr>
              <a:pPr>
                <a:defRPr/>
              </a:pPr>
              <a:t>8/8/2019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71D6FDA-F995-40C7-A10B-A90A4264F80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95370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C364AFE-49B0-4807-BEA0-0DB444CCE733}" type="datetimeFigureOut">
              <a:rPr lang="en-US">
                <a:solidFill>
                  <a:prstClr val="black">
                    <a:tint val="75000"/>
                  </a:prstClr>
                </a:solidFill>
              </a:rPr>
              <a:pPr>
                <a:defRPr/>
              </a:pPr>
              <a:t>8/8/2019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C0CFB12-6182-47CC-AB05-FAD0B03D4F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715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548DABA-2BED-4D6B-A249-8D66CB993CBF}" type="datetimeFigureOut">
              <a:rPr lang="en-US">
                <a:solidFill>
                  <a:prstClr val="black">
                    <a:tint val="75000"/>
                  </a:prstClr>
                </a:solidFill>
              </a:rPr>
              <a:pPr>
                <a:defRPr/>
              </a:pPr>
              <a:t>8/8/2019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99D4D4-1061-45B7-A027-95B8C9BCDA4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0694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CC136FB-D546-46A9-A85C-2555804D796B}" type="datetimeFigureOut">
              <a:rPr lang="en-US">
                <a:solidFill>
                  <a:prstClr val="black">
                    <a:tint val="75000"/>
                  </a:prstClr>
                </a:solidFill>
              </a:rPr>
              <a:pPr>
                <a:defRPr/>
              </a:pPr>
              <a:t>8/8/2019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F97D37C-7C86-49EB-80D8-46F1EF49427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238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D9A4D3B-A258-4E4B-BDD8-58143CD2C554}" type="datetimeFigureOut">
              <a:rPr lang="en-US">
                <a:solidFill>
                  <a:prstClr val="black">
                    <a:tint val="75000"/>
                  </a:prstClr>
                </a:solidFill>
              </a:rPr>
              <a:pPr>
                <a:defRPr/>
              </a:pPr>
              <a:t>8/8/2019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67984C3-8708-49A8-AB05-440C4377A1E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50751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78794D7-B9D7-4DCC-B734-285CD3CF7C69}" type="datetimeFigureOut">
              <a:rPr lang="en-US">
                <a:solidFill>
                  <a:prstClr val="black">
                    <a:tint val="75000"/>
                  </a:prstClr>
                </a:solidFill>
              </a:rPr>
              <a:pPr>
                <a:defRPr/>
              </a:pPr>
              <a:t>8/8/2019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48D59C1-A101-4CAA-8A04-92B7B7995E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1591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AF4423-63DB-40E9-96E4-D2E6549C0CAE}" type="datetimeFigureOut">
              <a:rPr lang="en-US">
                <a:solidFill>
                  <a:prstClr val="black">
                    <a:tint val="75000"/>
                  </a:prstClr>
                </a:solidFill>
              </a:rPr>
              <a:pPr>
                <a:defRPr/>
              </a:pPr>
              <a:t>8/8/2019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83ECFFD-E139-469A-B436-B38A8852D2A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7284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E2A4BE3-79E4-419E-8AC1-F6836A18082F}" type="datetimeFigureOut">
              <a:rPr lang="en-US">
                <a:solidFill>
                  <a:prstClr val="black">
                    <a:tint val="75000"/>
                  </a:prstClr>
                </a:solidFill>
              </a:rPr>
              <a:pPr>
                <a:defRPr/>
              </a:pPr>
              <a:t>8/8/2019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4C5DB6-6FF2-4434-A0F4-82E2519971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5973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C364AFE-49B0-4807-BEA0-0DB444CCE733}" type="datetimeFigureOut">
              <a:rPr lang="en-US">
                <a:solidFill>
                  <a:prstClr val="black">
                    <a:tint val="75000"/>
                  </a:prstClr>
                </a:solidFill>
              </a:rPr>
              <a:pPr>
                <a:defRPr/>
              </a:pPr>
              <a:t>8/8/2019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C0CFB12-6182-47CC-AB05-FAD0B03D4FE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6053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6524D19-CD38-4092-8BF0-2DC663537392}" type="datetimeFigureOut">
              <a:rPr lang="en-US">
                <a:solidFill>
                  <a:prstClr val="black">
                    <a:tint val="75000"/>
                  </a:prstClr>
                </a:solidFill>
              </a:rPr>
              <a:pPr>
                <a:defRPr/>
              </a:pPr>
              <a:t>8/8/2019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ED1EB74-9BCD-45E5-8F32-3293357D21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491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90781ED-E70E-438B-BE30-F549D51CE47B}" type="datetimeFigureOut">
              <a:rPr lang="en-US">
                <a:solidFill>
                  <a:prstClr val="black">
                    <a:tint val="75000"/>
                  </a:prstClr>
                </a:solidFill>
              </a:rPr>
              <a:pPr>
                <a:defRPr/>
              </a:pPr>
              <a:t>8/8/2019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49284A-85FC-4F08-AFA5-3D281249E6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2889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9F16D1A-CB5D-4278-A995-32CFFDA7B570}" type="datetimeFigureOut">
              <a:rPr lang="en-US">
                <a:solidFill>
                  <a:prstClr val="black">
                    <a:tint val="75000"/>
                  </a:prstClr>
                </a:solidFill>
              </a:rPr>
              <a:pPr>
                <a:defRPr/>
              </a:pPr>
              <a:t>8/8/2019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DF4F3D2-1386-4ECC-AB4B-1C628FF00E6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90324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548DABA-2BED-4D6B-A249-8D66CB993CBF}" type="datetimeFigureOut">
              <a:rPr lang="en-US">
                <a:solidFill>
                  <a:prstClr val="black">
                    <a:tint val="75000"/>
                  </a:prstClr>
                </a:solidFill>
              </a:rPr>
              <a:pPr>
                <a:defRPr/>
              </a:pPr>
              <a:t>8/8/2019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99D4D4-1061-45B7-A027-95B8C9BCDA4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9962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CC136FB-D546-46A9-A85C-2555804D796B}" type="datetimeFigureOut">
              <a:rPr lang="en-US">
                <a:solidFill>
                  <a:prstClr val="black">
                    <a:tint val="75000"/>
                  </a:prstClr>
                </a:solidFill>
              </a:rPr>
              <a:pPr>
                <a:defRPr/>
              </a:pPr>
              <a:t>8/8/2019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F97D37C-7C86-49EB-80D8-46F1EF49427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30722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D9A4D3B-A258-4E4B-BDD8-58143CD2C554}" type="datetimeFigureOut">
              <a:rPr lang="en-US">
                <a:solidFill>
                  <a:prstClr val="black">
                    <a:tint val="75000"/>
                  </a:prstClr>
                </a:solidFill>
              </a:rPr>
              <a:pPr>
                <a:defRPr/>
              </a:pPr>
              <a:t>8/8/2019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67984C3-8708-49A8-AB05-440C4377A1E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97115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78794D7-B9D7-4DCC-B734-285CD3CF7C69}" type="datetimeFigureOut">
              <a:rPr lang="en-US">
                <a:solidFill>
                  <a:prstClr val="black">
                    <a:tint val="75000"/>
                  </a:prstClr>
                </a:solidFill>
              </a:rPr>
              <a:pPr>
                <a:defRPr/>
              </a:pPr>
              <a:t>8/8/2019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48D59C1-A101-4CAA-8A04-92B7B7995E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8821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AF4423-63DB-40E9-96E4-D2E6549C0CAE}" type="datetimeFigureOut">
              <a:rPr lang="en-US">
                <a:solidFill>
                  <a:prstClr val="black">
                    <a:tint val="75000"/>
                  </a:prstClr>
                </a:solidFill>
              </a:rPr>
              <a:pPr>
                <a:defRPr/>
              </a:pPr>
              <a:t>8/8/2019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83ECFFD-E139-469A-B436-B38A8852D2A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0060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E2A4BE3-79E4-419E-8AC1-F6836A18082F}" type="datetimeFigureOut">
              <a:rPr lang="en-US">
                <a:solidFill>
                  <a:prstClr val="black">
                    <a:tint val="75000"/>
                  </a:prstClr>
                </a:solidFill>
              </a:rPr>
              <a:pPr>
                <a:defRPr/>
              </a:pPr>
              <a:t>8/8/2019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4C5DB6-6FF2-4434-A0F4-82E2519971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8682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6524D19-CD38-4092-8BF0-2DC663537392}" type="datetimeFigureOut">
              <a:rPr lang="en-US">
                <a:solidFill>
                  <a:prstClr val="black">
                    <a:tint val="75000"/>
                  </a:prstClr>
                </a:solidFill>
              </a:rPr>
              <a:pPr>
                <a:defRPr/>
              </a:pPr>
              <a:t>8/8/2019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ED1EB74-9BCD-45E5-8F32-3293357D21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7441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C5E72BF-2A65-4755-A9E0-B24D0B7BFDEA}" type="datetimeFigureOut">
              <a:rPr lang="en-US">
                <a:solidFill>
                  <a:prstClr val="black">
                    <a:tint val="75000"/>
                  </a:prstClr>
                </a:solidFill>
              </a:rPr>
              <a:pPr>
                <a:defRPr/>
              </a:pPr>
              <a:t>8/8/2019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9E74ECC-20A5-421B-A5A2-15F5BC23209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49490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C5E72BF-2A65-4755-A9E0-B24D0B7BFDEA}" type="datetimeFigureOut">
              <a:rPr lang="en-US">
                <a:solidFill>
                  <a:prstClr val="black">
                    <a:tint val="75000"/>
                  </a:prstClr>
                </a:solidFill>
              </a:rPr>
              <a:pPr>
                <a:defRPr/>
              </a:pPr>
              <a:t>8/8/2019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9E74ECC-20A5-421B-A5A2-15F5BC23209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264861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tudyjams.scholastic.com/studyjams/jams/science/matter/properties-of-matter.ht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tudyjams.scholastic.com/studyjams/jams/science/matter/solids-liquids-gases.htm"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22500" t="13000" r="40625" b="10000"/>
          <a:stretch/>
        </p:blipFill>
        <p:spPr>
          <a:xfrm>
            <a:off x="5547794" y="1503086"/>
            <a:ext cx="2043131" cy="2666459"/>
          </a:xfrm>
          <a:prstGeom prst="rect">
            <a:avLst/>
          </a:prstGeom>
        </p:spPr>
      </p:pic>
      <p:pic>
        <p:nvPicPr>
          <p:cNvPr id="3" name="Picture 2"/>
          <p:cNvPicPr>
            <a:picLocks noChangeAspect="1"/>
          </p:cNvPicPr>
          <p:nvPr/>
        </p:nvPicPr>
        <p:blipFill rotWithShape="1">
          <a:blip r:embed="rId4"/>
          <a:srcRect l="23125" t="14001" r="42500" b="14999"/>
          <a:stretch/>
        </p:blipFill>
        <p:spPr>
          <a:xfrm>
            <a:off x="6447154" y="2449356"/>
            <a:ext cx="2018039" cy="2605105"/>
          </a:xfrm>
          <a:prstGeom prst="rect">
            <a:avLst/>
          </a:prstGeom>
        </p:spPr>
      </p:pic>
      <p:sp>
        <p:nvSpPr>
          <p:cNvPr id="2" name="Title 1"/>
          <p:cNvSpPr>
            <a:spLocks noGrp="1"/>
          </p:cNvSpPr>
          <p:nvPr>
            <p:ph type="ctrTitle"/>
          </p:nvPr>
        </p:nvSpPr>
        <p:spPr>
          <a:xfrm>
            <a:off x="1219200" y="381000"/>
            <a:ext cx="6781800" cy="914400"/>
          </a:xfrm>
          <a:solidFill>
            <a:srgbClr val="D283E7"/>
          </a:solidFill>
          <a:ln w="76200">
            <a:solidFill>
              <a:schemeClr val="accent4">
                <a:lumMod val="50000"/>
              </a:schemeClr>
            </a:solidFill>
          </a:ln>
        </p:spPr>
        <p:txBody>
          <a:bodyPr rtlCol="0">
            <a:normAutofit/>
          </a:bodyPr>
          <a:lstStyle/>
          <a:p>
            <a:pPr eaLnBrk="1" fontAlgn="auto" hangingPunct="1">
              <a:spcAft>
                <a:spcPts val="0"/>
              </a:spcAft>
              <a:defRPr/>
            </a:pPr>
            <a:r>
              <a:rPr lang="en-US" b="1" dirty="0">
                <a:effectLst>
                  <a:outerShdw blurRad="38100" dist="38100" dir="2700000" algn="tl">
                    <a:srgbClr val="000000">
                      <a:alpha val="43137"/>
                    </a:srgbClr>
                  </a:outerShdw>
                </a:effectLst>
              </a:rPr>
              <a:t>Thursday, August 8, 2019</a:t>
            </a:r>
          </a:p>
        </p:txBody>
      </p:sp>
      <p:sp>
        <p:nvSpPr>
          <p:cNvPr id="4" name="TextBox 3"/>
          <p:cNvSpPr txBox="1"/>
          <p:nvPr/>
        </p:nvSpPr>
        <p:spPr>
          <a:xfrm>
            <a:off x="6334669" y="6273800"/>
            <a:ext cx="2362200" cy="584200"/>
          </a:xfrm>
          <a:prstGeom prst="rect">
            <a:avLst/>
          </a:prstGeom>
          <a:noFill/>
        </p:spPr>
        <p:txBody>
          <a:bodyPr>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cs typeface="Arial" charset="0"/>
              </a:rPr>
              <a:t>7:55 – 8:30</a:t>
            </a:r>
            <a:endParaRPr lang="en-US" sz="3200" dirty="0">
              <a:solidFill>
                <a:prstClr val="black"/>
              </a:solidFill>
              <a:cs typeface="Arial" charset="0"/>
            </a:endParaRPr>
          </a:p>
        </p:txBody>
      </p:sp>
      <p:sp>
        <p:nvSpPr>
          <p:cNvPr id="7" name="Rectangle 6"/>
          <p:cNvSpPr/>
          <p:nvPr/>
        </p:nvSpPr>
        <p:spPr>
          <a:xfrm>
            <a:off x="457200" y="4209949"/>
            <a:ext cx="5552531" cy="1384995"/>
          </a:xfrm>
          <a:prstGeom prst="rect">
            <a:avLst/>
          </a:prstGeom>
        </p:spPr>
        <p:txBody>
          <a:bodyPr wrap="square">
            <a:spAutoFit/>
          </a:bodyPr>
          <a:lstStyle/>
          <a:p>
            <a:r>
              <a:rPr lang="en-US" sz="2800" b="1" i="1" dirty="0">
                <a:solidFill>
                  <a:srgbClr val="C00000"/>
                </a:solidFill>
                <a:effectLst>
                  <a:outerShdw blurRad="38100" dist="38100" dir="2700000" algn="tl">
                    <a:srgbClr val="000000">
                      <a:alpha val="43137"/>
                    </a:srgbClr>
                  </a:outerShdw>
                </a:effectLst>
              </a:rPr>
              <a:t>3</a:t>
            </a:r>
            <a:r>
              <a:rPr lang="en-US" sz="2800" b="1" i="1" dirty="0" smtClean="0">
                <a:solidFill>
                  <a:srgbClr val="C00000"/>
                </a:solidFill>
                <a:effectLst>
                  <a:outerShdw blurRad="38100" dist="38100" dir="2700000" algn="tl">
                    <a:srgbClr val="000000">
                      <a:alpha val="43137"/>
                    </a:srgbClr>
                  </a:outerShdw>
                </a:effectLst>
              </a:rPr>
              <a:t>.  Read the chapter book you chose </a:t>
            </a:r>
            <a:r>
              <a:rPr lang="en-US" sz="2800" b="1" i="1" dirty="0">
                <a:solidFill>
                  <a:srgbClr val="C00000"/>
                </a:solidFill>
                <a:effectLst>
                  <a:outerShdw blurRad="38100" dist="38100" dir="2700000" algn="tl">
                    <a:srgbClr val="000000">
                      <a:alpha val="43137"/>
                    </a:srgbClr>
                  </a:outerShdw>
                </a:effectLst>
              </a:rPr>
              <a:t>from our Classroom Library to read as your independent </a:t>
            </a:r>
            <a:r>
              <a:rPr lang="en-US" sz="2800" b="1" i="1" dirty="0" smtClean="0">
                <a:solidFill>
                  <a:srgbClr val="C00000"/>
                </a:solidFill>
                <a:effectLst>
                  <a:outerShdw blurRad="38100" dist="38100" dir="2700000" algn="tl">
                    <a:srgbClr val="000000">
                      <a:alpha val="43137"/>
                    </a:srgbClr>
                  </a:outerShdw>
                </a:effectLst>
              </a:rPr>
              <a:t>novel.</a:t>
            </a:r>
            <a:r>
              <a:rPr lang="en-US" sz="2800" b="1" i="1" dirty="0" smtClean="0">
                <a:solidFill>
                  <a:srgbClr val="C00000"/>
                </a:solidFill>
                <a:effectLst>
                  <a:outerShdw blurRad="38100" dist="38100" dir="2700000" algn="tl">
                    <a:srgbClr val="000000">
                      <a:alpha val="43137"/>
                    </a:srgbClr>
                  </a:outerShdw>
                </a:effectLst>
                <a:sym typeface="Wingdings" panose="05000000000000000000" pitchFamily="2" charset="2"/>
              </a:rPr>
              <a:t></a:t>
            </a:r>
            <a:endParaRPr lang="en-US" sz="2800" b="1" i="1" dirty="0">
              <a:solidFill>
                <a:srgbClr val="C00000"/>
              </a:solidFill>
              <a:effectLst>
                <a:outerShdw blurRad="38100" dist="38100" dir="2700000" algn="tl">
                  <a:srgbClr val="000000">
                    <a:alpha val="43137"/>
                  </a:srgbClr>
                </a:outerShdw>
              </a:effectLst>
              <a:sym typeface="Wingdings" panose="05000000000000000000" pitchFamily="2" charset="2"/>
            </a:endParaRPr>
          </a:p>
        </p:txBody>
      </p:sp>
      <p:pic>
        <p:nvPicPr>
          <p:cNvPr id="10" name="Picture 9"/>
          <p:cNvPicPr>
            <a:picLocks noChangeAspect="1"/>
          </p:cNvPicPr>
          <p:nvPr/>
        </p:nvPicPr>
        <p:blipFill>
          <a:blip r:embed="rId5"/>
          <a:stretch>
            <a:fillRect/>
          </a:stretch>
        </p:blipFill>
        <p:spPr>
          <a:xfrm>
            <a:off x="6150705" y="4390410"/>
            <a:ext cx="2456901" cy="1859441"/>
          </a:xfrm>
          <a:prstGeom prst="rect">
            <a:avLst/>
          </a:prstGeom>
        </p:spPr>
      </p:pic>
      <p:sp>
        <p:nvSpPr>
          <p:cNvPr id="8" name="Rectangle 7"/>
          <p:cNvSpPr/>
          <p:nvPr/>
        </p:nvSpPr>
        <p:spPr>
          <a:xfrm>
            <a:off x="457200" y="3425461"/>
            <a:ext cx="6768737" cy="523220"/>
          </a:xfrm>
          <a:prstGeom prst="rect">
            <a:avLst/>
          </a:prstGeom>
        </p:spPr>
        <p:txBody>
          <a:bodyPr wrap="square">
            <a:spAutoFit/>
          </a:bodyPr>
          <a:lstStyle/>
          <a:p>
            <a:r>
              <a:rPr lang="en-US" sz="2800" b="1" i="1" dirty="0">
                <a:solidFill>
                  <a:schemeClr val="tx2">
                    <a:lumMod val="50000"/>
                  </a:schemeClr>
                </a:solidFill>
                <a:effectLst>
                  <a:outerShdw blurRad="38100" dist="38100" dir="2700000" algn="tl">
                    <a:srgbClr val="000000">
                      <a:alpha val="43137"/>
                    </a:srgbClr>
                  </a:outerShdw>
                </a:effectLst>
              </a:rPr>
              <a:t>2</a:t>
            </a:r>
            <a:r>
              <a:rPr lang="en-US" sz="2800" b="1" i="1" dirty="0" smtClean="0">
                <a:solidFill>
                  <a:schemeClr val="tx2">
                    <a:lumMod val="50000"/>
                  </a:schemeClr>
                </a:solidFill>
                <a:effectLst>
                  <a:outerShdw blurRad="38100" dist="38100" dir="2700000" algn="tl">
                    <a:srgbClr val="000000">
                      <a:alpha val="43137"/>
                    </a:srgbClr>
                  </a:outerShdw>
                </a:effectLst>
              </a:rPr>
              <a:t>.  Complete Back to School  handout.</a:t>
            </a:r>
            <a:endParaRPr lang="en-US" sz="2800" b="1" i="1" dirty="0">
              <a:solidFill>
                <a:schemeClr val="tx2">
                  <a:lumMod val="50000"/>
                </a:schemeClr>
              </a:solidFill>
              <a:effectLst>
                <a:outerShdw blurRad="38100" dist="38100" dir="2700000" algn="tl">
                  <a:srgbClr val="000000">
                    <a:alpha val="43137"/>
                  </a:srgbClr>
                </a:outerShdw>
              </a:effectLst>
              <a:sym typeface="Wingdings" panose="05000000000000000000" pitchFamily="2" charset="2"/>
            </a:endParaRPr>
          </a:p>
        </p:txBody>
      </p:sp>
      <p:sp>
        <p:nvSpPr>
          <p:cNvPr id="12" name="Rectangle 11"/>
          <p:cNvSpPr/>
          <p:nvPr/>
        </p:nvSpPr>
        <p:spPr>
          <a:xfrm>
            <a:off x="459377" y="1942723"/>
            <a:ext cx="5257800" cy="954107"/>
          </a:xfrm>
          <a:prstGeom prst="rect">
            <a:avLst/>
          </a:prstGeom>
        </p:spPr>
        <p:txBody>
          <a:bodyPr wrap="square">
            <a:spAutoFit/>
          </a:bodyPr>
          <a:lstStyle/>
          <a:p>
            <a:r>
              <a:rPr lang="en-US" sz="2800" b="1" i="1" dirty="0" smtClean="0">
                <a:solidFill>
                  <a:srgbClr val="00B050"/>
                </a:solidFill>
                <a:effectLst>
                  <a:outerShdw blurRad="38100" dist="38100" dir="2700000" algn="tl">
                    <a:srgbClr val="000000">
                      <a:alpha val="43137"/>
                    </a:srgbClr>
                  </a:outerShdw>
                </a:effectLst>
              </a:rPr>
              <a:t>1.  Math </a:t>
            </a:r>
            <a:r>
              <a:rPr lang="en-US" sz="2800" b="1" i="1" dirty="0">
                <a:solidFill>
                  <a:srgbClr val="00B050"/>
                </a:solidFill>
                <a:effectLst>
                  <a:outerShdw blurRad="38100" dist="38100" dir="2700000" algn="tl">
                    <a:srgbClr val="000000">
                      <a:alpha val="43137"/>
                    </a:srgbClr>
                  </a:outerShdw>
                </a:effectLst>
              </a:rPr>
              <a:t>Pre-Assessment </a:t>
            </a:r>
            <a:r>
              <a:rPr lang="en-US" sz="2800" b="1" i="1" dirty="0" smtClean="0">
                <a:solidFill>
                  <a:srgbClr val="00B050"/>
                </a:solidFill>
                <a:effectLst>
                  <a:outerShdw blurRad="38100" dist="38100" dir="2700000" algn="tl">
                    <a:srgbClr val="000000">
                      <a:alpha val="43137"/>
                    </a:srgbClr>
                  </a:outerShdw>
                </a:effectLst>
              </a:rPr>
              <a:t>– part 1</a:t>
            </a:r>
            <a:endParaRPr lang="en-US" sz="2800" b="1" i="1" dirty="0">
              <a:solidFill>
                <a:srgbClr val="00B050"/>
              </a:solidFill>
              <a:effectLst>
                <a:outerShdw blurRad="38100" dist="38100" dir="2700000" algn="tl">
                  <a:srgbClr val="000000">
                    <a:alpha val="43137"/>
                  </a:srgbClr>
                </a:outerShdw>
              </a:effectLst>
            </a:endParaRPr>
          </a:p>
          <a:p>
            <a:r>
              <a:rPr lang="en-US" sz="2800" b="1" i="1" dirty="0" smtClean="0">
                <a:solidFill>
                  <a:srgbClr val="00B050"/>
                </a:solidFill>
                <a:effectLst>
                  <a:outerShdw blurRad="38100" dist="38100" dir="2700000" algn="tl">
                    <a:srgbClr val="000000">
                      <a:alpha val="43137"/>
                    </a:srgbClr>
                  </a:outerShdw>
                </a:effectLst>
              </a:rPr>
              <a:t>Let’s </a:t>
            </a:r>
            <a:r>
              <a:rPr lang="en-US" sz="2800" b="1" i="1" dirty="0">
                <a:solidFill>
                  <a:srgbClr val="00B050"/>
                </a:solidFill>
                <a:effectLst>
                  <a:outerShdw blurRad="38100" dist="38100" dir="2700000" algn="tl">
                    <a:srgbClr val="000000">
                      <a:alpha val="43137"/>
                    </a:srgbClr>
                  </a:outerShdw>
                </a:effectLst>
              </a:rPr>
              <a:t>see what we remember! </a:t>
            </a:r>
            <a:r>
              <a:rPr lang="en-US" sz="2800" b="1" i="1" dirty="0">
                <a:solidFill>
                  <a:srgbClr val="00B050"/>
                </a:solidFill>
                <a:effectLst>
                  <a:outerShdw blurRad="38100" dist="38100" dir="2700000" algn="tl">
                    <a:srgbClr val="000000">
                      <a:alpha val="43137"/>
                    </a:srgbClr>
                  </a:outerShdw>
                </a:effectLst>
                <a:sym typeface="Wingdings" panose="05000000000000000000" pitchFamily="2" charset="2"/>
              </a:rPr>
              <a:t></a:t>
            </a:r>
          </a:p>
        </p:txBody>
      </p:sp>
    </p:spTree>
    <p:extLst>
      <p:ext uri="{BB962C8B-B14F-4D97-AF65-F5344CB8AC3E}">
        <p14:creationId xmlns:p14="http://schemas.microsoft.com/office/powerpoint/2010/main" val="2657893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8678" y="2895600"/>
            <a:ext cx="8319401" cy="1569660"/>
          </a:xfrm>
          <a:prstGeom prst="rect">
            <a:avLst/>
          </a:prstGeom>
          <a:noFill/>
        </p:spPr>
        <p:txBody>
          <a:bodyPr wrap="square" rtlCol="0">
            <a:spAutoFit/>
          </a:bodyPr>
          <a:lstStyle/>
          <a:p>
            <a:r>
              <a:rPr lang="en-US" sz="2400" b="1" dirty="0">
                <a:solidFill>
                  <a:srgbClr val="00B050"/>
                </a:solidFill>
              </a:rPr>
              <a:t>Objective:  RL.3.2 </a:t>
            </a:r>
          </a:p>
          <a:p>
            <a:r>
              <a:rPr lang="en-US" sz="2400" b="1" i="1" dirty="0"/>
              <a:t>I can recount stories; determine the central message, lesson, or moral and explain how it is conveyed through key details in the text.</a:t>
            </a:r>
          </a:p>
        </p:txBody>
      </p:sp>
      <p:sp>
        <p:nvSpPr>
          <p:cNvPr id="2" name="Title 1"/>
          <p:cNvSpPr>
            <a:spLocks noGrp="1"/>
          </p:cNvSpPr>
          <p:nvPr>
            <p:ph type="title"/>
          </p:nvPr>
        </p:nvSpPr>
        <p:spPr>
          <a:xfrm>
            <a:off x="1042301" y="228600"/>
            <a:ext cx="7315200" cy="2667000"/>
          </a:xfrm>
        </p:spPr>
        <p:txBody>
          <a:bodyPr/>
          <a:lstStyle/>
          <a:p>
            <a:r>
              <a:rPr lang="en-US" sz="9600" b="1" dirty="0">
                <a:solidFill>
                  <a:srgbClr val="003300"/>
                </a:solidFill>
                <a:effectLst>
                  <a:outerShdw blurRad="38100" dist="38100" dir="2700000" algn="tl">
                    <a:srgbClr val="000000">
                      <a:alpha val="43137"/>
                    </a:srgbClr>
                  </a:outerShdw>
                </a:effectLst>
              </a:rPr>
              <a:t>Reading Time</a:t>
            </a:r>
          </a:p>
        </p:txBody>
      </p:sp>
      <p:sp>
        <p:nvSpPr>
          <p:cNvPr id="9" name="TextBox 8"/>
          <p:cNvSpPr txBox="1"/>
          <p:nvPr/>
        </p:nvSpPr>
        <p:spPr>
          <a:xfrm>
            <a:off x="3088481" y="304800"/>
            <a:ext cx="2590800" cy="584775"/>
          </a:xfrm>
          <a:prstGeom prst="rect">
            <a:avLst/>
          </a:prstGeom>
          <a:noFill/>
        </p:spPr>
        <p:txBody>
          <a:bodyPr wrap="square">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cs typeface="Arial" charset="0"/>
              </a:rPr>
              <a:t>9:20 – 9:55 </a:t>
            </a:r>
            <a:endParaRPr lang="en-US" sz="3200" dirty="0">
              <a:solidFill>
                <a:prstClr val="black"/>
              </a:solidFill>
              <a:cs typeface="Arial" charset="0"/>
            </a:endParaRPr>
          </a:p>
        </p:txBody>
      </p:sp>
      <p:sp>
        <p:nvSpPr>
          <p:cNvPr id="4" name="TextBox 3"/>
          <p:cNvSpPr txBox="1"/>
          <p:nvPr/>
        </p:nvSpPr>
        <p:spPr>
          <a:xfrm>
            <a:off x="462553" y="4454374"/>
            <a:ext cx="8319400" cy="1200329"/>
          </a:xfrm>
          <a:prstGeom prst="rect">
            <a:avLst/>
          </a:prstGeom>
          <a:noFill/>
        </p:spPr>
        <p:txBody>
          <a:bodyPr wrap="square" rtlCol="0">
            <a:spAutoFit/>
          </a:bodyPr>
          <a:lstStyle/>
          <a:p>
            <a:r>
              <a:rPr lang="en-US" sz="2400" b="1" dirty="0">
                <a:solidFill>
                  <a:srgbClr val="7030A0"/>
                </a:solidFill>
              </a:rPr>
              <a:t>Objective:  RL.3.7 </a:t>
            </a:r>
          </a:p>
          <a:p>
            <a:r>
              <a:rPr lang="en-US" sz="2400" b="1" i="1" dirty="0"/>
              <a:t>I can explain how specific images and illustrations contribute to or clarify a story.</a:t>
            </a:r>
          </a:p>
        </p:txBody>
      </p:sp>
      <p:sp>
        <p:nvSpPr>
          <p:cNvPr id="3" name="AutoShape 2" descr="Image result for clock 9: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rotWithShape="1">
          <a:blip r:embed="rId3"/>
          <a:srcRect l="43750" t="21000" r="30625" b="59000"/>
          <a:stretch/>
        </p:blipFill>
        <p:spPr>
          <a:xfrm>
            <a:off x="5692344" y="5230947"/>
            <a:ext cx="3124200" cy="1524000"/>
          </a:xfrm>
          <a:prstGeom prst="rect">
            <a:avLst/>
          </a:prstGeom>
        </p:spPr>
      </p:pic>
      <p:pic>
        <p:nvPicPr>
          <p:cNvPr id="8" name="Picture 7"/>
          <p:cNvPicPr>
            <a:picLocks noChangeAspect="1"/>
          </p:cNvPicPr>
          <p:nvPr/>
        </p:nvPicPr>
        <p:blipFill rotWithShape="1">
          <a:blip r:embed="rId4"/>
          <a:srcRect l="6875" t="46000" r="16249" b="42000"/>
          <a:stretch/>
        </p:blipFill>
        <p:spPr>
          <a:xfrm>
            <a:off x="1677667" y="2246971"/>
            <a:ext cx="5867400" cy="572429"/>
          </a:xfrm>
          <a:prstGeom prst="rect">
            <a:avLst/>
          </a:prstGeom>
        </p:spPr>
      </p:pic>
    </p:spTree>
    <p:extLst>
      <p:ext uri="{BB962C8B-B14F-4D97-AF65-F5344CB8AC3E}">
        <p14:creationId xmlns:p14="http://schemas.microsoft.com/office/powerpoint/2010/main" val="28710714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US" sz="6000" b="1" dirty="0">
                <a:effectLst>
                  <a:outerShdw blurRad="38100" dist="38100" dir="2700000" algn="tl">
                    <a:srgbClr val="000000">
                      <a:alpha val="43137"/>
                    </a:srgbClr>
                  </a:outerShdw>
                </a:effectLst>
              </a:rPr>
              <a:t>Gather at the Carpet…</a:t>
            </a:r>
          </a:p>
        </p:txBody>
      </p:sp>
      <p:sp>
        <p:nvSpPr>
          <p:cNvPr id="5" name="Content Placeholder 2"/>
          <p:cNvSpPr>
            <a:spLocks noGrp="1"/>
          </p:cNvSpPr>
          <p:nvPr>
            <p:ph idx="1"/>
          </p:nvPr>
        </p:nvSpPr>
        <p:spPr>
          <a:xfrm>
            <a:off x="457200" y="1600200"/>
            <a:ext cx="8229600" cy="4525963"/>
          </a:xfrm>
        </p:spPr>
        <p:txBody>
          <a:bodyPr/>
          <a:lstStyle/>
          <a:p>
            <a:r>
              <a:rPr lang="en-US" sz="4800" b="1" dirty="0"/>
              <a:t>Are you proud of how you moved to the carpet?</a:t>
            </a:r>
          </a:p>
          <a:p>
            <a:r>
              <a:rPr lang="en-US" sz="4800" b="1" dirty="0"/>
              <a:t>Do we need to try again?</a:t>
            </a: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095466"/>
            <a:ext cx="3173819"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21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a:solidFill>
            <a:srgbClr val="00B050"/>
          </a:solidFill>
        </p:spPr>
        <p:txBody>
          <a:bodyPr/>
          <a:lstStyle/>
          <a:p>
            <a:r>
              <a:rPr lang="en-US" b="1" i="1" dirty="0">
                <a:effectLst>
                  <a:outerShdw blurRad="38100" dist="38100" dir="2700000" algn="tl">
                    <a:srgbClr val="000000">
                      <a:alpha val="43137"/>
                    </a:srgbClr>
                  </a:outerShdw>
                </a:effectLst>
              </a:rPr>
              <a:t>Review Turn to your Partner…</a:t>
            </a:r>
          </a:p>
        </p:txBody>
      </p:sp>
      <p:sp>
        <p:nvSpPr>
          <p:cNvPr id="3" name="Content Placeholder 2"/>
          <p:cNvSpPr>
            <a:spLocks noGrp="1"/>
          </p:cNvSpPr>
          <p:nvPr>
            <p:ph idx="1"/>
          </p:nvPr>
        </p:nvSpPr>
        <p:spPr>
          <a:xfrm>
            <a:off x="152400" y="1447800"/>
            <a:ext cx="8915400" cy="4267200"/>
          </a:xfrm>
        </p:spPr>
        <p:txBody>
          <a:bodyPr/>
          <a:lstStyle/>
          <a:p>
            <a:pPr marL="0" indent="0">
              <a:buNone/>
            </a:pPr>
            <a:r>
              <a:rPr lang="en-US" sz="2800" dirty="0"/>
              <a:t>Demonstrate respectful communication:  take turns and listen intently to what your partner is saying so you will be able to share with the class what they have shared with you.</a:t>
            </a:r>
            <a:endParaRPr lang="en-US" sz="2800" b="1" dirty="0"/>
          </a:p>
          <a:p>
            <a:r>
              <a:rPr lang="en-US" dirty="0"/>
              <a:t>What is something you did in school last year that was especially fun or interesting?  Turn to your Partner</a:t>
            </a:r>
          </a:p>
          <a:p>
            <a:r>
              <a:rPr lang="en-US" dirty="0"/>
              <a:t>What is something you enjoyed over the summer?  Turn to your Partner</a:t>
            </a:r>
          </a:p>
        </p:txBody>
      </p:sp>
      <p:sp>
        <p:nvSpPr>
          <p:cNvPr id="5" name="TextBox 4"/>
          <p:cNvSpPr txBox="1"/>
          <p:nvPr/>
        </p:nvSpPr>
        <p:spPr>
          <a:xfrm>
            <a:off x="685800" y="5715000"/>
            <a:ext cx="7848600" cy="923330"/>
          </a:xfrm>
          <a:prstGeom prst="rect">
            <a:avLst/>
          </a:prstGeom>
          <a:noFill/>
        </p:spPr>
        <p:txBody>
          <a:bodyPr wrap="square" rtlCol="0">
            <a:spAutoFit/>
          </a:bodyPr>
          <a:lstStyle/>
          <a:p>
            <a:r>
              <a:rPr lang="en-US" dirty="0"/>
              <a:t>Objective:  SL.3.1b  Follow agreed-upon rules for discussions (e.g., gaining the floor in respectful ways, listening to others with care, speaking one at a time about the topics and texts under discussion).</a:t>
            </a:r>
          </a:p>
        </p:txBody>
      </p:sp>
    </p:spTree>
    <p:extLst>
      <p:ext uri="{BB962C8B-B14F-4D97-AF65-F5344CB8AC3E}">
        <p14:creationId xmlns:p14="http://schemas.microsoft.com/office/powerpoint/2010/main" val="384509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495800"/>
            <a:ext cx="5867400" cy="1143000"/>
          </a:xfrm>
        </p:spPr>
        <p:txBody>
          <a:bodyPr/>
          <a:lstStyle/>
          <a:p>
            <a:r>
              <a:rPr lang="en-US" sz="3200" dirty="0"/>
              <a:t>What do you remember about this story? Turn to your Partner </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24200" y="381000"/>
            <a:ext cx="3234098"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11942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838200"/>
            <a:ext cx="3581400" cy="1600200"/>
          </a:xfrm>
        </p:spPr>
        <p:txBody>
          <a:bodyPr/>
          <a:lstStyle/>
          <a:p>
            <a:r>
              <a:rPr lang="en-US" sz="3200" b="1" i="1" dirty="0">
                <a:solidFill>
                  <a:srgbClr val="7030A0"/>
                </a:solidFill>
                <a:effectLst>
                  <a:outerShdw blurRad="38100" dist="38100" dir="2700000" algn="tl">
                    <a:srgbClr val="000000">
                      <a:alpha val="43137"/>
                    </a:srgbClr>
                  </a:outerShdw>
                </a:effectLst>
              </a:rPr>
              <a:t>Comprehension Strategy:  </a:t>
            </a:r>
            <a:r>
              <a:rPr lang="en-US" sz="3200" b="1" i="1" dirty="0">
                <a:solidFill>
                  <a:srgbClr val="FF0000"/>
                </a:solidFill>
                <a:effectLst>
                  <a:outerShdw blurRad="38100" dist="38100" dir="2700000" algn="tl">
                    <a:srgbClr val="000000">
                      <a:alpha val="43137"/>
                    </a:srgbClr>
                  </a:outerShdw>
                </a:effectLst>
              </a:rPr>
              <a:t>REREADING</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6400" y="3200400"/>
            <a:ext cx="2684912"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bwMode="auto">
          <a:xfrm>
            <a:off x="609600" y="2209800"/>
            <a:ext cx="4267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457200" indent="-457200" algn="l">
              <a:buFont typeface="Arial" panose="020B0604020202020204" pitchFamily="34" charset="0"/>
              <a:buChar char="•"/>
            </a:pPr>
            <a:r>
              <a:rPr lang="en-US" sz="3200" dirty="0"/>
              <a:t>The purpose of rereading is to understand what you are reading at a deeper level</a:t>
            </a:r>
          </a:p>
        </p:txBody>
      </p:sp>
      <p:pic>
        <p:nvPicPr>
          <p:cNvPr id="3" name="Picture 2"/>
          <p:cNvPicPr>
            <a:picLocks noChangeAspect="1"/>
          </p:cNvPicPr>
          <p:nvPr/>
        </p:nvPicPr>
        <p:blipFill>
          <a:blip r:embed="rId3"/>
          <a:stretch>
            <a:fillRect/>
          </a:stretch>
        </p:blipFill>
        <p:spPr>
          <a:xfrm>
            <a:off x="4343400" y="152400"/>
            <a:ext cx="3838575" cy="2827653"/>
          </a:xfrm>
          <a:prstGeom prst="rect">
            <a:avLst/>
          </a:prstGeom>
        </p:spPr>
      </p:pic>
    </p:spTree>
    <p:extLst>
      <p:ext uri="{BB962C8B-B14F-4D97-AF65-F5344CB8AC3E}">
        <p14:creationId xmlns:p14="http://schemas.microsoft.com/office/powerpoint/2010/main" val="34817052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257800"/>
            <a:ext cx="8610600" cy="1143000"/>
          </a:xfrm>
        </p:spPr>
        <p:txBody>
          <a:bodyPr/>
          <a:lstStyle/>
          <a:p>
            <a:r>
              <a:rPr lang="en-US" sz="3200" dirty="0"/>
              <a:t>Listen carefully for any details you might have missed when I read this yesterday.  I will pause and ask you some questions after some sections.</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24200" y="914400"/>
            <a:ext cx="3234098"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bwMode="auto">
          <a:xfrm>
            <a:off x="990600" y="1219200"/>
            <a:ext cx="1752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3200" b="1" i="1" dirty="0">
                <a:effectLst>
                  <a:outerShdw blurRad="38100" dist="38100" dir="2700000" algn="tl">
                    <a:srgbClr val="000000">
                      <a:alpha val="43137"/>
                    </a:srgbClr>
                  </a:outerShdw>
                </a:effectLst>
              </a:rPr>
              <a:t>REREAD</a:t>
            </a:r>
          </a:p>
        </p:txBody>
      </p:sp>
    </p:spTree>
    <p:extLst>
      <p:ext uri="{BB962C8B-B14F-4D97-AF65-F5344CB8AC3E}">
        <p14:creationId xmlns:p14="http://schemas.microsoft.com/office/powerpoint/2010/main" val="32246530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838200"/>
            <a:ext cx="6248400" cy="3048000"/>
          </a:xfrm>
        </p:spPr>
        <p:txBody>
          <a:bodyPr/>
          <a:lstStyle/>
          <a:p>
            <a:pPr algn="l"/>
            <a:r>
              <a:rPr lang="en-US" sz="3200" dirty="0"/>
              <a:t>After p10:</a:t>
            </a:r>
            <a:br>
              <a:rPr lang="en-US" sz="3200" dirty="0"/>
            </a:br>
            <a:r>
              <a:rPr lang="en-US" sz="3200" dirty="0"/>
              <a:t/>
            </a:r>
            <a:br>
              <a:rPr lang="en-US" sz="3200" dirty="0"/>
            </a:br>
            <a:r>
              <a:rPr lang="en-US" sz="3200" dirty="0"/>
              <a:t/>
            </a:r>
            <a:br>
              <a:rPr lang="en-US" sz="3200" dirty="0"/>
            </a:br>
            <a:r>
              <a:rPr lang="en-US" sz="3200" b="1" dirty="0"/>
              <a:t>How do you think the children feel at this point in the story?  Why?  </a:t>
            </a:r>
            <a:r>
              <a:rPr lang="en-US" sz="3200" i="1" dirty="0">
                <a:solidFill>
                  <a:srgbClr val="FF0000"/>
                </a:solidFill>
              </a:rPr>
              <a:t>Turn to your Partner</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1676400" cy="2093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2013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6248400" cy="3048000"/>
          </a:xfrm>
        </p:spPr>
        <p:txBody>
          <a:bodyPr/>
          <a:lstStyle/>
          <a:p>
            <a:pPr algn="l"/>
            <a:r>
              <a:rPr lang="en-US" sz="3200" dirty="0"/>
              <a:t>After p22:</a:t>
            </a:r>
            <a:br>
              <a:rPr lang="en-US" sz="3200" dirty="0"/>
            </a:br>
            <a:r>
              <a:rPr lang="en-US" sz="3200" dirty="0"/>
              <a:t/>
            </a:r>
            <a:br>
              <a:rPr lang="en-US" sz="3200" dirty="0"/>
            </a:br>
            <a:r>
              <a:rPr lang="en-US" sz="3200" dirty="0"/>
              <a:t/>
            </a:r>
            <a:br>
              <a:rPr lang="en-US" sz="3200" dirty="0"/>
            </a:br>
            <a:r>
              <a:rPr lang="en-US" sz="3200" b="1" dirty="0"/>
              <a:t>How do you think the children feel now?  Why?  </a:t>
            </a:r>
            <a:r>
              <a:rPr lang="en-US" sz="3200" i="1" dirty="0">
                <a:solidFill>
                  <a:srgbClr val="FF0000"/>
                </a:solidFill>
              </a:rPr>
              <a:t>Turn to your Partner</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0" y="533400"/>
            <a:ext cx="1676400" cy="2093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69135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838200"/>
            <a:ext cx="6248400" cy="3048000"/>
          </a:xfrm>
        </p:spPr>
        <p:txBody>
          <a:bodyPr/>
          <a:lstStyle/>
          <a:p>
            <a:pPr algn="l"/>
            <a:r>
              <a:rPr lang="en-US" sz="3200" dirty="0"/>
              <a:t>After p28:</a:t>
            </a:r>
            <a:br>
              <a:rPr lang="en-US" sz="3200" dirty="0"/>
            </a:br>
            <a:r>
              <a:rPr lang="en-US" sz="3200" dirty="0"/>
              <a:t/>
            </a:r>
            <a:br>
              <a:rPr lang="en-US" sz="3200" dirty="0"/>
            </a:br>
            <a:r>
              <a:rPr lang="en-US" sz="3200" dirty="0"/>
              <a:t/>
            </a:r>
            <a:br>
              <a:rPr lang="en-US" sz="3200" dirty="0"/>
            </a:br>
            <a:r>
              <a:rPr lang="en-US" sz="3200" b="1" dirty="0"/>
              <a:t>How do you think the children feel now?  Why?  </a:t>
            </a:r>
            <a:r>
              <a:rPr lang="en-US" sz="3200" i="1" dirty="0">
                <a:solidFill>
                  <a:srgbClr val="FF0000"/>
                </a:solidFill>
              </a:rPr>
              <a:t>Turn to your Partner</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1676400" cy="2093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71977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00800" cy="1143000"/>
          </a:xfrm>
          <a:solidFill>
            <a:schemeClr val="accent6">
              <a:lumMod val="75000"/>
            </a:schemeClr>
          </a:solidFill>
        </p:spPr>
        <p:txBody>
          <a:bodyPr/>
          <a:lstStyle/>
          <a:p>
            <a:r>
              <a:rPr lang="en-US" dirty="0"/>
              <a:t>Classroom Discussion</a:t>
            </a:r>
          </a:p>
        </p:txBody>
      </p:sp>
      <p:sp>
        <p:nvSpPr>
          <p:cNvPr id="3" name="Content Placeholder 2"/>
          <p:cNvSpPr>
            <a:spLocks noGrp="1"/>
          </p:cNvSpPr>
          <p:nvPr>
            <p:ph idx="1"/>
          </p:nvPr>
        </p:nvSpPr>
        <p:spPr>
          <a:xfrm>
            <a:off x="457200" y="2076970"/>
            <a:ext cx="8229600" cy="2723629"/>
          </a:xfrm>
        </p:spPr>
        <p:txBody>
          <a:bodyPr/>
          <a:lstStyle/>
          <a:p>
            <a:r>
              <a:rPr lang="en-US" b="1" dirty="0"/>
              <a:t>What do you think happens to Miss Viola Swamp?  What in the story makes you think so?</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52400"/>
            <a:ext cx="1774825"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124200"/>
            <a:ext cx="2743200" cy="342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75985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dirty="0"/>
              <a:t>Homework Review - Wednesday</a:t>
            </a:r>
          </a:p>
        </p:txBody>
      </p:sp>
      <p:pic>
        <p:nvPicPr>
          <p:cNvPr id="4" name="Content Placeholder 3"/>
          <p:cNvPicPr>
            <a:picLocks noGrp="1" noChangeAspect="1"/>
          </p:cNvPicPr>
          <p:nvPr>
            <p:ph idx="1"/>
          </p:nvPr>
        </p:nvPicPr>
        <p:blipFill rotWithShape="1">
          <a:blip r:embed="rId2"/>
          <a:srcRect l="23694" t="13469" r="40529" b="10768"/>
          <a:stretch/>
        </p:blipFill>
        <p:spPr>
          <a:xfrm>
            <a:off x="30480" y="1143000"/>
            <a:ext cx="4265506" cy="5645523"/>
          </a:xfrm>
          <a:prstGeom prst="rect">
            <a:avLst/>
          </a:prstGeom>
        </p:spPr>
      </p:pic>
      <p:pic>
        <p:nvPicPr>
          <p:cNvPr id="5" name="Picture 4"/>
          <p:cNvPicPr>
            <a:picLocks noChangeAspect="1"/>
          </p:cNvPicPr>
          <p:nvPr/>
        </p:nvPicPr>
        <p:blipFill rotWithShape="1">
          <a:blip r:embed="rId3"/>
          <a:srcRect l="21250" t="14000" r="40000" b="11999"/>
          <a:stretch/>
        </p:blipFill>
        <p:spPr>
          <a:xfrm>
            <a:off x="4413967" y="1175657"/>
            <a:ext cx="4730033" cy="5645523"/>
          </a:xfrm>
          <a:prstGeom prst="rect">
            <a:avLst/>
          </a:prstGeom>
        </p:spPr>
      </p:pic>
      <p:sp>
        <p:nvSpPr>
          <p:cNvPr id="6" name="TextBox 5">
            <a:extLst>
              <a:ext uri="{FF2B5EF4-FFF2-40B4-BE49-F238E27FC236}">
                <a16:creationId xmlns:a16="http://schemas.microsoft.com/office/drawing/2014/main" id="{534A820B-3949-496B-8A8F-F1FAB4F94CED}"/>
              </a:ext>
            </a:extLst>
          </p:cNvPr>
          <p:cNvSpPr txBox="1"/>
          <p:nvPr/>
        </p:nvSpPr>
        <p:spPr>
          <a:xfrm>
            <a:off x="6334669" y="6273800"/>
            <a:ext cx="2362200" cy="584200"/>
          </a:xfrm>
          <a:prstGeom prst="rect">
            <a:avLst/>
          </a:prstGeom>
          <a:noFill/>
        </p:spPr>
        <p:txBody>
          <a:bodyPr>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cs typeface="Arial" charset="0"/>
              </a:rPr>
              <a:t>8:30 – 8:40</a:t>
            </a:r>
            <a:endParaRPr lang="en-US" sz="3200" dirty="0">
              <a:solidFill>
                <a:prstClr val="black"/>
              </a:solidFill>
              <a:cs typeface="Arial" charset="0"/>
            </a:endParaRPr>
          </a:p>
        </p:txBody>
      </p:sp>
    </p:spTree>
    <p:extLst>
      <p:ext uri="{BB962C8B-B14F-4D97-AF65-F5344CB8AC3E}">
        <p14:creationId xmlns:p14="http://schemas.microsoft.com/office/powerpoint/2010/main" val="25322072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58546"/>
            <a:ext cx="2895600" cy="1706562"/>
          </a:xfrm>
          <a:solidFill>
            <a:schemeClr val="accent6">
              <a:lumMod val="75000"/>
            </a:schemeClr>
          </a:solidFill>
        </p:spPr>
        <p:txBody>
          <a:bodyPr/>
          <a:lstStyle/>
          <a:p>
            <a:r>
              <a:rPr lang="en-US" dirty="0"/>
              <a:t>Classroom Discussion</a:t>
            </a:r>
          </a:p>
        </p:txBody>
      </p:sp>
      <p:sp>
        <p:nvSpPr>
          <p:cNvPr id="3" name="Content Placeholder 2"/>
          <p:cNvSpPr>
            <a:spLocks noGrp="1"/>
          </p:cNvSpPr>
          <p:nvPr>
            <p:ph idx="1"/>
          </p:nvPr>
        </p:nvSpPr>
        <p:spPr>
          <a:xfrm>
            <a:off x="152400" y="2362200"/>
            <a:ext cx="3581400" cy="3790430"/>
          </a:xfrm>
        </p:spPr>
        <p:txBody>
          <a:bodyPr/>
          <a:lstStyle/>
          <a:p>
            <a:r>
              <a:rPr lang="en-US" b="1" dirty="0"/>
              <a:t>What clues do you see in this illustration that help you understand what happens in the story?</a:t>
            </a:r>
          </a:p>
        </p:txBody>
      </p:sp>
      <p:pic>
        <p:nvPicPr>
          <p:cNvPr id="2560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75" t="10838" r="11359" b="7348"/>
          <a:stretch/>
        </p:blipFill>
        <p:spPr bwMode="auto">
          <a:xfrm>
            <a:off x="3886200" y="133439"/>
            <a:ext cx="5105400" cy="6717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328" y="609600"/>
            <a:ext cx="937380" cy="100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54673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chemeClr val="tx2">
                    <a:lumMod val="50000"/>
                  </a:schemeClr>
                </a:solidFill>
                <a:effectLst>
                  <a:outerShdw blurRad="38100" dist="38100" dir="2700000" algn="tl">
                    <a:srgbClr val="000000">
                      <a:alpha val="43137"/>
                    </a:srgbClr>
                  </a:outerShdw>
                </a:effectLst>
              </a:rPr>
              <a:t>Comprehension Check</a:t>
            </a:r>
          </a:p>
        </p:txBody>
      </p:sp>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6273" t="22461" r="36165" b="11132"/>
          <a:stretch/>
        </p:blipFill>
        <p:spPr bwMode="auto">
          <a:xfrm>
            <a:off x="2786063" y="1414462"/>
            <a:ext cx="3586162" cy="4857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A30CBE6A-C2C0-4D97-9971-3DB5386DE909}"/>
              </a:ext>
            </a:extLst>
          </p:cNvPr>
          <p:cNvSpPr txBox="1"/>
          <p:nvPr/>
        </p:nvSpPr>
        <p:spPr>
          <a:xfrm>
            <a:off x="6252152" y="5791200"/>
            <a:ext cx="2743200" cy="584775"/>
          </a:xfrm>
          <a:prstGeom prst="rect">
            <a:avLst/>
          </a:prstGeom>
          <a:noFill/>
        </p:spPr>
        <p:txBody>
          <a:bodyPr wrap="square">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cs typeface="Arial" charset="0"/>
              </a:rPr>
              <a:t>9:55 – 10:25</a:t>
            </a:r>
            <a:endParaRPr lang="en-US" sz="3200" dirty="0">
              <a:solidFill>
                <a:prstClr val="black"/>
              </a:solidFill>
              <a:cs typeface="Arial" charset="0"/>
            </a:endParaRPr>
          </a:p>
        </p:txBody>
      </p:sp>
    </p:spTree>
    <p:extLst>
      <p:ext uri="{BB962C8B-B14F-4D97-AF65-F5344CB8AC3E}">
        <p14:creationId xmlns:p14="http://schemas.microsoft.com/office/powerpoint/2010/main" val="4384566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a:solidFill>
            <a:schemeClr val="bg1">
              <a:lumMod val="50000"/>
            </a:schemeClr>
          </a:solidFill>
        </p:spPr>
        <p:txBody>
          <a:bodyPr/>
          <a:lstStyle/>
          <a:p>
            <a:r>
              <a:rPr lang="en-US" dirty="0"/>
              <a:t>Independent Daily Reading &amp; Teacher Conferences!</a:t>
            </a:r>
          </a:p>
        </p:txBody>
      </p:sp>
      <p:sp>
        <p:nvSpPr>
          <p:cNvPr id="3" name="Content Placeholder 2"/>
          <p:cNvSpPr>
            <a:spLocks noGrp="1"/>
          </p:cNvSpPr>
          <p:nvPr>
            <p:ph idx="1"/>
          </p:nvPr>
        </p:nvSpPr>
        <p:spPr>
          <a:xfrm>
            <a:off x="424543" y="1782761"/>
            <a:ext cx="8229600" cy="4525963"/>
          </a:xfrm>
        </p:spPr>
        <p:txBody>
          <a:bodyPr/>
          <a:lstStyle/>
          <a:p>
            <a:r>
              <a:rPr lang="en-US" dirty="0"/>
              <a:t>Challenge Yourself, can you focus only on reading your book?</a:t>
            </a:r>
          </a:p>
        </p:txBody>
      </p:sp>
      <p:pic>
        <p:nvPicPr>
          <p:cNvPr id="4" name="Picture 3"/>
          <p:cNvPicPr>
            <a:picLocks noChangeAspect="1"/>
          </p:cNvPicPr>
          <p:nvPr/>
        </p:nvPicPr>
        <p:blipFill>
          <a:blip r:embed="rId2"/>
          <a:stretch>
            <a:fillRect/>
          </a:stretch>
        </p:blipFill>
        <p:spPr>
          <a:xfrm>
            <a:off x="4038600" y="3276600"/>
            <a:ext cx="4456253" cy="2200275"/>
          </a:xfrm>
          <a:prstGeom prst="rect">
            <a:avLst/>
          </a:prstGeom>
        </p:spPr>
      </p:pic>
      <p:pic>
        <p:nvPicPr>
          <p:cNvPr id="5" name="Picture 4"/>
          <p:cNvPicPr>
            <a:picLocks noChangeAspect="1"/>
          </p:cNvPicPr>
          <p:nvPr/>
        </p:nvPicPr>
        <p:blipFill>
          <a:blip r:embed="rId3"/>
          <a:stretch>
            <a:fillRect/>
          </a:stretch>
        </p:blipFill>
        <p:spPr>
          <a:xfrm>
            <a:off x="800100" y="3034570"/>
            <a:ext cx="2895600" cy="2684333"/>
          </a:xfrm>
          <a:prstGeom prst="rect">
            <a:avLst/>
          </a:prstGeom>
        </p:spPr>
      </p:pic>
      <p:sp>
        <p:nvSpPr>
          <p:cNvPr id="6" name="TextBox 5"/>
          <p:cNvSpPr txBox="1"/>
          <p:nvPr/>
        </p:nvSpPr>
        <p:spPr>
          <a:xfrm>
            <a:off x="5465179" y="6016337"/>
            <a:ext cx="3029674" cy="584775"/>
          </a:xfrm>
          <a:prstGeom prst="rect">
            <a:avLst/>
          </a:prstGeom>
          <a:noFill/>
        </p:spPr>
        <p:txBody>
          <a:bodyPr wrap="square">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cs typeface="Arial" charset="0"/>
              </a:rPr>
              <a:t>10:25 – 10:40</a:t>
            </a:r>
            <a:endParaRPr lang="en-US" sz="3200" dirty="0">
              <a:solidFill>
                <a:prstClr val="black"/>
              </a:solidFill>
              <a:cs typeface="Arial" charset="0"/>
            </a:endParaRPr>
          </a:p>
        </p:txBody>
      </p:sp>
    </p:spTree>
    <p:extLst>
      <p:ext uri="{BB962C8B-B14F-4D97-AF65-F5344CB8AC3E}">
        <p14:creationId xmlns:p14="http://schemas.microsoft.com/office/powerpoint/2010/main" val="34901714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914400"/>
            <a:ext cx="8229600" cy="1143000"/>
          </a:xfrm>
          <a:solidFill>
            <a:srgbClr val="00CC00"/>
          </a:solidFill>
        </p:spPr>
        <p:txBody>
          <a:bodyPr/>
          <a:lstStyle/>
          <a:p>
            <a:pPr eaLnBrk="1" hangingPunct="1"/>
            <a:r>
              <a:rPr lang="en-US" altLang="en-US" sz="6600" dirty="0"/>
              <a:t>Out of Classroom!</a:t>
            </a:r>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087" y="2239259"/>
            <a:ext cx="240982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952500" y="4333875"/>
            <a:ext cx="7239000" cy="1219200"/>
          </a:xfrm>
          <a:solidFill>
            <a:schemeClr val="accent4">
              <a:lumMod val="60000"/>
              <a:lumOff val="40000"/>
            </a:schemeClr>
          </a:solidFill>
        </p:spPr>
        <p:txBody>
          <a:bodyPr rtlCol="0">
            <a:normAutofit/>
          </a:bodyPr>
          <a:lstStyle/>
          <a:p>
            <a:pPr eaLnBrk="1" fontAlgn="auto" hangingPunct="1">
              <a:spcAft>
                <a:spcPts val="0"/>
              </a:spcAft>
              <a:buFont typeface="Arial" pitchFamily="34" charset="0"/>
              <a:buChar char="•"/>
              <a:defRPr/>
            </a:pPr>
            <a:r>
              <a:rPr lang="en-US" sz="6000" dirty="0"/>
              <a:t>Recess 10:40 – 11:05</a:t>
            </a:r>
          </a:p>
        </p:txBody>
      </p:sp>
    </p:spTree>
    <p:extLst>
      <p:ext uri="{BB962C8B-B14F-4D97-AF65-F5344CB8AC3E}">
        <p14:creationId xmlns:p14="http://schemas.microsoft.com/office/powerpoint/2010/main" val="20191940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371600"/>
            <a:ext cx="6252152" cy="2895600"/>
          </a:xfrm>
        </p:spPr>
        <p:txBody>
          <a:bodyPr/>
          <a:lstStyle/>
          <a:p>
            <a:r>
              <a:rPr lang="en-US" sz="9600" b="1" dirty="0">
                <a:solidFill>
                  <a:srgbClr val="003300"/>
                </a:solidFill>
                <a:effectLst>
                  <a:outerShdw blurRad="38100" dist="38100" dir="2700000" algn="tl">
                    <a:srgbClr val="000000">
                      <a:alpha val="43137"/>
                    </a:srgbClr>
                  </a:outerShdw>
                </a:effectLst>
              </a:rPr>
              <a:t>Writing Time</a:t>
            </a:r>
          </a:p>
        </p:txBody>
      </p:sp>
      <p:sp>
        <p:nvSpPr>
          <p:cNvPr id="9" name="TextBox 8"/>
          <p:cNvSpPr txBox="1"/>
          <p:nvPr/>
        </p:nvSpPr>
        <p:spPr>
          <a:xfrm>
            <a:off x="5486400" y="6019800"/>
            <a:ext cx="2743200" cy="584775"/>
          </a:xfrm>
          <a:prstGeom prst="rect">
            <a:avLst/>
          </a:prstGeom>
          <a:noFill/>
        </p:spPr>
        <p:txBody>
          <a:bodyPr wrap="square">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cs typeface="Arial" charset="0"/>
              </a:rPr>
              <a:t>11:05 – </a:t>
            </a:r>
            <a:r>
              <a:rPr lang="en-US" sz="3200" b="1" dirty="0" smtClean="0">
                <a:solidFill>
                  <a:prstClr val="black"/>
                </a:solidFill>
                <a:effectLst>
                  <a:outerShdw blurRad="38100" dist="38100" dir="2700000" algn="tl">
                    <a:srgbClr val="000000">
                      <a:alpha val="43137"/>
                    </a:srgbClr>
                  </a:outerShdw>
                </a:effectLst>
                <a:cs typeface="Arial" charset="0"/>
              </a:rPr>
              <a:t>11:20</a:t>
            </a:r>
            <a:endParaRPr lang="en-US" sz="3200" dirty="0">
              <a:solidFill>
                <a:prstClr val="black"/>
              </a:solidFill>
              <a:cs typeface="Arial" charset="0"/>
            </a:endParaRP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891" y="215578"/>
            <a:ext cx="2098818" cy="1279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72853"/>
            <a:ext cx="2438399" cy="2515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6765" y="2272853"/>
            <a:ext cx="2520431" cy="2515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62000" y="4762137"/>
            <a:ext cx="7848600" cy="1200329"/>
          </a:xfrm>
          <a:prstGeom prst="rect">
            <a:avLst/>
          </a:prstGeom>
          <a:noFill/>
        </p:spPr>
        <p:txBody>
          <a:bodyPr wrap="square" rtlCol="0">
            <a:spAutoFit/>
          </a:bodyPr>
          <a:lstStyle/>
          <a:p>
            <a:r>
              <a:rPr lang="en-US" sz="2400" b="1" dirty="0">
                <a:solidFill>
                  <a:schemeClr val="accent5">
                    <a:lumMod val="50000"/>
                  </a:schemeClr>
                </a:solidFill>
                <a:effectLst>
                  <a:outerShdw blurRad="38100" dist="38100" dir="2700000" algn="tl">
                    <a:srgbClr val="000000">
                      <a:alpha val="43137"/>
                    </a:srgbClr>
                  </a:outerShdw>
                </a:effectLst>
              </a:rPr>
              <a:t>Objective:  W3.1  </a:t>
            </a:r>
          </a:p>
          <a:p>
            <a:r>
              <a:rPr lang="en-US" sz="2400" b="1" i="1" dirty="0"/>
              <a:t>I can write an opinion piece on familiar topics or texts, supporting a point of view with reasons.</a:t>
            </a:r>
          </a:p>
        </p:txBody>
      </p:sp>
    </p:spTree>
    <p:extLst>
      <p:ext uri="{BB962C8B-B14F-4D97-AF65-F5344CB8AC3E}">
        <p14:creationId xmlns:p14="http://schemas.microsoft.com/office/powerpoint/2010/main" val="41314457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205" y="609600"/>
            <a:ext cx="6629400" cy="1096962"/>
          </a:xfrm>
          <a:solidFill>
            <a:schemeClr val="accent3"/>
          </a:solidFill>
        </p:spPr>
        <p:txBody>
          <a:bodyPr/>
          <a:lstStyle/>
          <a:p>
            <a:r>
              <a:rPr lang="en-US" b="1" i="1" dirty="0">
                <a:effectLst>
                  <a:outerShdw blurRad="38100" dist="38100" dir="2700000" algn="tl">
                    <a:srgbClr val="000000">
                      <a:alpha val="43137"/>
                    </a:srgbClr>
                  </a:outerShdw>
                </a:effectLst>
              </a:rPr>
              <a:t>Writing About Reading</a:t>
            </a:r>
          </a:p>
        </p:txBody>
      </p:sp>
      <p:sp>
        <p:nvSpPr>
          <p:cNvPr id="3" name="Content Placeholder 2"/>
          <p:cNvSpPr>
            <a:spLocks noGrp="1"/>
          </p:cNvSpPr>
          <p:nvPr>
            <p:ph idx="1"/>
          </p:nvPr>
        </p:nvSpPr>
        <p:spPr>
          <a:xfrm>
            <a:off x="457200" y="2252138"/>
            <a:ext cx="8229600" cy="4525963"/>
          </a:xfrm>
        </p:spPr>
        <p:txBody>
          <a:bodyPr/>
          <a:lstStyle/>
          <a:p>
            <a:r>
              <a:rPr lang="en-US" sz="2800" i="1" dirty="0"/>
              <a:t>Today, I want you to </a:t>
            </a:r>
            <a:r>
              <a:rPr lang="en-US" sz="2800" b="1" i="1" dirty="0">
                <a:solidFill>
                  <a:srgbClr val="FF0000"/>
                </a:solidFill>
              </a:rPr>
              <a:t>write your opinion </a:t>
            </a:r>
            <a:r>
              <a:rPr lang="en-US" sz="2800" i="1" dirty="0"/>
              <a:t>of whether you think Miss Viola Swamp is a good teacher.  </a:t>
            </a:r>
          </a:p>
          <a:p>
            <a:r>
              <a:rPr lang="en-US" sz="2800" i="1" dirty="0"/>
              <a:t>Readers can have different opinions about the characters and different events in a story, and that is fine!</a:t>
            </a:r>
          </a:p>
          <a:p>
            <a:r>
              <a:rPr lang="en-US" sz="2800" i="1" dirty="0"/>
              <a:t>What is important is that you </a:t>
            </a:r>
            <a:r>
              <a:rPr lang="en-US" sz="2800" b="1" i="1" dirty="0">
                <a:solidFill>
                  <a:srgbClr val="FF0000"/>
                </a:solidFill>
              </a:rPr>
              <a:t>give reasons to support your opinion.</a:t>
            </a:r>
          </a:p>
          <a:p>
            <a:r>
              <a:rPr lang="en-US" sz="2800" i="1" dirty="0"/>
              <a:t>I will model how to write an opinion piece about Miss Viola Swamp, and then you will write one. </a:t>
            </a:r>
            <a:r>
              <a:rPr lang="en-US" sz="2800" i="1" dirty="0">
                <a:sym typeface="Wingdings" panose="05000000000000000000" pitchFamily="2" charset="2"/>
              </a:rPr>
              <a:t></a:t>
            </a:r>
            <a:endParaRPr lang="en-US" sz="2800" i="1"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0776" y="169331"/>
            <a:ext cx="1583709" cy="197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970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03" y="191348"/>
            <a:ext cx="5867400" cy="563562"/>
          </a:xfrm>
        </p:spPr>
        <p:txBody>
          <a:bodyPr/>
          <a:lstStyle/>
          <a:p>
            <a:r>
              <a:rPr lang="en-US" b="1" i="1" dirty="0">
                <a:effectLst>
                  <a:outerShdw blurRad="38100" dist="38100" dir="2700000" algn="tl">
                    <a:srgbClr val="000000">
                      <a:alpha val="43137"/>
                    </a:srgbClr>
                  </a:outerShdw>
                </a:effectLst>
              </a:rPr>
              <a:t>Support your Answer</a:t>
            </a:r>
          </a:p>
        </p:txBody>
      </p:sp>
      <p:pic>
        <p:nvPicPr>
          <p:cNvPr id="4" name="Content Placeholder 3"/>
          <p:cNvPicPr>
            <a:picLocks noGrp="1" noChangeAspect="1"/>
          </p:cNvPicPr>
          <p:nvPr>
            <p:ph idx="1"/>
          </p:nvPr>
        </p:nvPicPr>
        <p:blipFill rotWithShape="1">
          <a:blip r:embed="rId2"/>
          <a:srcRect l="20536" t="13470" r="40530" b="7401"/>
          <a:stretch/>
        </p:blipFill>
        <p:spPr>
          <a:xfrm>
            <a:off x="-15240" y="990600"/>
            <a:ext cx="4500135" cy="5716387"/>
          </a:xfrm>
          <a:prstGeom prst="rect">
            <a:avLst/>
          </a:prstGeom>
        </p:spPr>
      </p:pic>
      <p:pic>
        <p:nvPicPr>
          <p:cNvPr id="5" name="Picture 4"/>
          <p:cNvPicPr>
            <a:picLocks noChangeAspect="1"/>
          </p:cNvPicPr>
          <p:nvPr/>
        </p:nvPicPr>
        <p:blipFill rotWithShape="1">
          <a:blip r:embed="rId3"/>
          <a:srcRect l="21250" t="13000" r="41250" b="10000"/>
          <a:stretch/>
        </p:blipFill>
        <p:spPr>
          <a:xfrm>
            <a:off x="4657015" y="973183"/>
            <a:ext cx="4454328" cy="5716387"/>
          </a:xfrm>
          <a:prstGeom prst="rect">
            <a:avLst/>
          </a:prstGeom>
        </p:spPr>
      </p:pic>
    </p:spTree>
    <p:extLst>
      <p:ext uri="{BB962C8B-B14F-4D97-AF65-F5344CB8AC3E}">
        <p14:creationId xmlns:p14="http://schemas.microsoft.com/office/powerpoint/2010/main" val="16317518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20536" t="11785" r="40482" b="7400"/>
          <a:stretch/>
        </p:blipFill>
        <p:spPr>
          <a:xfrm>
            <a:off x="76200" y="533400"/>
            <a:ext cx="4403984" cy="5706133"/>
          </a:xfrm>
          <a:prstGeom prst="rect">
            <a:avLst/>
          </a:prstGeom>
        </p:spPr>
      </p:pic>
      <p:pic>
        <p:nvPicPr>
          <p:cNvPr id="5" name="Picture 4"/>
          <p:cNvPicPr>
            <a:picLocks noChangeAspect="1"/>
          </p:cNvPicPr>
          <p:nvPr/>
        </p:nvPicPr>
        <p:blipFill rotWithShape="1">
          <a:blip r:embed="rId3"/>
          <a:srcRect l="21111" t="12445" r="40000" b="9398"/>
          <a:stretch/>
        </p:blipFill>
        <p:spPr>
          <a:xfrm>
            <a:off x="4528013" y="537117"/>
            <a:ext cx="4539788" cy="5702416"/>
          </a:xfrm>
          <a:prstGeom prst="rect">
            <a:avLst/>
          </a:prstGeom>
        </p:spPr>
      </p:pic>
    </p:spTree>
    <p:extLst>
      <p:ext uri="{BB962C8B-B14F-4D97-AF65-F5344CB8AC3E}">
        <p14:creationId xmlns:p14="http://schemas.microsoft.com/office/powerpoint/2010/main" val="42216739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371600"/>
            <a:ext cx="6252152" cy="2895600"/>
          </a:xfrm>
        </p:spPr>
        <p:txBody>
          <a:bodyPr/>
          <a:lstStyle/>
          <a:p>
            <a:r>
              <a:rPr lang="en-US" sz="9600" b="1" dirty="0">
                <a:solidFill>
                  <a:srgbClr val="003300"/>
                </a:solidFill>
                <a:effectLst>
                  <a:outerShdw blurRad="38100" dist="38100" dir="2700000" algn="tl">
                    <a:srgbClr val="000000">
                      <a:alpha val="43137"/>
                    </a:srgbClr>
                  </a:outerShdw>
                </a:effectLst>
              </a:rPr>
              <a:t>Speaking &amp; Listening Time</a:t>
            </a:r>
          </a:p>
        </p:txBody>
      </p:sp>
      <p:pic>
        <p:nvPicPr>
          <p:cNvPr id="3" name="Picture 2"/>
          <p:cNvPicPr>
            <a:picLocks noChangeAspect="1"/>
          </p:cNvPicPr>
          <p:nvPr/>
        </p:nvPicPr>
        <p:blipFill>
          <a:blip r:embed="rId3"/>
          <a:stretch>
            <a:fillRect/>
          </a:stretch>
        </p:blipFill>
        <p:spPr>
          <a:xfrm>
            <a:off x="6595052" y="3810000"/>
            <a:ext cx="2057400" cy="1596543"/>
          </a:xfrm>
          <a:prstGeom prst="rect">
            <a:avLst/>
          </a:prstGeom>
        </p:spPr>
      </p:pic>
      <p:sp>
        <p:nvSpPr>
          <p:cNvPr id="4" name="TextBox 3"/>
          <p:cNvSpPr txBox="1"/>
          <p:nvPr/>
        </p:nvSpPr>
        <p:spPr>
          <a:xfrm>
            <a:off x="5486400" y="6019800"/>
            <a:ext cx="2743200" cy="584775"/>
          </a:xfrm>
          <a:prstGeom prst="rect">
            <a:avLst/>
          </a:prstGeom>
          <a:noFill/>
        </p:spPr>
        <p:txBody>
          <a:bodyPr wrap="square">
            <a:spAutoFit/>
          </a:bodyPr>
          <a:lstStyle/>
          <a:p>
            <a:pPr algn="ctr" fontAlgn="base">
              <a:spcBef>
                <a:spcPct val="0"/>
              </a:spcBef>
              <a:spcAft>
                <a:spcPct val="0"/>
              </a:spcAft>
              <a:defRPr/>
            </a:pPr>
            <a:r>
              <a:rPr lang="en-US" sz="3200" b="1" dirty="0" smtClean="0">
                <a:solidFill>
                  <a:prstClr val="black"/>
                </a:solidFill>
                <a:effectLst>
                  <a:outerShdw blurRad="38100" dist="38100" dir="2700000" algn="tl">
                    <a:srgbClr val="000000">
                      <a:alpha val="43137"/>
                    </a:srgbClr>
                  </a:outerShdw>
                </a:effectLst>
                <a:cs typeface="Arial" charset="0"/>
              </a:rPr>
              <a:t>11:45 – 12:10</a:t>
            </a:r>
            <a:endParaRPr lang="en-US" sz="3200" dirty="0">
              <a:solidFill>
                <a:prstClr val="black"/>
              </a:solidFill>
              <a:cs typeface="Arial" charset="0"/>
            </a:endParaRPr>
          </a:p>
        </p:txBody>
      </p:sp>
    </p:spTree>
    <p:extLst>
      <p:ext uri="{BB962C8B-B14F-4D97-AF65-F5344CB8AC3E}">
        <p14:creationId xmlns:p14="http://schemas.microsoft.com/office/powerpoint/2010/main" val="1923167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3126" t="11000" r="39374" b="13000"/>
          <a:stretch/>
        </p:blipFill>
        <p:spPr>
          <a:xfrm>
            <a:off x="91929" y="1143000"/>
            <a:ext cx="4411900" cy="5588408"/>
          </a:xfrm>
          <a:prstGeom prst="rect">
            <a:avLst/>
          </a:prstGeom>
        </p:spPr>
      </p:pic>
      <p:pic>
        <p:nvPicPr>
          <p:cNvPr id="2" name="Picture 1"/>
          <p:cNvPicPr>
            <a:picLocks noChangeAspect="1"/>
          </p:cNvPicPr>
          <p:nvPr/>
        </p:nvPicPr>
        <p:blipFill rotWithShape="1">
          <a:blip r:embed="rId3"/>
          <a:srcRect l="23750" t="16000" r="43750" b="20000"/>
          <a:stretch/>
        </p:blipFill>
        <p:spPr>
          <a:xfrm>
            <a:off x="4503829" y="1143000"/>
            <a:ext cx="4540582" cy="5588408"/>
          </a:xfrm>
          <a:prstGeom prst="rect">
            <a:avLst/>
          </a:prstGeom>
        </p:spPr>
      </p:pic>
      <p:sp>
        <p:nvSpPr>
          <p:cNvPr id="5" name="Title 1"/>
          <p:cNvSpPr txBox="1">
            <a:spLocks/>
          </p:cNvSpPr>
          <p:nvPr/>
        </p:nvSpPr>
        <p:spPr bwMode="auto">
          <a:xfrm>
            <a:off x="1143000" y="152400"/>
            <a:ext cx="6858000" cy="907869"/>
          </a:xfrm>
          <a:prstGeom prst="rect">
            <a:avLst/>
          </a:prstGeom>
          <a:solidFill>
            <a:srgbClr val="FFFF00"/>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b="1" i="1" dirty="0">
                <a:effectLst>
                  <a:outerShdw blurRad="38100" dist="38100" dir="2700000" algn="tl">
                    <a:srgbClr val="000000">
                      <a:alpha val="43137"/>
                    </a:srgbClr>
                  </a:outerShdw>
                </a:effectLst>
              </a:rPr>
              <a:t>Theater Time</a:t>
            </a:r>
            <a:endParaRPr lang="en-US" altLang="en-US" b="1" dirty="0"/>
          </a:p>
        </p:txBody>
      </p:sp>
      <p:sp>
        <p:nvSpPr>
          <p:cNvPr id="6" name="AutoShape 2" descr="Image result for theater mas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a:stretch>
            <a:fillRect/>
          </a:stretch>
        </p:blipFill>
        <p:spPr>
          <a:xfrm>
            <a:off x="6629400" y="0"/>
            <a:ext cx="1524000" cy="1183341"/>
          </a:xfrm>
          <a:prstGeom prst="rect">
            <a:avLst/>
          </a:prstGeom>
        </p:spPr>
      </p:pic>
    </p:spTree>
    <p:extLst>
      <p:ext uri="{BB962C8B-B14F-4D97-AF65-F5344CB8AC3E}">
        <p14:creationId xmlns:p14="http://schemas.microsoft.com/office/powerpoint/2010/main" val="19807494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0" y="2209800"/>
            <a:ext cx="2895600" cy="2239962"/>
          </a:xfrm>
        </p:spPr>
        <p:txBody>
          <a:bodyPr/>
          <a:lstStyle/>
          <a:p>
            <a:r>
              <a:rPr lang="en-US" dirty="0"/>
              <a:t>Homework Review - Wednesday</a:t>
            </a:r>
          </a:p>
        </p:txBody>
      </p:sp>
      <p:pic>
        <p:nvPicPr>
          <p:cNvPr id="4" name="Picture 3"/>
          <p:cNvPicPr>
            <a:picLocks noChangeAspect="1"/>
          </p:cNvPicPr>
          <p:nvPr/>
        </p:nvPicPr>
        <p:blipFill rotWithShape="1">
          <a:blip r:embed="rId2"/>
          <a:srcRect l="21250" t="12000" r="40625" b="5000"/>
          <a:stretch/>
        </p:blipFill>
        <p:spPr>
          <a:xfrm>
            <a:off x="304799" y="274638"/>
            <a:ext cx="4670367" cy="6354762"/>
          </a:xfrm>
          <a:prstGeom prst="rect">
            <a:avLst/>
          </a:prstGeom>
        </p:spPr>
      </p:pic>
    </p:spTree>
    <p:extLst>
      <p:ext uri="{BB962C8B-B14F-4D97-AF65-F5344CB8AC3E}">
        <p14:creationId xmlns:p14="http://schemas.microsoft.com/office/powerpoint/2010/main" val="7162763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p:cNvSpPr>
          <p:nvPr>
            <p:ph type="title"/>
          </p:nvPr>
        </p:nvSpPr>
        <p:spPr>
          <a:xfrm>
            <a:off x="457200" y="274638"/>
            <a:ext cx="8153400" cy="5287962"/>
          </a:xfrm>
        </p:spPr>
        <p:txBody>
          <a:bodyPr/>
          <a:lstStyle/>
          <a:p>
            <a:pPr>
              <a:defRPr/>
            </a:pPr>
            <a:r>
              <a:rPr lang="en-US" sz="9600" dirty="0">
                <a:solidFill>
                  <a:srgbClr val="FF0000"/>
                </a:solidFill>
                <a:effectLst>
                  <a:outerShdw blurRad="38100" dist="38100" dir="2700000" algn="tl">
                    <a:srgbClr val="000000">
                      <a:alpha val="43137"/>
                    </a:srgbClr>
                  </a:outerShdw>
                </a:effectLst>
              </a:rPr>
              <a:t>Math Time!</a:t>
            </a:r>
          </a:p>
        </p:txBody>
      </p:sp>
      <p:pic>
        <p:nvPicPr>
          <p:cNvPr id="121859" name="Picture 3" descr="C:\Users\karla.thompson\AppData\Local\Microsoft\Windows\Temporary Internet Files\Content.IE5\PLYT37E4\MC90028121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4038600"/>
            <a:ext cx="2173288"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486400" y="6019800"/>
            <a:ext cx="2743200" cy="584775"/>
          </a:xfrm>
          <a:prstGeom prst="rect">
            <a:avLst/>
          </a:prstGeom>
          <a:noFill/>
        </p:spPr>
        <p:txBody>
          <a:bodyPr wrap="square">
            <a:spAutoFit/>
          </a:bodyPr>
          <a:lstStyle/>
          <a:p>
            <a:pPr algn="ctr" fontAlgn="base">
              <a:spcBef>
                <a:spcPct val="0"/>
              </a:spcBef>
              <a:spcAft>
                <a:spcPct val="0"/>
              </a:spcAft>
              <a:defRPr/>
            </a:pPr>
            <a:r>
              <a:rPr lang="en-US" sz="3200" b="1" dirty="0" smtClean="0">
                <a:solidFill>
                  <a:prstClr val="black"/>
                </a:solidFill>
                <a:effectLst>
                  <a:outerShdw blurRad="38100" dist="38100" dir="2700000" algn="tl">
                    <a:srgbClr val="000000">
                      <a:alpha val="43137"/>
                    </a:srgbClr>
                  </a:outerShdw>
                </a:effectLst>
                <a:cs typeface="Arial" charset="0"/>
              </a:rPr>
              <a:t>12:10 </a:t>
            </a:r>
            <a:r>
              <a:rPr lang="en-US" sz="3200" b="1" dirty="0">
                <a:solidFill>
                  <a:prstClr val="black"/>
                </a:solidFill>
                <a:effectLst>
                  <a:outerShdw blurRad="38100" dist="38100" dir="2700000" algn="tl">
                    <a:srgbClr val="000000">
                      <a:alpha val="43137"/>
                    </a:srgbClr>
                  </a:outerShdw>
                </a:effectLst>
                <a:cs typeface="Arial" charset="0"/>
              </a:rPr>
              <a:t>– 12:35</a:t>
            </a:r>
            <a:endParaRPr lang="en-US" sz="3200" dirty="0">
              <a:solidFill>
                <a:prstClr val="black"/>
              </a:solidFill>
              <a:cs typeface="Arial" charset="0"/>
            </a:endParaRPr>
          </a:p>
        </p:txBody>
      </p:sp>
    </p:spTree>
    <p:extLst>
      <p:ext uri="{BB962C8B-B14F-4D97-AF65-F5344CB8AC3E}">
        <p14:creationId xmlns:p14="http://schemas.microsoft.com/office/powerpoint/2010/main" val="30706816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92362"/>
          </a:xfrm>
        </p:spPr>
        <p:txBody>
          <a:bodyPr/>
          <a:lstStyle/>
          <a:p>
            <a:r>
              <a:rPr lang="en-US" sz="7200" b="1" i="1" dirty="0" smtClean="0">
                <a:solidFill>
                  <a:srgbClr val="00B050"/>
                </a:solidFill>
                <a:effectLst>
                  <a:outerShdw blurRad="38100" dist="38100" dir="2700000" algn="tl">
                    <a:srgbClr val="000000">
                      <a:alpha val="43137"/>
                    </a:srgbClr>
                  </a:outerShdw>
                </a:effectLst>
              </a:rPr>
              <a:t>Begin Math </a:t>
            </a:r>
            <a:br>
              <a:rPr lang="en-US" sz="7200" b="1" i="1" dirty="0" smtClean="0">
                <a:solidFill>
                  <a:srgbClr val="00B050"/>
                </a:solidFill>
                <a:effectLst>
                  <a:outerShdw blurRad="38100" dist="38100" dir="2700000" algn="tl">
                    <a:srgbClr val="000000">
                      <a:alpha val="43137"/>
                    </a:srgbClr>
                  </a:outerShdw>
                </a:effectLst>
              </a:rPr>
            </a:br>
            <a:r>
              <a:rPr lang="en-US" sz="7200" b="1" i="1" dirty="0" smtClean="0">
                <a:solidFill>
                  <a:srgbClr val="00B050"/>
                </a:solidFill>
                <a:effectLst>
                  <a:outerShdw blurRad="38100" dist="38100" dir="2700000" algn="tl">
                    <a:srgbClr val="000000">
                      <a:alpha val="43137"/>
                    </a:srgbClr>
                  </a:outerShdw>
                </a:effectLst>
              </a:rPr>
              <a:t>Pre-Assessment</a:t>
            </a:r>
            <a:endParaRPr lang="en-US" sz="7200" dirty="0"/>
          </a:p>
        </p:txBody>
      </p:sp>
      <p:sp>
        <p:nvSpPr>
          <p:cNvPr id="4" name="Content Placeholder 3"/>
          <p:cNvSpPr>
            <a:spLocks noGrp="1"/>
          </p:cNvSpPr>
          <p:nvPr>
            <p:ph idx="1"/>
          </p:nvPr>
        </p:nvSpPr>
        <p:spPr>
          <a:xfrm>
            <a:off x="762000" y="2971800"/>
            <a:ext cx="7443651" cy="3046988"/>
          </a:xfrm>
          <a:prstGeom prst="rect">
            <a:avLst/>
          </a:prstGeom>
        </p:spPr>
        <p:txBody>
          <a:bodyPr wrap="square">
            <a:spAutoFit/>
          </a:bodyPr>
          <a:lstStyle/>
          <a:p>
            <a:pPr marL="0" indent="0" algn="ctr">
              <a:buNone/>
            </a:pPr>
            <a:r>
              <a:rPr lang="en-US" sz="4800" b="1" i="1" dirty="0" smtClean="0">
                <a:solidFill>
                  <a:srgbClr val="00B050"/>
                </a:solidFill>
                <a:effectLst>
                  <a:outerShdw blurRad="38100" dist="38100" dir="2700000" algn="tl">
                    <a:srgbClr val="000000">
                      <a:alpha val="43137"/>
                    </a:srgbClr>
                  </a:outerShdw>
                </a:effectLst>
              </a:rPr>
              <a:t>Let’s </a:t>
            </a:r>
            <a:r>
              <a:rPr lang="en-US" sz="4800" b="1" i="1" dirty="0">
                <a:solidFill>
                  <a:srgbClr val="00B050"/>
                </a:solidFill>
                <a:effectLst>
                  <a:outerShdw blurRad="38100" dist="38100" dir="2700000" algn="tl">
                    <a:srgbClr val="000000">
                      <a:alpha val="43137"/>
                    </a:srgbClr>
                  </a:outerShdw>
                </a:effectLst>
              </a:rPr>
              <a:t>see what we </a:t>
            </a:r>
            <a:r>
              <a:rPr lang="en-US" sz="4800" b="1" i="1" dirty="0" smtClean="0">
                <a:solidFill>
                  <a:srgbClr val="00B050"/>
                </a:solidFill>
                <a:effectLst>
                  <a:outerShdw blurRad="38100" dist="38100" dir="2700000" algn="tl">
                    <a:srgbClr val="000000">
                      <a:alpha val="43137"/>
                    </a:srgbClr>
                  </a:outerShdw>
                </a:effectLst>
              </a:rPr>
              <a:t>remember from second grade so I’ll know where we need to help you the most! </a:t>
            </a:r>
            <a:r>
              <a:rPr lang="en-US" sz="4800" b="1" i="1" dirty="0">
                <a:solidFill>
                  <a:srgbClr val="00B050"/>
                </a:solidFill>
                <a:effectLst>
                  <a:outerShdw blurRad="38100" dist="38100" dir="2700000" algn="tl">
                    <a:srgbClr val="000000">
                      <a:alpha val="43137"/>
                    </a:srgbClr>
                  </a:outerShdw>
                </a:effectLst>
                <a:sym typeface="Wingdings" panose="05000000000000000000" pitchFamily="2" charset="2"/>
              </a:rPr>
              <a:t></a:t>
            </a:r>
          </a:p>
        </p:txBody>
      </p:sp>
    </p:spTree>
    <p:extLst>
      <p:ext uri="{BB962C8B-B14F-4D97-AF65-F5344CB8AC3E}">
        <p14:creationId xmlns:p14="http://schemas.microsoft.com/office/powerpoint/2010/main" val="16637161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914400"/>
            <a:ext cx="8229600" cy="1143000"/>
          </a:xfrm>
          <a:solidFill>
            <a:srgbClr val="00CC00"/>
          </a:solidFill>
        </p:spPr>
        <p:txBody>
          <a:bodyPr/>
          <a:lstStyle/>
          <a:p>
            <a:pPr eaLnBrk="1" hangingPunct="1"/>
            <a:r>
              <a:rPr lang="en-US" altLang="en-US" sz="6600" dirty="0"/>
              <a:t>Out of Classroom!</a:t>
            </a:r>
          </a:p>
        </p:txBody>
      </p:sp>
      <p:sp>
        <p:nvSpPr>
          <p:cNvPr id="3" name="Content Placeholder 2"/>
          <p:cNvSpPr>
            <a:spLocks noGrp="1"/>
          </p:cNvSpPr>
          <p:nvPr>
            <p:ph idx="1"/>
          </p:nvPr>
        </p:nvSpPr>
        <p:spPr>
          <a:xfrm>
            <a:off x="1143000" y="2472755"/>
            <a:ext cx="7010400" cy="1066800"/>
          </a:xfrm>
          <a:solidFill>
            <a:schemeClr val="accent4">
              <a:lumMod val="60000"/>
              <a:lumOff val="40000"/>
            </a:schemeClr>
          </a:solidFill>
        </p:spPr>
        <p:txBody>
          <a:bodyPr rtlCol="0">
            <a:normAutofit/>
          </a:bodyPr>
          <a:lstStyle/>
          <a:p>
            <a:pPr eaLnBrk="1" fontAlgn="auto" hangingPunct="1">
              <a:spcAft>
                <a:spcPts val="0"/>
              </a:spcAft>
              <a:buFont typeface="Arial" pitchFamily="34" charset="0"/>
              <a:buChar char="•"/>
              <a:defRPr/>
            </a:pPr>
            <a:r>
              <a:rPr lang="en-US" sz="6000" dirty="0"/>
              <a:t>Lunch 12:35 – 1:05</a:t>
            </a:r>
          </a:p>
          <a:p>
            <a:pPr eaLnBrk="1" fontAlgn="auto" hangingPunct="1">
              <a:spcAft>
                <a:spcPts val="0"/>
              </a:spcAft>
              <a:buFont typeface="Arial" pitchFamily="34" charset="0"/>
              <a:buChar char="•"/>
              <a:defRPr/>
            </a:pPr>
            <a:endParaRPr lang="en-US" sz="6000" dirty="0"/>
          </a:p>
        </p:txBody>
      </p:sp>
      <p:pic>
        <p:nvPicPr>
          <p:cNvPr id="31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954910"/>
            <a:ext cx="2438400" cy="1413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22187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0"/>
            <a:ext cx="8229600" cy="1143000"/>
          </a:xfrm>
        </p:spPr>
        <p:txBody>
          <a:bodyPr/>
          <a:lstStyle/>
          <a:p>
            <a:pPr>
              <a:defRPr/>
            </a:pPr>
            <a:r>
              <a:rPr lang="en-US" sz="9600" b="1" dirty="0">
                <a:effectLst>
                  <a:outerShdw blurRad="38100" dist="38100" dir="2700000" algn="tl">
                    <a:srgbClr val="000000">
                      <a:alpha val="43137"/>
                    </a:srgbClr>
                  </a:outerShdw>
                </a:effectLst>
              </a:rPr>
              <a:t>Restroom Break</a:t>
            </a:r>
          </a:p>
        </p:txBody>
      </p:sp>
      <p:sp>
        <p:nvSpPr>
          <p:cNvPr id="4" name="TextBox 3"/>
          <p:cNvSpPr txBox="1"/>
          <p:nvPr/>
        </p:nvSpPr>
        <p:spPr>
          <a:xfrm>
            <a:off x="6096000" y="5918775"/>
            <a:ext cx="2514600" cy="584775"/>
          </a:xfrm>
          <a:prstGeom prst="rect">
            <a:avLst/>
          </a:prstGeom>
          <a:noFill/>
        </p:spPr>
        <p:txBody>
          <a:bodyPr wrap="square">
            <a:spAutoFit/>
          </a:bodyPr>
          <a:lstStyle/>
          <a:p>
            <a:pPr algn="ctr">
              <a:defRPr/>
            </a:pPr>
            <a:r>
              <a:rPr lang="en-US" sz="3200" b="1" dirty="0">
                <a:effectLst>
                  <a:outerShdw blurRad="38100" dist="38100" dir="2700000" algn="tl">
                    <a:srgbClr val="000000">
                      <a:alpha val="43137"/>
                    </a:srgbClr>
                  </a:outerShdw>
                </a:effectLst>
                <a:cs typeface="Arial" pitchFamily="34" charset="0"/>
              </a:rPr>
              <a:t>1:05 – 1:10</a:t>
            </a:r>
          </a:p>
        </p:txBody>
      </p:sp>
      <p:pic>
        <p:nvPicPr>
          <p:cNvPr id="542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495800"/>
            <a:ext cx="24860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17924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914400"/>
            <a:ext cx="8229600" cy="1143000"/>
          </a:xfrm>
          <a:solidFill>
            <a:srgbClr val="00CC00"/>
          </a:solidFill>
        </p:spPr>
        <p:txBody>
          <a:bodyPr/>
          <a:lstStyle/>
          <a:p>
            <a:pPr eaLnBrk="1" hangingPunct="1"/>
            <a:r>
              <a:rPr lang="en-US" altLang="en-US" sz="6600" dirty="0"/>
              <a:t>Out of Classroom!</a:t>
            </a:r>
          </a:p>
        </p:txBody>
      </p:sp>
      <p:sp>
        <p:nvSpPr>
          <p:cNvPr id="3" name="Content Placeholder 2"/>
          <p:cNvSpPr>
            <a:spLocks noGrp="1"/>
          </p:cNvSpPr>
          <p:nvPr>
            <p:ph idx="1"/>
          </p:nvPr>
        </p:nvSpPr>
        <p:spPr>
          <a:xfrm>
            <a:off x="685800" y="2514600"/>
            <a:ext cx="7239000" cy="1524000"/>
          </a:xfrm>
          <a:solidFill>
            <a:schemeClr val="accent4">
              <a:lumMod val="60000"/>
              <a:lumOff val="40000"/>
            </a:schemeClr>
          </a:solidFill>
        </p:spPr>
        <p:txBody>
          <a:bodyPr rtlCol="0">
            <a:normAutofit fontScale="70000" lnSpcReduction="20000"/>
          </a:bodyPr>
          <a:lstStyle/>
          <a:p>
            <a:pPr eaLnBrk="1" fontAlgn="auto" hangingPunct="1">
              <a:spcAft>
                <a:spcPts val="0"/>
              </a:spcAft>
              <a:buFont typeface="Arial" pitchFamily="34" charset="0"/>
              <a:buChar char="•"/>
              <a:defRPr/>
            </a:pPr>
            <a:r>
              <a:rPr lang="en-US" sz="6000" dirty="0"/>
              <a:t>Activity 1:10 – </a:t>
            </a:r>
            <a:r>
              <a:rPr lang="en-US" sz="6000" dirty="0" smtClean="0"/>
              <a:t>1:55</a:t>
            </a:r>
          </a:p>
          <a:p>
            <a:pPr marL="457200" lvl="1" indent="0" eaLnBrk="1" fontAlgn="auto" hangingPunct="1">
              <a:spcAft>
                <a:spcPts val="0"/>
              </a:spcAft>
              <a:buNone/>
              <a:defRPr/>
            </a:pPr>
            <a:r>
              <a:rPr lang="en-US" sz="5600" dirty="0" smtClean="0"/>
              <a:t>School Staff Intro – Bus Conduct</a:t>
            </a:r>
            <a:endParaRPr lang="en-US" sz="5600" dirty="0"/>
          </a:p>
        </p:txBody>
      </p:sp>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495800"/>
            <a:ext cx="21336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4197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92362"/>
          </a:xfrm>
        </p:spPr>
        <p:txBody>
          <a:bodyPr/>
          <a:lstStyle/>
          <a:p>
            <a:r>
              <a:rPr lang="en-US" sz="7200" b="1" i="1" dirty="0" smtClean="0">
                <a:solidFill>
                  <a:srgbClr val="00B050"/>
                </a:solidFill>
                <a:effectLst>
                  <a:outerShdw blurRad="38100" dist="38100" dir="2700000" algn="tl">
                    <a:srgbClr val="000000">
                      <a:alpha val="43137"/>
                    </a:srgbClr>
                  </a:outerShdw>
                </a:effectLst>
              </a:rPr>
              <a:t>Continue</a:t>
            </a:r>
            <a:r>
              <a:rPr lang="en-US" sz="7200" b="1" i="1" dirty="0" smtClean="0">
                <a:solidFill>
                  <a:srgbClr val="00B050"/>
                </a:solidFill>
                <a:effectLst>
                  <a:outerShdw blurRad="38100" dist="38100" dir="2700000" algn="tl">
                    <a:srgbClr val="000000">
                      <a:alpha val="43137"/>
                    </a:srgbClr>
                  </a:outerShdw>
                </a:effectLst>
              </a:rPr>
              <a:t> </a:t>
            </a:r>
            <a:r>
              <a:rPr lang="en-US" sz="7200" b="1" i="1" dirty="0" smtClean="0">
                <a:solidFill>
                  <a:srgbClr val="00B050"/>
                </a:solidFill>
                <a:effectLst>
                  <a:outerShdw blurRad="38100" dist="38100" dir="2700000" algn="tl">
                    <a:srgbClr val="000000">
                      <a:alpha val="43137"/>
                    </a:srgbClr>
                  </a:outerShdw>
                </a:effectLst>
              </a:rPr>
              <a:t>Math </a:t>
            </a:r>
            <a:br>
              <a:rPr lang="en-US" sz="7200" b="1" i="1" dirty="0" smtClean="0">
                <a:solidFill>
                  <a:srgbClr val="00B050"/>
                </a:solidFill>
                <a:effectLst>
                  <a:outerShdw blurRad="38100" dist="38100" dir="2700000" algn="tl">
                    <a:srgbClr val="000000">
                      <a:alpha val="43137"/>
                    </a:srgbClr>
                  </a:outerShdw>
                </a:effectLst>
              </a:rPr>
            </a:br>
            <a:r>
              <a:rPr lang="en-US" sz="7200" b="1" i="1" dirty="0" smtClean="0">
                <a:solidFill>
                  <a:srgbClr val="00B050"/>
                </a:solidFill>
                <a:effectLst>
                  <a:outerShdw blurRad="38100" dist="38100" dir="2700000" algn="tl">
                    <a:srgbClr val="000000">
                      <a:alpha val="43137"/>
                    </a:srgbClr>
                  </a:outerShdw>
                </a:effectLst>
              </a:rPr>
              <a:t>Pre-Assessment</a:t>
            </a:r>
            <a:endParaRPr lang="en-US" sz="7200" dirty="0"/>
          </a:p>
        </p:txBody>
      </p:sp>
      <p:sp>
        <p:nvSpPr>
          <p:cNvPr id="4" name="Content Placeholder 3"/>
          <p:cNvSpPr>
            <a:spLocks noGrp="1"/>
          </p:cNvSpPr>
          <p:nvPr>
            <p:ph idx="1"/>
          </p:nvPr>
        </p:nvSpPr>
        <p:spPr>
          <a:xfrm>
            <a:off x="762000" y="2971800"/>
            <a:ext cx="7443651" cy="3046988"/>
          </a:xfrm>
          <a:prstGeom prst="rect">
            <a:avLst/>
          </a:prstGeom>
        </p:spPr>
        <p:txBody>
          <a:bodyPr wrap="square">
            <a:spAutoFit/>
          </a:bodyPr>
          <a:lstStyle/>
          <a:p>
            <a:pPr marL="0" indent="0" algn="ctr">
              <a:buNone/>
            </a:pPr>
            <a:r>
              <a:rPr lang="en-US" sz="4800" b="1" i="1" dirty="0" smtClean="0">
                <a:solidFill>
                  <a:srgbClr val="00B050"/>
                </a:solidFill>
                <a:effectLst>
                  <a:outerShdw blurRad="38100" dist="38100" dir="2700000" algn="tl">
                    <a:srgbClr val="000000">
                      <a:alpha val="43137"/>
                    </a:srgbClr>
                  </a:outerShdw>
                </a:effectLst>
              </a:rPr>
              <a:t>Let’s </a:t>
            </a:r>
            <a:r>
              <a:rPr lang="en-US" sz="4800" b="1" i="1" dirty="0">
                <a:solidFill>
                  <a:srgbClr val="00B050"/>
                </a:solidFill>
                <a:effectLst>
                  <a:outerShdw blurRad="38100" dist="38100" dir="2700000" algn="tl">
                    <a:srgbClr val="000000">
                      <a:alpha val="43137"/>
                    </a:srgbClr>
                  </a:outerShdw>
                </a:effectLst>
              </a:rPr>
              <a:t>see what we </a:t>
            </a:r>
            <a:r>
              <a:rPr lang="en-US" sz="4800" b="1" i="1" dirty="0" smtClean="0">
                <a:solidFill>
                  <a:srgbClr val="00B050"/>
                </a:solidFill>
                <a:effectLst>
                  <a:outerShdw blurRad="38100" dist="38100" dir="2700000" algn="tl">
                    <a:srgbClr val="000000">
                      <a:alpha val="43137"/>
                    </a:srgbClr>
                  </a:outerShdw>
                </a:effectLst>
              </a:rPr>
              <a:t>remember from second grade so I’ll know where we need to help you the most! </a:t>
            </a:r>
            <a:r>
              <a:rPr lang="en-US" sz="4800" b="1" i="1" dirty="0">
                <a:solidFill>
                  <a:srgbClr val="00B050"/>
                </a:solidFill>
                <a:effectLst>
                  <a:outerShdw blurRad="38100" dist="38100" dir="2700000" algn="tl">
                    <a:srgbClr val="000000">
                      <a:alpha val="43137"/>
                    </a:srgbClr>
                  </a:outerShdw>
                </a:effectLst>
                <a:sym typeface="Wingdings" panose="05000000000000000000" pitchFamily="2" charset="2"/>
              </a:rPr>
              <a:t></a:t>
            </a:r>
          </a:p>
        </p:txBody>
      </p:sp>
    </p:spTree>
    <p:extLst>
      <p:ext uri="{BB962C8B-B14F-4D97-AF65-F5344CB8AC3E}">
        <p14:creationId xmlns:p14="http://schemas.microsoft.com/office/powerpoint/2010/main" val="7175448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377" t="15039" r="43558" b="52777"/>
          <a:stretch/>
        </p:blipFill>
        <p:spPr bwMode="auto">
          <a:xfrm>
            <a:off x="219075" y="299394"/>
            <a:ext cx="4733925" cy="2686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377" t="41647" r="43558" b="9960"/>
          <a:stretch/>
        </p:blipFill>
        <p:spPr bwMode="auto">
          <a:xfrm>
            <a:off x="219075" y="1406856"/>
            <a:ext cx="4724400" cy="4008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993" t="15040" r="32650" b="6249"/>
          <a:stretch/>
        </p:blipFill>
        <p:spPr bwMode="auto">
          <a:xfrm>
            <a:off x="5334000" y="1430805"/>
            <a:ext cx="3348538"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674769" y="5791200"/>
            <a:ext cx="2667000" cy="584200"/>
          </a:xfrm>
          <a:prstGeom prst="rect">
            <a:avLst/>
          </a:prstGeom>
          <a:noFill/>
        </p:spPr>
        <p:txBody>
          <a:bodyPr>
            <a:spAutoFit/>
          </a:bodyPr>
          <a:lstStyle/>
          <a:p>
            <a:pPr algn="ctr">
              <a:defRPr/>
            </a:pPr>
            <a:r>
              <a:rPr lang="en-US" sz="3200" b="1" dirty="0" smtClean="0">
                <a:effectLst>
                  <a:outerShdw blurRad="38100" dist="38100" dir="2700000" algn="tl">
                    <a:srgbClr val="000000">
                      <a:alpha val="43137"/>
                    </a:srgbClr>
                  </a:outerShdw>
                </a:effectLst>
              </a:rPr>
              <a:t>2:15 – 2:17</a:t>
            </a:r>
            <a:endParaRPr lang="en-US" sz="3200" b="1" dirty="0">
              <a:effectLst>
                <a:outerShdw blurRad="38100" dist="38100" dir="2700000" algn="tl">
                  <a:srgbClr val="000000">
                    <a:alpha val="43137"/>
                  </a:srgbClr>
                </a:outerShdw>
              </a:effectLst>
            </a:endParaRPr>
          </a:p>
        </p:txBody>
      </p:sp>
      <p:sp>
        <p:nvSpPr>
          <p:cNvPr id="4" name="TextBox 3"/>
          <p:cNvSpPr txBox="1"/>
          <p:nvPr/>
        </p:nvSpPr>
        <p:spPr>
          <a:xfrm>
            <a:off x="5329738" y="392000"/>
            <a:ext cx="3352800" cy="954107"/>
          </a:xfrm>
          <a:prstGeom prst="rect">
            <a:avLst/>
          </a:prstGeom>
          <a:noFill/>
        </p:spPr>
        <p:txBody>
          <a:bodyPr wrap="square" rtlCol="0">
            <a:spAutoFit/>
          </a:bodyPr>
          <a:lstStyle/>
          <a:p>
            <a:pPr algn="ctr"/>
            <a:r>
              <a:rPr lang="en-US" sz="2800" b="1" i="1" dirty="0">
                <a:effectLst>
                  <a:outerShdw blurRad="38100" dist="38100" dir="2700000" algn="tl">
                    <a:srgbClr val="000000">
                      <a:alpha val="43137"/>
                    </a:srgbClr>
                  </a:outerShdw>
                </a:effectLst>
              </a:rPr>
              <a:t>Practice!! – Quiz on Tuesdays and Fridays</a:t>
            </a:r>
          </a:p>
        </p:txBody>
      </p:sp>
    </p:spTree>
    <p:extLst>
      <p:ext uri="{BB962C8B-B14F-4D97-AF65-F5344CB8AC3E}">
        <p14:creationId xmlns:p14="http://schemas.microsoft.com/office/powerpoint/2010/main" val="39602175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575" y="1299420"/>
            <a:ext cx="8759825" cy="4946448"/>
          </a:xfrm>
        </p:spPr>
        <p:txBody>
          <a:bodyPr/>
          <a:lstStyle/>
          <a:p>
            <a:r>
              <a:rPr lang="en-US" dirty="0" smtClean="0"/>
              <a:t>Count to 20 forward and backward </a:t>
            </a:r>
            <a:r>
              <a:rPr lang="en-US" sz="2400" dirty="0" smtClean="0">
                <a:solidFill>
                  <a:srgbClr val="0070C0"/>
                </a:solidFill>
              </a:rPr>
              <a:t>(watch my fingers so you know if I’m going up or down; closed fist means stop)</a:t>
            </a:r>
          </a:p>
          <a:p>
            <a:pPr lvl="1"/>
            <a:r>
              <a:rPr lang="en-US" dirty="0" smtClean="0"/>
              <a:t>Whisper every other number (whisper-1, speak-2, whisper-3, speak-4, whisper-5, speak-6)</a:t>
            </a:r>
          </a:p>
          <a:p>
            <a:pPr lvl="1"/>
            <a:r>
              <a:rPr lang="en-US" dirty="0" smtClean="0"/>
              <a:t>Hum every other number (hum, speak-2, hum, speak-4, hum, speak-6)</a:t>
            </a:r>
          </a:p>
          <a:p>
            <a:pPr lvl="1"/>
            <a:r>
              <a:rPr lang="en-US" dirty="0" smtClean="0"/>
              <a:t>Think every other number (think, speak-2, think, speak-4, think, speak-6)</a:t>
            </a:r>
          </a:p>
          <a:p>
            <a:pPr lvl="1"/>
            <a:r>
              <a:rPr lang="en-US" dirty="0" smtClean="0"/>
              <a:t>What did we just count by?  Turn to your Partner</a:t>
            </a:r>
          </a:p>
          <a:p>
            <a:pPr lvl="1"/>
            <a:r>
              <a:rPr lang="en-US" dirty="0"/>
              <a:t>N</a:t>
            </a:r>
            <a:r>
              <a:rPr lang="en-US" dirty="0" smtClean="0"/>
              <a:t>ow lets count by twos</a:t>
            </a:r>
            <a:endParaRPr lang="en-US" dirty="0"/>
          </a:p>
        </p:txBody>
      </p:sp>
      <p:sp>
        <p:nvSpPr>
          <p:cNvPr id="6" name="Title 1"/>
          <p:cNvSpPr txBox="1">
            <a:spLocks/>
          </p:cNvSpPr>
          <p:nvPr/>
        </p:nvSpPr>
        <p:spPr bwMode="auto">
          <a:xfrm>
            <a:off x="437866" y="304800"/>
            <a:ext cx="634912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smtClean="0"/>
              <a:t>Fluency Practice, Part 2</a:t>
            </a:r>
            <a:endParaRPr lang="en-US" dirty="0"/>
          </a:p>
        </p:txBody>
      </p:sp>
      <p:sp>
        <p:nvSpPr>
          <p:cNvPr id="4" name="AutoShape 4" descr="Image result for closed fist hand signa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5984258"/>
            <a:ext cx="519723" cy="660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267200" y="6053024"/>
            <a:ext cx="3733800" cy="523220"/>
          </a:xfrm>
          <a:prstGeom prst="rect">
            <a:avLst/>
          </a:prstGeom>
          <a:noFill/>
        </p:spPr>
        <p:txBody>
          <a:bodyPr wrap="square" rtlCol="0">
            <a:spAutoFit/>
          </a:bodyPr>
          <a:lstStyle/>
          <a:p>
            <a:r>
              <a:rPr lang="en-US" sz="2800" b="1" dirty="0" smtClean="0"/>
              <a:t>Closed fist means stop</a:t>
            </a:r>
            <a:endParaRPr lang="en-US" sz="28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56926"/>
            <a:ext cx="2045355" cy="11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719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8229600" cy="2514600"/>
          </a:xfrm>
          <a:solidFill>
            <a:srgbClr val="0070C0"/>
          </a:solidFill>
        </p:spPr>
        <p:txBody>
          <a:bodyPr rtlCol="0">
            <a:normAutofit/>
          </a:bodyPr>
          <a:lstStyle/>
          <a:p>
            <a:pPr eaLnBrk="1" fontAlgn="auto" hangingPunct="1">
              <a:spcAft>
                <a:spcPts val="0"/>
              </a:spcAft>
              <a:defRPr/>
            </a:pPr>
            <a:r>
              <a:rPr lang="en-US" b="1" dirty="0">
                <a:effectLst>
                  <a:outerShdw blurRad="38100" dist="38100" dir="2700000" algn="tl">
                    <a:srgbClr val="000000">
                      <a:alpha val="43137"/>
                    </a:srgbClr>
                  </a:outerShdw>
                </a:effectLst>
              </a:rPr>
              <a:t>Kagan </a:t>
            </a:r>
            <a:r>
              <a:rPr lang="en-US" b="1" dirty="0" err="1">
                <a:effectLst>
                  <a:outerShdw blurRad="38100" dist="38100" dir="2700000" algn="tl">
                    <a:srgbClr val="000000">
                      <a:alpha val="43137"/>
                    </a:srgbClr>
                  </a:outerShdw>
                </a:effectLst>
              </a:rPr>
              <a:t>Classbuilding</a:t>
            </a:r>
            <a:r>
              <a:rPr lang="en-US" b="1"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sym typeface="Wingdings" pitchFamily="2" charset="2"/>
              </a:rPr>
              <a:t></a:t>
            </a:r>
            <a:br>
              <a:rPr lang="en-US" b="1" dirty="0">
                <a:effectLst>
                  <a:outerShdw blurRad="38100" dist="38100" dir="2700000" algn="tl">
                    <a:srgbClr val="000000">
                      <a:alpha val="43137"/>
                    </a:srgbClr>
                  </a:outerShdw>
                </a:effectLst>
                <a:sym typeface="Wingdings" pitchFamily="2" charset="2"/>
              </a:rPr>
            </a:br>
            <a:r>
              <a:rPr lang="en-US" b="1" dirty="0">
                <a:effectLst>
                  <a:outerShdw blurRad="38100" dist="38100" dir="2700000" algn="tl">
                    <a:srgbClr val="000000">
                      <a:alpha val="43137"/>
                    </a:srgbClr>
                  </a:outerShdw>
                </a:effectLst>
                <a:sym typeface="Wingdings" pitchFamily="2" charset="2"/>
              </a:rPr>
              <a:t>Quiz-Quiz-Trade:</a:t>
            </a:r>
            <a:br>
              <a:rPr lang="en-US" b="1" dirty="0">
                <a:effectLst>
                  <a:outerShdw blurRad="38100" dist="38100" dir="2700000" algn="tl">
                    <a:srgbClr val="000000">
                      <a:alpha val="43137"/>
                    </a:srgbClr>
                  </a:outerShdw>
                </a:effectLst>
                <a:sym typeface="Wingdings" pitchFamily="2" charset="2"/>
              </a:rPr>
            </a:br>
            <a:r>
              <a:rPr lang="en-US" b="1" dirty="0">
                <a:effectLst>
                  <a:outerShdw blurRad="38100" dist="38100" dir="2700000" algn="tl">
                    <a:srgbClr val="000000">
                      <a:alpha val="43137"/>
                    </a:srgbClr>
                  </a:outerShdw>
                </a:effectLst>
                <a:sym typeface="Wingdings" pitchFamily="2" charset="2"/>
              </a:rPr>
              <a:t>    “All About School”</a:t>
            </a:r>
            <a:endParaRPr lang="en-US" b="1" dirty="0">
              <a:effectLst>
                <a:outerShdw blurRad="38100" dist="38100" dir="2700000" algn="tl">
                  <a:srgbClr val="000000">
                    <a:alpha val="43137"/>
                  </a:srgbClr>
                </a:outerShdw>
              </a:effectLst>
            </a:endParaRPr>
          </a:p>
        </p:txBody>
      </p:sp>
      <p:sp>
        <p:nvSpPr>
          <p:cNvPr id="3" name="TextBox 2"/>
          <p:cNvSpPr txBox="1"/>
          <p:nvPr/>
        </p:nvSpPr>
        <p:spPr>
          <a:xfrm>
            <a:off x="6161285" y="6198902"/>
            <a:ext cx="2743200" cy="584775"/>
          </a:xfrm>
          <a:prstGeom prst="rect">
            <a:avLst/>
          </a:prstGeom>
          <a:noFill/>
        </p:spPr>
        <p:txBody>
          <a:bodyPr wrap="square">
            <a:spAutoFit/>
          </a:bodyPr>
          <a:lstStyle/>
          <a:p>
            <a:pPr algn="ctr" fontAlgn="base">
              <a:spcBef>
                <a:spcPct val="0"/>
              </a:spcBef>
              <a:spcAft>
                <a:spcPct val="0"/>
              </a:spcAft>
              <a:defRPr/>
            </a:pPr>
            <a:r>
              <a:rPr lang="en-US" sz="3200" b="1" dirty="0" smtClean="0">
                <a:solidFill>
                  <a:prstClr val="black"/>
                </a:solidFill>
                <a:effectLst>
                  <a:outerShdw blurRad="38100" dist="38100" dir="2700000" algn="tl">
                    <a:srgbClr val="000000">
                      <a:alpha val="43137"/>
                    </a:srgbClr>
                  </a:outerShdw>
                </a:effectLst>
                <a:cs typeface="Arial" charset="0"/>
              </a:rPr>
              <a:t>2:20 </a:t>
            </a:r>
            <a:r>
              <a:rPr lang="en-US" sz="3200" b="1" dirty="0">
                <a:solidFill>
                  <a:prstClr val="black"/>
                </a:solidFill>
                <a:effectLst>
                  <a:outerShdw blurRad="38100" dist="38100" dir="2700000" algn="tl">
                    <a:srgbClr val="000000">
                      <a:alpha val="43137"/>
                    </a:srgbClr>
                  </a:outerShdw>
                </a:effectLst>
                <a:cs typeface="Arial" charset="0"/>
              </a:rPr>
              <a:t>– </a:t>
            </a:r>
            <a:r>
              <a:rPr lang="en-US" sz="3200" b="1" dirty="0" smtClean="0">
                <a:solidFill>
                  <a:prstClr val="black"/>
                </a:solidFill>
                <a:effectLst>
                  <a:outerShdw blurRad="38100" dist="38100" dir="2700000" algn="tl">
                    <a:srgbClr val="000000">
                      <a:alpha val="43137"/>
                    </a:srgbClr>
                  </a:outerShdw>
                </a:effectLst>
                <a:cs typeface="Arial" charset="0"/>
              </a:rPr>
              <a:t>2:30</a:t>
            </a:r>
            <a:endParaRPr lang="en-US" sz="3200" dirty="0">
              <a:solidFill>
                <a:prstClr val="black"/>
              </a:solidFill>
              <a:cs typeface="Arial" charset="0"/>
            </a:endParaRPr>
          </a:p>
        </p:txBody>
      </p:sp>
    </p:spTree>
    <p:extLst>
      <p:ext uri="{BB962C8B-B14F-4D97-AF65-F5344CB8AC3E}">
        <p14:creationId xmlns:p14="http://schemas.microsoft.com/office/powerpoint/2010/main" val="15379056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609600"/>
            <a:ext cx="5386387" cy="2020887"/>
          </a:xfrm>
        </p:spPr>
        <p:txBody>
          <a:bodyPr/>
          <a:lstStyle/>
          <a:p>
            <a:pPr>
              <a:defRPr/>
            </a:pPr>
            <a:r>
              <a:rPr lang="en-US" sz="8000" b="1" dirty="0">
                <a:solidFill>
                  <a:srgbClr val="00B0F0"/>
                </a:solidFill>
                <a:effectLst>
                  <a:outerShdw blurRad="38100" dist="38100" dir="2700000" algn="tl">
                    <a:srgbClr val="000000">
                      <a:alpha val="43137"/>
                    </a:srgbClr>
                  </a:outerShdw>
                </a:effectLst>
              </a:rPr>
              <a:t>SCIENCE TIME</a:t>
            </a:r>
          </a:p>
        </p:txBody>
      </p:sp>
      <p:sp>
        <p:nvSpPr>
          <p:cNvPr id="99335" name="AutoShape 10" descr="data:image/jpeg;base64,/9j/4AAQSkZJRgABAQAAAQABAAD/2wCEAAkGBhQSERUUEhQUFRUVGBsYFhgXGRgeHhoYGCAXHBscGBgcHCYeGBwjGRsZIC8gIycpLSwvFx49NzAqNSYsLCkBCQoKDgwOGg8PGiskHyQsLS00Ly0sKSwsNDAsKS0sLCkqLC8sLSosLjQpLCksLCwsLy8pLCksLCwsLCwpLCwsLP/AABEIAMMBAwMBIgACEQEDEQH/xAAbAAACAwEBAQAAAAAAAAAAAAAABQMEBgIBB//EAEgQAAICAAQEAwQECgcIAgMAAAECAxEABBIhBSIxQQYTUTJhcYEUI5GSBxUzQlJTYnKh0hYkc4OxstE0Q2OCk6LB8BfhNVTC/8QAGQEBAAMBAQAAAAAAAAAAAAAAAAECAwQF/8QAMREAAgIABAIIBQUBAQAAAAAAAAECEQMSITFBUQQTUmFxkbHwgaHB0eEUIjJC0mIF/9oADAMBAAIRAxEAPwD7jgwYMAGDBgwAk4/4qTKvGjo7a1LWumlAeKOyCwJ55U2UHa/msyv4Q0YJ9TKWegm8QDtyBgCZOQAuN2q96va9FmeExSSpK8atJGrKhYXpDFSavYElV367YxH9NYn0RtkF0uShDmMC1aFZFVWUBykxII7+TY7DADX/AOSYNAk8uby22Rvq7ZtJIXRr1gltMYJFFnXfcHFfMfhKCRMxy7eYBJy6006lOZ0qWu91y8jEhSBsN96Vf0vhlCSHLRLqMTsfM0IHiOYZPMnVPrAPIXSKK6itHa8MfDnH48zOIZMpCGKPqeowSGAdqjI1GNtZBazbarHfADvhHixZ5TFoYFWdC1xgBkaUBdJfWxKxk2oI/jT/ABWj4dErB1jjDAFQwVQQCSSAauixJr1OOZOIUSNEpruEJHyOIbS3LRi5bFvBil+M/wDhzfcOD8Zj9XL9w4jMi3VS5F3BhP8A0lRgfKjllI25F2v01khbHcXY9MRNn53qw8Q7hIyzfJ3Gn/sOKPFgt2OqnyHuPGYDqaxiMtx1JA3mRZt6Om9bFWJOlQdJVQS1Dp1OGGV8PiJkM6RzawiEsNRjZQxAUvZZL27HvvZqscZTTlFbFsXAngyyzVMdvxqAGjNCD6GRP9ccjj2XPSeH/qJ/riaOBV9lQPgAMeZiRFUlyoUdS3TGf6nuM6O4s7G3sujfBgf8DifGM4pxeBwQq5df25VU/dj0liavqNjVjFODiyrGFyy5qZ121x6kQ7nqnMi7UN4+2LR6QnwFG/wYU5ebMKilgJLAJVtKyLdbEqfLdhuNtI9+LmU4kkhKi1ce0jCmHv0nqP2hYPY42jOMtiKLWDBgxcgMGDBgAwYMGADBgwYAMGDBgAwYMGADBgwYAMGDCtfE2W0sxmjUI7xtqYKQyGRSKO/+7cj1CkjADTHlYWt4myou8xDsoc86+y2nSevQ60r99fUWSeJsquq8xCNIUt9YuwetPfvqWvXUPUYAZVj2sLYPEmVcqEzELFyVTS6nURWwo79R9o9cMsAGDBhK0gzLEE/UAkAX+WYe0SO8YO1dG3vlrVWc1FWyUrJpeLlwfIXWAN5CDo266a5pT7l27agcRcPy/nIksvmMWAYJINIX+6BIB/eLH34Y7KOwAHwAA/wFYzee8dRg6cvFLmSDuYwAgrr9YxAY/u3jgxMfS26XkWS4I0yrQodBijxSZgYkVtHmyaS3cAK7UL21Np0j971rEfAuPJmkLKrIymnjcUyn3+oPY/HuCMW3aKXXGdD6a1odLVe41L29ReM4tJ3uClPlEMnkh3oprYamYoyshjYFrKm7IB2OjpscJP6SKXsfSM0YiSKjCIpFqS5ABBAJFsKFnYYbcQzq5RUjgy5ZnJ0rGmlbFXqYCl293b0BIotwPMT6WzTBwWW4VbQqL3JIB1MPS7v8+sayxG9tEwL4/FWdzLFMtAq1+cSCAfe+4HzXftqwwj8HNLzZzMSSseqqdKAegU2PmApONJBl1RQqKFUdABQ+zEmMrJFmS8NZaIckKbdyNR+Ra6+WLPEM6sMTSMDSC6HX0AHzrFrFbiWRWaJ426OK+HoR8DR+WIBkIvHk5ehAjKWoDUykHflLEUzWK2FA7GjhjF4ry0xCZhTC4O2vYBv2JR0IPfbGOOSZHaKRN4xzc50nSWbWLN6SjCwov1WiMd5dmWthpYW0VLV6NNHbcWF37Uet7bftT105P38zs6mElobD+mKQSeVI5kFin0lSLO/mWADQ31L1HbuXv44i/SP3X/lx81yXG/IoMgkhAOuKQDSNJAPkaySpog6CSDuAb6brgXEVOkI4eCQXA99K9qI97ABK96DA+zZ3w5yum13GeNHCiklF+f4GH44i/SP3X/lwfjiL9I/df+XF3Bjf93P35nPcOT8/wZriHjuKKdoTFMSrBC4Eemz9GHd9VA5mEHl/ONXpOKuR/CNGy6pIpEAK2w0sAj+WEcjUGpnfSAASK3oY00nDImJZooySbJKKSTyGya63HH/00/RFRLwPLhlYQQhlNqRGlg0q2DW3Kqjbso9MWMxBJ+ENEYmSCZIxGjliYiV1iZlDKsh9pI7FX7W+nHU/4RYEL+ZFOvlg+bYjOgjz6U1IdRPkPWmxutkWaew8Dy6LpSCFV9BGgG11sB+033j649i4JAq6VghC1VCNAK5z0r1d/vt6nAGcH4RVGvzIZI/LZhJZQ6VVp1F6WJLnyXNLY29rcYu5bxvG8oi8qZW1Kj6hHUbuZAqsVkN3oO6agLF12bQcFgQaUgiVfRUQDYsRsB6sx/5m9Tj3L8HgjACQxKFqgqKKosRVDaizH4sfU4AuYMGDABgwYMAGMtN4BheZ5CTpaORK2J1TSvMzHVamizKoK7B3BsHGpxnfFfFJIjGFcxIyyFpAqnnXR5cdvyLqBc79fLoEE4AgP4O8vp065iNIHMytzAQqX5kNsVhjFG12NAXiaDwJArK2qY6CCgZ7o/VljZGpi7RIWLE7g1Vm0mY8eZkVWXa1CMy6GD1piYh0IIj8zWwWmavKbrvTnwp4lkzUkgZVCoKtNWksHkUkalDDYDY//ZAMv4AyySpKuvUnl9SpvyliRLtSRXlKbUgkk2a2DuTh6kk6pN/SRwPkA1DFlmA6msc+cPUfaMQ0nuWi5LYTcSynMkUbyhn3Y+bJyxrWo+11NhR72vfSRiHiXhKOYRjXIqx9AGJ2oABdRIWq7DEicVVElzMhJVjSBdzoU6UAHfUxLb9PM914u5LLJGZCHZjI5c6muiQBSj81QABWPPxqk64HRh42LB5ot2Zfj2VBdMmGkMQXzZdTsS4JKohJ3C2GY1XRfXHfKi9lVR7gAB/ADDXjnh6LMsH8xopVFB0YXW5ph3Fk+nU4oZbwTHqDZid5wNwjGlv3qDv/AO9ceD07/wA2fS8RPPUVw9a4G2H0jInatvie+CoS7T5kWElKrH+0IxRevQnYfA40kOTRGZlVVZ92IG569fmSfmfXHSuoFAqANgBWKzcZhEhjMiBxWxNdelE7H5Y9aEVhwUFskl5HNlnNtpXxLjNQs7AYocQ47FDEJGYFW2TSQdR/ZN10BN3QrFHPcXhmmbJMH51ILjTVlddDfUeXe9JXar7YXzZNDlJ4YlnLQvqsoLZyST5dVsaI5aajYvUNVwo8zw+K525lWFEPTW6j7CzKf+ysejxLP+llT/ep/OMZkSKvKoAI25mZSP8AlEkKj7uPTJW58ogdbnYH7Rnaxz23v9f8nZkiuC+X+jTJ4pzC7vEjD9k9veyPIB86w84RxyPMg6DzLWpT1W7rpsRsdwSNj3BxggiOLVHZh3jmSWvkFlYfaPjjUeG8xFBl9ckgXWxP1ihGpTpr2mZwCCQbPtbUKA0hm/t7+S+viZYkE9ILXu+1v6DDjfh9MwLHJIBSuPnQYdwCT7xZo7kHGS8K8plSVTGykjUvMGU1361sKIFCjYTpjdZTjcMq6kkWrI3NdPcaOOsxNBIul2iYejFSP442jOisOsw3TT8D5sQVA1gNpU0U5zY2YqbPY9Luuvpht4Ly7P58N0o0SI4A5ZQTThaAB5VJXvRHrhjxPguVMsYVSQ5Id0lSkobFtZJo9OX0+AL3h0eWgXTE0ajqecEk9NyT6be7tibUdVxLYknNUosvcNzRkiVmGliKYejKSGHwDAjFnCbI56NJpU1ppepVOoVZ5XHX1Ct8ZDhj+MYv1kf3l/1x6EZppM5OrlyLGDFbOqXiZY30M6MEcb0SDTD1okHGIHh7OojDLrFBaxgrHJTO6JMC+sghl81oXLFQ7BWDXQU3KH0DBj5q+Qz4m8kMxVjK5cE+SFdp33tCpYu0Z9qxsKoWfosWZVtQVlbSdLUQabY0fQ0Rt7xgCXBjwG+mPcAGDBgwAYMGDABjI8c41xCOWVYYFaNShWTQ7WsmgbKhLMyETagB0aI11vXYMAYGbjvEWDhsqGoAhBHIEa4JiyMXI1gyhBQHeiQTQ4yXEc9C6pDlx5JkoH6PJGtXGOWJbaLXqkcs+wKb1dY+g4MAIPDWZmzMLHOQqHWQgAxsoI0qbVXJY0Sy3Q6Hr7RscYycaQtpjiDtSIdC7O5CqenZiD8AcN8K82NeZjXtEpkI/abkT/t877BjOdJNsvGclomdw8IhVQojSlAAtVuhtua3xBKMusqRGNNbhio8sVS9bNUO9etH0wyOMH4V/rGekmJvTb2ryKRqJVQ0MnPRXX1AArYdMcEIKSbfAu8SfNmwmycCKWdIlVRZJVQAB3JIoY7HDYv1Uf3F/wBMYbjitn+InLa2REVh7GkqKUynTICuYVj5QBqqdiOlmxwCR8rn2hkeMLMzUNTuzFQREobop8pGJBA9jve1+p031qyOtnzZpuJ/R4E1NHHvso0ruaJ9NhQJJ7AHCfh+XiecHMZZEaUXHsdJoE1oOwNC7IBPcLtdnMAZjOhOqxdR25dLNXxdowf3DibjyE5jK1+mf8UP+Ctiyw4UotatX4aWgsfFTbUmuG5JxczxvH9GhjIogmhYFik6roU7m9xt09e+O8LMmmRKaSINoVjSEtQJNCwQL6EX0JAOJ+I8T0HRGA0hF0eiA3zP7tjSjdqPQAkJsygbeUmU/tezfuj9kfEgn34zjht6s2w4SnsZkcB0kDz4I6oBfpQAAHYLob7MXcn4bkfaN8tJ8JtXT4RXhzHmANgKHoBX8BjiWGKQ26KSOjVzAj0b2lPwOI/TQOx4eKluvIWZrwnmDX1MTb9RI+3T9Nio+OhvhjYZfg0axCJ7lAveWmO5Jq66C6FdABhdHn5Ytxc6d1JAkA/ZY0JPg1HrzE7GPiPiGRWEkWhoKpiQQQ4PMsh6wkDTWpetg1tiVgO8qOHFnOLuQ5ynCool0oigWTXXr8cTfRl/RX7BiPIZ5ZkDrfoQdip7hh2P/wBVYIOLOM2q0KOcpatkX0Zf0V+wY4mWNBbBFBIAvSNzsB8ScT4+feKcxLnM19FiJWrpZFVk1JqPm0rByK5av84WpG2L4cMzKuTRrc3AhkglUIQHKMRXsuCpHp+UEf3cNfoqfor9gx814HnGi86I6KTnoS7K+WcMUghsqAVXW2k8pejdDH08Y7sOOW4lczepkfGPgds43mJKqMsLxohTbUyToOcGwp83cU3sCqs3Q/8AjVjIT5sSqUNFIVBV2OZJESklYo6lW15tdG6vG9wY1KmFT8FyiJ081Sz0NRhBCqJJpSqguWALSjowP1a7nEsf4ONIpZwAdGv6oW2g5duuvqWh3JB2eu1na4MAKfDHAvoeXWHWHCliCF0gBiTQFk7X1JJPrhtgwYAMGDBgAwYMZ6bxvArlSstB2QtpGkaHSIt1vT5rql1fU1QJAGhwYzT+P8vy6RKxbyzsvsiUQaC1nYEzxja6N7UCccxeNw+T+kJC+rXChia7DT+SV3RXLDTMrbKT2oHYAafBjKJ42b6THA0HM5jGzS3cnmHZXhXZUQsQxQ0DQNC9XgAwuyqXLM93bKg+CKD/AJmfDHCrghuLWR+UZ5Pk7My/9hXHP0h/tJRQ8a8RaLKsqAl5SIhQ1aQ+xZhrQ6QDRIaxqBxD4Gy3l5JXsnzLkosxAHRRzqCvKBdjrZs9cIvHZ87MiNQSUjCKRGGp8wdBIdLlWoyxIobUe2NnxZ1jy0hcx6VjazMeSqr6xj+ae/xxg1lw0uZK1ZlfwfrI8+ZlcSLdWr1IAzMzELmLtwo0jSNgNHXET/8A5P6lo1JzCq5ijskLFI0izWfaoqC46Wm2JvwdunmZgDyg5WAlU17L5a1QPIEBPLp3o79sMeDQrPm3nKi47KGuhk5b+PlIoP7+N3+2U2+Cr6FLtIk8Kgs80hq2P2amkY/4r9mOOI5us3qIJEKco9ZGpVX3FjKBf7OLHhUhYG9FO/wAHp8MK8hGzyCRjsS7kX+cOUbfGSUf8gwcbnJ/D38LJgs1RGax6VJO7MSzn1Y/+AAAPQADthbmJepJoevuw0zHTCjMw6gVPQgg/A7YpI93AVLQyuYmM51vek7qlnSAelr0ZiOpN10GOY2EH1kYCldyAAAyjcggbHboexwSAw0svKQALN6WrurdN+tXY7jFjI5MzsKB8oEFmINNW4Vf0rIFkbVfc49pvBjhaVVFtH4mnHHYo9mcX0obn+HT54mz06JrmhkQSBTqW1YShQaVk1KC3ZWsEWBZG2OE4fHIedFb3kb/AG9cOUjFjYY8WGbjVGfSFhNVT98jO+F855M+iRogJE1Wrgr1JStl0kDWmmtgse5xqMzxyCNdTSpXuIJJPYKtkn4DGdhULLw7+zdD79KhR/Fj9uLPEMuMxnViIuNBzjaiAAzD3hmaEEdwrDucVnFzlb5X5aHkXCKqn5/gbZTxHl5FJWRduoa1P3WonGK8DZhTm5Zn0qGBIYxJHuzHux1q2kAFRQOx70NDmsusGdiZAFWQBWUAAbnTddLJ8v7nxxDwrNrDlJ5SQblaiWQWxCLsz7e1exxGRxi2uNe/kM0G6p+f4EPCJkbONI5ZEZZ2ZpUh5fM0LoLCtBsGtIOoKLJ6nc8G4xE2XhLSx2Y0Jtluyou9+uPk+WgdmMaqqM5WLUtqaGnUkkKjS8LSTM1LQPkSCzVY+q+E8sVycCPTNGgjY+pjtSd/Ui8dWVp7+0QnCtn5/gl4l4jhgCFyxEmogopcaUrUxKg0qg7nEA8YZclFUyOzhWASN2OltXMQBYUaTZ7beuGOc4XFLXmIrUGUX+i9Bh8wBih/Q/Kb/ULu2rq3a9uvs7nk9nfpjQoyhkPwi5WVVovrZI28sKWOqQR0grZmBkQHt17K1S5Tx5lnV2tgqlaIVjqV9OlgAL3LVpq9umLa+EcqAQIVAIUUCwrRo0laPKw8tOYUeRd9seHwflOX+rx0vQAEDYAC1Bo0FFX07YAu8J4omZhWaIko91YroSD/ABB+OLmK3D+HRwJoiXStk1ubLEliSSSSSSSScWcAGDBgwBms945ihzDQujmpBGCgBN6YHdiNuVRPENrY21DbCPPeMMkU8xcmXkTVNGrrENm0SGTVrNAvoJ6tqAOnaxs34LCXMjRozFle2ANOg0q4B2VgtDUKNAemPn+emzzRaTkcuG+jiVSMqW0OFkpQGLDWnLHoO58wkbcpAkzfE+FrpP0SQCJjIgRYwGVBI/m+2NgMkw0mmqNRpogYuN4wyQRoXypIJclIkRgfozPHHa2GD+Xl1ZQVFBRR2xTzMUxLlsij6GmnjByznzX15pAz6WC2IRHSOrM3mAjfce5rM5jXLKeHq4ZXWNWy1m/6+VsVr+sIh16jX1x6asAXYfF+QAXRlXK8jagsJCsmlxZ8yy0eu9ro2BZ2w24P4jGbkKoZkIBDFfJ0BhvpGoeYSVIawunfre2M5n85m40lJykEcapLpZcuQUCrnRGbLFT/ALPlwRp3GZUbUL3mU4bGpWQQxpJo0khVsAnUV1AXWok164hqyU6K/FI3jglcTS2kbsNovzVJ/V+7CvhXhWSFrGZkC3si1Vdr1WOnoMOuPj+qz/2T/wCU4st0OOPpMVodGH0icU0q17l9j5/waJ5+KMxU6Ud5Cxj0GwFWIF4mKyUrNXmbkFtthjW+JtX0SbQWDBCRojWVtuoWJuVyRYo+uMf+D5FGZYgLZiIGmCdOrBtix0otVsw1N1BA2xqPG2n6BmNZjClCD5iu60SBzLHzn5YjF/ml4GCM/wCF5CkGae3A8uIKClKGMSgaW/ONkWO3zxpfDMAWGx+czf8AbyD5UoxleCbQZg2p1TQIQHYkFRFYZDyp8uoO+Nh4fH9Vh96Bvvb/APnG3SNFLvl6L8mcN14Gei4h5cUsK7O0pRRfYsy9t6pdN+rDDFcqI5dA6JDGPiS02o/EkXhZw7h+rijtpsIJDqPrrsLXpbs392MO+IKFzAN7yR0B/ZsT9v1n8D6YSksyS4q/kbYH8gmSxhfLDhqnTEbxA4NWenDEyifHaJeLz5PFLPZpoRywvJ7xVfwtv4Yzay6s6ozz6R3LuWirF6Lbc9O+FeQ4izxqxicEizWmv4sD9ox7xHOnyivlyLr5LPl7KQdZ9vtGHPxAxeMlVnJjRlbv1RSy76p8kP0I9Zvt5gZjfw0L94euLvhi5JZZiPaAr/nLN/kEY+WFcEzOMxP5TboUSgoC6woF817RiIbDrq6YY8EzphgkkMblSzEG0qlAQD276r6d++E2lBrjovqzy1Bt8Oe68Cvx7MaswxX/AHSkj96NWe/+o0a/HC3xDmTBkoIiKTSZHLCMo1nZDdspMjpzBehO946bzPJI0MXnYIp5d21anPtXRkoem2KWUmR8xJmgCscPM0kRUsUiBSIOrk67XzNWmt0Sruzo2o1/z9Py2QsOT5a9697HHgvhzNnQT5WqC/NKzFmkKiSPWNuZRI8ylT7J0jerx9E4CPqR+9J/nfGV8F5l2eeVlaRiVRiIkQggBiSxcXqvVpGwJPrjQ8FzreRH9TIbF2PL3sk93vviqlc3ZdYbrh5oc4MVos2xIBikX3nRQ+xyf4YyUXjTNKoMuWougddKy+0/l6YzynmAMhJ29jtRxsnZRqtzbYMYDMeNc4CGWEEaWDL5ctRsWhAEjMq6mQM4OhqN3tWJc/47zKqdOVOtVLOCspC/7PpF6QGLCSSt19j15cSQbrBjiJ9Sg0RYBoiiL9Qehx3gAwYMGADBirJxSJWKNIisNNgkDd70jfuaO3Xp6jGLyPg99AEubDrC/NUsu3PAzh21jcokgOobCXfUSzMBvscCVSasX6WL+zHznKcEdmKfTkkZEUurSTL5yqUXnOq1RTFJTperXbdTqs8M8IeXIshzcbOumYSB2DOmvLtLI3NVOscik7jn+OANrLxSFWKtLEGUWyl1BA62QTY23xPBmFdQyMrKehUgg/AjbGLz/AxJJmF+kQhc06yL9abAIhAqPoxJTZr/ADhhvwXLrlonRcxGzNPIwc8zMSdRVlVhcijlpeyg1ZOBKGfHv9ln/spP8rYsYVZ93kyruJYnjeJmBWNuZSpNg+Yeo747knmEqx2DqDHUIWKjTWzN5uxN7euOPpFutDVQXaXz+xi89qyXEBNIZTHqNyTTMQyuAWZY0U6impIkWurnp30fjzPacqYlYiSciNNMgjfcjUyEgltI3IAvTfTriTjPhlsxzF4ll06VlER1KuoMQLcjevTufU4z+R/B5MQvmShAq6QAWk0qjcqgPylXT2iRqINEkE4qpRlUpcCHDlJfP7F/IZSuHs/NRl88atPsB1IKleqeWLF70fSsPvDrf1aMfogp9wlf4gA/PC3IcGzQLI0sQgOpRHoseXuAoAI0DTsBqNYiTguai1LC4ptr1AXtQY2pKPQAJXUDV16FNYsWno7vUYuEsKSpqWnAm8MnVPmH7ajXzkl/8KuPPEbsczAIgGdFkcqe6kVymwAx0lRe3NvtinkZX4fI6zkvHIFKFQAEKgKVXURqHfqW70bIVrwEtLJJmGWg3LH+4PT1GwN9CS1WACdJ6SeJwrTyoyi604+2dZbMBlDKbB6H/wB6EHauxBxOpGDOcJOovCQrn2lN6X95r2W/aAPvB2qg2dCnTIDE3YPsD+6/st8Ab9QMTGakd8ZqXiMNsckYhGYFXYr1sf44gPE0OynWfSPnPz03XzrFy+25aL4TcXluAzN7DDRGP+EeaV67mREoDstH84gNYuEtKQZhpjG/l2CW/tCNtN/mAkGtyRtir4vUhsu5BKK/OAL6NG3s9+VH279O+KRmnNJe+45cedqkR8RUw5WGN9mZtcm/StUjC/QNpX4YjzbFYctl+jMFdx7yRpBHvka/7s49zEwzeaUKCYwK3scl3IxBFgMQqD1r0OOc3xNVzsrSEDyl5B3LaU00OrD6yQn0BB2rGitVe+svi9Ecm91tt9znichVm8oOVykTUUCltdUWAOxNtqo94T1wigjA4dIXu8zmCJS8Uf5NL13Ztk0oxDmzbCgBVaaLw8XyUyOqvJOpOmSwNXtIHI3HPzmuhY4QcH8GyPIPMiEaK8hkLAMJGZ4zKvln2o5aJDmiAoFV1opQ4vavj7ZambLw3lXjy6CQMHa3dWfVpZiSVUjbSOwHQYt8DH9Wh/sk/wAox7nH0RORsFRiK7UD0xNkYtMSL+iqj7ABiuA23Jsu9CfBgwY6ioYMGDABgwYMAGDBgwBmuI+C1nlmaRuWTUVoAlWkhWBuoI2REIruWvBB4GjWKeMuxWYKp2QUiM7gHbna3a2ayRXpjS4MAY7Nfg0hkdyZXAcuaCx7M7ZphR03pH0mQaTsdK33v3/43j1FvOeyp1UqUXaVprK1RUSN7B7CrokHYYMAZKP8HEABtmLEsS2lLttF6aXlFrYA6aqGIcp+DWOIxMkj6oXVlsLZCeXpVmonfy1BPQg7KCFK7PBgBNDwow8PMAOplhZb7Fipuh2Go7DsKxeil1Rhl3tQRfexYxbOFfAz9Qi/q7j/AOkSn/8AOOXpK0TLIq+GM+2YiE7EguNJjFaVKMwtdtVsKNE+mGqzKWKhgWFEixYB6WOoxiuAcYbL5lsqVXymmlAYkjTQLAVVVQH3vdvqZ3iiWTMhQeTUzJuWVRtW9E0Bv7hvQGOVokYY8JrHEEwdVZdwwDD4EWP4YkxUky0/EpSz9aJNAxPsO217+vTr9mM+/iTOSZgxRSV5ZsswpSAAGVlMWu9Z/NIsCwfTd5/Iu9mOUo3YEKV+yr6e/GazXgB5pVkmzLMw7qpUharTGQ9ICaJ2JNY9BYmDWxrmhWxN4R8Rs8ckbiWaSAkSMNBBYsRpSyCarqQLo7Dpi7kvEjSytG2WkUBbpgNR3A3U0K+Zxi+E8fMMpjykWpcsD5rsQDPEBys7Mg8sl9ekXvRJJC82z8F+I2zkTu+gMrgAKGHIyo6llYkg8xHUg6fjXPj4UrzrY0UoRTco3ffVfAsploQbGTo9bEcXX7cW1zpGwhlA+CfzYu4Mc+pjmj2fUp/Tz+pl+xP5sQ5uQSoUkgkZT1BC/Ig67BB3BG4xPxDJNIFCyvHpcMdFcwH5pvsfd6b2LBt4bajNHs+oqyKrCCI8vKL6nlJPxYuSfmcRT5SN5PMbLyltvSiVqiV10SKHX0HoMOsGJzSu7Fx7PqU/p5/Uy/Yn82D6ef1Mv2J/Njp5pPOVRGDGVJaTUNmBFKF6mxZvEWf4usUkUZVmaZiBprYCrY2egsdPf6Yiic0ez6lLinFRJl5gqObDR3yEBzyUac0QTVYafjA/qZvsT+fEE+TRQFUBNcqsa/ObUrEn1J018MUOL5vOJmj5SM8IhtVAWml+usMTvsBEa1L179MdmAtG0yrlHs+o0m4g+h9EMhcIxQNpAZgCQpIY1ZoYyU3ibiQ9iAOPKZgWy86a30zHTp1No0ssY5yuvWa7EXxxbiLKp+jKrAqXTYgjyXZlD+Z1M2lRQ5dr1A4t5/iecV3EeXDKHAQ7bppJvV5g9p6X2eS7IbHSjJtPZCh+KcT81107bqCIH00n00l1OvZn0ZZd2I+sBAxDPx3idDRAxKaiU8thdRZjQrOTUodhG50aSppTucXpOPcRVRqyqamICBQTuULkN9Z+lyarAGknewMSPxviIO2TU/lNtQG4W0F66069tfe9lGJIDgnHM6+YjSaECJka3WKVaIaUKWMlaAVVOWi1t0ANhZLxjMs1mWeNVGZaVvLBijEbZhVQERnnGmNrYgVGKsyUW+U4nxBmYvl1AWB2VQRTy1CYxrLWtkyjTXLp3JsYizGZ4iYZ3WMB6j8lAq23MwcnUzUWTSaN6em5F4A0vD5naKNpF0uyKXX9FiAWHyNjBiaEtpGqg1DVXS+9e68eYAkwYMGADBgwYAMGDBgAwsyXLLOn7SuP3XUD/Oj4Z4XZ1dM0cnZgYm+fMhPwIZR/aYyxo3BkoxPieEJnHZwCmqGVgehjoxyD5mu3fGg4YhEM+WfrGHA26qwJ/wDN12DAdsL/ABtlblT/AIkMq/OOpV+1hhi83JBmh3RVlrurDex3pifnWPPfMuNODLWXhHpGg+xRjvLebrk8zRoseVpu6rfXe3XpWK/hyfXlYmu+WrHfSSLHuNXhlgAx5gLDp64r57iEcK6pGCj39+9AdSa9PTEA+acU8GpLrJbTIFnZyQSGMbBVU2QfL0qRtXUb7AY1XgXgS5ZZgnQso3UAkgaybAFi5DXz3xW4t4nvnWKNAQU8ydSToO5tVFhPia9awjzXG55aHnSqSL0qfL5O2nT0J6bjbHbi4uaFVR0uE5Laj6dj3HzPKeIpYpSyzSOlg+XKwJK2b2KgxkjURv8AmjH0mWMMpU3RBBokGjtsRuPiMcjjRjODhud45dwASSAALJPQAdST2xTBiykAttMcSgWxJNDYe8k9K+zGH494kebryR2uhDq3DMNLSlenqFv09xYo34CEHN6DziHj6ONqSN5FutYICkjstjfbvsPkQS84RxdcxHrQMKNEN1Bx8yEIN6AgYmRSVail6mrUK3FDc1VdsbbwRk9MbuL0uVC36INN9B1PuHSqFYlpVaNcTCUY2aXGYLtJnZpECn6PFpTUaXzCGq2o0LMik12GNDmswI0Z26IpY/AC8Y3w7G+YjdBYV3ZsxJ3JJI0Lt3A1X6PfddVDnNOrM75cOAHAaVgpsbLoIB7i5RXwxDxbKZxpg0EqJEAlqQu5DMXsmMnddIFEd+nXE3CcuolfQAqRKkCAdBpGpq93Mi/3eG2PRwlUSjMrFw/iQQAzRhgOtqQaQgDmhJHPRLEsSRew5TG3DeJ0486M6+5aigqIDTpiG9LLZFWZAQFqhrsGNSDJJw/idKrTRUCpvVzcrg6WKxLqtBuRpvpXU4mXh3ECkGqdBINQnK6QCGeMgqDGQWWISAbAWwu8afBgDFLw7ipsebGug8pY2G+qAvZLI81mvWTdLsNPNd4fkuIpKrSSxyJuXWwL+rjA01Fa1KGNXvqv9nGowYAMGDBgAwYMeE4A9wY81Dbfr0wBsAe4MGPLwB7ivxCAvGwWtVWt9NS7rf8AzAYsYMAZTxNMrR5afss0Zb3K1hwf8DibwpHqyhhfrGzxN8Qb/hf8MQ+LMsBl8zH2ZDOnxQq0gHzAb+8b0xW4VxpIHzLyagjCOcUpJ+tALGgLoM4F+7HnTg06LjTwo4ETRA/kpHUbVS6mqh2AIKj9334d4yfDx5M8slnSZ2Vt6ADhWBo/tWT88aPiGeEMZcq71WyLqbc1sMZLkSeTcOjeRJWW3jvQ1nbUKPQ0dvXGA47xUyy6yaFkIdjoVa3CmxqPUk9NJO/Lp+kYRZjwhEWZkZ4yxJIUgrbdaUja/dti8XT1NcKUYu2YWKHmoe0wIB2qQsaLsO9MDe/Q9fSQMXOhdRde0Y1Ww9wPs9SbI9OuNvF4Ng/3hll/tJGr7q0p29Rhvlsqka6Y1VF9FAA+wYh5N9/E2l0hf1RleAeE5Cyy5nSNJtYwBdmvbffbYcoPYWe2Nfj3HmIbs5ZScnbPn/i7jmvMtGRccA1DmUAyGxqbUQCATpr3HrdYUIpMgAZ/MvfUTTNpUkX1IAAHTbXdbbaDjHheUzl1XWHYsarcFg4Bv2SDt0qhd7kCxw3wY2nTI2hD1VGLMwGwVnIFKBtQHrv3xommtduR1wnCEVqL+D8COZcWulFvzGBvVe4QMNuhNkXWo0a9rewwhFCqAFUAADsB0xTik8uRIUhIj0FtYoKpB9mutnr8+/NS/i/E3kk+jZb2z+Uk7Rr33G9/DfehR3WknZzTm5u2K/FfHWldMrl/znCyPQIsHZL/AH61HfuPUi1xaWTKRrFlvo8aBToVmOshBbEBtmPc9SbxWihihzNDaLJxlmO1mRwOtdSQUoDugAqgMT8JyJnmE82zy06p10QIQVW+xZ9J94DdLYYRhndE4eJ1cs1J+Ow44VFmFiQMIyxGpiSwOpt2sBaBs9sW9U/6MX3n/lxdwY9FRpVZR4ibvKhVxP6UYJBFoWWvqypujYs8407C+uM42U4oG9t3UXv/AFcOAZXUhAAqFvo6ow1gjUxuhsNxgxZGbdsxWjimx1Pu1BT9F2AWDSZKFaCTPr0EtYTTQ61Gy3FPJSKpjRQtJry+ulCagGLbuZA5FiipAJ3Ix9AwYkgw0icVdVQg3rRteqFeQGAhXKMDrsSF9I0myASCBj3hf42DZfztRHmfXCsuvKRDfMrMSobzSukAnYEjYncYMAGDBgwBT4zlpJMvKkL+XIyMqPuNLEGjY3HxG4xjpfCebeTmzACWhWIzyuFCsG0EOhMh5dQkJBvaqGN7jJcS/B3FNO8xcq7vrsKuoc2TOz9QQMsQD285vmBS4rwSdIMokRDGGAQkpJoAZXyutg4plUxRzKWHMATtzHFbL+Hc0WDR5uPlmQzETS2DH9HBRjX1tJHJHzizYNi2GLuR/BdCgTWyvoKGjGK5GhY7MzVqEQBo0bOw6Y94b+DRImQtKHCFDvEoL6dH5Q2de6Arfs23W9gIcl4UzWlFmzZOlq5cxmLYaoy4ZgV1sVEg6CtXQGzjnLeGs8JFaSYSjVBuJHbS0TxGR6fZSY0lQ6TzGToATXeR/BYiDmmLEEEMI1UqQcodS7nSxGWG4ofWGgAAMPvCXhgZGExq2u2BuiPZREFgs25CAkihZ6DpgBk+bcEjyZDXcGPf37veIM1xKRUZhBJaqSLMdWATvT39mGODFWnzNFOK/qvn9zN5PiM+aQasu8TKQyOSNOoeoam0sCVNA7McVJcy34xy0ibJNHJE4bYhktiCP0gwC9e3fqNfhJxXgw81J1QuUbUygkG6A1rRAZqAtT7QUd1F4ywnW9stiTjKVxjS5a/UhTJh5c3H01iMg+8qaPyIH2YmybztlSANE4DKpkBrUtgE9yNuvfruMdNlC4kmgkp5YwqlgCqlbo6aBuzuDdV06grE43mMttmoy6j/AHi6f4mgh+Yj9ynHEypc4J4gMjGKdfKnXqvQN1NpuewurPeiwF4d4R5qCDPLyPUi7qwsOncalNNVgHt6gggERcN448b+Rm9n/Mk7P2FmgLuhe1kgEKSA0Ab8R4lHAmuVtK2BdE7npsATizhNk/FMEjeW+qKT9XMuk7dOux92+HOJaIAnGf4l4peIgDKzHcDUwAHyI1A/wxoceYq03sbYU4Rdzjm+LRT/ABif1M32L/Ng/GJ/UzfYv82LuDAjPHs+pmuMeJGLfR4Ek89h3C2q1uepAPTc9LB3JVWm4MEy6+WscrSUGc0mo3e5GskLd11+JJJLsQLqL6RqIClqFkCyAT1oEk17zhH4gzFOIoAPpM406h1SPe2J7dDXw76QMSM0ez6iKLJxy5iRlSUwK5ee9J1SgsdBNgaFLMas+16aa0/DM23NIYZiZTY2XZBsgHN6cxHq7Y5y3DUVVysYHloAZveD0U9rc2T+yCKGoYe468GD/kVc49n1KP4yP6mb7E/nwfjI/qZvsT+fF7Bjpp8yM8ez6iLj/iCSGON0iI1OVbzA5CgK7biIOxLFQgoHdxsTSlB/TnMmT8gqInmxPYc/WxPlkZwwH5NRJI/qyxP0q8bp3AFkgD1OOMrCiqBGFVdyAoAHMSSRW25JN97xYze5hsv48zEr6FhCkNCG0iRmUMcqzMQUACskzAD2hQNda5yv4RMwwUnK7EyDYSWdMcTrQr9JypO5Gg2F5tO9SIAkgAFjbEDqaAs+poAX6AY7wIM54d49mJZSk8KoNLEMvmdVMex1KOofb9w+u2jwYMAGDBgwAYMGDABgwYMAeFwO436Y9xg/FHA8w+cDrEZYj1AcLY+poXpPTTNynStzBg2ocrj8V5y5PrRTQCNDqPJJpAMlaCCddtv6/LAGkwYzf0DP/RtHmx+f5mrzLNabLaANHs2FT90t3xzmMnxLmKTZcWGoFTQJ9nfRZq/nQ9+ANNgxmRlOJCz5uXPNYBBoDmJFiMEgcqgddrvseFi4iTKjGMjyWEcgIQGQkaLIUsp06tRC10qupAdzZAhi8RCsd2U+y/xA9lv2h8w1VjmHPgnS4KP00t3/AHW6OPhv6gdMIfxNxG2/rQorIF3FglCEP5Ktm0n3aWO+ul1LwBl0uAwPUEWD8jjGeFGepKYlzvhWJzqjuFxuCmwB/dFafeUKk+uFXEYp1QpmY/pEXaRPaXarutjV7MumidTkEjGjHCin5GRlH6D26/KzqX5NQ9MeyTTKd4tY7GNxfzV9IHyJxyywJLYtZjMjxuE6YM1pliN+UzDmWuveyAOpUmqJBZQdDBNEQByedi09RHJIrIQemlgbUV6Xfri3xTIZWazKjwsdy5Rk3HdmI8tiOxJJHYjCKHhq5Q63WLNwud3RAWBJ22BPMfdyuemljUmdSW5I6ynjiPVonARvVGDofgVJ+zf34ap4iyxusxAaNGpE2Pod9j7seN4dyxFGCMg9QVG/xGF3EfBEDU0f1LL00+xt2KE1VdhQxAGf4/y3/wCxD/1E/wBcVjxSOSZPLzkOmmXy1aMl3atJB1XYo7Ab4T8NhjDmOePKOALEkRBJPoYgCbIs2Ntu94aDLQKQYsozMCCKj0Uex1SaRt7sWUJcECjxjLTwMMxJmyY0NlaC70QAFHKxv16de2I+GZabWXDE5qUAyWo0wptQcn2TVHyxuaHQAuH78PkmAExVE2OhOY2DYJkIFdjyqCCNmwwyuUSNdKKFUdh6nqT6k9z3xth9GrWRrPpMp1dady+xRyvCnjFCZtyWYlEssepJr5e4ADoMTfRJf1x+4n+mLuDHXlRl1j7vJfYpfRJf1x+4n+mD6JL+uP3E/wBMXcGGVe2x1j7vJfYz/HvD8s7RFZiPLRgd2Gp2eBgxVSAaRJV3/WfHCLIeBs3GkajMBVQqAqyTUpXyfrVBO7EI48o8g8z43vcGLGZhcr4Nzq6LzOyuWB8yYlRqhYnfaQsEkSmAAEvVjqL8N4CzQUBM0/RQ4Ms3OAMrY1Nq028c7XpP5bpucb3BgCtw3LtHDGjsXZEVWYkksQACSTuSTveLODBgAwYMGADBgwYAMGDBgAwYMGADBgwYAMGDBgAwYMGADBgwYAMQSZKMmyiE+pUX9tYMGAI5OExN1Rf/AH4Y9/FkVV5aEe8A/wCODBiKQLCIAKAoegx1gwYkBgwYMAGDBgwAYMGDABgwYMAGDBgwAYMGDABgwYMAf//Z"/>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0"/>
              </a:spcBef>
              <a:spcAft>
                <a:spcPct val="0"/>
              </a:spcAft>
            </a:pPr>
            <a:endParaRPr lang="en-US" altLang="en-US">
              <a:solidFill>
                <a:prstClr val="black"/>
              </a:solidFill>
            </a:endParaRPr>
          </a:p>
        </p:txBody>
      </p:sp>
      <p:pic>
        <p:nvPicPr>
          <p:cNvPr id="99338" name="Picture 7" descr="http://www.moreheadplanetarium.org/elements/news_icons/Just_Spla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6927" y="2971800"/>
            <a:ext cx="1828800" cy="175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152400" y="5067773"/>
            <a:ext cx="8763000" cy="923330"/>
          </a:xfrm>
          <a:prstGeom prst="rect">
            <a:avLst/>
          </a:prstGeom>
          <a:noFill/>
        </p:spPr>
        <p:txBody>
          <a:bodyPr wrap="square" rtlCol="0">
            <a:spAutoFit/>
          </a:bodyPr>
          <a:lstStyle/>
          <a:p>
            <a:r>
              <a:rPr lang="en-US" dirty="0"/>
              <a:t>Objective:  P.3.5.1  I can plan and conduct scientific investigations to determine how changes in heat (i.e., an increase or decrease) change matter from one state to another (e.g., melting, freezing, condensing, boiling, or evaporating).</a:t>
            </a:r>
          </a:p>
        </p:txBody>
      </p:sp>
      <p:sp>
        <p:nvSpPr>
          <p:cNvPr id="8" name="TextBox 7"/>
          <p:cNvSpPr txBox="1"/>
          <p:nvPr/>
        </p:nvSpPr>
        <p:spPr>
          <a:xfrm>
            <a:off x="5638800" y="5867400"/>
            <a:ext cx="3276600" cy="584200"/>
          </a:xfrm>
          <a:prstGeom prst="rect">
            <a:avLst/>
          </a:prstGeom>
          <a:noFill/>
        </p:spPr>
        <p:txBody>
          <a:bodyPr>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cs typeface="Arial" charset="0"/>
              </a:rPr>
              <a:t>2:30 – 3:20</a:t>
            </a:r>
          </a:p>
        </p:txBody>
      </p:sp>
    </p:spTree>
    <p:extLst>
      <p:ext uri="{BB962C8B-B14F-4D97-AF65-F5344CB8AC3E}">
        <p14:creationId xmlns:p14="http://schemas.microsoft.com/office/powerpoint/2010/main" val="64090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7315200" cy="3581400"/>
          </a:xfrm>
        </p:spPr>
        <p:txBody>
          <a:bodyPr/>
          <a:lstStyle/>
          <a:p>
            <a:r>
              <a:rPr lang="en-US" sz="9600" b="1" dirty="0">
                <a:solidFill>
                  <a:srgbClr val="003300"/>
                </a:solidFill>
                <a:effectLst>
                  <a:outerShdw blurRad="38100" dist="38100" dir="2700000" algn="tl">
                    <a:srgbClr val="000000">
                      <a:alpha val="43137"/>
                    </a:srgbClr>
                  </a:outerShdw>
                </a:effectLst>
              </a:rPr>
              <a:t>CHOMP TIME</a:t>
            </a:r>
            <a:r>
              <a:rPr lang="en-US" sz="2000" b="1" dirty="0">
                <a:solidFill>
                  <a:srgbClr val="003300"/>
                </a:solidFill>
                <a:effectLst>
                  <a:outerShdw blurRad="38100" dist="38100" dir="2700000" algn="tl">
                    <a:srgbClr val="000000">
                      <a:alpha val="43137"/>
                    </a:srgbClr>
                  </a:outerShdw>
                </a:effectLst>
              </a:rPr>
              <a:t/>
            </a:r>
            <a:br>
              <a:rPr lang="en-US" sz="2000" b="1" dirty="0">
                <a:solidFill>
                  <a:srgbClr val="003300"/>
                </a:solidFill>
                <a:effectLst>
                  <a:outerShdw blurRad="38100" dist="38100" dir="2700000" algn="tl">
                    <a:srgbClr val="000000">
                      <a:alpha val="43137"/>
                    </a:srgbClr>
                  </a:outerShdw>
                </a:effectLst>
              </a:rPr>
            </a:br>
            <a:r>
              <a:rPr lang="en-US" sz="2000" b="1" dirty="0">
                <a:solidFill>
                  <a:srgbClr val="003300"/>
                </a:solidFill>
                <a:effectLst>
                  <a:outerShdw blurRad="38100" dist="38100" dir="2700000" algn="tl">
                    <a:srgbClr val="000000">
                      <a:alpha val="43137"/>
                    </a:srgbClr>
                  </a:outerShdw>
                </a:effectLst>
              </a:rPr>
              <a:t>F.A.S.T.  Groups</a:t>
            </a:r>
            <a:r>
              <a:rPr lang="en-US" sz="9600" b="1" dirty="0">
                <a:solidFill>
                  <a:srgbClr val="003300"/>
                </a:solidFill>
                <a:effectLst>
                  <a:outerShdw blurRad="38100" dist="38100" dir="2700000" algn="tl">
                    <a:srgbClr val="000000">
                      <a:alpha val="43137"/>
                    </a:srgbClr>
                  </a:outerShdw>
                </a:effectLst>
              </a:rPr>
              <a:t/>
            </a:r>
            <a:br>
              <a:rPr lang="en-US" sz="9600" b="1" dirty="0">
                <a:solidFill>
                  <a:srgbClr val="003300"/>
                </a:solidFill>
                <a:effectLst>
                  <a:outerShdw blurRad="38100" dist="38100" dir="2700000" algn="tl">
                    <a:srgbClr val="000000">
                      <a:alpha val="43137"/>
                    </a:srgbClr>
                  </a:outerShdw>
                </a:effectLst>
              </a:rPr>
            </a:br>
            <a:r>
              <a:rPr lang="en-US" sz="1800" b="1" dirty="0">
                <a:solidFill>
                  <a:srgbClr val="003300"/>
                </a:solidFill>
                <a:effectLst>
                  <a:outerShdw blurRad="38100" dist="38100" dir="2700000" algn="tl">
                    <a:srgbClr val="000000">
                      <a:alpha val="43137"/>
                    </a:srgbClr>
                  </a:outerShdw>
                </a:effectLst>
              </a:rPr>
              <a:t>Focused Academic Support Time</a:t>
            </a:r>
          </a:p>
        </p:txBody>
      </p:sp>
      <p:sp>
        <p:nvSpPr>
          <p:cNvPr id="9" name="TextBox 8"/>
          <p:cNvSpPr txBox="1"/>
          <p:nvPr/>
        </p:nvSpPr>
        <p:spPr>
          <a:xfrm>
            <a:off x="3352800" y="228600"/>
            <a:ext cx="2362200" cy="584200"/>
          </a:xfrm>
          <a:prstGeom prst="rect">
            <a:avLst/>
          </a:prstGeom>
          <a:noFill/>
        </p:spPr>
        <p:txBody>
          <a:bodyPr>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cs typeface="Arial" charset="0"/>
              </a:rPr>
              <a:t>8:40 – 9:10 </a:t>
            </a:r>
            <a:endParaRPr lang="en-US" sz="3200" dirty="0">
              <a:solidFill>
                <a:prstClr val="black"/>
              </a:solidFill>
              <a:cs typeface="Arial"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4343400"/>
            <a:ext cx="205740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Image result for thought of the d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419600"/>
            <a:ext cx="2628900" cy="227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9882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7151" b="19966"/>
          <a:stretch/>
        </p:blipFill>
        <p:spPr bwMode="auto">
          <a:xfrm>
            <a:off x="204210" y="4419600"/>
            <a:ext cx="8645525" cy="997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77968"/>
          <a:stretch/>
        </p:blipFill>
        <p:spPr bwMode="auto">
          <a:xfrm>
            <a:off x="231919" y="5638802"/>
            <a:ext cx="8645525"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descr="Image result for physical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71500"/>
            <a:ext cx="6068587"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2919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9"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823" t="24651" r="33385" b="22579"/>
          <a:stretch/>
        </p:blipFill>
        <p:spPr bwMode="auto">
          <a:xfrm>
            <a:off x="152400" y="533400"/>
            <a:ext cx="8773013"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57214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itle 1"/>
          <p:cNvSpPr>
            <a:spLocks noGrp="1"/>
          </p:cNvSpPr>
          <p:nvPr>
            <p:ph type="title"/>
          </p:nvPr>
        </p:nvSpPr>
        <p:spPr>
          <a:xfrm>
            <a:off x="457200" y="228600"/>
            <a:ext cx="8229600" cy="1143000"/>
          </a:xfrm>
          <a:solidFill>
            <a:schemeClr val="accent6">
              <a:lumMod val="75000"/>
            </a:schemeClr>
          </a:solidFill>
        </p:spPr>
        <p:txBody>
          <a:bodyPr/>
          <a:lstStyle/>
          <a:p>
            <a:r>
              <a:rPr lang="en-US" altLang="en-US" b="1" i="1" dirty="0" smtClean="0">
                <a:effectLst>
                  <a:outerShdw blurRad="38100" dist="38100" dir="2700000" algn="tl">
                    <a:srgbClr val="000000">
                      <a:alpha val="43137"/>
                    </a:srgbClr>
                  </a:outerShdw>
                </a:effectLst>
              </a:rPr>
              <a:t>Review S.T.A.R</a:t>
            </a:r>
            <a:r>
              <a:rPr lang="en-US" altLang="en-US" b="1" i="1" dirty="0">
                <a:effectLst>
                  <a:outerShdw blurRad="38100" dist="38100" dir="2700000" algn="tl">
                    <a:srgbClr val="000000">
                      <a:alpha val="43137"/>
                    </a:srgbClr>
                  </a:outerShdw>
                </a:effectLst>
              </a:rPr>
              <a:t>.</a:t>
            </a:r>
            <a:r>
              <a:rPr lang="en-US" altLang="en-US" b="1" dirty="0"/>
              <a:t> </a:t>
            </a:r>
          </a:p>
        </p:txBody>
      </p:sp>
      <p:sp>
        <p:nvSpPr>
          <p:cNvPr id="2" name="Rectangle 1"/>
          <p:cNvSpPr/>
          <p:nvPr/>
        </p:nvSpPr>
        <p:spPr>
          <a:xfrm>
            <a:off x="0" y="6096000"/>
            <a:ext cx="8938844" cy="646331"/>
          </a:xfrm>
          <a:prstGeom prst="rect">
            <a:avLst/>
          </a:prstGeom>
        </p:spPr>
        <p:txBody>
          <a:bodyPr wrap="square">
            <a:spAutoFit/>
          </a:bodyPr>
          <a:lstStyle/>
          <a:p>
            <a:r>
              <a:rPr lang="en-US" b="1" u="sng" dirty="0">
                <a:hlinkClick r:id="rId3"/>
              </a:rPr>
              <a:t>http://studyjams.scholastic.com/studyjams/jams/science/matter/properties-of-matter.htm</a:t>
            </a:r>
            <a:endParaRPr lang="en-US" b="1" u="sng" dirty="0"/>
          </a:p>
          <a:p>
            <a:endParaRPr lang="en-US" b="1" dirty="0"/>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4472" y="1614078"/>
            <a:ext cx="5809899" cy="4481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49014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09800"/>
            <a:ext cx="4267200" cy="2401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741" y="4038600"/>
            <a:ext cx="2838450"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6"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41435" t="19522" r="21669" b="20899"/>
          <a:stretch/>
        </p:blipFill>
        <p:spPr bwMode="auto">
          <a:xfrm>
            <a:off x="4953000" y="228600"/>
            <a:ext cx="3823933" cy="347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7571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3315"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314" t="37618" r="33555" b="5391"/>
          <a:stretch/>
        </p:blipFill>
        <p:spPr bwMode="auto">
          <a:xfrm>
            <a:off x="228600" y="381000"/>
            <a:ext cx="8630359"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0455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US" sz="6000" b="1" dirty="0">
                <a:effectLst>
                  <a:outerShdw blurRad="38100" dist="38100" dir="2700000" algn="tl">
                    <a:srgbClr val="000000">
                      <a:alpha val="43137"/>
                    </a:srgbClr>
                  </a:outerShdw>
                </a:effectLst>
              </a:rPr>
              <a:t>Gather at the Carpet…</a:t>
            </a:r>
          </a:p>
        </p:txBody>
      </p:sp>
      <p:sp>
        <p:nvSpPr>
          <p:cNvPr id="5" name="Content Placeholder 2"/>
          <p:cNvSpPr>
            <a:spLocks noGrp="1"/>
          </p:cNvSpPr>
          <p:nvPr>
            <p:ph idx="1"/>
          </p:nvPr>
        </p:nvSpPr>
        <p:spPr>
          <a:xfrm>
            <a:off x="928255" y="1600200"/>
            <a:ext cx="7606145" cy="4525963"/>
          </a:xfrm>
        </p:spPr>
        <p:txBody>
          <a:bodyPr/>
          <a:lstStyle/>
          <a:p>
            <a:r>
              <a:rPr lang="en-US" sz="4800" b="1" dirty="0"/>
              <a:t>Was it a perfect transition?</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667000"/>
            <a:ext cx="5029200" cy="3622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792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6172200" cy="5046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57200" y="5486400"/>
            <a:ext cx="8305800" cy="984885"/>
          </a:xfrm>
          <a:prstGeom prst="rect">
            <a:avLst/>
          </a:prstGeom>
        </p:spPr>
        <p:txBody>
          <a:bodyPr wrap="square">
            <a:spAutoFit/>
          </a:bodyPr>
          <a:lstStyle/>
          <a:p>
            <a:r>
              <a:rPr lang="en-US" sz="2000" b="1" dirty="0">
                <a:hlinkClick r:id="rId3"/>
              </a:rPr>
              <a:t>http://studyjams.scholastic.com/studyjams/jams/science/matter/solids-liquids-gases.htm</a:t>
            </a:r>
            <a:endParaRPr lang="en-US" sz="2000" b="1" dirty="0"/>
          </a:p>
          <a:p>
            <a:endParaRPr lang="en-US" dirty="0"/>
          </a:p>
        </p:txBody>
      </p:sp>
    </p:spTree>
    <p:extLst>
      <p:ext uri="{BB962C8B-B14F-4D97-AF65-F5344CB8AC3E}">
        <p14:creationId xmlns:p14="http://schemas.microsoft.com/office/powerpoint/2010/main" val="41351130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143000"/>
            <a:ext cx="5019676" cy="3872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70872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itle 1"/>
          <p:cNvSpPr>
            <a:spLocks noGrp="1"/>
          </p:cNvSpPr>
          <p:nvPr>
            <p:ph type="title"/>
          </p:nvPr>
        </p:nvSpPr>
        <p:spPr>
          <a:xfrm>
            <a:off x="762000" y="117475"/>
            <a:ext cx="8229600" cy="1143000"/>
          </a:xfrm>
          <a:solidFill>
            <a:schemeClr val="accent6">
              <a:lumMod val="75000"/>
            </a:schemeClr>
          </a:solidFill>
        </p:spPr>
        <p:txBody>
          <a:bodyPr/>
          <a:lstStyle/>
          <a:p>
            <a:r>
              <a:rPr lang="en-US" altLang="en-US" b="1" i="1" dirty="0">
                <a:effectLst>
                  <a:outerShdw blurRad="38100" dist="38100" dir="2700000" algn="tl">
                    <a:srgbClr val="000000">
                      <a:alpha val="43137"/>
                    </a:srgbClr>
                  </a:outerShdw>
                </a:effectLst>
              </a:rPr>
              <a:t>S.T.A.R.</a:t>
            </a:r>
            <a:r>
              <a:rPr lang="en-US" altLang="en-US" b="1" dirty="0"/>
              <a:t> </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447800"/>
            <a:ext cx="50292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92013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030A0"/>
          </a:solidFill>
        </p:spPr>
        <p:txBody>
          <a:bodyPr rtlCol="0">
            <a:normAutofit/>
          </a:bodyPr>
          <a:lstStyle/>
          <a:p>
            <a:pPr eaLnBrk="1" fontAlgn="auto" hangingPunct="1">
              <a:spcAft>
                <a:spcPts val="0"/>
              </a:spcAft>
              <a:defRPr/>
            </a:pPr>
            <a:r>
              <a:rPr lang="en-US" b="1" dirty="0">
                <a:effectLst>
                  <a:outerShdw blurRad="38100" dist="38100" dir="2700000" algn="tl">
                    <a:srgbClr val="000000">
                      <a:alpha val="43137"/>
                    </a:srgbClr>
                  </a:outerShdw>
                </a:effectLst>
              </a:rPr>
              <a:t>3:20 – 3:25	Wrap Up!</a:t>
            </a:r>
          </a:p>
        </p:txBody>
      </p:sp>
      <p:sp>
        <p:nvSpPr>
          <p:cNvPr id="138243" name="Content Placeholder 2"/>
          <p:cNvSpPr>
            <a:spLocks noGrp="1"/>
          </p:cNvSpPr>
          <p:nvPr>
            <p:ph idx="1"/>
          </p:nvPr>
        </p:nvSpPr>
        <p:spPr>
          <a:xfrm>
            <a:off x="381000" y="1600200"/>
            <a:ext cx="8534400" cy="4525963"/>
          </a:xfrm>
        </p:spPr>
        <p:txBody>
          <a:bodyPr/>
          <a:lstStyle/>
          <a:p>
            <a:pPr eaLnBrk="1" hangingPunct="1"/>
            <a:r>
              <a:rPr lang="en-US" altLang="en-US" dirty="0"/>
              <a:t>Pair-Up back to back and share one thing you learned in class today with your partner</a:t>
            </a:r>
          </a:p>
          <a:p>
            <a:pPr eaLnBrk="1" hangingPunct="1"/>
            <a:r>
              <a:rPr lang="en-US" altLang="en-US" dirty="0"/>
              <a:t>Pack-Up</a:t>
            </a:r>
          </a:p>
          <a:p>
            <a:pPr eaLnBrk="1" hangingPunct="1">
              <a:defRPr/>
            </a:pPr>
            <a:r>
              <a:rPr lang="en-US" dirty="0"/>
              <a:t>Office will announce:</a:t>
            </a:r>
          </a:p>
          <a:p>
            <a:pPr marL="0" indent="0" eaLnBrk="1" hangingPunct="1">
              <a:buNone/>
              <a:defRPr/>
            </a:pPr>
            <a:r>
              <a:rPr lang="en-US" dirty="0"/>
              <a:t>	Car Riders – Leave around 3:25</a:t>
            </a:r>
          </a:p>
          <a:p>
            <a:pPr marL="0" indent="0" eaLnBrk="1" hangingPunct="1">
              <a:buNone/>
              <a:defRPr/>
            </a:pPr>
            <a:r>
              <a:rPr lang="en-US" dirty="0"/>
              <a:t>	Bus Riders – (listen to intercom for dismissal)</a:t>
            </a:r>
            <a:endParaRPr lang="en-US" altLang="en-US" dirty="0"/>
          </a:p>
        </p:txBody>
      </p:sp>
      <p:pic>
        <p:nvPicPr>
          <p:cNvPr id="138244" name="Picture 2" descr="Listening, speaking — what's the difference?  ionpsy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667000"/>
            <a:ext cx="2133600" cy="119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4" descr="Child Who Goes To School With A Backpack Royalty Free Clipart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2" y="3863446"/>
            <a:ext cx="1219282" cy="1524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958094"/>
            <a:ext cx="1383779" cy="1383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4970273"/>
            <a:ext cx="13716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993077" y="6412978"/>
            <a:ext cx="2966113" cy="369332"/>
          </a:xfrm>
          <a:prstGeom prst="rect">
            <a:avLst/>
          </a:prstGeom>
          <a:noFill/>
        </p:spPr>
        <p:txBody>
          <a:bodyPr wrap="square" rtlCol="0">
            <a:spAutoFit/>
          </a:bodyPr>
          <a:lstStyle/>
          <a:p>
            <a:r>
              <a:rPr lang="en-US" dirty="0"/>
              <a:t>How much time has elapsed?</a:t>
            </a:r>
          </a:p>
        </p:txBody>
      </p:sp>
      <p:sp>
        <p:nvSpPr>
          <p:cNvPr id="10" name="TextBox 9"/>
          <p:cNvSpPr txBox="1"/>
          <p:nvPr/>
        </p:nvSpPr>
        <p:spPr>
          <a:xfrm>
            <a:off x="3124200" y="6062213"/>
            <a:ext cx="3276600" cy="584200"/>
          </a:xfrm>
          <a:prstGeom prst="rect">
            <a:avLst/>
          </a:prstGeom>
          <a:noFill/>
        </p:spPr>
        <p:txBody>
          <a:bodyPr>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cs typeface="Arial" charset="0"/>
              </a:rPr>
              <a:t>2:30 – 3:20</a:t>
            </a:r>
          </a:p>
        </p:txBody>
      </p:sp>
    </p:spTree>
    <p:extLst>
      <p:ext uri="{BB962C8B-B14F-4D97-AF65-F5344CB8AC3E}">
        <p14:creationId xmlns:p14="http://schemas.microsoft.com/office/powerpoint/2010/main" val="36716407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BA97A-5A7D-4DCA-951C-7666C8343E0A}"/>
              </a:ext>
            </a:extLst>
          </p:cNvPr>
          <p:cNvSpPr>
            <a:spLocks noGrp="1"/>
          </p:cNvSpPr>
          <p:nvPr>
            <p:ph type="title"/>
          </p:nvPr>
        </p:nvSpPr>
        <p:spPr>
          <a:solidFill>
            <a:srgbClr val="FFFF00"/>
          </a:solidFill>
        </p:spPr>
        <p:txBody>
          <a:bodyPr/>
          <a:lstStyle/>
          <a:p>
            <a:r>
              <a:rPr lang="en-US" b="1" i="1" dirty="0">
                <a:solidFill>
                  <a:srgbClr val="00B050"/>
                </a:solidFill>
              </a:rPr>
              <a:t>7 Habits of Highly Effective People</a:t>
            </a:r>
          </a:p>
        </p:txBody>
      </p:sp>
      <p:sp>
        <p:nvSpPr>
          <p:cNvPr id="3" name="Content Placeholder 2">
            <a:extLst>
              <a:ext uri="{FF2B5EF4-FFF2-40B4-BE49-F238E27FC236}">
                <a16:creationId xmlns:a16="http://schemas.microsoft.com/office/drawing/2014/main" id="{EE2DA2D1-A829-4D16-92BC-CD77665FE579}"/>
              </a:ext>
            </a:extLst>
          </p:cNvPr>
          <p:cNvSpPr>
            <a:spLocks noGrp="1"/>
          </p:cNvSpPr>
          <p:nvPr>
            <p:ph idx="1"/>
          </p:nvPr>
        </p:nvSpPr>
        <p:spPr/>
        <p:txBody>
          <a:bodyPr/>
          <a:lstStyle/>
          <a:p>
            <a:r>
              <a:rPr lang="en-US" b="1" i="1" dirty="0">
                <a:solidFill>
                  <a:schemeClr val="bg1">
                    <a:lumMod val="50000"/>
                  </a:schemeClr>
                </a:solidFill>
                <a:effectLst>
                  <a:outerShdw blurRad="38100" dist="38100" dir="2700000" algn="tl">
                    <a:srgbClr val="000000">
                      <a:alpha val="43137"/>
                    </a:srgbClr>
                  </a:outerShdw>
                </a:effectLst>
              </a:rPr>
              <a:t>Habit #1:  Be Proactive</a:t>
            </a:r>
          </a:p>
          <a:p>
            <a:r>
              <a:rPr lang="en-US" b="1" i="1" dirty="0">
                <a:effectLst>
                  <a:outerShdw blurRad="38100" dist="38100" dir="2700000" algn="tl">
                    <a:srgbClr val="000000">
                      <a:alpha val="43137"/>
                    </a:srgbClr>
                  </a:outerShdw>
                </a:effectLst>
              </a:rPr>
              <a:t>Habit #2:  Begin with the End in Mind</a:t>
            </a:r>
          </a:p>
          <a:p>
            <a:pPr lvl="1"/>
            <a:r>
              <a:rPr lang="en-US" b="1" i="1" dirty="0">
                <a:effectLst>
                  <a:outerShdw blurRad="38100" dist="38100" dir="2700000" algn="tl">
                    <a:srgbClr val="000000">
                      <a:alpha val="43137"/>
                    </a:srgbClr>
                  </a:outerShdw>
                </a:effectLst>
              </a:rPr>
              <a:t>I plan ahead and set goals.</a:t>
            </a:r>
          </a:p>
          <a:p>
            <a:pPr lvl="1"/>
            <a:r>
              <a:rPr lang="en-US" b="1" i="1" dirty="0">
                <a:effectLst>
                  <a:outerShdw blurRad="38100" dist="38100" dir="2700000" algn="tl">
                    <a:srgbClr val="000000">
                      <a:alpha val="43137"/>
                    </a:srgbClr>
                  </a:outerShdw>
                </a:effectLst>
              </a:rPr>
              <a:t>I do things that have meaning and make a difference.</a:t>
            </a:r>
          </a:p>
          <a:p>
            <a:pPr lvl="1"/>
            <a:r>
              <a:rPr lang="en-US" b="1" i="1" dirty="0">
                <a:effectLst>
                  <a:outerShdw blurRad="38100" dist="38100" dir="2700000" algn="tl">
                    <a:srgbClr val="000000">
                      <a:alpha val="43137"/>
                    </a:srgbClr>
                  </a:outerShdw>
                </a:effectLst>
              </a:rPr>
              <a:t>I am an important part of my classroom and contribute to my school’s mission and vision, and look for ways to be a good citizen.</a:t>
            </a:r>
          </a:p>
        </p:txBody>
      </p:sp>
    </p:spTree>
    <p:extLst>
      <p:ext uri="{BB962C8B-B14F-4D97-AF65-F5344CB8AC3E}">
        <p14:creationId xmlns:p14="http://schemas.microsoft.com/office/powerpoint/2010/main" val="2844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BA97A-5A7D-4DCA-951C-7666C8343E0A}"/>
              </a:ext>
            </a:extLst>
          </p:cNvPr>
          <p:cNvSpPr>
            <a:spLocks noGrp="1"/>
          </p:cNvSpPr>
          <p:nvPr>
            <p:ph type="title"/>
          </p:nvPr>
        </p:nvSpPr>
        <p:spPr>
          <a:solidFill>
            <a:srgbClr val="FFFF00"/>
          </a:solidFill>
        </p:spPr>
        <p:txBody>
          <a:bodyPr/>
          <a:lstStyle/>
          <a:p>
            <a:r>
              <a:rPr lang="en-US" b="1" i="1" dirty="0">
                <a:solidFill>
                  <a:srgbClr val="00B050"/>
                </a:solidFill>
              </a:rPr>
              <a:t>7 Habits of Highly Effective People</a:t>
            </a:r>
          </a:p>
        </p:txBody>
      </p:sp>
      <p:sp>
        <p:nvSpPr>
          <p:cNvPr id="3" name="Content Placeholder 2">
            <a:extLst>
              <a:ext uri="{FF2B5EF4-FFF2-40B4-BE49-F238E27FC236}">
                <a16:creationId xmlns:a16="http://schemas.microsoft.com/office/drawing/2014/main" id="{EE2DA2D1-A829-4D16-92BC-CD77665FE579}"/>
              </a:ext>
            </a:extLst>
          </p:cNvPr>
          <p:cNvSpPr>
            <a:spLocks noGrp="1"/>
          </p:cNvSpPr>
          <p:nvPr>
            <p:ph idx="1"/>
          </p:nvPr>
        </p:nvSpPr>
        <p:spPr/>
        <p:txBody>
          <a:bodyPr/>
          <a:lstStyle/>
          <a:p>
            <a:r>
              <a:rPr lang="en-US" b="1" i="1" dirty="0">
                <a:solidFill>
                  <a:schemeClr val="bg1">
                    <a:lumMod val="50000"/>
                  </a:schemeClr>
                </a:solidFill>
                <a:effectLst>
                  <a:outerShdw blurRad="38100" dist="38100" dir="2700000" algn="tl">
                    <a:srgbClr val="000000">
                      <a:alpha val="43137"/>
                    </a:srgbClr>
                  </a:outerShdw>
                </a:effectLst>
              </a:rPr>
              <a:t>Habit #1:  Be Proactive</a:t>
            </a:r>
          </a:p>
          <a:p>
            <a:r>
              <a:rPr lang="en-US" b="1" i="1" dirty="0">
                <a:solidFill>
                  <a:schemeClr val="bg1">
                    <a:lumMod val="50000"/>
                  </a:schemeClr>
                </a:solidFill>
                <a:effectLst>
                  <a:outerShdw blurRad="38100" dist="38100" dir="2700000" algn="tl">
                    <a:srgbClr val="000000">
                      <a:alpha val="43137"/>
                    </a:srgbClr>
                  </a:outerShdw>
                </a:effectLst>
              </a:rPr>
              <a:t>Habit #2:  Begin with the End in Mind</a:t>
            </a:r>
          </a:p>
          <a:p>
            <a:r>
              <a:rPr lang="en-US" b="1" i="1" dirty="0">
                <a:effectLst>
                  <a:outerShdw blurRad="38100" dist="38100" dir="2700000" algn="tl">
                    <a:srgbClr val="000000">
                      <a:alpha val="43137"/>
                    </a:srgbClr>
                  </a:outerShdw>
                </a:effectLst>
              </a:rPr>
              <a:t>Habit #3:  Put First Things First</a:t>
            </a:r>
          </a:p>
          <a:p>
            <a:pPr lvl="1"/>
            <a:r>
              <a:rPr lang="en-US" b="1" i="1" dirty="0">
                <a:effectLst>
                  <a:outerShdw blurRad="38100" dist="38100" dir="2700000" algn="tl">
                    <a:srgbClr val="000000">
                      <a:alpha val="43137"/>
                    </a:srgbClr>
                  </a:outerShdw>
                </a:effectLst>
              </a:rPr>
              <a:t>I spend my time on things that are most important. This means I say no to things I know I should not do.</a:t>
            </a:r>
          </a:p>
          <a:p>
            <a:pPr lvl="1"/>
            <a:r>
              <a:rPr lang="en-US" b="1" i="1" dirty="0">
                <a:effectLst>
                  <a:outerShdw blurRad="38100" dist="38100" dir="2700000" algn="tl">
                    <a:srgbClr val="000000">
                      <a:alpha val="43137"/>
                    </a:srgbClr>
                  </a:outerShdw>
                </a:effectLst>
              </a:rPr>
              <a:t>I set priorities, make a schedule, and follow my plan.</a:t>
            </a:r>
          </a:p>
          <a:p>
            <a:pPr lvl="1"/>
            <a:r>
              <a:rPr lang="en-US" b="1" i="1" dirty="0">
                <a:effectLst>
                  <a:outerShdw blurRad="38100" dist="38100" dir="2700000" algn="tl">
                    <a:srgbClr val="000000">
                      <a:alpha val="43137"/>
                    </a:srgbClr>
                  </a:outerShdw>
                </a:effectLst>
              </a:rPr>
              <a:t>I am disciplined and organized.</a:t>
            </a:r>
          </a:p>
        </p:txBody>
      </p:sp>
    </p:spTree>
    <p:extLst>
      <p:ext uri="{BB962C8B-B14F-4D97-AF65-F5344CB8AC3E}">
        <p14:creationId xmlns:p14="http://schemas.microsoft.com/office/powerpoint/2010/main" val="168399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BA97A-5A7D-4DCA-951C-7666C8343E0A}"/>
              </a:ext>
            </a:extLst>
          </p:cNvPr>
          <p:cNvSpPr>
            <a:spLocks noGrp="1"/>
          </p:cNvSpPr>
          <p:nvPr>
            <p:ph type="title"/>
          </p:nvPr>
        </p:nvSpPr>
        <p:spPr>
          <a:solidFill>
            <a:srgbClr val="FFFF00"/>
          </a:solidFill>
        </p:spPr>
        <p:txBody>
          <a:bodyPr/>
          <a:lstStyle/>
          <a:p>
            <a:r>
              <a:rPr lang="en-US" b="1" i="1" dirty="0">
                <a:solidFill>
                  <a:srgbClr val="00B050"/>
                </a:solidFill>
              </a:rPr>
              <a:t>7 Habits of Highly Effective People</a:t>
            </a:r>
          </a:p>
        </p:txBody>
      </p:sp>
      <p:sp>
        <p:nvSpPr>
          <p:cNvPr id="3" name="Content Placeholder 2">
            <a:extLst>
              <a:ext uri="{FF2B5EF4-FFF2-40B4-BE49-F238E27FC236}">
                <a16:creationId xmlns:a16="http://schemas.microsoft.com/office/drawing/2014/main" id="{EE2DA2D1-A829-4D16-92BC-CD77665FE579}"/>
              </a:ext>
            </a:extLst>
          </p:cNvPr>
          <p:cNvSpPr>
            <a:spLocks noGrp="1"/>
          </p:cNvSpPr>
          <p:nvPr>
            <p:ph idx="1"/>
          </p:nvPr>
        </p:nvSpPr>
        <p:spPr/>
        <p:txBody>
          <a:bodyPr/>
          <a:lstStyle/>
          <a:p>
            <a:r>
              <a:rPr lang="en-US" b="1" i="1" dirty="0">
                <a:solidFill>
                  <a:schemeClr val="bg1">
                    <a:lumMod val="50000"/>
                  </a:schemeClr>
                </a:solidFill>
                <a:effectLst>
                  <a:outerShdw blurRad="38100" dist="38100" dir="2700000" algn="tl">
                    <a:srgbClr val="000000">
                      <a:alpha val="43137"/>
                    </a:srgbClr>
                  </a:outerShdw>
                </a:effectLst>
              </a:rPr>
              <a:t>Habit #1:  Be Proactive</a:t>
            </a:r>
          </a:p>
          <a:p>
            <a:r>
              <a:rPr lang="en-US" b="1" i="1" dirty="0">
                <a:solidFill>
                  <a:schemeClr val="bg1">
                    <a:lumMod val="50000"/>
                  </a:schemeClr>
                </a:solidFill>
                <a:effectLst>
                  <a:outerShdw blurRad="38100" dist="38100" dir="2700000" algn="tl">
                    <a:srgbClr val="000000">
                      <a:alpha val="43137"/>
                    </a:srgbClr>
                  </a:outerShdw>
                </a:effectLst>
              </a:rPr>
              <a:t>Habit #2:  Begin with the End in Mind</a:t>
            </a:r>
          </a:p>
          <a:p>
            <a:r>
              <a:rPr lang="en-US" b="1" i="1" dirty="0">
                <a:solidFill>
                  <a:schemeClr val="bg1">
                    <a:lumMod val="50000"/>
                  </a:schemeClr>
                </a:solidFill>
                <a:effectLst>
                  <a:outerShdw blurRad="38100" dist="38100" dir="2700000" algn="tl">
                    <a:srgbClr val="000000">
                      <a:alpha val="43137"/>
                    </a:srgbClr>
                  </a:outerShdw>
                </a:effectLst>
              </a:rPr>
              <a:t>Habit #3:  Put First Things First</a:t>
            </a:r>
          </a:p>
          <a:p>
            <a:r>
              <a:rPr lang="en-US" b="1" i="1" dirty="0">
                <a:effectLst>
                  <a:outerShdw blurRad="38100" dist="38100" dir="2700000" algn="tl">
                    <a:srgbClr val="000000">
                      <a:alpha val="43137"/>
                    </a:srgbClr>
                  </a:outerShdw>
                </a:effectLst>
              </a:rPr>
              <a:t>Habit #4:  Think Win-Win</a:t>
            </a:r>
          </a:p>
          <a:p>
            <a:pPr lvl="1"/>
            <a:r>
              <a:rPr lang="en-US" b="1" i="1" dirty="0">
                <a:effectLst>
                  <a:outerShdw blurRad="38100" dist="38100" dir="2700000" algn="tl">
                    <a:srgbClr val="000000">
                      <a:alpha val="43137"/>
                    </a:srgbClr>
                  </a:outerShdw>
                </a:effectLst>
              </a:rPr>
              <a:t>I balance courage for getting what I want with consideration for what others want.</a:t>
            </a:r>
          </a:p>
          <a:p>
            <a:pPr lvl="1"/>
            <a:r>
              <a:rPr lang="en-US" b="1" i="1" dirty="0">
                <a:effectLst>
                  <a:outerShdw blurRad="38100" dist="38100" dir="2700000" algn="tl">
                    <a:srgbClr val="000000">
                      <a:alpha val="43137"/>
                    </a:srgbClr>
                  </a:outerShdw>
                </a:effectLst>
              </a:rPr>
              <a:t>I make deposits in others’ Emotional Bank Accounts.</a:t>
            </a:r>
          </a:p>
          <a:p>
            <a:pPr lvl="1"/>
            <a:r>
              <a:rPr lang="en-US" b="1" i="1" dirty="0">
                <a:effectLst>
                  <a:outerShdw blurRad="38100" dist="38100" dir="2700000" algn="tl">
                    <a:srgbClr val="000000">
                      <a:alpha val="43137"/>
                    </a:srgbClr>
                  </a:outerShdw>
                </a:effectLst>
              </a:rPr>
              <a:t>When conflicts arise, I look for options that work for both sides.</a:t>
            </a:r>
          </a:p>
        </p:txBody>
      </p:sp>
    </p:spTree>
    <p:extLst>
      <p:ext uri="{BB962C8B-B14F-4D97-AF65-F5344CB8AC3E}">
        <p14:creationId xmlns:p14="http://schemas.microsoft.com/office/powerpoint/2010/main" val="101507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a:solidFill>
            <a:schemeClr val="bg1">
              <a:lumMod val="50000"/>
            </a:schemeClr>
          </a:solidFill>
        </p:spPr>
        <p:txBody>
          <a:bodyPr/>
          <a:lstStyle/>
          <a:p>
            <a:r>
              <a:rPr lang="en-US" dirty="0"/>
              <a:t>Independent Daily Reading &amp; Teacher Conferences!</a:t>
            </a:r>
          </a:p>
        </p:txBody>
      </p:sp>
      <p:sp>
        <p:nvSpPr>
          <p:cNvPr id="3" name="Content Placeholder 2"/>
          <p:cNvSpPr>
            <a:spLocks noGrp="1"/>
          </p:cNvSpPr>
          <p:nvPr>
            <p:ph idx="1"/>
          </p:nvPr>
        </p:nvSpPr>
        <p:spPr>
          <a:xfrm>
            <a:off x="424543" y="1782761"/>
            <a:ext cx="8229600" cy="4525963"/>
          </a:xfrm>
        </p:spPr>
        <p:txBody>
          <a:bodyPr/>
          <a:lstStyle/>
          <a:p>
            <a:r>
              <a:rPr lang="en-US" dirty="0"/>
              <a:t>Challenge Yourself, can you focus only on reading your book?</a:t>
            </a:r>
          </a:p>
        </p:txBody>
      </p:sp>
      <p:pic>
        <p:nvPicPr>
          <p:cNvPr id="4" name="Picture 3"/>
          <p:cNvPicPr>
            <a:picLocks noChangeAspect="1"/>
          </p:cNvPicPr>
          <p:nvPr/>
        </p:nvPicPr>
        <p:blipFill>
          <a:blip r:embed="rId2"/>
          <a:stretch>
            <a:fillRect/>
          </a:stretch>
        </p:blipFill>
        <p:spPr>
          <a:xfrm>
            <a:off x="4038600" y="3276600"/>
            <a:ext cx="4456253" cy="2200275"/>
          </a:xfrm>
          <a:prstGeom prst="rect">
            <a:avLst/>
          </a:prstGeom>
        </p:spPr>
      </p:pic>
      <p:pic>
        <p:nvPicPr>
          <p:cNvPr id="5" name="Picture 4"/>
          <p:cNvPicPr>
            <a:picLocks noChangeAspect="1"/>
          </p:cNvPicPr>
          <p:nvPr/>
        </p:nvPicPr>
        <p:blipFill>
          <a:blip r:embed="rId3"/>
          <a:stretch>
            <a:fillRect/>
          </a:stretch>
        </p:blipFill>
        <p:spPr>
          <a:xfrm>
            <a:off x="800100" y="3034570"/>
            <a:ext cx="2895600" cy="2684333"/>
          </a:xfrm>
          <a:prstGeom prst="rect">
            <a:avLst/>
          </a:prstGeom>
        </p:spPr>
      </p:pic>
      <p:sp>
        <p:nvSpPr>
          <p:cNvPr id="7" name="TextBox 6"/>
          <p:cNvSpPr txBox="1"/>
          <p:nvPr/>
        </p:nvSpPr>
        <p:spPr>
          <a:xfrm>
            <a:off x="5558935" y="5579644"/>
            <a:ext cx="2590800" cy="584775"/>
          </a:xfrm>
          <a:prstGeom prst="rect">
            <a:avLst/>
          </a:prstGeom>
          <a:noFill/>
        </p:spPr>
        <p:txBody>
          <a:bodyPr wrap="square">
            <a:spAutoFit/>
          </a:bodyPr>
          <a:lstStyle/>
          <a:p>
            <a:pPr algn="ctr" fontAlgn="base">
              <a:spcBef>
                <a:spcPct val="0"/>
              </a:spcBef>
              <a:spcAft>
                <a:spcPct val="0"/>
              </a:spcAft>
              <a:defRPr/>
            </a:pPr>
            <a:r>
              <a:rPr lang="en-US" sz="3200" b="1" dirty="0" smtClean="0">
                <a:solidFill>
                  <a:prstClr val="black"/>
                </a:solidFill>
                <a:effectLst>
                  <a:outerShdw blurRad="38100" dist="38100" dir="2700000" algn="tl">
                    <a:srgbClr val="000000">
                      <a:alpha val="43137"/>
                    </a:srgbClr>
                  </a:outerShdw>
                </a:effectLst>
                <a:cs typeface="Arial" charset="0"/>
              </a:rPr>
              <a:t>9:00 – 9:10</a:t>
            </a:r>
            <a:endParaRPr lang="en-US" sz="3200" dirty="0">
              <a:solidFill>
                <a:prstClr val="black"/>
              </a:solidFill>
              <a:cs typeface="Arial" charset="0"/>
            </a:endParaRPr>
          </a:p>
        </p:txBody>
      </p:sp>
    </p:spTree>
    <p:extLst>
      <p:ext uri="{BB962C8B-B14F-4D97-AF65-F5344CB8AC3E}">
        <p14:creationId xmlns:p14="http://schemas.microsoft.com/office/powerpoint/2010/main" val="30483367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371600"/>
            <a:ext cx="6252152" cy="2895600"/>
          </a:xfrm>
        </p:spPr>
        <p:txBody>
          <a:bodyPr/>
          <a:lstStyle/>
          <a:p>
            <a:r>
              <a:rPr lang="en-US" sz="9600" b="1" dirty="0">
                <a:solidFill>
                  <a:srgbClr val="003300"/>
                </a:solidFill>
                <a:effectLst>
                  <a:outerShdw blurRad="38100" dist="38100" dir="2700000" algn="tl">
                    <a:srgbClr val="000000">
                      <a:alpha val="43137"/>
                    </a:srgbClr>
                  </a:outerShdw>
                </a:effectLst>
              </a:rPr>
              <a:t>Restroom Break</a:t>
            </a:r>
          </a:p>
        </p:txBody>
      </p:sp>
      <p:sp>
        <p:nvSpPr>
          <p:cNvPr id="9" name="TextBox 8"/>
          <p:cNvSpPr txBox="1"/>
          <p:nvPr/>
        </p:nvSpPr>
        <p:spPr>
          <a:xfrm>
            <a:off x="6252152" y="5791200"/>
            <a:ext cx="2743200" cy="584775"/>
          </a:xfrm>
          <a:prstGeom prst="rect">
            <a:avLst/>
          </a:prstGeom>
          <a:noFill/>
        </p:spPr>
        <p:txBody>
          <a:bodyPr wrap="square">
            <a:spAutoFit/>
          </a:bodyPr>
          <a:lstStyle/>
          <a:p>
            <a:pPr algn="ctr" fontAlgn="base">
              <a:spcBef>
                <a:spcPct val="0"/>
              </a:spcBef>
              <a:spcAft>
                <a:spcPct val="0"/>
              </a:spcAft>
              <a:defRPr/>
            </a:pPr>
            <a:r>
              <a:rPr lang="en-US" sz="3200" b="1" dirty="0">
                <a:solidFill>
                  <a:prstClr val="black"/>
                </a:solidFill>
                <a:effectLst>
                  <a:outerShdw blurRad="38100" dist="38100" dir="2700000" algn="tl">
                    <a:srgbClr val="000000">
                      <a:alpha val="43137"/>
                    </a:srgbClr>
                  </a:outerShdw>
                </a:effectLst>
                <a:cs typeface="Arial" charset="0"/>
              </a:rPr>
              <a:t>9:10 – 9:20</a:t>
            </a:r>
            <a:endParaRPr lang="en-US" sz="3200" dirty="0">
              <a:solidFill>
                <a:prstClr val="black"/>
              </a:solidFill>
              <a:cs typeface="Arial" charset="0"/>
            </a:endParaRPr>
          </a:p>
        </p:txBody>
      </p:sp>
      <p:sp>
        <p:nvSpPr>
          <p:cNvPr id="3" name="AutoShape 2" descr="Image result for clock 9:2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0437" y="4423757"/>
            <a:ext cx="2143125"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948102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14509</TotalTime>
  <Words>1077</Words>
  <Application>Microsoft Office PowerPoint</Application>
  <PresentationFormat>On-screen Show (4:3)</PresentationFormat>
  <Paragraphs>143</Paragraphs>
  <Slides>49</Slides>
  <Notes>18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49</vt:i4>
      </vt:variant>
    </vt:vector>
  </HeadingPairs>
  <TitlesOfParts>
    <vt:vector size="54" baseType="lpstr">
      <vt:lpstr>Arial</vt:lpstr>
      <vt:lpstr>Calibri</vt:lpstr>
      <vt:lpstr>Wingdings</vt:lpstr>
      <vt:lpstr>1_Office Theme</vt:lpstr>
      <vt:lpstr>5_Office Theme</vt:lpstr>
      <vt:lpstr>Thursday, August 8, 2019</vt:lpstr>
      <vt:lpstr>Homework Review - Wednesday</vt:lpstr>
      <vt:lpstr>Homework Review - Wednesday</vt:lpstr>
      <vt:lpstr>CHOMP TIME F.A.S.T.  Groups Focused Academic Support Time</vt:lpstr>
      <vt:lpstr>7 Habits of Highly Effective People</vt:lpstr>
      <vt:lpstr>7 Habits of Highly Effective People</vt:lpstr>
      <vt:lpstr>7 Habits of Highly Effective People</vt:lpstr>
      <vt:lpstr>Independent Daily Reading &amp; Teacher Conferences!</vt:lpstr>
      <vt:lpstr>Restroom Break</vt:lpstr>
      <vt:lpstr>Reading Time</vt:lpstr>
      <vt:lpstr>Gather at the Carpet…</vt:lpstr>
      <vt:lpstr>Review Turn to your Partner…</vt:lpstr>
      <vt:lpstr>What do you remember about this story? Turn to your Partner </vt:lpstr>
      <vt:lpstr>Comprehension Strategy:  REREADING</vt:lpstr>
      <vt:lpstr>Listen carefully for any details you might have missed when I read this yesterday.  I will pause and ask you some questions after some sections.</vt:lpstr>
      <vt:lpstr>After p10:   How do you think the children feel at this point in the story?  Why?  Turn to your Partner</vt:lpstr>
      <vt:lpstr>After p22:   How do you think the children feel now?  Why?  Turn to your Partner</vt:lpstr>
      <vt:lpstr>After p28:   How do you think the children feel now?  Why?  Turn to your Partner</vt:lpstr>
      <vt:lpstr>Classroom Discussion</vt:lpstr>
      <vt:lpstr>Classroom Discussion</vt:lpstr>
      <vt:lpstr>Comprehension Check</vt:lpstr>
      <vt:lpstr>Independent Daily Reading &amp; Teacher Conferences!</vt:lpstr>
      <vt:lpstr>Out of Classroom!</vt:lpstr>
      <vt:lpstr>Writing Time</vt:lpstr>
      <vt:lpstr>Writing About Reading</vt:lpstr>
      <vt:lpstr>Support your Answer</vt:lpstr>
      <vt:lpstr>PowerPoint Presentation</vt:lpstr>
      <vt:lpstr>Speaking &amp; Listening Time</vt:lpstr>
      <vt:lpstr>PowerPoint Presentation</vt:lpstr>
      <vt:lpstr>Math Time!</vt:lpstr>
      <vt:lpstr>Begin Math  Pre-Assessment</vt:lpstr>
      <vt:lpstr>Out of Classroom!</vt:lpstr>
      <vt:lpstr>Restroom Break</vt:lpstr>
      <vt:lpstr>Out of Classroom!</vt:lpstr>
      <vt:lpstr>Continue Math  Pre-Assessment</vt:lpstr>
      <vt:lpstr>PowerPoint Presentation</vt:lpstr>
      <vt:lpstr>PowerPoint Presentation</vt:lpstr>
      <vt:lpstr>Kagan Classbuilding  Quiz-Quiz-Trade:     “All About School”</vt:lpstr>
      <vt:lpstr>SCIENCE TIME</vt:lpstr>
      <vt:lpstr>PowerPoint Presentation</vt:lpstr>
      <vt:lpstr>PowerPoint Presentation</vt:lpstr>
      <vt:lpstr>Review S.T.A.R. </vt:lpstr>
      <vt:lpstr>PowerPoint Presentation</vt:lpstr>
      <vt:lpstr>PowerPoint Presentation</vt:lpstr>
      <vt:lpstr>Gather at the Carpet…</vt:lpstr>
      <vt:lpstr>PowerPoint Presentation</vt:lpstr>
      <vt:lpstr>PowerPoint Presentation</vt:lpstr>
      <vt:lpstr>S.T.A.R. </vt:lpstr>
      <vt:lpstr>3:20 – 3:25 Wrap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Karla</dc:creator>
  <cp:lastModifiedBy>Karla Thompson</cp:lastModifiedBy>
  <cp:revision>226</cp:revision>
  <cp:lastPrinted>2019-08-08T12:49:22Z</cp:lastPrinted>
  <dcterms:created xsi:type="dcterms:W3CDTF">2014-06-10T16:20:56Z</dcterms:created>
  <dcterms:modified xsi:type="dcterms:W3CDTF">2019-08-08T21:45:35Z</dcterms:modified>
</cp:coreProperties>
</file>