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Amatic SC" pitchFamily="2" charset="-79"/>
      <p:regular r:id="rId39"/>
      <p:bold r:id="rId40"/>
    </p:embeddedFont>
    <p:embeddedFont>
      <p:font typeface="Source Code Pro" panose="020B0509030403020204" pitchFamily="49"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94690"/>
  </p:normalViewPr>
  <p:slideViewPr>
    <p:cSldViewPr snapToGrid="0">
      <p:cViewPr varScale="1">
        <p:scale>
          <a:sx n="122" d="100"/>
          <a:sy n="122" d="100"/>
        </p:scale>
        <p:origin x="42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1c6780b8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1c6780b8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313b343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313b343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5a94c5f6cf21ac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5a94c5f6cf21ac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2640c601aa9210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2640c601aa9210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1a2fdf24a_17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1a2fdf24a_1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1a2fdf24a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1a2fdf24a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322b49b72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322b49b7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1a2fdf24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1a2fdf2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2897eb48b5f35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c2897eb48b5f35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1a2fdf24a_17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1a2fdf24a_1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1a2fdf2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1a2fdf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1a2fdf24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1a2fdf2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7ceaf07719c34d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7ceaf07719c34d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1a2fdf24a_1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1a2fdf24a_1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1a2fdf24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1a2fdf2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25f805d58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25f805d5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25f805d58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25f805d5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25f805d5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25f805d5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25f805d58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25f805d5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1a2fdf24a_1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1a2fdf24a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8c76b945df642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8c76b945df64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1a2fdf24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1a2fdf2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0f91bbb12df6ecd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f91bbb12df6ec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0f91bbb12df6ecd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0f91bbb12df6ecd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f91bbb12df6ecd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f91bbb12df6ecd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8efc4e1164a04c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8efc4e1164a04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25fa24a46f61a2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25fa24a46f61a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1a2fdf24a_17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1a2fdf24a_17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7ceaf07719c34d6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7ceaf07719c34d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1c6780b8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1c6780b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1c6780b8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1c6780b8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1c6780b8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1c6780b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1c6780b8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1c6780b8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1c6780b8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1c6780b8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1c6780b8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1c6780b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LZUOiZG84c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drive.google.com/file/d/1EXOdr7lvAkN9_Sqh8T-YBJSglUims7OK/view?usp=sharing" TargetMode="External"/><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hyperlink" Target="https://drive.google.com/file/d/1uL_4BUnbClUdr0cQL7-K9BySp2cPQW_E/view?usp=sharing" TargetMode="External"/><Relationship Id="rId4" Type="http://schemas.openxmlformats.org/officeDocument/2006/relationships/hyperlink" Target="https://drive.google.com/file/d/1evi4GacLNfh2qD01wsboM4zH7tDD6mYN/view?usp=shar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hyperlink" Target="http://www.dcsdms.org/ll/" TargetMode="Externa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kbY1md0imI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youtu.be/mqLB9pbJpr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879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rPr>
              <a:t>GES Kindergarten</a:t>
            </a:r>
            <a:endParaRPr>
              <a:solidFill>
                <a:srgbClr val="FF9900"/>
              </a:solidFill>
            </a:endParaRPr>
          </a:p>
        </p:txBody>
      </p:sp>
      <p:sp>
        <p:nvSpPr>
          <p:cNvPr id="57" name="Google Shape;57;p13"/>
          <p:cNvSpPr txBox="1">
            <a:spLocks noGrp="1"/>
          </p:cNvSpPr>
          <p:nvPr>
            <p:ph type="subTitle" idx="1"/>
          </p:nvPr>
        </p:nvSpPr>
        <p:spPr>
          <a:xfrm>
            <a:off x="311700" y="3511825"/>
            <a:ext cx="8520600" cy="16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rPr>
              <a:t>Week 4- April 13-17</a:t>
            </a:r>
            <a:endParaRPr>
              <a:solidFill>
                <a:srgbClr val="FF9900"/>
              </a:solidFill>
            </a:endParaRPr>
          </a:p>
        </p:txBody>
      </p:sp>
      <p:pic>
        <p:nvPicPr>
          <p:cNvPr id="58" name="Google Shape;58;p13"/>
          <p:cNvPicPr preferRelativeResize="0"/>
          <p:nvPr/>
        </p:nvPicPr>
        <p:blipFill>
          <a:blip r:embed="rId3">
            <a:alphaModFix/>
          </a:blip>
          <a:stretch>
            <a:fillRect/>
          </a:stretch>
        </p:blipFill>
        <p:spPr>
          <a:xfrm>
            <a:off x="311701" y="392152"/>
            <a:ext cx="1548231" cy="1231198"/>
          </a:xfrm>
          <a:prstGeom prst="rect">
            <a:avLst/>
          </a:prstGeom>
          <a:noFill/>
          <a:ln>
            <a:noFill/>
          </a:ln>
        </p:spPr>
      </p:pic>
      <p:pic>
        <p:nvPicPr>
          <p:cNvPr id="59" name="Google Shape;59;p13"/>
          <p:cNvPicPr preferRelativeResize="0"/>
          <p:nvPr/>
        </p:nvPicPr>
        <p:blipFill>
          <a:blip r:embed="rId4">
            <a:alphaModFix/>
          </a:blip>
          <a:stretch>
            <a:fillRect/>
          </a:stretch>
        </p:blipFill>
        <p:spPr>
          <a:xfrm>
            <a:off x="6989825" y="2363718"/>
            <a:ext cx="1842474" cy="10238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5</a:t>
            </a:r>
            <a:endParaRPr/>
          </a:p>
          <a:p>
            <a:pPr marL="0" lvl="0" indent="0" algn="ctr" rtl="0">
              <a:spcBef>
                <a:spcPts val="0"/>
              </a:spcBef>
              <a:spcAft>
                <a:spcPts val="0"/>
              </a:spcAft>
              <a:buNone/>
            </a:pPr>
            <a:endParaRPr/>
          </a:p>
        </p:txBody>
      </p:sp>
      <p:sp>
        <p:nvSpPr>
          <p:cNvPr id="115" name="Google Shape;115;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Wrap up:</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Restate the frog life cycle.</a:t>
            </a:r>
            <a:endParaRPr>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Journal Prompt:  Would a frog make a good pet?  Why or Why not?</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311700" y="1228675"/>
            <a:ext cx="41907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sp>
        <p:nvSpPr>
          <p:cNvPr id="121" name="Google Shape;121;p23"/>
          <p:cNvSpPr txBox="1">
            <a:spLocks noGrp="1"/>
          </p:cNvSpPr>
          <p:nvPr>
            <p:ph type="body" idx="1"/>
          </p:nvPr>
        </p:nvSpPr>
        <p:spPr>
          <a:xfrm>
            <a:off x="4820775" y="1337350"/>
            <a:ext cx="41907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pic>
        <p:nvPicPr>
          <p:cNvPr id="122" name="Google Shape;122;p23"/>
          <p:cNvPicPr preferRelativeResize="0"/>
          <p:nvPr/>
        </p:nvPicPr>
        <p:blipFill>
          <a:blip r:embed="rId3">
            <a:alphaModFix/>
          </a:blip>
          <a:stretch>
            <a:fillRect/>
          </a:stretch>
        </p:blipFill>
        <p:spPr>
          <a:xfrm>
            <a:off x="588925" y="379400"/>
            <a:ext cx="3913477" cy="4384701"/>
          </a:xfrm>
          <a:prstGeom prst="rect">
            <a:avLst/>
          </a:prstGeom>
          <a:noFill/>
          <a:ln>
            <a:noFill/>
          </a:ln>
        </p:spPr>
      </p:pic>
      <p:pic>
        <p:nvPicPr>
          <p:cNvPr id="123" name="Google Shape;123;p23"/>
          <p:cNvPicPr preferRelativeResize="0"/>
          <p:nvPr/>
        </p:nvPicPr>
        <p:blipFill>
          <a:blip r:embed="rId4">
            <a:alphaModFix/>
          </a:blip>
          <a:stretch>
            <a:fillRect/>
          </a:stretch>
        </p:blipFill>
        <p:spPr>
          <a:xfrm>
            <a:off x="4820775" y="379400"/>
            <a:ext cx="4190699" cy="39934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27"/>
        <p:cNvGrpSpPr/>
        <p:nvPr/>
      </p:nvGrpSpPr>
      <p:grpSpPr>
        <a:xfrm>
          <a:off x="0" y="0"/>
          <a:ext cx="0" cy="0"/>
          <a:chOff x="0" y="0"/>
          <a:chExt cx="0" cy="0"/>
        </a:xfrm>
      </p:grpSpPr>
      <p:sp>
        <p:nvSpPr>
          <p:cNvPr id="128" name="Google Shape;128;p24"/>
          <p:cNvSpPr txBox="1"/>
          <p:nvPr/>
        </p:nvSpPr>
        <p:spPr>
          <a:xfrm>
            <a:off x="203970" y="1292625"/>
            <a:ext cx="9144000" cy="49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MATH:</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a:t>You be the teacher! Get a piece of paper and pen,dry erase marker and board, or sidewalk chalk (use this one  ONLY outside). Draw a ten bar and some ones. Your student (parent,sibling,stuffed animal, pet) has to tell you what number you drew. Do this as many times as you’d like:)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29" name="Google Shape;129;p24"/>
          <p:cNvPicPr preferRelativeResize="0"/>
          <p:nvPr/>
        </p:nvPicPr>
        <p:blipFill>
          <a:blip r:embed="rId3">
            <a:alphaModFix/>
          </a:blip>
          <a:stretch>
            <a:fillRect/>
          </a:stretch>
        </p:blipFill>
        <p:spPr>
          <a:xfrm>
            <a:off x="6503928" y="2571750"/>
            <a:ext cx="1577000" cy="2381250"/>
          </a:xfrm>
          <a:prstGeom prst="rect">
            <a:avLst/>
          </a:prstGeom>
          <a:noFill/>
          <a:ln>
            <a:noFill/>
          </a:ln>
        </p:spPr>
      </p:pic>
      <p:pic>
        <p:nvPicPr>
          <p:cNvPr id="130" name="Google Shape;130;p24"/>
          <p:cNvPicPr preferRelativeResize="0"/>
          <p:nvPr/>
        </p:nvPicPr>
        <p:blipFill>
          <a:blip r:embed="rId4">
            <a:alphaModFix/>
          </a:blip>
          <a:stretch>
            <a:fillRect/>
          </a:stretch>
        </p:blipFill>
        <p:spPr>
          <a:xfrm>
            <a:off x="581439" y="2571750"/>
            <a:ext cx="3076150" cy="2166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34"/>
        <p:cNvGrpSpPr/>
        <p:nvPr/>
      </p:nvGrpSpPr>
      <p:grpSpPr>
        <a:xfrm>
          <a:off x="0" y="0"/>
          <a:ext cx="0" cy="0"/>
          <a:chOff x="0" y="0"/>
          <a:chExt cx="0" cy="0"/>
        </a:xfrm>
      </p:grpSpPr>
      <p:pic>
        <p:nvPicPr>
          <p:cNvPr id="135" name="Google Shape;135;p25"/>
          <p:cNvPicPr preferRelativeResize="0"/>
          <p:nvPr/>
        </p:nvPicPr>
        <p:blipFill>
          <a:blip r:embed="rId3">
            <a:alphaModFix/>
          </a:blip>
          <a:stretch>
            <a:fillRect/>
          </a:stretch>
        </p:blipFill>
        <p:spPr>
          <a:xfrm>
            <a:off x="152400" y="152400"/>
            <a:ext cx="3826594" cy="4838700"/>
          </a:xfrm>
          <a:prstGeom prst="rect">
            <a:avLst/>
          </a:prstGeom>
          <a:noFill/>
          <a:ln>
            <a:noFill/>
          </a:ln>
        </p:spPr>
      </p:pic>
      <p:pic>
        <p:nvPicPr>
          <p:cNvPr id="136" name="Google Shape;136;p25"/>
          <p:cNvPicPr preferRelativeResize="0"/>
          <p:nvPr/>
        </p:nvPicPr>
        <p:blipFill>
          <a:blip r:embed="rId4">
            <a:alphaModFix/>
          </a:blip>
          <a:stretch>
            <a:fillRect/>
          </a:stretch>
        </p:blipFill>
        <p:spPr>
          <a:xfrm>
            <a:off x="4131394" y="152400"/>
            <a:ext cx="3740842" cy="48386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191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Science</a:t>
            </a:r>
            <a:endParaRPr/>
          </a:p>
        </p:txBody>
      </p:sp>
      <p:sp>
        <p:nvSpPr>
          <p:cNvPr id="142" name="Google Shape;142;p26"/>
          <p:cNvSpPr txBox="1">
            <a:spLocks noGrp="1"/>
          </p:cNvSpPr>
          <p:nvPr>
            <p:ph type="body" idx="1"/>
          </p:nvPr>
        </p:nvSpPr>
        <p:spPr>
          <a:xfrm>
            <a:off x="0" y="879825"/>
            <a:ext cx="8989800" cy="39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L.K.3A Students will demonstrate an understanding of what animals and plants need to live and grow.</a:t>
            </a:r>
            <a:endParaRPr/>
          </a:p>
          <a:p>
            <a:pPr marL="0" lvl="0" indent="0" algn="l" rtl="0">
              <a:spcBef>
                <a:spcPts val="1600"/>
              </a:spcBef>
              <a:spcAft>
                <a:spcPts val="1600"/>
              </a:spcAft>
              <a:buNone/>
            </a:pPr>
            <a:r>
              <a:rPr lang="en"/>
              <a:t> L.K.3A.2 Construct explanations using observations to describe and report what animals need to live and grow (food, water, shelter, and space).</a:t>
            </a:r>
            <a:endParaRPr/>
          </a:p>
        </p:txBody>
      </p:sp>
      <p:sp>
        <p:nvSpPr>
          <p:cNvPr id="143" name="Google Shape;143;p26"/>
          <p:cNvSpPr txBox="1"/>
          <p:nvPr/>
        </p:nvSpPr>
        <p:spPr>
          <a:xfrm>
            <a:off x="6547325" y="4165425"/>
            <a:ext cx="2285100" cy="7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Continued on next  slide...</a:t>
            </a:r>
            <a:endParaRPr/>
          </a:p>
        </p:txBody>
      </p:sp>
      <p:sp>
        <p:nvSpPr>
          <p:cNvPr id="144" name="Google Shape;144;p26"/>
          <p:cNvSpPr txBox="1"/>
          <p:nvPr/>
        </p:nvSpPr>
        <p:spPr>
          <a:xfrm>
            <a:off x="6170225" y="2158200"/>
            <a:ext cx="2662200" cy="8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a:t>
            </a:r>
            <a:endParaRPr/>
          </a:p>
        </p:txBody>
      </p:sp>
      <p:pic>
        <p:nvPicPr>
          <p:cNvPr id="145" name="Google Shape;145;p26"/>
          <p:cNvPicPr preferRelativeResize="0"/>
          <p:nvPr/>
        </p:nvPicPr>
        <p:blipFill>
          <a:blip r:embed="rId3">
            <a:alphaModFix/>
          </a:blip>
          <a:stretch>
            <a:fillRect/>
          </a:stretch>
        </p:blipFill>
        <p:spPr>
          <a:xfrm>
            <a:off x="2905175" y="2634500"/>
            <a:ext cx="3552075" cy="213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9"/>
        <p:cNvGrpSpPr/>
        <p:nvPr/>
      </p:nvGrpSpPr>
      <p:grpSpPr>
        <a:xfrm>
          <a:off x="0" y="0"/>
          <a:ext cx="0" cy="0"/>
          <a:chOff x="0" y="0"/>
          <a:chExt cx="0" cy="0"/>
        </a:xfrm>
      </p:grpSpPr>
      <p:sp>
        <p:nvSpPr>
          <p:cNvPr id="150" name="Google Shape;150;p27"/>
          <p:cNvSpPr txBox="1">
            <a:spLocks noGrp="1"/>
          </p:cNvSpPr>
          <p:nvPr>
            <p:ph type="body" idx="1"/>
          </p:nvPr>
        </p:nvSpPr>
        <p:spPr>
          <a:xfrm>
            <a:off x="311700" y="216000"/>
            <a:ext cx="8520600" cy="477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a:solidFill>
                  <a:schemeClr val="accent1"/>
                </a:solidFill>
                <a:latin typeface="Amatic SC"/>
                <a:ea typeface="Amatic SC"/>
                <a:cs typeface="Amatic SC"/>
                <a:sym typeface="Amatic SC"/>
              </a:rPr>
              <a:t>Science</a:t>
            </a:r>
            <a:endParaRPr sz="4200" b="1">
              <a:solidFill>
                <a:schemeClr val="accent1"/>
              </a:solidFill>
              <a:latin typeface="Amatic SC"/>
              <a:ea typeface="Amatic SC"/>
              <a:cs typeface="Amatic SC"/>
              <a:sym typeface="Amatic SC"/>
            </a:endParaRPr>
          </a:p>
          <a:p>
            <a:pPr marL="457200" lvl="0" indent="-342900" algn="l" rtl="0">
              <a:lnSpc>
                <a:spcPct val="100000"/>
              </a:lnSpc>
              <a:spcBef>
                <a:spcPts val="0"/>
              </a:spcBef>
              <a:spcAft>
                <a:spcPts val="0"/>
              </a:spcAft>
              <a:buClr>
                <a:schemeClr val="accent1"/>
              </a:buClr>
              <a:buSzPts val="1800"/>
              <a:buAutoNum type="arabicPeriod"/>
            </a:pPr>
            <a:r>
              <a:rPr lang="en">
                <a:solidFill>
                  <a:schemeClr val="accent1"/>
                </a:solidFill>
              </a:rPr>
              <a:t>A habitat is where you live. Frogs have lots of different habitats. Some live in trees. Some live near lakes or rivers. Some frogs even live in the mud.</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*Can you draw a picture of a frog living one (or 2) of   </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these habitats?</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2. Not all frogs are green or brown. Some are yellow or </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blue. Some frogs are even red.</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 Can you draw a picture of a frog that is not green or  </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brown?</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 </a:t>
            </a:r>
            <a:endParaRPr>
              <a:solidFill>
                <a:schemeClr val="accent1"/>
              </a:solidFill>
            </a:endParaRPr>
          </a:p>
        </p:txBody>
      </p:sp>
      <p:pic>
        <p:nvPicPr>
          <p:cNvPr id="151" name="Google Shape;151;p27"/>
          <p:cNvPicPr preferRelativeResize="0"/>
          <p:nvPr/>
        </p:nvPicPr>
        <p:blipFill>
          <a:blip r:embed="rId3">
            <a:alphaModFix/>
          </a:blip>
          <a:stretch>
            <a:fillRect/>
          </a:stretch>
        </p:blipFill>
        <p:spPr>
          <a:xfrm>
            <a:off x="2061750" y="4080375"/>
            <a:ext cx="1047750" cy="983350"/>
          </a:xfrm>
          <a:prstGeom prst="rect">
            <a:avLst/>
          </a:prstGeom>
          <a:noFill/>
          <a:ln>
            <a:noFill/>
          </a:ln>
        </p:spPr>
      </p:pic>
      <p:pic>
        <p:nvPicPr>
          <p:cNvPr id="152" name="Google Shape;152;p27"/>
          <p:cNvPicPr preferRelativeResize="0"/>
          <p:nvPr/>
        </p:nvPicPr>
        <p:blipFill>
          <a:blip r:embed="rId4">
            <a:alphaModFix/>
          </a:blip>
          <a:stretch>
            <a:fillRect/>
          </a:stretch>
        </p:blipFill>
        <p:spPr>
          <a:xfrm>
            <a:off x="3645338" y="4080375"/>
            <a:ext cx="1853325" cy="745800"/>
          </a:xfrm>
          <a:prstGeom prst="rect">
            <a:avLst/>
          </a:prstGeom>
          <a:noFill/>
          <a:ln>
            <a:noFill/>
          </a:ln>
        </p:spPr>
      </p:pic>
      <p:pic>
        <p:nvPicPr>
          <p:cNvPr id="153" name="Google Shape;153;p27"/>
          <p:cNvPicPr preferRelativeResize="0"/>
          <p:nvPr/>
        </p:nvPicPr>
        <p:blipFill>
          <a:blip r:embed="rId5">
            <a:alphaModFix/>
          </a:blip>
          <a:stretch>
            <a:fillRect/>
          </a:stretch>
        </p:blipFill>
        <p:spPr>
          <a:xfrm>
            <a:off x="6104150" y="4080375"/>
            <a:ext cx="1047750" cy="983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460425" y="59030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Science</a:t>
            </a:r>
            <a:endParaRPr/>
          </a:p>
        </p:txBody>
      </p:sp>
      <p:sp>
        <p:nvSpPr>
          <p:cNvPr id="159" name="Google Shape;159;p2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Listen to this video of a Coqui frog and see if you can croak like it does. You will have to copy and paste it into a web browser.</a:t>
            </a:r>
            <a:endParaRPr/>
          </a:p>
          <a:p>
            <a:pPr marL="0" lvl="0" indent="0" algn="l" rtl="0">
              <a:spcBef>
                <a:spcPts val="1600"/>
              </a:spcBef>
              <a:spcAft>
                <a:spcPts val="0"/>
              </a:spcAft>
              <a:buNone/>
            </a:pPr>
            <a:r>
              <a:rPr lang="en" u="sng">
                <a:solidFill>
                  <a:schemeClr val="hlink"/>
                </a:solidFill>
                <a:hlinkClick r:id="rId3"/>
              </a:rPr>
              <a:t>https://youtu.be/LZUOiZG84c0</a:t>
            </a:r>
            <a:endParaRPr/>
          </a:p>
          <a:p>
            <a:pPr marL="0" lvl="0" indent="0" algn="l" rtl="0">
              <a:spcBef>
                <a:spcPts val="1600"/>
              </a:spcBef>
              <a:spcAft>
                <a:spcPts val="0"/>
              </a:spcAft>
              <a:buNone/>
            </a:pPr>
            <a:r>
              <a:rPr lang="en" sz="2300">
                <a:solidFill>
                  <a:srgbClr val="000000"/>
                </a:solidFill>
                <a:highlight>
                  <a:srgbClr val="F9F9F9"/>
                </a:highlight>
                <a:latin typeface="Amatic SC"/>
                <a:ea typeface="Amatic SC"/>
                <a:cs typeface="Amatic SC"/>
                <a:sym typeface="Amatic SC"/>
              </a:rPr>
              <a:t>(Coqui frogs UP CLOSE and LOUD!)</a:t>
            </a:r>
            <a:endParaRPr sz="2300">
              <a:solidFill>
                <a:srgbClr val="000000"/>
              </a:solidFill>
              <a:highlight>
                <a:srgbClr val="F9F9F9"/>
              </a:highlight>
              <a:latin typeface="Amatic SC"/>
              <a:ea typeface="Amatic SC"/>
              <a:cs typeface="Amatic SC"/>
              <a:sym typeface="Amatic SC"/>
            </a:endParaRPr>
          </a:p>
          <a:p>
            <a:pPr marL="0" lvl="0" indent="0" algn="l" rtl="0">
              <a:spcBef>
                <a:spcPts val="0"/>
              </a:spcBef>
              <a:spcAft>
                <a:spcPts val="1600"/>
              </a:spcAft>
              <a:buNone/>
            </a:pPr>
            <a:endParaRPr/>
          </a:p>
        </p:txBody>
      </p:sp>
      <p:pic>
        <p:nvPicPr>
          <p:cNvPr id="160" name="Google Shape;160;p28"/>
          <p:cNvPicPr preferRelativeResize="0"/>
          <p:nvPr/>
        </p:nvPicPr>
        <p:blipFill>
          <a:blip r:embed="rId4">
            <a:alphaModFix/>
          </a:blip>
          <a:stretch>
            <a:fillRect/>
          </a:stretch>
        </p:blipFill>
        <p:spPr>
          <a:xfrm>
            <a:off x="4808875" y="2255700"/>
            <a:ext cx="3135676" cy="2565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Writing</a:t>
            </a:r>
            <a:endParaRPr/>
          </a:p>
        </p:txBody>
      </p:sp>
      <p:sp>
        <p:nvSpPr>
          <p:cNvPr id="166" name="Google Shape;166;p29"/>
          <p:cNvSpPr txBox="1">
            <a:spLocks noGrp="1"/>
          </p:cNvSpPr>
          <p:nvPr>
            <p:ph type="body" idx="1"/>
          </p:nvPr>
        </p:nvSpPr>
        <p:spPr>
          <a:xfrm>
            <a:off x="900086" y="1341332"/>
            <a:ext cx="8089800" cy="32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a:t>
            </a:r>
            <a:endParaRPr/>
          </a:p>
          <a:p>
            <a:pPr marL="0" lvl="0" indent="0" algn="l" rtl="0">
              <a:spcBef>
                <a:spcPts val="1600"/>
              </a:spcBef>
              <a:spcAft>
                <a:spcPts val="0"/>
              </a:spcAft>
              <a:buNone/>
            </a:pPr>
            <a:r>
              <a:rPr lang="en"/>
              <a:t>Choose 1:</a:t>
            </a:r>
            <a:endParaRPr/>
          </a:p>
          <a:p>
            <a:pPr marL="457200" lvl="0" indent="-342900" algn="l" rtl="0">
              <a:spcBef>
                <a:spcPts val="1600"/>
              </a:spcBef>
              <a:spcAft>
                <a:spcPts val="0"/>
              </a:spcAft>
              <a:buSzPts val="1800"/>
              <a:buChar char="●"/>
            </a:pPr>
            <a:r>
              <a:rPr lang="en"/>
              <a:t>Write three sentences about your favorite season.(opinion)</a:t>
            </a:r>
            <a:endParaRPr/>
          </a:p>
          <a:p>
            <a:pPr marL="457200" lvl="0" indent="-342900" algn="l" rtl="0">
              <a:spcBef>
                <a:spcPts val="0"/>
              </a:spcBef>
              <a:spcAft>
                <a:spcPts val="0"/>
              </a:spcAft>
              <a:buSzPts val="1800"/>
              <a:buChar char="●"/>
            </a:pPr>
            <a:r>
              <a:rPr lang="en"/>
              <a:t>see science slide (informative)</a:t>
            </a:r>
            <a:endParaRPr/>
          </a:p>
          <a:p>
            <a:pPr marL="457200" lvl="0" indent="-342900" algn="l" rtl="0">
              <a:spcBef>
                <a:spcPts val="0"/>
              </a:spcBef>
              <a:spcAft>
                <a:spcPts val="0"/>
              </a:spcAft>
              <a:buSzPts val="1800"/>
              <a:buChar char="●"/>
            </a:pPr>
            <a:r>
              <a:rPr lang="en"/>
              <a:t>Write three sentences about one day at the pond. You can pretend you are a frog.  See next slide. (narrative)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2564296" y="152400"/>
            <a:ext cx="3598947"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2697425" y="146425"/>
            <a:ext cx="374915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168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Standards</a:t>
            </a:r>
            <a:endParaRPr/>
          </a:p>
        </p:txBody>
      </p:sp>
      <p:sp>
        <p:nvSpPr>
          <p:cNvPr id="65" name="Google Shape;65;p14"/>
          <p:cNvSpPr txBox="1">
            <a:spLocks noGrp="1"/>
          </p:cNvSpPr>
          <p:nvPr>
            <p:ph type="body" idx="1"/>
          </p:nvPr>
        </p:nvSpPr>
        <p:spPr>
          <a:xfrm>
            <a:off x="311706" y="471495"/>
            <a:ext cx="8520600" cy="4993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t>Reading:</a:t>
            </a:r>
            <a:endParaRPr sz="1200" b="1"/>
          </a:p>
          <a:p>
            <a:pPr marL="457200" lvl="0" indent="-304800" algn="l" rtl="0">
              <a:lnSpc>
                <a:spcPct val="100000"/>
              </a:lnSpc>
              <a:spcBef>
                <a:spcPts val="1600"/>
              </a:spcBef>
              <a:spcAft>
                <a:spcPts val="0"/>
              </a:spcAft>
              <a:buSzPts val="1200"/>
              <a:buChar char="●"/>
            </a:pPr>
            <a:r>
              <a:rPr lang="en" sz="1200" b="1"/>
              <a:t>R.I.K.1: Ask and answer questions when reading.</a:t>
            </a:r>
            <a:endParaRPr sz="1200" b="1"/>
          </a:p>
          <a:p>
            <a:pPr marL="457200" lvl="0" indent="-304800" algn="l" rtl="0">
              <a:lnSpc>
                <a:spcPct val="100000"/>
              </a:lnSpc>
              <a:spcBef>
                <a:spcPts val="0"/>
              </a:spcBef>
              <a:spcAft>
                <a:spcPts val="0"/>
              </a:spcAft>
              <a:buSzPts val="1200"/>
              <a:buChar char="●"/>
            </a:pPr>
            <a:r>
              <a:rPr lang="en" sz="1200" b="1"/>
              <a:t>R.L.K.3: Name characters, setting, and events in the story.</a:t>
            </a:r>
            <a:endParaRPr sz="1200" b="1"/>
          </a:p>
          <a:p>
            <a:pPr marL="0" lvl="0" indent="0" algn="l" rtl="0">
              <a:lnSpc>
                <a:spcPct val="100000"/>
              </a:lnSpc>
              <a:spcBef>
                <a:spcPts val="1600"/>
              </a:spcBef>
              <a:spcAft>
                <a:spcPts val="0"/>
              </a:spcAft>
              <a:buNone/>
            </a:pPr>
            <a:r>
              <a:rPr lang="en" sz="1200" b="1"/>
              <a:t>Writing:</a:t>
            </a:r>
            <a:endParaRPr sz="1200" b="1"/>
          </a:p>
          <a:p>
            <a:pPr marL="457200" lvl="0" indent="-304800" algn="l" rtl="0">
              <a:lnSpc>
                <a:spcPct val="100000"/>
              </a:lnSpc>
              <a:spcBef>
                <a:spcPts val="1600"/>
              </a:spcBef>
              <a:spcAft>
                <a:spcPts val="0"/>
              </a:spcAft>
              <a:buSzPts val="1200"/>
              <a:buChar char="●"/>
            </a:pPr>
            <a:r>
              <a:rPr lang="en" sz="1200" b="1"/>
              <a:t>W.K.1: Use a combination of drawing, dictating, and writing when composing opinion, narratives, and informative texts. </a:t>
            </a:r>
            <a:endParaRPr sz="1200" b="1"/>
          </a:p>
          <a:p>
            <a:pPr marL="457200" lvl="0" indent="-304800" algn="l" rtl="0">
              <a:lnSpc>
                <a:spcPct val="100000"/>
              </a:lnSpc>
              <a:spcBef>
                <a:spcPts val="0"/>
              </a:spcBef>
              <a:spcAft>
                <a:spcPts val="0"/>
              </a:spcAft>
              <a:buSzPts val="1200"/>
              <a:buChar char="●"/>
            </a:pPr>
            <a:r>
              <a:rPr lang="en" sz="1200" b="1"/>
              <a:t>L.K.2: Use g appropriate capitalization, punctuation, and spelling when writing.</a:t>
            </a:r>
            <a:endParaRPr sz="1200" b="1"/>
          </a:p>
          <a:p>
            <a:pPr marL="0" lvl="0" indent="0" algn="l" rtl="0">
              <a:lnSpc>
                <a:spcPct val="100000"/>
              </a:lnSpc>
              <a:spcBef>
                <a:spcPts val="1600"/>
              </a:spcBef>
              <a:spcAft>
                <a:spcPts val="0"/>
              </a:spcAft>
              <a:buNone/>
            </a:pPr>
            <a:r>
              <a:rPr lang="en" sz="1200" b="1"/>
              <a:t>Phonics:</a:t>
            </a:r>
            <a:endParaRPr sz="1200" b="1"/>
          </a:p>
          <a:p>
            <a:pPr marL="457200" lvl="0" indent="-304800" algn="l" rtl="0">
              <a:lnSpc>
                <a:spcPct val="100000"/>
              </a:lnSpc>
              <a:spcBef>
                <a:spcPts val="1600"/>
              </a:spcBef>
              <a:spcAft>
                <a:spcPts val="0"/>
              </a:spcAft>
              <a:buSzPts val="1200"/>
              <a:buChar char="●"/>
            </a:pPr>
            <a:r>
              <a:rPr lang="en" sz="1200" b="1"/>
              <a:t>R.F.K.2: Demonstrate understanding of sounds (middle sounds, short vowels).</a:t>
            </a:r>
            <a:endParaRPr sz="1200" b="1"/>
          </a:p>
          <a:p>
            <a:pPr marL="0" lvl="0" indent="0" algn="l" rtl="0">
              <a:lnSpc>
                <a:spcPct val="100000"/>
              </a:lnSpc>
              <a:spcBef>
                <a:spcPts val="1600"/>
              </a:spcBef>
              <a:spcAft>
                <a:spcPts val="0"/>
              </a:spcAft>
              <a:buNone/>
            </a:pPr>
            <a:r>
              <a:rPr lang="en" sz="1200" b="1"/>
              <a:t>Sight Words:</a:t>
            </a:r>
            <a:endParaRPr sz="1200" b="1"/>
          </a:p>
          <a:p>
            <a:pPr marL="457200" lvl="0" indent="-304800" algn="l" rtl="0">
              <a:lnSpc>
                <a:spcPct val="100000"/>
              </a:lnSpc>
              <a:spcBef>
                <a:spcPts val="1600"/>
              </a:spcBef>
              <a:spcAft>
                <a:spcPts val="0"/>
              </a:spcAft>
              <a:buSzPts val="1200"/>
              <a:buChar char="●"/>
            </a:pPr>
            <a:r>
              <a:rPr lang="en" sz="1200" b="1"/>
              <a:t>R.F.K.3: Read common high frequency sight words.</a:t>
            </a:r>
            <a:endParaRPr sz="1200" b="1"/>
          </a:p>
          <a:p>
            <a:pPr marL="0" lvl="0" indent="0" algn="l" rtl="0">
              <a:lnSpc>
                <a:spcPct val="100000"/>
              </a:lnSpc>
              <a:spcBef>
                <a:spcPts val="1600"/>
              </a:spcBef>
              <a:spcAft>
                <a:spcPts val="0"/>
              </a:spcAft>
              <a:buNone/>
            </a:pPr>
            <a:r>
              <a:rPr lang="en" sz="1200" b="1"/>
              <a:t>Math: </a:t>
            </a:r>
            <a:endParaRPr sz="1200" b="1"/>
          </a:p>
          <a:p>
            <a:pPr marL="457200" lvl="0" indent="-304800" algn="l" rtl="0">
              <a:lnSpc>
                <a:spcPct val="100000"/>
              </a:lnSpc>
              <a:spcBef>
                <a:spcPts val="1600"/>
              </a:spcBef>
              <a:spcAft>
                <a:spcPts val="0"/>
              </a:spcAft>
              <a:buSzPts val="1200"/>
              <a:buChar char="●"/>
            </a:pPr>
            <a:r>
              <a:rPr lang="en" sz="1200" b="1"/>
              <a:t>KNBT 1 Compose &amp; decompose #’s 11-19 into tens &amp; ones</a:t>
            </a:r>
            <a:endParaRPr sz="1200" b="1"/>
          </a:p>
        </p:txBody>
      </p:sp>
      <p:sp>
        <p:nvSpPr>
          <p:cNvPr id="66" name="Google Shape;66;p14"/>
          <p:cNvSpPr txBox="1"/>
          <p:nvPr/>
        </p:nvSpPr>
        <p:spPr>
          <a:xfrm rot="10800000" flipH="1">
            <a:off x="1004725" y="3111100"/>
            <a:ext cx="73152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4"/>
          <p:cNvSpPr txBox="1"/>
          <p:nvPr/>
        </p:nvSpPr>
        <p:spPr>
          <a:xfrm>
            <a:off x="6755650" y="268700"/>
            <a:ext cx="2264700" cy="87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Phonics</a:t>
            </a:r>
            <a:endParaRPr/>
          </a:p>
        </p:txBody>
      </p:sp>
      <p:sp>
        <p:nvSpPr>
          <p:cNvPr id="182" name="Google Shape;182;p32"/>
          <p:cNvSpPr txBox="1">
            <a:spLocks noGrp="1"/>
          </p:cNvSpPr>
          <p:nvPr>
            <p:ph type="body" idx="1"/>
          </p:nvPr>
        </p:nvSpPr>
        <p:spPr>
          <a:xfrm>
            <a:off x="311700" y="1093848"/>
            <a:ext cx="8520600" cy="4676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222222"/>
                </a:solidFill>
              </a:rPr>
              <a:t>The following word list includes words that use our short vowel addressed on the phonics worksheet given. You may practice these words all week by sounding them out and reading them, writing them with different fun materials, coming up with words that rhyme with these words, and even using them in sentences. At the end of the week a spelling test can be given to see if the words have been mastered.</a:t>
            </a:r>
            <a:endParaRPr sz="120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Dog            Log</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Hot            Cop</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Rock           Got</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Fox            Box</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Mop            Lock</a:t>
            </a:r>
            <a:endParaRPr sz="800" b="1" u="sng">
              <a:solidFill>
                <a:srgbClr val="000000"/>
              </a:solidFill>
            </a:endParaRPr>
          </a:p>
          <a:p>
            <a:pPr marL="457200" lvl="0" indent="-304800" algn="l" rtl="0">
              <a:lnSpc>
                <a:spcPct val="100000"/>
              </a:lnSpc>
              <a:spcBef>
                <a:spcPts val="1600"/>
              </a:spcBef>
              <a:spcAft>
                <a:spcPts val="0"/>
              </a:spcAft>
              <a:buClr>
                <a:srgbClr val="222222"/>
              </a:buClr>
              <a:buSzPts val="1200"/>
              <a:buChar char="●"/>
            </a:pPr>
            <a:r>
              <a:rPr lang="en" sz="1200">
                <a:solidFill>
                  <a:srgbClr val="222222"/>
                </a:solidFill>
              </a:rPr>
              <a:t>Bonus word: frogs</a:t>
            </a:r>
            <a:endParaRPr sz="1200"/>
          </a:p>
        </p:txBody>
      </p:sp>
      <p:pic>
        <p:nvPicPr>
          <p:cNvPr id="183" name="Google Shape;183;p32"/>
          <p:cNvPicPr preferRelativeResize="0"/>
          <p:nvPr/>
        </p:nvPicPr>
        <p:blipFill>
          <a:blip r:embed="rId3">
            <a:alphaModFix/>
          </a:blip>
          <a:stretch>
            <a:fillRect/>
          </a:stretch>
        </p:blipFill>
        <p:spPr>
          <a:xfrm>
            <a:off x="5624594" y="2146323"/>
            <a:ext cx="1955650" cy="25717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87"/>
        <p:cNvGrpSpPr/>
        <p:nvPr/>
      </p:nvGrpSpPr>
      <p:grpSpPr>
        <a:xfrm>
          <a:off x="0" y="0"/>
          <a:ext cx="0" cy="0"/>
          <a:chOff x="0" y="0"/>
          <a:chExt cx="0" cy="0"/>
        </a:xfrm>
      </p:grpSpPr>
      <p:pic>
        <p:nvPicPr>
          <p:cNvPr id="188" name="Google Shape;188;p33"/>
          <p:cNvPicPr preferRelativeResize="0"/>
          <p:nvPr/>
        </p:nvPicPr>
        <p:blipFill>
          <a:blip r:embed="rId3">
            <a:alphaModFix/>
          </a:blip>
          <a:stretch>
            <a:fillRect/>
          </a:stretch>
        </p:blipFill>
        <p:spPr>
          <a:xfrm>
            <a:off x="2712175" y="152400"/>
            <a:ext cx="3719651"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92"/>
        <p:cNvGrpSpPr/>
        <p:nvPr/>
      </p:nvGrpSpPr>
      <p:grpSpPr>
        <a:xfrm>
          <a:off x="0" y="0"/>
          <a:ext cx="0" cy="0"/>
          <a:chOff x="0" y="0"/>
          <a:chExt cx="0" cy="0"/>
        </a:xfrm>
      </p:grpSpPr>
      <p:pic>
        <p:nvPicPr>
          <p:cNvPr id="193" name="Google Shape;193;p34"/>
          <p:cNvPicPr preferRelativeResize="0"/>
          <p:nvPr/>
        </p:nvPicPr>
        <p:blipFill>
          <a:blip r:embed="rId3">
            <a:alphaModFix/>
          </a:blip>
          <a:stretch>
            <a:fillRect/>
          </a:stretch>
        </p:blipFill>
        <p:spPr>
          <a:xfrm>
            <a:off x="2712863" y="152400"/>
            <a:ext cx="3718264"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Sight Words</a:t>
            </a:r>
            <a:endParaRPr/>
          </a:p>
        </p:txBody>
      </p:sp>
      <p:sp>
        <p:nvSpPr>
          <p:cNvPr id="199" name="Google Shape;199;p3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000000"/>
                </a:solidFill>
                <a:latin typeface="Comic Sans MS"/>
                <a:ea typeface="Comic Sans MS"/>
                <a:cs typeface="Comic Sans MS"/>
                <a:sym typeface="Comic Sans MS"/>
              </a:rPr>
              <a:t>Sight Words:</a:t>
            </a:r>
            <a:r>
              <a:rPr lang="en" sz="2400">
                <a:solidFill>
                  <a:srgbClr val="000000"/>
                </a:solidFill>
                <a:latin typeface="Comic Sans MS"/>
                <a:ea typeface="Comic Sans MS"/>
                <a:cs typeface="Comic Sans MS"/>
                <a:sym typeface="Comic Sans MS"/>
              </a:rPr>
              <a:t> </a:t>
            </a:r>
            <a:r>
              <a:rPr lang="en" sz="3000">
                <a:solidFill>
                  <a:srgbClr val="000000"/>
                </a:solidFill>
                <a:latin typeface="Comic Sans MS"/>
                <a:ea typeface="Comic Sans MS"/>
                <a:cs typeface="Comic Sans MS"/>
                <a:sym typeface="Comic Sans MS"/>
              </a:rPr>
              <a:t>way, find, may, water</a:t>
            </a:r>
            <a:endParaRPr sz="3000">
              <a:solidFill>
                <a:srgbClr val="000000"/>
              </a:solidFill>
              <a:latin typeface="Comic Sans MS"/>
              <a:ea typeface="Comic Sans MS"/>
              <a:cs typeface="Comic Sans MS"/>
              <a:sym typeface="Comic Sans MS"/>
            </a:endParaRPr>
          </a:p>
          <a:p>
            <a:pPr marL="457200" lvl="0" indent="-381000" algn="l" rtl="0">
              <a:spcBef>
                <a:spcPts val="0"/>
              </a:spcBef>
              <a:spcAft>
                <a:spcPts val="0"/>
              </a:spcAft>
              <a:buClr>
                <a:srgbClr val="000000"/>
              </a:buClr>
              <a:buSzPts val="2400"/>
              <a:buFont typeface="Arial"/>
              <a:buChar char="➔"/>
            </a:pPr>
            <a:r>
              <a:rPr lang="en" sz="2400" b="1">
                <a:solidFill>
                  <a:srgbClr val="000000"/>
                </a:solidFill>
                <a:latin typeface="Comic Sans MS"/>
                <a:ea typeface="Comic Sans MS"/>
                <a:cs typeface="Comic Sans MS"/>
                <a:sym typeface="Comic Sans MS"/>
              </a:rPr>
              <a:t>Activity:</a:t>
            </a:r>
            <a:r>
              <a:rPr lang="en" sz="2400">
                <a:solidFill>
                  <a:srgbClr val="000000"/>
                </a:solidFill>
                <a:latin typeface="Comic Sans MS"/>
                <a:ea typeface="Comic Sans MS"/>
                <a:cs typeface="Comic Sans MS"/>
                <a:sym typeface="Comic Sans MS"/>
              </a:rPr>
              <a:t> Get a piece of paper and write your sight words on the paper, leaving a space between each letter. Draw a shape around them. </a:t>
            </a:r>
            <a:endParaRPr sz="24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r>
              <a:rPr lang="en" sz="2400">
                <a:solidFill>
                  <a:srgbClr val="000000"/>
                </a:solidFill>
                <a:latin typeface="Comic Sans MS"/>
                <a:ea typeface="Comic Sans MS"/>
                <a:cs typeface="Comic Sans MS"/>
                <a:sym typeface="Comic Sans MS"/>
              </a:rPr>
              <a:t>Cut the paper between each letter </a:t>
            </a:r>
            <a:endParaRPr sz="24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r>
              <a:rPr lang="en" sz="2400">
                <a:solidFill>
                  <a:srgbClr val="000000"/>
                </a:solidFill>
                <a:latin typeface="Comic Sans MS"/>
                <a:ea typeface="Comic Sans MS"/>
                <a:cs typeface="Comic Sans MS"/>
                <a:sym typeface="Comic Sans MS"/>
              </a:rPr>
              <a:t>to make a puzzle. Get someone to </a:t>
            </a:r>
            <a:endParaRPr sz="24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r>
              <a:rPr lang="en" sz="2400">
                <a:solidFill>
                  <a:srgbClr val="000000"/>
                </a:solidFill>
                <a:latin typeface="Comic Sans MS"/>
                <a:ea typeface="Comic Sans MS"/>
                <a:cs typeface="Comic Sans MS"/>
                <a:sym typeface="Comic Sans MS"/>
              </a:rPr>
              <a:t>solve the puzzle.</a:t>
            </a:r>
            <a:endParaRPr sz="2400" b="1">
              <a:solidFill>
                <a:srgbClr val="000000"/>
              </a:solidFill>
              <a:latin typeface="Comic Sans MS"/>
              <a:ea typeface="Comic Sans MS"/>
              <a:cs typeface="Comic Sans MS"/>
              <a:sym typeface="Comic Sans MS"/>
            </a:endParaRPr>
          </a:p>
        </p:txBody>
      </p:sp>
      <p:pic>
        <p:nvPicPr>
          <p:cNvPr id="200" name="Google Shape;200;p35"/>
          <p:cNvPicPr preferRelativeResize="0"/>
          <p:nvPr/>
        </p:nvPicPr>
        <p:blipFill>
          <a:blip r:embed="rId3">
            <a:alphaModFix/>
          </a:blip>
          <a:stretch>
            <a:fillRect/>
          </a:stretch>
        </p:blipFill>
        <p:spPr>
          <a:xfrm>
            <a:off x="5884525" y="2739800"/>
            <a:ext cx="2947775" cy="2216727"/>
          </a:xfrm>
          <a:prstGeom prst="rect">
            <a:avLst/>
          </a:prstGeom>
          <a:noFill/>
          <a:ln>
            <a:noFill/>
          </a:ln>
        </p:spPr>
      </p:pic>
      <p:pic>
        <p:nvPicPr>
          <p:cNvPr id="201" name="Google Shape;201;p35"/>
          <p:cNvPicPr preferRelativeResize="0"/>
          <p:nvPr/>
        </p:nvPicPr>
        <p:blipFill>
          <a:blip r:embed="rId4">
            <a:alphaModFix/>
          </a:blip>
          <a:stretch>
            <a:fillRect/>
          </a:stretch>
        </p:blipFill>
        <p:spPr>
          <a:xfrm>
            <a:off x="83300" y="78875"/>
            <a:ext cx="1448625" cy="1228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8" name="Google Shape;208;p36"/>
          <p:cNvPicPr preferRelativeResize="0"/>
          <p:nvPr/>
        </p:nvPicPr>
        <p:blipFill>
          <a:blip r:embed="rId3">
            <a:alphaModFix/>
          </a:blip>
          <a:stretch>
            <a:fillRect/>
          </a:stretch>
        </p:blipFill>
        <p:spPr>
          <a:xfrm>
            <a:off x="2614628" y="0"/>
            <a:ext cx="3914744"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3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5" name="Google Shape;215;p37"/>
          <p:cNvPicPr preferRelativeResize="0"/>
          <p:nvPr/>
        </p:nvPicPr>
        <p:blipFill>
          <a:blip r:embed="rId3">
            <a:alphaModFix/>
          </a:blip>
          <a:stretch>
            <a:fillRect/>
          </a:stretch>
        </p:blipFill>
        <p:spPr>
          <a:xfrm>
            <a:off x="2513175" y="0"/>
            <a:ext cx="4117650"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3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2" name="Google Shape;222;p38"/>
          <p:cNvPicPr preferRelativeResize="0"/>
          <p:nvPr/>
        </p:nvPicPr>
        <p:blipFill>
          <a:blip r:embed="rId3">
            <a:alphaModFix/>
          </a:blip>
          <a:stretch>
            <a:fillRect/>
          </a:stretch>
        </p:blipFill>
        <p:spPr>
          <a:xfrm>
            <a:off x="2522586" y="0"/>
            <a:ext cx="4098830" cy="51435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9" name="Google Shape;229;p39"/>
          <p:cNvPicPr preferRelativeResize="0"/>
          <p:nvPr/>
        </p:nvPicPr>
        <p:blipFill>
          <a:blip r:embed="rId3">
            <a:alphaModFix/>
          </a:blip>
          <a:stretch>
            <a:fillRect/>
          </a:stretch>
        </p:blipFill>
        <p:spPr>
          <a:xfrm>
            <a:off x="2536214" y="0"/>
            <a:ext cx="4071571" cy="5143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33"/>
        <p:cNvGrpSpPr/>
        <p:nvPr/>
      </p:nvGrpSpPr>
      <p:grpSpPr>
        <a:xfrm>
          <a:off x="0" y="0"/>
          <a:ext cx="0" cy="0"/>
          <a:chOff x="0" y="0"/>
          <a:chExt cx="0" cy="0"/>
        </a:xfrm>
      </p:grpSpPr>
      <p:pic>
        <p:nvPicPr>
          <p:cNvPr id="234" name="Google Shape;234;p40"/>
          <p:cNvPicPr preferRelativeResize="0"/>
          <p:nvPr/>
        </p:nvPicPr>
        <p:blipFill>
          <a:blip r:embed="rId3">
            <a:alphaModFix/>
          </a:blip>
          <a:stretch>
            <a:fillRect/>
          </a:stretch>
        </p:blipFill>
        <p:spPr>
          <a:xfrm>
            <a:off x="2922588" y="152400"/>
            <a:ext cx="3815504" cy="48386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38"/>
        <p:cNvGrpSpPr/>
        <p:nvPr/>
      </p:nvGrpSpPr>
      <p:grpSpPr>
        <a:xfrm>
          <a:off x="0" y="0"/>
          <a:ext cx="0" cy="0"/>
          <a:chOff x="0" y="0"/>
          <a:chExt cx="0" cy="0"/>
        </a:xfrm>
      </p:grpSpPr>
      <p:sp>
        <p:nvSpPr>
          <p:cNvPr id="239" name="Google Shape;239;p41"/>
          <p:cNvSpPr txBox="1">
            <a:spLocks noGrp="1"/>
          </p:cNvSpPr>
          <p:nvPr>
            <p:ph type="body" idx="1"/>
          </p:nvPr>
        </p:nvSpPr>
        <p:spPr>
          <a:xfrm>
            <a:off x="159750" y="4238513"/>
            <a:ext cx="8824500" cy="72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These are review videos of our sight words with flash cards. Remember, though some words can be sounded out, you should remember these words and read them automatically. 😊</a:t>
            </a:r>
            <a:endParaRPr/>
          </a:p>
        </p:txBody>
      </p:sp>
      <p:sp>
        <p:nvSpPr>
          <p:cNvPr id="240" name="Google Shape;240;p41"/>
          <p:cNvSpPr txBox="1"/>
          <p:nvPr/>
        </p:nvSpPr>
        <p:spPr>
          <a:xfrm>
            <a:off x="0" y="3415200"/>
            <a:ext cx="2899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3"/>
              </a:rPr>
              <a:t>Baseball Words.mp4</a:t>
            </a:r>
            <a:endParaRPr sz="1800">
              <a:latin typeface="Comic Sans MS"/>
              <a:ea typeface="Comic Sans MS"/>
              <a:cs typeface="Comic Sans MS"/>
              <a:sym typeface="Comic Sans MS"/>
            </a:endParaRPr>
          </a:p>
        </p:txBody>
      </p:sp>
      <p:sp>
        <p:nvSpPr>
          <p:cNvPr id="241" name="Google Shape;241;p41"/>
          <p:cNvSpPr txBox="1"/>
          <p:nvPr/>
        </p:nvSpPr>
        <p:spPr>
          <a:xfrm>
            <a:off x="3239175" y="3415200"/>
            <a:ext cx="27459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4"/>
              </a:rPr>
              <a:t>Basketball words.mp4</a:t>
            </a:r>
            <a:endParaRPr sz="1800">
              <a:latin typeface="Comic Sans MS"/>
              <a:ea typeface="Comic Sans MS"/>
              <a:cs typeface="Comic Sans MS"/>
              <a:sym typeface="Comic Sans MS"/>
            </a:endParaRPr>
          </a:p>
        </p:txBody>
      </p:sp>
      <p:sp>
        <p:nvSpPr>
          <p:cNvPr id="242" name="Google Shape;242;p41"/>
          <p:cNvSpPr txBox="1"/>
          <p:nvPr/>
        </p:nvSpPr>
        <p:spPr>
          <a:xfrm>
            <a:off x="6325050" y="3415200"/>
            <a:ext cx="2659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5"/>
              </a:rPr>
              <a:t>Soccer ball words.mp4</a:t>
            </a:r>
            <a:endParaRPr sz="1800">
              <a:latin typeface="Comic Sans MS"/>
              <a:ea typeface="Comic Sans MS"/>
              <a:cs typeface="Comic Sans MS"/>
              <a:sym typeface="Comic Sans MS"/>
            </a:endParaRPr>
          </a:p>
        </p:txBody>
      </p:sp>
      <p:pic>
        <p:nvPicPr>
          <p:cNvPr id="243" name="Google Shape;243;p41"/>
          <p:cNvPicPr preferRelativeResize="0"/>
          <p:nvPr/>
        </p:nvPicPr>
        <p:blipFill>
          <a:blip r:embed="rId6">
            <a:alphaModFix/>
          </a:blip>
          <a:stretch>
            <a:fillRect/>
          </a:stretch>
        </p:blipFill>
        <p:spPr>
          <a:xfrm>
            <a:off x="68750" y="863275"/>
            <a:ext cx="2549250" cy="2496025"/>
          </a:xfrm>
          <a:prstGeom prst="rect">
            <a:avLst/>
          </a:prstGeom>
          <a:noFill/>
          <a:ln>
            <a:noFill/>
          </a:ln>
        </p:spPr>
      </p:pic>
      <p:pic>
        <p:nvPicPr>
          <p:cNvPr id="244" name="Google Shape;244;p41"/>
          <p:cNvPicPr preferRelativeResize="0"/>
          <p:nvPr/>
        </p:nvPicPr>
        <p:blipFill>
          <a:blip r:embed="rId7">
            <a:alphaModFix/>
          </a:blip>
          <a:stretch>
            <a:fillRect/>
          </a:stretch>
        </p:blipFill>
        <p:spPr>
          <a:xfrm>
            <a:off x="3103075" y="863275"/>
            <a:ext cx="2522828" cy="2496026"/>
          </a:xfrm>
          <a:prstGeom prst="rect">
            <a:avLst/>
          </a:prstGeom>
          <a:noFill/>
          <a:ln>
            <a:noFill/>
          </a:ln>
        </p:spPr>
      </p:pic>
      <p:pic>
        <p:nvPicPr>
          <p:cNvPr id="245" name="Google Shape;245;p41"/>
          <p:cNvPicPr preferRelativeResize="0"/>
          <p:nvPr/>
        </p:nvPicPr>
        <p:blipFill>
          <a:blip r:embed="rId8">
            <a:alphaModFix/>
          </a:blip>
          <a:stretch>
            <a:fillRect/>
          </a:stretch>
        </p:blipFill>
        <p:spPr>
          <a:xfrm>
            <a:off x="5866225" y="472400"/>
            <a:ext cx="3277775" cy="3277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307425"/>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Reading</a:t>
            </a:r>
            <a:endParaRPr/>
          </a:p>
        </p:txBody>
      </p:sp>
      <p:sp>
        <p:nvSpPr>
          <p:cNvPr id="73" name="Google Shape;73;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i="1"/>
              <a:t>Essential Questions:</a:t>
            </a:r>
            <a:endParaRPr sz="1400" b="1" i="1"/>
          </a:p>
          <a:p>
            <a:pPr marL="0" lvl="0" indent="0" algn="l" rtl="0">
              <a:spcBef>
                <a:spcPts val="1600"/>
              </a:spcBef>
              <a:spcAft>
                <a:spcPts val="0"/>
              </a:spcAft>
              <a:buNone/>
            </a:pPr>
            <a:r>
              <a:rPr lang="en" sz="1400" b="1" i="1"/>
              <a:t>How do the author and illustrator help us understand the frog life cycle?</a:t>
            </a:r>
            <a:endParaRPr sz="1400" b="1" i="1"/>
          </a:p>
          <a:p>
            <a:pPr marL="0" lvl="0" indent="0" algn="l" rtl="0">
              <a:spcBef>
                <a:spcPts val="1600"/>
              </a:spcBef>
              <a:spcAft>
                <a:spcPts val="0"/>
              </a:spcAft>
              <a:buNone/>
            </a:pPr>
            <a:r>
              <a:rPr lang="en" sz="1400" b="1" i="1"/>
              <a:t>How do frogs grow and change compared to you?</a:t>
            </a:r>
            <a:endParaRPr sz="1400" b="1" i="1"/>
          </a:p>
          <a:p>
            <a:pPr marL="0" lvl="0" indent="0" algn="l" rtl="0">
              <a:spcBef>
                <a:spcPts val="1600"/>
              </a:spcBef>
              <a:spcAft>
                <a:spcPts val="0"/>
              </a:spcAft>
              <a:buNone/>
            </a:pPr>
            <a:r>
              <a:rPr lang="en" sz="1400" b="1" i="1"/>
              <a:t>I Can:</a:t>
            </a:r>
            <a:endParaRPr sz="1400" b="1" i="1"/>
          </a:p>
          <a:p>
            <a:pPr marL="0" lvl="0" indent="0" algn="l" rtl="0">
              <a:spcBef>
                <a:spcPts val="1600"/>
              </a:spcBef>
              <a:spcAft>
                <a:spcPts val="0"/>
              </a:spcAft>
              <a:buNone/>
            </a:pPr>
            <a:r>
              <a:rPr lang="en" sz="1400" b="1" i="1"/>
              <a:t>I can restate the frog life cycle in sequential order.</a:t>
            </a:r>
            <a:endParaRPr sz="1400" b="1" i="1"/>
          </a:p>
          <a:p>
            <a:pPr marL="0" lvl="0" indent="0" algn="l" rtl="0">
              <a:spcBef>
                <a:spcPts val="1600"/>
              </a:spcBef>
              <a:spcAft>
                <a:spcPts val="1600"/>
              </a:spcAft>
              <a:buNone/>
            </a:pPr>
            <a:r>
              <a:rPr lang="en" sz="1400" b="1" i="1"/>
              <a:t>I can state how I grow and change compared to frogs.</a:t>
            </a:r>
            <a:endParaRPr sz="1400" b="1" i="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600">
                <a:solidFill>
                  <a:schemeClr val="dk2"/>
                </a:solidFill>
                <a:latin typeface="Comic Sans MS"/>
                <a:ea typeface="Comic Sans MS"/>
                <a:cs typeface="Comic Sans MS"/>
                <a:sym typeface="Comic Sans MS"/>
              </a:rPr>
              <a:t>Optional Activity:</a:t>
            </a:r>
            <a:endParaRPr sz="3600">
              <a:latin typeface="Comic Sans MS"/>
              <a:ea typeface="Comic Sans MS"/>
              <a:cs typeface="Comic Sans MS"/>
              <a:sym typeface="Comic Sans MS"/>
            </a:endParaRPr>
          </a:p>
        </p:txBody>
      </p:sp>
      <p:sp>
        <p:nvSpPr>
          <p:cNvPr id="251" name="Google Shape;251;p4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Lt. Gov. Hosemann would like to hear from students. He will be sharing some of these writings/drawings on social media and with senators. To submit to his office, email child's writing along with permission slip to Ltgov@senate.ms.gov. Students k-3 May submit this writing.</a:t>
            </a:r>
            <a:endParaRPr>
              <a:solidFill>
                <a:srgbClr val="000000"/>
              </a:solidFill>
            </a:endParaRPr>
          </a:p>
        </p:txBody>
      </p:sp>
      <p:pic>
        <p:nvPicPr>
          <p:cNvPr id="252" name="Google Shape;252;p42"/>
          <p:cNvPicPr preferRelativeResize="0"/>
          <p:nvPr/>
        </p:nvPicPr>
        <p:blipFill>
          <a:blip r:embed="rId3">
            <a:alphaModFix/>
          </a:blip>
          <a:stretch>
            <a:fillRect/>
          </a:stretch>
        </p:blipFill>
        <p:spPr>
          <a:xfrm>
            <a:off x="6746500" y="2762725"/>
            <a:ext cx="1826000" cy="2291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56"/>
        <p:cNvGrpSpPr/>
        <p:nvPr/>
      </p:nvGrpSpPr>
      <p:grpSpPr>
        <a:xfrm>
          <a:off x="0" y="0"/>
          <a:ext cx="0" cy="0"/>
          <a:chOff x="0" y="0"/>
          <a:chExt cx="0" cy="0"/>
        </a:xfrm>
      </p:grpSpPr>
      <p:pic>
        <p:nvPicPr>
          <p:cNvPr id="257" name="Google Shape;257;p43"/>
          <p:cNvPicPr preferRelativeResize="0"/>
          <p:nvPr/>
        </p:nvPicPr>
        <p:blipFill>
          <a:blip r:embed="rId3">
            <a:alphaModFix/>
          </a:blip>
          <a:stretch>
            <a:fillRect/>
          </a:stretch>
        </p:blipFill>
        <p:spPr>
          <a:xfrm>
            <a:off x="2555849" y="0"/>
            <a:ext cx="4032301"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61"/>
        <p:cNvGrpSpPr/>
        <p:nvPr/>
      </p:nvGrpSpPr>
      <p:grpSpPr>
        <a:xfrm>
          <a:off x="0" y="0"/>
          <a:ext cx="0" cy="0"/>
          <a:chOff x="0" y="0"/>
          <a:chExt cx="0" cy="0"/>
        </a:xfrm>
      </p:grpSpPr>
      <p:pic>
        <p:nvPicPr>
          <p:cNvPr id="262" name="Google Shape;262;p44"/>
          <p:cNvPicPr preferRelativeResize="0"/>
          <p:nvPr/>
        </p:nvPicPr>
        <p:blipFill>
          <a:blip r:embed="rId3">
            <a:alphaModFix/>
          </a:blip>
          <a:stretch>
            <a:fillRect/>
          </a:stretch>
        </p:blipFill>
        <p:spPr>
          <a:xfrm>
            <a:off x="526175" y="0"/>
            <a:ext cx="4045826" cy="5143500"/>
          </a:xfrm>
          <a:prstGeom prst="rect">
            <a:avLst/>
          </a:prstGeom>
          <a:noFill/>
          <a:ln>
            <a:noFill/>
          </a:ln>
        </p:spPr>
      </p:pic>
      <p:pic>
        <p:nvPicPr>
          <p:cNvPr id="263" name="Google Shape;263;p44"/>
          <p:cNvPicPr preferRelativeResize="0"/>
          <p:nvPr/>
        </p:nvPicPr>
        <p:blipFill>
          <a:blip r:embed="rId4">
            <a:alphaModFix/>
          </a:blip>
          <a:stretch>
            <a:fillRect/>
          </a:stretch>
        </p:blipFill>
        <p:spPr>
          <a:xfrm>
            <a:off x="5323475" y="1407425"/>
            <a:ext cx="3278050" cy="2181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5"/>
          <p:cNvPicPr preferRelativeResize="0"/>
          <p:nvPr/>
        </p:nvPicPr>
        <p:blipFill>
          <a:blip r:embed="rId3">
            <a:alphaModFix/>
          </a:blip>
          <a:stretch>
            <a:fillRect/>
          </a:stretch>
        </p:blipFill>
        <p:spPr>
          <a:xfrm>
            <a:off x="321875" y="512100"/>
            <a:ext cx="3496761" cy="4631399"/>
          </a:xfrm>
          <a:prstGeom prst="rect">
            <a:avLst/>
          </a:prstGeom>
          <a:noFill/>
          <a:ln>
            <a:noFill/>
          </a:ln>
        </p:spPr>
      </p:pic>
      <p:sp>
        <p:nvSpPr>
          <p:cNvPr id="269" name="Google Shape;269;p45"/>
          <p:cNvSpPr txBox="1"/>
          <p:nvPr/>
        </p:nvSpPr>
        <p:spPr>
          <a:xfrm>
            <a:off x="4852744" y="3739885"/>
            <a:ext cx="3936000" cy="12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These are not links. On this page you will have to type the website name in the web browser, but these are great YouTube alternatives during this time of distance learning and all throughout the year! </a:t>
            </a:r>
            <a:endParaRPr/>
          </a:p>
        </p:txBody>
      </p:sp>
      <p:pic>
        <p:nvPicPr>
          <p:cNvPr id="270" name="Google Shape;270;p45"/>
          <p:cNvPicPr preferRelativeResize="0"/>
          <p:nvPr/>
        </p:nvPicPr>
        <p:blipFill>
          <a:blip r:embed="rId4">
            <a:alphaModFix/>
          </a:blip>
          <a:stretch>
            <a:fillRect/>
          </a:stretch>
        </p:blipFill>
        <p:spPr>
          <a:xfrm>
            <a:off x="5041897" y="630838"/>
            <a:ext cx="3921455" cy="3022316"/>
          </a:xfrm>
          <a:prstGeom prst="rect">
            <a:avLst/>
          </a:prstGeom>
          <a:noFill/>
          <a:ln>
            <a:noFill/>
          </a:ln>
        </p:spPr>
      </p:pic>
      <p:sp>
        <p:nvSpPr>
          <p:cNvPr id="271" name="Google Shape;271;p45"/>
          <p:cNvSpPr txBox="1"/>
          <p:nvPr/>
        </p:nvSpPr>
        <p:spPr>
          <a:xfrm>
            <a:off x="1813600" y="0"/>
            <a:ext cx="6510600" cy="8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Source Code Pro"/>
                <a:ea typeface="Source Code Pro"/>
                <a:cs typeface="Source Code Pro"/>
                <a:sym typeface="Source Code Pro"/>
              </a:rPr>
              <a:t>Online Resources Section</a:t>
            </a:r>
            <a:endParaRPr sz="3000" b="1">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75"/>
        <p:cNvGrpSpPr/>
        <p:nvPr/>
      </p:nvGrpSpPr>
      <p:grpSpPr>
        <a:xfrm>
          <a:off x="0" y="0"/>
          <a:ext cx="0" cy="0"/>
          <a:chOff x="0" y="0"/>
          <a:chExt cx="0" cy="0"/>
        </a:xfrm>
      </p:grpSpPr>
      <p:pic>
        <p:nvPicPr>
          <p:cNvPr id="276" name="Google Shape;276;p46"/>
          <p:cNvPicPr preferRelativeResize="0"/>
          <p:nvPr/>
        </p:nvPicPr>
        <p:blipFill>
          <a:blip r:embed="rId3">
            <a:alphaModFix/>
          </a:blip>
          <a:stretch>
            <a:fillRect/>
          </a:stretch>
        </p:blipFill>
        <p:spPr>
          <a:xfrm>
            <a:off x="4571997" y="4"/>
            <a:ext cx="4572000" cy="3222173"/>
          </a:xfrm>
          <a:prstGeom prst="rect">
            <a:avLst/>
          </a:prstGeom>
          <a:noFill/>
          <a:ln>
            <a:noFill/>
          </a:ln>
        </p:spPr>
      </p:pic>
      <p:pic>
        <p:nvPicPr>
          <p:cNvPr id="277" name="Google Shape;277;p46"/>
          <p:cNvPicPr preferRelativeResize="0"/>
          <p:nvPr/>
        </p:nvPicPr>
        <p:blipFill rotWithShape="1">
          <a:blip r:embed="rId4">
            <a:alphaModFix/>
          </a:blip>
          <a:srcRect t="-37343"/>
          <a:stretch/>
        </p:blipFill>
        <p:spPr>
          <a:xfrm>
            <a:off x="0" y="2365725"/>
            <a:ext cx="5480175" cy="2777775"/>
          </a:xfrm>
          <a:prstGeom prst="rect">
            <a:avLst/>
          </a:prstGeom>
          <a:noFill/>
          <a:ln>
            <a:noFill/>
          </a:ln>
        </p:spPr>
      </p:pic>
      <p:sp>
        <p:nvSpPr>
          <p:cNvPr id="278" name="Google Shape;278;p46"/>
          <p:cNvSpPr txBox="1"/>
          <p:nvPr/>
        </p:nvSpPr>
        <p:spPr>
          <a:xfrm>
            <a:off x="357809" y="1072742"/>
            <a:ext cx="3922800" cy="1076700"/>
          </a:xfrm>
          <a:prstGeom prst="rect">
            <a:avLst/>
          </a:prstGeom>
          <a:solidFill>
            <a:srgbClr val="00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5"/>
              </a:rPr>
              <a:t>http://www.dcsdms.org/ll/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Message from the Teachers</a:t>
            </a:r>
            <a:endParaRPr/>
          </a:p>
        </p:txBody>
      </p:sp>
      <p:sp>
        <p:nvSpPr>
          <p:cNvPr id="284" name="Google Shape;284;p4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1600"/>
              </a:spcAft>
              <a:buNone/>
            </a:pPr>
            <a:r>
              <a:rPr lang="en" sz="2400">
                <a:solidFill>
                  <a:srgbClr val="000000"/>
                </a:solidFill>
                <a:latin typeface="Times New Roman"/>
                <a:ea typeface="Times New Roman"/>
                <a:cs typeface="Times New Roman"/>
                <a:sym typeface="Times New Roman"/>
              </a:rPr>
              <a:t>We miss you guys. We are so proud of all of the hard work you guys have done. Listen to your parents. They are your teachers right now. We may do things differently, but we are all working together to do all that we can for you guys. We would love to see a picture of you working hard. You can send these to us via Remind. Keep working hard, and we hope to see you soon! :)</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lin ang="5400012" scaled="0"/>
        </a:gradFill>
        <a:effectLst/>
      </p:bgPr>
    </p:bg>
    <p:spTree>
      <p:nvGrpSpPr>
        <p:cNvPr id="1" name="Shape 288"/>
        <p:cNvGrpSpPr/>
        <p:nvPr/>
      </p:nvGrpSpPr>
      <p:grpSpPr>
        <a:xfrm>
          <a:off x="0" y="0"/>
          <a:ext cx="0" cy="0"/>
          <a:chOff x="0" y="0"/>
          <a:chExt cx="0" cy="0"/>
        </a:xfrm>
      </p:grpSpPr>
      <p:sp>
        <p:nvSpPr>
          <p:cNvPr id="289" name="Google Shape;289;p48"/>
          <p:cNvSpPr txBox="1">
            <a:spLocks noGrp="1"/>
          </p:cNvSpPr>
          <p:nvPr>
            <p:ph type="body" idx="1"/>
          </p:nvPr>
        </p:nvSpPr>
        <p:spPr>
          <a:xfrm>
            <a:off x="1141200" y="4270331"/>
            <a:ext cx="8002800" cy="64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Note to the parents, thank you for investing in your child’s education!</a:t>
            </a:r>
            <a:endParaRPr/>
          </a:p>
        </p:txBody>
      </p:sp>
      <p:pic>
        <p:nvPicPr>
          <p:cNvPr id="290" name="Google Shape;290;p48"/>
          <p:cNvPicPr preferRelativeResize="0"/>
          <p:nvPr/>
        </p:nvPicPr>
        <p:blipFill>
          <a:blip r:embed="rId3">
            <a:alphaModFix/>
          </a:blip>
          <a:stretch>
            <a:fillRect/>
          </a:stretch>
        </p:blipFill>
        <p:spPr>
          <a:xfrm>
            <a:off x="2585875" y="304800"/>
            <a:ext cx="3972240" cy="39655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Reading</a:t>
            </a:r>
            <a:endParaRPr/>
          </a:p>
        </p:txBody>
      </p:sp>
      <p:sp>
        <p:nvSpPr>
          <p:cNvPr id="79" name="Google Shape;79;p16"/>
          <p:cNvSpPr txBox="1">
            <a:spLocks noGrp="1"/>
          </p:cNvSpPr>
          <p:nvPr>
            <p:ph type="body" idx="1"/>
          </p:nvPr>
        </p:nvSpPr>
        <p:spPr>
          <a:xfrm>
            <a:off x="311688" y="801000"/>
            <a:ext cx="8520600" cy="460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t>Activity:</a:t>
            </a:r>
            <a:r>
              <a:rPr lang="en" i="1"/>
              <a:t> Read the books to a sibling, parent, pet, or toys.  </a:t>
            </a:r>
            <a:endParaRPr b="1"/>
          </a:p>
          <a:p>
            <a:pPr marL="0" lvl="0" indent="0" algn="l" rtl="0">
              <a:spcBef>
                <a:spcPts val="1600"/>
              </a:spcBef>
              <a:spcAft>
                <a:spcPts val="0"/>
              </a:spcAft>
              <a:buClr>
                <a:schemeClr val="dk1"/>
              </a:buClr>
              <a:buSzPts val="1100"/>
              <a:buFont typeface="Arial"/>
              <a:buNone/>
            </a:pPr>
            <a:r>
              <a:rPr lang="en" b="1"/>
              <a:t>Nonfiction: </a:t>
            </a:r>
            <a:endParaRPr b="1"/>
          </a:p>
          <a:p>
            <a:pPr marL="0" lvl="0" indent="0" algn="l" rtl="0">
              <a:spcBef>
                <a:spcPts val="1600"/>
              </a:spcBef>
              <a:spcAft>
                <a:spcPts val="0"/>
              </a:spcAft>
              <a:buClr>
                <a:schemeClr val="dk1"/>
              </a:buClr>
              <a:buSzPts val="1100"/>
              <a:buFont typeface="Arial"/>
              <a:buNone/>
            </a:pPr>
            <a:r>
              <a:rPr lang="en" b="1" u="sng">
                <a:solidFill>
                  <a:schemeClr val="hlink"/>
                </a:solidFill>
                <a:hlinkClick r:id="rId3"/>
              </a:rPr>
              <a:t>Frogs</a:t>
            </a:r>
            <a:endParaRPr b="1"/>
          </a:p>
          <a:p>
            <a:pPr marL="0" lvl="0" indent="0" algn="l" rtl="0">
              <a:spcBef>
                <a:spcPts val="1600"/>
              </a:spcBef>
              <a:spcAft>
                <a:spcPts val="0"/>
              </a:spcAft>
              <a:buClr>
                <a:schemeClr val="dk1"/>
              </a:buClr>
              <a:buSzPts val="1100"/>
              <a:buFont typeface="Arial"/>
              <a:buNone/>
            </a:pPr>
            <a:r>
              <a:rPr lang="en" b="1"/>
              <a:t>Fiction:</a:t>
            </a:r>
            <a:endParaRPr b="1"/>
          </a:p>
          <a:p>
            <a:pPr marL="0" lvl="0" indent="0" algn="l" rtl="0">
              <a:spcBef>
                <a:spcPts val="1600"/>
              </a:spcBef>
              <a:spcAft>
                <a:spcPts val="0"/>
              </a:spcAft>
              <a:buClr>
                <a:schemeClr val="dk1"/>
              </a:buClr>
              <a:buSzPts val="1100"/>
              <a:buFont typeface="Arial"/>
              <a:buNone/>
            </a:pPr>
            <a:r>
              <a:rPr lang="en" u="sng">
                <a:solidFill>
                  <a:schemeClr val="hlink"/>
                </a:solidFill>
                <a:hlinkClick r:id="rId4"/>
              </a:rPr>
              <a:t>I Don’t Want to Be a Frog</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1</a:t>
            </a:r>
            <a:endParaRPr/>
          </a:p>
          <a:p>
            <a:pPr marL="0" lvl="0" indent="0" algn="ctr" rtl="0">
              <a:spcBef>
                <a:spcPts val="0"/>
              </a:spcBef>
              <a:spcAft>
                <a:spcPts val="0"/>
              </a:spcAft>
              <a:buNone/>
            </a:pPr>
            <a:endParaRPr/>
          </a:p>
        </p:txBody>
      </p:sp>
      <p:sp>
        <p:nvSpPr>
          <p:cNvPr id="85" name="Google Shape;85;p1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Read for fun!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Make a list of things you know about frogs.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Add new information after you read/listen to the book.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Capture This and That Activity: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Illustrate a poisonous frog and frog’s sticky tongue.</a:t>
            </a:r>
            <a:endParaRPr>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2</a:t>
            </a:r>
            <a:endParaRPr/>
          </a:p>
          <a:p>
            <a:pPr marL="0" lvl="0" indent="0" algn="ctr" rtl="0">
              <a:spcBef>
                <a:spcPts val="0"/>
              </a:spcBef>
              <a:spcAft>
                <a:spcPts val="0"/>
              </a:spcAft>
              <a:buNone/>
            </a:pPr>
            <a:endParaRPr/>
          </a:p>
        </p:txBody>
      </p:sp>
      <p:sp>
        <p:nvSpPr>
          <p:cNvPr id="91" name="Google Shape;91;p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Reread the text.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Ask and answer simple recall questions.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Introduce Vocabulary.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Write a sentence about a fact you learned today about frogs.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Listen and Draw  Activity: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Illustrate a frog’s habitat and a tadpole’s gills.</a:t>
            </a:r>
            <a:endParaRPr>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Vocabulary</a:t>
            </a:r>
            <a:endParaRPr/>
          </a:p>
          <a:p>
            <a:pPr marL="0" lvl="0" indent="0" algn="ctr" rtl="0">
              <a:spcBef>
                <a:spcPts val="0"/>
              </a:spcBef>
              <a:spcAft>
                <a:spcPts val="0"/>
              </a:spcAft>
              <a:buNone/>
            </a:pPr>
            <a:endParaRPr/>
          </a:p>
        </p:txBody>
      </p:sp>
      <p:sp>
        <p:nvSpPr>
          <p:cNvPr id="97" name="Google Shape;97;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Croak- the deep, hoarse noise that a frog makes</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Gills- body parts that a fish or tadpole uses to breathe</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Habitat- the natural place where a plant or animal lives</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Poison- something that can kill or hurt living things</a:t>
            </a:r>
            <a:endParaRPr>
              <a:solidFill>
                <a:srgbClr val="000000"/>
              </a:solidFill>
              <a:latin typeface="Arial"/>
              <a:ea typeface="Arial"/>
              <a:cs typeface="Arial"/>
              <a:sym typeface="Arial"/>
            </a:endParaRPr>
          </a:p>
          <a:p>
            <a:pPr marL="457200" lvl="0" indent="0" algn="l" rtl="0">
              <a:spcBef>
                <a:spcPts val="1600"/>
              </a:spcBef>
              <a:spcAft>
                <a:spcPts val="1600"/>
              </a:spcAft>
              <a:buNone/>
            </a:pPr>
            <a:endParaRPr>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3</a:t>
            </a:r>
            <a:endParaRPr/>
          </a:p>
          <a:p>
            <a:pPr marL="0" lvl="0" indent="0" algn="ctr" rtl="0">
              <a:spcBef>
                <a:spcPts val="0"/>
              </a:spcBef>
              <a:spcAft>
                <a:spcPts val="0"/>
              </a:spcAft>
              <a:buNone/>
            </a:pPr>
            <a:endParaRPr/>
          </a:p>
        </p:txBody>
      </p:sp>
      <p:sp>
        <p:nvSpPr>
          <p:cNvPr id="103" name="Google Shape;103;p2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Discussion:</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*Look at pages 20-21, how do these pages help you understand the meaning of the word “poison”?</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Reread page 7.  How can we the use the text and illustration to help us understand the unknown word “habitat”?</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Compare and  contrast frogs and toads.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Using the illustration on page 14 and the text, what can you infer about frogs’ tongues?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Label It Activity:</a:t>
            </a: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Construct a frog LIfe Cycle display</a:t>
            </a: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4</a:t>
            </a:r>
            <a:endParaRPr/>
          </a:p>
          <a:p>
            <a:pPr marL="0" lvl="0" indent="0" algn="ctr" rtl="0">
              <a:spcBef>
                <a:spcPts val="0"/>
              </a:spcBef>
              <a:spcAft>
                <a:spcPts val="0"/>
              </a:spcAft>
              <a:buNone/>
            </a:pPr>
            <a:endParaRPr/>
          </a:p>
        </p:txBody>
      </p:sp>
      <p:sp>
        <p:nvSpPr>
          <p:cNvPr id="109" name="Google Shape;109;p21"/>
          <p:cNvSpPr txBox="1">
            <a:spLocks noGrp="1"/>
          </p:cNvSpPr>
          <p:nvPr>
            <p:ph type="body" idx="1"/>
          </p:nvPr>
        </p:nvSpPr>
        <p:spPr>
          <a:xfrm>
            <a:off x="311700" y="888825"/>
            <a:ext cx="8520600" cy="3680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Review vocabulary words.</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Demonstrate a frog’s croak.</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How do a tadpole’s gills compare to our lungs?</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Describe a frog’s habitat. Are there certain things that a frog needs in its habitat?</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Why do some frogs have poison in their skin?  Are these kinds of frogs “bad”?</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Part 2: Read I Don’t Want to Be a Frog.</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Connect It!</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Label the parts of a frog.</a:t>
            </a: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1286</Words>
  <Application>Microsoft Macintosh PowerPoint</Application>
  <PresentationFormat>On-screen Show (16:9)</PresentationFormat>
  <Paragraphs>148</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Comic Sans MS</vt:lpstr>
      <vt:lpstr>Amatic SC</vt:lpstr>
      <vt:lpstr>Times New Roman</vt:lpstr>
      <vt:lpstr>Source Code Pro</vt:lpstr>
      <vt:lpstr>Arial</vt:lpstr>
      <vt:lpstr>Beach Day</vt:lpstr>
      <vt:lpstr>GES Kindergarten</vt:lpstr>
      <vt:lpstr>Standards</vt:lpstr>
      <vt:lpstr>Reading</vt:lpstr>
      <vt:lpstr>Reading</vt:lpstr>
      <vt:lpstr>Day 1 </vt:lpstr>
      <vt:lpstr>Day 2 </vt:lpstr>
      <vt:lpstr>Vocabulary </vt:lpstr>
      <vt:lpstr>Day 3 </vt:lpstr>
      <vt:lpstr>Day 4 </vt:lpstr>
      <vt:lpstr>Day 5 </vt:lpstr>
      <vt:lpstr>PowerPoint Presentation</vt:lpstr>
      <vt:lpstr>PowerPoint Presentation</vt:lpstr>
      <vt:lpstr>PowerPoint Presentation</vt:lpstr>
      <vt:lpstr>Science</vt:lpstr>
      <vt:lpstr>PowerPoint Presentation</vt:lpstr>
      <vt:lpstr>Science</vt:lpstr>
      <vt:lpstr>Writing</vt:lpstr>
      <vt:lpstr>PowerPoint Presentation</vt:lpstr>
      <vt:lpstr>PowerPoint Presentation</vt:lpstr>
      <vt:lpstr>Phonics</vt:lpstr>
      <vt:lpstr>PowerPoint Presentation</vt:lpstr>
      <vt:lpstr>PowerPoint Presentation</vt:lpstr>
      <vt:lpstr>Sight Words</vt:lpstr>
      <vt:lpstr>PowerPoint Presentation</vt:lpstr>
      <vt:lpstr>PowerPoint Presentation</vt:lpstr>
      <vt:lpstr>PowerPoint Presentation</vt:lpstr>
      <vt:lpstr>PowerPoint Presentation</vt:lpstr>
      <vt:lpstr>PowerPoint Presentation</vt:lpstr>
      <vt:lpstr>PowerPoint Presentation</vt:lpstr>
      <vt:lpstr>Optional Activity:</vt:lpstr>
      <vt:lpstr>PowerPoint Presentation</vt:lpstr>
      <vt:lpstr>PowerPoint Presentation</vt:lpstr>
      <vt:lpstr>PowerPoint Presentation</vt:lpstr>
      <vt:lpstr>PowerPoint Presentation</vt:lpstr>
      <vt:lpstr>Message from the Teachers</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 Kindergarten</dc:title>
  <cp:lastModifiedBy>Destiny Hilliard</cp:lastModifiedBy>
  <cp:revision>1</cp:revision>
  <dcterms:modified xsi:type="dcterms:W3CDTF">2020-04-10T16:38:24Z</dcterms:modified>
</cp:coreProperties>
</file>