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3"/>
  </p:notesMasterIdLst>
  <p:sldIdLst>
    <p:sldId id="256" r:id="rId3"/>
    <p:sldId id="259" r:id="rId4"/>
    <p:sldId id="260" r:id="rId5"/>
    <p:sldId id="261" r:id="rId6"/>
    <p:sldId id="262" r:id="rId7"/>
    <p:sldId id="263" r:id="rId8"/>
    <p:sldId id="265" r:id="rId9"/>
    <p:sldId id="264" r:id="rId10"/>
    <p:sldId id="268" r:id="rId11"/>
    <p:sldId id="306" r:id="rId12"/>
    <p:sldId id="307" r:id="rId13"/>
    <p:sldId id="267" r:id="rId14"/>
    <p:sldId id="266" r:id="rId15"/>
    <p:sldId id="269" r:id="rId16"/>
    <p:sldId id="271" r:id="rId17"/>
    <p:sldId id="281" r:id="rId18"/>
    <p:sldId id="282" r:id="rId19"/>
    <p:sldId id="297" r:id="rId20"/>
    <p:sldId id="308" r:id="rId21"/>
    <p:sldId id="309" r:id="rId22"/>
    <p:sldId id="270" r:id="rId23"/>
    <p:sldId id="274" r:id="rId24"/>
    <p:sldId id="275" r:id="rId25"/>
    <p:sldId id="276" r:id="rId26"/>
    <p:sldId id="277" r:id="rId27"/>
    <p:sldId id="278" r:id="rId28"/>
    <p:sldId id="279" r:id="rId29"/>
    <p:sldId id="284" r:id="rId30"/>
    <p:sldId id="310" r:id="rId31"/>
    <p:sldId id="283" r:id="rId32"/>
    <p:sldId id="285" r:id="rId33"/>
    <p:sldId id="286" r:id="rId34"/>
    <p:sldId id="287" r:id="rId35"/>
    <p:sldId id="288" r:id="rId36"/>
    <p:sldId id="298" r:id="rId37"/>
    <p:sldId id="299" r:id="rId38"/>
    <p:sldId id="289" r:id="rId39"/>
    <p:sldId id="305" r:id="rId40"/>
    <p:sldId id="290" r:id="rId41"/>
    <p:sldId id="300" r:id="rId42"/>
    <p:sldId id="291" r:id="rId43"/>
    <p:sldId id="311" r:id="rId44"/>
    <p:sldId id="293" r:id="rId45"/>
    <p:sldId id="294" r:id="rId46"/>
    <p:sldId id="295" r:id="rId47"/>
    <p:sldId id="296" r:id="rId48"/>
    <p:sldId id="301" r:id="rId49"/>
    <p:sldId id="302" r:id="rId50"/>
    <p:sldId id="303" r:id="rId51"/>
    <p:sldId id="30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69"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4E5F4"/>
    <a:srgbClr val="E7D9B1"/>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0" autoAdjust="0"/>
    <p:restoredTop sz="94434" autoAdjust="0"/>
  </p:normalViewPr>
  <p:slideViewPr>
    <p:cSldViewPr snapToGrid="0">
      <p:cViewPr varScale="1">
        <p:scale>
          <a:sx n="53" d="100"/>
          <a:sy n="53" d="100"/>
        </p:scale>
        <p:origin x="44" y="3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83C14-7C91-4FC9-837D-40531677F46F}" type="slidenum">
              <a:rPr lang="en-US" smtClean="0"/>
              <a:t>2</a:t>
            </a:fld>
            <a:endParaRPr lang="en-US"/>
          </a:p>
        </p:txBody>
      </p:sp>
    </p:spTree>
    <p:extLst>
      <p:ext uri="{BB962C8B-B14F-4D97-AF65-F5344CB8AC3E}">
        <p14:creationId xmlns:p14="http://schemas.microsoft.com/office/powerpoint/2010/main" val="2402009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Picture Placeholder 6"/>
          <p:cNvSpPr>
            <a:spLocks noGrp="1"/>
          </p:cNvSpPr>
          <p:nvPr>
            <p:ph type="pic" sz="quarter" idx="13"/>
          </p:nvPr>
        </p:nvSpPr>
        <p:spPr>
          <a:xfrm>
            <a:off x="0" y="0"/>
            <a:ext cx="9144000" cy="2273979"/>
          </a:xfrm>
        </p:spPr>
        <p:txBody>
          <a:bodyPr/>
          <a:lstStyle/>
          <a:p>
            <a:endParaRPr lang="en-US"/>
          </a:p>
        </p:txBody>
      </p:sp>
      <p:sp>
        <p:nvSpPr>
          <p:cNvPr id="11" name="Picture Placeholder 10"/>
          <p:cNvSpPr>
            <a:spLocks noGrp="1"/>
          </p:cNvSpPr>
          <p:nvPr>
            <p:ph type="pic" sz="quarter" idx="14"/>
          </p:nvPr>
        </p:nvSpPr>
        <p:spPr>
          <a:xfrm>
            <a:off x="741363" y="2301876"/>
            <a:ext cx="2433637" cy="3946524"/>
          </a:xfrm>
        </p:spPr>
        <p:txBody>
          <a:bodyPr/>
          <a:lstStyle/>
          <a:p>
            <a:endParaRPr lang="en-US"/>
          </a:p>
        </p:txBody>
      </p:sp>
      <p:sp>
        <p:nvSpPr>
          <p:cNvPr id="13" name="Picture Placeholder 12"/>
          <p:cNvSpPr>
            <a:spLocks noGrp="1"/>
          </p:cNvSpPr>
          <p:nvPr>
            <p:ph type="pic" sz="quarter" idx="15"/>
          </p:nvPr>
        </p:nvSpPr>
        <p:spPr>
          <a:xfrm>
            <a:off x="4998810" y="2407186"/>
            <a:ext cx="2583090" cy="3841214"/>
          </a:xfrm>
        </p:spPr>
        <p:txBody>
          <a:bodyPr/>
          <a:lstStyle/>
          <a:p>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29923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08" y="2299872"/>
            <a:ext cx="2419355" cy="3834449"/>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03573" y="2407186"/>
            <a:ext cx="2578327" cy="3867107"/>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886700" cy="762000"/>
          </a:xfrm>
        </p:spPr>
        <p:txBody>
          <a:bodyPr/>
          <a:lstStyle>
            <a:lvl1pPr marL="0" indent="0" algn="ctr">
              <a:buNone/>
              <a:defRPr/>
            </a:lvl1pPr>
          </a:lstStyle>
          <a:p>
            <a:pPr lvl="0"/>
            <a:r>
              <a:rPr lang="en-US" dirty="0" smtClean="0"/>
              <a:t>Click </a:t>
            </a:r>
            <a:r>
              <a:rPr lang="en-US" dirty="0"/>
              <a:t>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38400"/>
            <a:ext cx="7994650" cy="2768600"/>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a:t>
            </a:r>
            <a:r>
              <a:rPr lang="en-US" dirty="0" smtClean="0"/>
              <a:t>Master</a:t>
            </a:r>
            <a:endParaRPr lang="en-US" dirty="0"/>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smtClean="0"/>
              <a:t>Click </a:t>
            </a:r>
            <a:r>
              <a:rPr lang="en-US" dirty="0"/>
              <a:t>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smtClean="0"/>
              <a:t>Click </a:t>
            </a:r>
            <a:r>
              <a:rPr lang="en-US" dirty="0"/>
              <a:t>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smtClean="0"/>
              <a:t>Click </a:t>
            </a:r>
            <a:r>
              <a:rPr lang="en-US" dirty="0"/>
              <a:t>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smtClean="0"/>
              <a:t>Click </a:t>
            </a:r>
            <a:r>
              <a:rPr lang="en-US" dirty="0"/>
              <a:t>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smtClean="0"/>
              <a:t>Click </a:t>
            </a:r>
            <a:r>
              <a:rPr lang="en-US" dirty="0"/>
              <a:t>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a:t>
            </a:r>
            <a:r>
              <a:rPr lang="en-US" dirty="0" smtClean="0"/>
              <a:t>lick </a:t>
            </a:r>
            <a:r>
              <a:rPr lang="en-US" dirty="0"/>
              <a:t>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a:t>
            </a:r>
            <a:r>
              <a:rPr lang="en-US" dirty="0" smtClean="0"/>
              <a:t>lick </a:t>
            </a:r>
            <a:r>
              <a:rPr lang="en-US" dirty="0"/>
              <a:t>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a:t>
            </a:r>
            <a:r>
              <a:rPr lang="en-US" dirty="0" smtClean="0"/>
              <a:t>lick </a:t>
            </a:r>
            <a:r>
              <a:rPr lang="en-US" dirty="0"/>
              <a:t>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a:t>
            </a:r>
            <a:r>
              <a:rPr lang="en-US" dirty="0" smtClean="0"/>
              <a:t>lick </a:t>
            </a:r>
            <a:r>
              <a:rPr lang="en-US" dirty="0"/>
              <a:t>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a:t>
            </a:r>
            <a:r>
              <a:rPr lang="en-US" dirty="0" smtClean="0"/>
              <a:t>lick </a:t>
            </a:r>
            <a:r>
              <a:rPr lang="en-US" dirty="0"/>
              <a:t>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tx2">
              <a:lumMod val="75000"/>
            </a:schemeClr>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709738"/>
            <a:ext cx="3868340"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a:t>
            </a:r>
            <a:r>
              <a:rPr lang="en-US" dirty="0" smtClean="0"/>
              <a:t>lick </a:t>
            </a:r>
            <a:r>
              <a:rPr lang="en-US" dirty="0"/>
              <a:t>to edit Master text styles</a:t>
            </a:r>
          </a:p>
        </p:txBody>
      </p:sp>
      <p:sp>
        <p:nvSpPr>
          <p:cNvPr id="4" name="Content Placeholder 3"/>
          <p:cNvSpPr>
            <a:spLocks noGrp="1"/>
          </p:cNvSpPr>
          <p:nvPr>
            <p:ph sz="half" idx="2" hasCustomPrompt="1"/>
          </p:nvPr>
        </p:nvSpPr>
        <p:spPr>
          <a:xfrm>
            <a:off x="628650" y="2588419"/>
            <a:ext cx="3868340" cy="3684588"/>
          </a:xfrm>
        </p:spPr>
        <p:txBody>
          <a:bodyPr/>
          <a:lstStyle>
            <a:lvl1pPr marL="0" indent="0" algn="ctr">
              <a:buNone/>
              <a:defRPr sz="2400"/>
            </a:lvl1pPr>
          </a:lstStyle>
          <a:p>
            <a:pPr lvl="0"/>
            <a:r>
              <a:rPr lang="en-US" dirty="0" smtClean="0"/>
              <a:t>click </a:t>
            </a:r>
            <a:r>
              <a:rPr lang="en-US" dirty="0"/>
              <a:t>to edit Master text </a:t>
            </a:r>
            <a:r>
              <a:rPr lang="en-US" dirty="0" smtClean="0"/>
              <a:t>styles</a:t>
            </a:r>
            <a:endParaRPr lang="en-US" dirty="0"/>
          </a:p>
        </p:txBody>
      </p:sp>
      <p:sp>
        <p:nvSpPr>
          <p:cNvPr id="5" name="Text Placeholder 4"/>
          <p:cNvSpPr>
            <a:spLocks noGrp="1"/>
          </p:cNvSpPr>
          <p:nvPr>
            <p:ph type="body" sz="quarter" idx="3" hasCustomPrompt="1"/>
          </p:nvPr>
        </p:nvSpPr>
        <p:spPr>
          <a:xfrm>
            <a:off x="4844034" y="1690689"/>
            <a:ext cx="3887391"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a:t>
            </a:r>
            <a:r>
              <a:rPr lang="en-US" dirty="0" smtClean="0"/>
              <a:t>lick </a:t>
            </a:r>
            <a:r>
              <a:rPr lang="en-US" dirty="0"/>
              <a:t>to edit Master text styles</a:t>
            </a:r>
          </a:p>
        </p:txBody>
      </p:sp>
      <p:sp>
        <p:nvSpPr>
          <p:cNvPr id="6" name="Content Placeholder 5"/>
          <p:cNvSpPr>
            <a:spLocks noGrp="1"/>
          </p:cNvSpPr>
          <p:nvPr>
            <p:ph sz="quarter" idx="4" hasCustomPrompt="1"/>
          </p:nvPr>
        </p:nvSpPr>
        <p:spPr>
          <a:xfrm>
            <a:off x="4844033" y="2588419"/>
            <a:ext cx="3887391" cy="368458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smtClean="0"/>
              <a:t>click </a:t>
            </a:r>
            <a:r>
              <a:rPr lang="en-US" dirty="0"/>
              <a:t>to edit Master text </a:t>
            </a:r>
            <a:r>
              <a:rPr lang="en-US" dirty="0" smtClean="0"/>
              <a:t>styles</a:t>
            </a:r>
            <a:endParaRPr lang="en-US" dirty="0"/>
          </a:p>
        </p:txBody>
      </p:sp>
      <p:sp>
        <p:nvSpPr>
          <p:cNvPr id="7" name="Date Placeholder 6"/>
          <p:cNvSpPr>
            <a:spLocks noGrp="1"/>
          </p:cNvSpPr>
          <p:nvPr>
            <p:ph type="dt" sz="half" idx="10"/>
          </p:nvPr>
        </p:nvSpPr>
        <p:spPr/>
        <p:txBody>
          <a:bodyPr/>
          <a:lstStyle/>
          <a:p>
            <a:fld id="{09717CA3-2C9E-4D1A-B2D9-67AA8605FE6D}"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tx2">
              <a:lumMod val="75000"/>
            </a:schemeClr>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hasCustomPrompt="1"/>
          </p:nvPr>
        </p:nvSpPr>
        <p:spPr>
          <a:xfrm>
            <a:off x="495299" y="2164390"/>
            <a:ext cx="8101013" cy="740060"/>
          </a:xfrm>
          <a:solidFill>
            <a:srgbClr val="D1EAF7"/>
          </a:solidFill>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
        <p:nvSpPr>
          <p:cNvPr id="12" name="Text Placeholder 7"/>
          <p:cNvSpPr>
            <a:spLocks noGrp="1"/>
          </p:cNvSpPr>
          <p:nvPr>
            <p:ph type="body" sz="quarter" idx="15" hasCustomPrompt="1"/>
          </p:nvPr>
        </p:nvSpPr>
        <p:spPr>
          <a:xfrm>
            <a:off x="495299" y="3219915"/>
            <a:ext cx="8101013" cy="740664"/>
          </a:xfrm>
          <a:solidFill>
            <a:srgbClr val="D1EAF7"/>
          </a:solidFill>
        </p:spPr>
        <p:txBody>
          <a:bodyPr anchor="ctr">
            <a:normAutofit/>
          </a:bodyPr>
          <a:lstStyle>
            <a:lvl1pPr marL="0" indent="0" algn="ctr">
              <a:lnSpc>
                <a:spcPct val="100000"/>
              </a:lnSpc>
              <a:spcBef>
                <a:spcPts val="0"/>
              </a:spcBef>
              <a:buFontTx/>
              <a:buNone/>
              <a:defRPr sz="2600"/>
            </a:lvl1pPr>
          </a:lstStyle>
          <a:p>
            <a:pPr lvl="0"/>
            <a:r>
              <a:rPr lang="en-US" dirty="0"/>
              <a:t>	Click to edit Master text styles</a:t>
            </a:r>
          </a:p>
        </p:txBody>
      </p:sp>
      <p:sp>
        <p:nvSpPr>
          <p:cNvPr id="13" name="Text Placeholder 7"/>
          <p:cNvSpPr>
            <a:spLocks noGrp="1"/>
          </p:cNvSpPr>
          <p:nvPr>
            <p:ph type="body" sz="quarter" idx="16" hasCustomPrompt="1"/>
          </p:nvPr>
        </p:nvSpPr>
        <p:spPr>
          <a:xfrm>
            <a:off x="495298" y="4276396"/>
            <a:ext cx="8101013" cy="740664"/>
          </a:xfrm>
          <a:solidFill>
            <a:srgbClr val="D1EAF7"/>
          </a:solidFill>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a:t>
            </a:r>
            <a:r>
              <a:rPr lang="en-US" dirty="0" smtClean="0"/>
              <a:t>lick </a:t>
            </a:r>
            <a:r>
              <a:rPr lang="en-US" dirty="0"/>
              <a:t>to edit Master text </a:t>
            </a:r>
            <a:r>
              <a:rPr lang="en-US" dirty="0" smtClean="0"/>
              <a:t>styles</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a:t>
            </a:r>
            <a:r>
              <a:rPr lang="en-US" dirty="0" smtClean="0"/>
              <a:t>lick </a:t>
            </a:r>
            <a:r>
              <a:rPr lang="en-US" dirty="0"/>
              <a:t>to edit Master text </a:t>
            </a:r>
            <a:r>
              <a:rPr lang="en-US" dirty="0" smtClean="0"/>
              <a:t>styles</a:t>
            </a:r>
            <a:endParaRPr lang="en-US" dirty="0"/>
          </a:p>
        </p:txBody>
      </p:sp>
      <p:sp>
        <p:nvSpPr>
          <p:cNvPr id="4" name="Date Placeholder 3"/>
          <p:cNvSpPr>
            <a:spLocks noGrp="1"/>
          </p:cNvSpPr>
          <p:nvPr>
            <p:ph type="dt" sz="half" idx="10"/>
          </p:nvPr>
        </p:nvSpPr>
        <p:spPr/>
        <p:txBody>
          <a:bodyPr/>
          <a:lstStyle/>
          <a:p>
            <a:fld id="{8A4071B1-5285-4C1E-8055-97E38FBB88E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a:t>
            </a:r>
            <a:r>
              <a:rPr lang="en-US" dirty="0" smtClean="0"/>
              <a:t>lick </a:t>
            </a:r>
            <a:r>
              <a:rPr lang="en-US" dirty="0"/>
              <a:t>to edit Master text </a:t>
            </a:r>
            <a:r>
              <a:rPr lang="en-US" dirty="0" smtClean="0"/>
              <a:t>styles</a:t>
            </a:r>
            <a:endParaRPr lang="en-US" dirty="0"/>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a:t>
            </a:r>
            <a:r>
              <a:rPr lang="en-US" dirty="0" smtClean="0"/>
              <a:t>lick </a:t>
            </a:r>
            <a:r>
              <a:rPr lang="en-US" dirty="0"/>
              <a:t>to edit Master text </a:t>
            </a:r>
            <a:r>
              <a:rPr lang="en-US" dirty="0" smtClean="0"/>
              <a:t>styles</a:t>
            </a:r>
            <a:endParaRPr lang="en-US" dirty="0"/>
          </a:p>
        </p:txBody>
      </p:sp>
      <p:sp>
        <p:nvSpPr>
          <p:cNvPr id="5" name="Date Placeholder 4"/>
          <p:cNvSpPr>
            <a:spLocks noGrp="1"/>
          </p:cNvSpPr>
          <p:nvPr>
            <p:ph type="dt" sz="half" idx="10"/>
          </p:nvPr>
        </p:nvSpPr>
        <p:spPr/>
        <p:txBody>
          <a:bodyPr/>
          <a:lstStyle/>
          <a:p>
            <a:fld id="{8A4071B1-5285-4C1E-8055-97E38FBB88E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7" y="1726010"/>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
            </a:r>
            <a:r>
              <a:rPr lang="en-US" dirty="0" smtClean="0"/>
              <a:t>lick </a:t>
            </a:r>
            <a:r>
              <a:rPr lang="en-US" dirty="0"/>
              <a:t>to edit Master text styles</a:t>
            </a:r>
          </a:p>
        </p:txBody>
      </p:sp>
      <p:sp>
        <p:nvSpPr>
          <p:cNvPr id="4" name="Content Placeholder 3"/>
          <p:cNvSpPr>
            <a:spLocks noGrp="1"/>
          </p:cNvSpPr>
          <p:nvPr>
            <p:ph sz="half" idx="2"/>
          </p:nvPr>
        </p:nvSpPr>
        <p:spPr>
          <a:xfrm>
            <a:off x="521208" y="2588418"/>
            <a:ext cx="3868737" cy="3684588"/>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a:t>
            </a:r>
            <a:r>
              <a:rPr lang="en-US" dirty="0" smtClean="0"/>
              <a:t>styles</a:t>
            </a:r>
            <a:endParaRPr lang="en-US" dirty="0"/>
          </a:p>
        </p:txBody>
      </p:sp>
      <p:sp>
        <p:nvSpPr>
          <p:cNvPr id="5" name="Text Placeholder 4"/>
          <p:cNvSpPr>
            <a:spLocks noGrp="1"/>
          </p:cNvSpPr>
          <p:nvPr>
            <p:ph type="body" sz="quarter" idx="3" hasCustomPrompt="1"/>
          </p:nvPr>
        </p:nvSpPr>
        <p:spPr>
          <a:xfrm>
            <a:off x="4735004" y="1722836"/>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
            </a:r>
            <a:r>
              <a:rPr lang="en-US" dirty="0" smtClean="0"/>
              <a:t>lick </a:t>
            </a:r>
            <a:r>
              <a:rPr lang="en-US" dirty="0"/>
              <a:t>to edit Master text styles</a:t>
            </a:r>
          </a:p>
        </p:txBody>
      </p:sp>
      <p:sp>
        <p:nvSpPr>
          <p:cNvPr id="6" name="Content Placeholder 5"/>
          <p:cNvSpPr>
            <a:spLocks noGrp="1"/>
          </p:cNvSpPr>
          <p:nvPr>
            <p:ph sz="quarter" idx="4"/>
          </p:nvPr>
        </p:nvSpPr>
        <p:spPr>
          <a:xfrm>
            <a:off x="4735004" y="2588419"/>
            <a:ext cx="3887788" cy="3684588"/>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a:t>
            </a:r>
            <a:r>
              <a:rPr lang="en-US" dirty="0" smtClean="0"/>
              <a:t>styles</a:t>
            </a:r>
            <a:endParaRPr lang="en-US" dirty="0"/>
          </a:p>
        </p:txBody>
      </p:sp>
      <p:sp>
        <p:nvSpPr>
          <p:cNvPr id="7" name="Date Placeholder 6"/>
          <p:cNvSpPr>
            <a:spLocks noGrp="1"/>
          </p:cNvSpPr>
          <p:nvPr>
            <p:ph type="dt" sz="half" idx="10"/>
          </p:nvPr>
        </p:nvSpPr>
        <p:spPr/>
        <p:txBody>
          <a:bodyPr/>
          <a:lstStyle/>
          <a:p>
            <a:fld id="{8A4071B1-5285-4C1E-8055-97E38FBB88E6}"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7" y="1726010"/>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
            </a:r>
            <a:r>
              <a:rPr lang="en-US" dirty="0" smtClean="0"/>
              <a:t>lick </a:t>
            </a:r>
            <a:r>
              <a:rPr lang="en-US" dirty="0"/>
              <a:t>to edit Master text styles</a:t>
            </a:r>
          </a:p>
        </p:txBody>
      </p:sp>
      <p:sp>
        <p:nvSpPr>
          <p:cNvPr id="4" name="Content Placeholder 3"/>
          <p:cNvSpPr>
            <a:spLocks noGrp="1"/>
          </p:cNvSpPr>
          <p:nvPr>
            <p:ph sz="half" idx="2" hasCustomPrompt="1"/>
          </p:nvPr>
        </p:nvSpPr>
        <p:spPr>
          <a:xfrm>
            <a:off x="521208" y="2588418"/>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a:t>
            </a:r>
            <a:r>
              <a:rPr lang="en-US" dirty="0" smtClean="0"/>
              <a:t>lick </a:t>
            </a:r>
            <a:r>
              <a:rPr lang="en-US" dirty="0"/>
              <a:t>to edit Master text </a:t>
            </a:r>
            <a:r>
              <a:rPr lang="en-US" dirty="0" smtClean="0"/>
              <a:t>styles</a:t>
            </a:r>
            <a:endParaRPr lang="en-US" dirty="0"/>
          </a:p>
        </p:txBody>
      </p:sp>
      <p:sp>
        <p:nvSpPr>
          <p:cNvPr id="5" name="Text Placeholder 4"/>
          <p:cNvSpPr>
            <a:spLocks noGrp="1"/>
          </p:cNvSpPr>
          <p:nvPr>
            <p:ph type="body" sz="quarter" idx="3" hasCustomPrompt="1"/>
          </p:nvPr>
        </p:nvSpPr>
        <p:spPr>
          <a:xfrm>
            <a:off x="4735004" y="1722836"/>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
            </a:r>
            <a:r>
              <a:rPr lang="en-US" dirty="0" smtClean="0"/>
              <a:t>lick </a:t>
            </a:r>
            <a:r>
              <a:rPr lang="en-US" dirty="0"/>
              <a:t>to edit Master text styles</a:t>
            </a:r>
          </a:p>
        </p:txBody>
      </p:sp>
      <p:sp>
        <p:nvSpPr>
          <p:cNvPr id="6" name="Content Placeholder 5"/>
          <p:cNvSpPr>
            <a:spLocks noGrp="1"/>
          </p:cNvSpPr>
          <p:nvPr>
            <p:ph sz="quarter" idx="4" hasCustomPrompt="1"/>
          </p:nvPr>
        </p:nvSpPr>
        <p:spPr>
          <a:xfrm>
            <a:off x="4735004" y="2588419"/>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a:t>
            </a:r>
            <a:r>
              <a:rPr lang="en-US" dirty="0" smtClean="0"/>
              <a:t>lick </a:t>
            </a:r>
            <a:r>
              <a:rPr lang="en-US" dirty="0"/>
              <a:t>to edit Master text </a:t>
            </a:r>
            <a:r>
              <a:rPr lang="en-US" dirty="0" smtClean="0"/>
              <a:t>styles</a:t>
            </a:r>
            <a:endParaRPr lang="en-US" dirty="0"/>
          </a:p>
        </p:txBody>
      </p:sp>
      <p:sp>
        <p:nvSpPr>
          <p:cNvPr id="7" name="Date Placeholder 6"/>
          <p:cNvSpPr>
            <a:spLocks noGrp="1"/>
          </p:cNvSpPr>
          <p:nvPr>
            <p:ph type="dt" sz="half" idx="10"/>
          </p:nvPr>
        </p:nvSpPr>
        <p:spPr/>
        <p:txBody>
          <a:bodyPr/>
          <a:lstStyle/>
          <a:p>
            <a:fld id="{8A4071B1-5285-4C1E-8055-97E38FBB88E6}"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628650" y="5105400"/>
            <a:ext cx="3761294"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smtClean="0"/>
              <a:t>click to edit Master</a:t>
            </a:r>
            <a:endParaRPr lang="en-US" dirty="0"/>
          </a:p>
        </p:txBody>
      </p:sp>
      <p:sp>
        <p:nvSpPr>
          <p:cNvPr id="13" name="Text Placeholder 12"/>
          <p:cNvSpPr>
            <a:spLocks noGrp="1"/>
          </p:cNvSpPr>
          <p:nvPr>
            <p:ph type="body" sz="quarter" idx="14" hasCustomPrompt="1"/>
          </p:nvPr>
        </p:nvSpPr>
        <p:spPr>
          <a:xfrm>
            <a:off x="4735513" y="5105400"/>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smtClean="0"/>
              <a:t>click to edit Master text</a:t>
            </a:r>
            <a:endParaRPr lang="en-US" dirty="0"/>
          </a:p>
        </p:txBody>
      </p:sp>
    </p:spTree>
    <p:extLst>
      <p:ext uri="{BB962C8B-B14F-4D97-AF65-F5344CB8AC3E}">
        <p14:creationId xmlns:p14="http://schemas.microsoft.com/office/powerpoint/2010/main" val="306887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p:spPr>
        <p:txBody>
          <a:bodyPr>
            <a:normAutofit/>
          </a:bodyPr>
          <a:lstStyle>
            <a:lvl1pPr marL="0" indent="0" algn="ctr">
              <a:buNone/>
              <a:defRPr sz="4400"/>
            </a:lvl1pPr>
          </a:lstStyle>
          <a:p>
            <a:pPr lvl="0"/>
            <a:r>
              <a:rPr lang="en-US" dirty="0" smtClean="0"/>
              <a:t>Click to edit</a:t>
            </a:r>
            <a:endParaRPr lang="en-US" dirty="0"/>
          </a:p>
        </p:txBody>
      </p:sp>
      <p:sp>
        <p:nvSpPr>
          <p:cNvPr id="13" name="Text Placeholder 12"/>
          <p:cNvSpPr>
            <a:spLocks noGrp="1"/>
          </p:cNvSpPr>
          <p:nvPr>
            <p:ph type="body" sz="quarter" idx="15"/>
          </p:nvPr>
        </p:nvSpPr>
        <p:spPr>
          <a:xfrm>
            <a:off x="342900" y="4432300"/>
            <a:ext cx="2476500" cy="1790700"/>
          </a:xfrm>
        </p:spPr>
        <p:txBody>
          <a:bodyPr>
            <a:normAutofit/>
          </a:bodyPr>
          <a:lstStyle>
            <a:lvl1pPr marL="0" indent="0" algn="ctr">
              <a:buNone/>
              <a:defRPr sz="2400"/>
            </a:lvl1pPr>
          </a:lstStyle>
          <a:p>
            <a:pPr lvl="0"/>
            <a:r>
              <a:rPr lang="en-US" dirty="0" smtClean="0"/>
              <a:t>Click to edit</a:t>
            </a:r>
            <a:endParaRPr lang="en-US" dirty="0"/>
          </a:p>
        </p:txBody>
      </p:sp>
      <p:sp>
        <p:nvSpPr>
          <p:cNvPr id="17" name="Text Placeholder 16"/>
          <p:cNvSpPr>
            <a:spLocks noGrp="1"/>
          </p:cNvSpPr>
          <p:nvPr>
            <p:ph type="body" sz="quarter" idx="16" hasCustomPrompt="1"/>
          </p:nvPr>
        </p:nvSpPr>
        <p:spPr>
          <a:xfrm>
            <a:off x="736600" y="762000"/>
            <a:ext cx="8101584" cy="1325880"/>
          </a:xfrm>
          <a:solidFill>
            <a:schemeClr val="tx2">
              <a:lumMod val="75000"/>
            </a:schemeClr>
          </a:solidFill>
        </p:spPr>
        <p:txBody>
          <a:bodyPr anchor="ctr">
            <a:normAutofit/>
          </a:bodyPr>
          <a:lstStyle>
            <a:lvl1pPr marL="0" indent="0" algn="l">
              <a:buNone/>
              <a:defRPr sz="3600" b="1" baseline="0">
                <a:solidFill>
                  <a:schemeClr val="bg1"/>
                </a:solidFill>
              </a:defRPr>
            </a:lvl1pPr>
          </a:lstStyle>
          <a:p>
            <a:pPr lvl="0"/>
            <a:r>
              <a:rPr lang="en-US" dirty="0" smtClean="0"/>
              <a:t>Learning Targets</a:t>
            </a:r>
          </a:p>
        </p:txBody>
      </p:sp>
      <p:sp>
        <p:nvSpPr>
          <p:cNvPr id="19" name="Content Placeholder 18"/>
          <p:cNvSpPr>
            <a:spLocks noGrp="1"/>
          </p:cNvSpPr>
          <p:nvPr>
            <p:ph sz="quarter" idx="17"/>
          </p:nvPr>
        </p:nvSpPr>
        <p:spPr>
          <a:xfrm>
            <a:off x="3122613" y="2264087"/>
            <a:ext cx="5715000" cy="685800"/>
          </a:xfrm>
        </p:spPr>
        <p:txBody>
          <a:bodyPr>
            <a:normAutofit/>
          </a:bodyPr>
          <a:lstStyle>
            <a:lvl1pPr marL="0" indent="0" algn="l">
              <a:buNone/>
              <a:defRPr sz="2400"/>
            </a:lvl1pPr>
          </a:lstStyle>
          <a:p>
            <a:pPr lvl="0"/>
            <a:r>
              <a:rPr lang="en-US" dirty="0" smtClean="0"/>
              <a:t>Click to edit Master text styles</a:t>
            </a:r>
          </a:p>
        </p:txBody>
      </p:sp>
      <p:sp>
        <p:nvSpPr>
          <p:cNvPr id="7" name="Content Placeholder 6"/>
          <p:cNvSpPr>
            <a:spLocks noGrp="1"/>
          </p:cNvSpPr>
          <p:nvPr>
            <p:ph sz="quarter" idx="18"/>
          </p:nvPr>
        </p:nvSpPr>
        <p:spPr>
          <a:xfrm>
            <a:off x="3122613" y="3126740"/>
            <a:ext cx="5715000" cy="685800"/>
          </a:xfrm>
        </p:spPr>
        <p:txBody>
          <a:bodyPr>
            <a:noAutofit/>
          </a:bodyPr>
          <a:lstStyle>
            <a:lvl1pPr marL="0" indent="0" algn="l">
              <a:buNone/>
              <a:defRPr sz="2400"/>
            </a:lvl1pPr>
          </a:lstStyle>
          <a:p>
            <a:pPr lvl="0"/>
            <a:r>
              <a:rPr lang="en-US" dirty="0" smtClean="0"/>
              <a:t>Click to edit Master text styles</a:t>
            </a:r>
          </a:p>
        </p:txBody>
      </p:sp>
      <p:sp>
        <p:nvSpPr>
          <p:cNvPr id="9" name="Content Placeholder 8"/>
          <p:cNvSpPr>
            <a:spLocks noGrp="1"/>
          </p:cNvSpPr>
          <p:nvPr>
            <p:ph sz="quarter" idx="19"/>
          </p:nvPr>
        </p:nvSpPr>
        <p:spPr>
          <a:xfrm>
            <a:off x="3122613" y="3967319"/>
            <a:ext cx="5715000" cy="685800"/>
          </a:xfrm>
        </p:spPr>
        <p:txBody>
          <a:bodyPr>
            <a:normAutofit/>
          </a:bodyPr>
          <a:lstStyle>
            <a:lvl1pPr marL="0" indent="0" algn="l">
              <a:buNone/>
              <a:defRPr sz="2400"/>
            </a:lvl1pPr>
          </a:lstStyle>
          <a:p>
            <a:pPr lvl="0"/>
            <a:r>
              <a:rPr lang="en-US" dirty="0" smtClean="0"/>
              <a:t>Click to edit Master text styles</a:t>
            </a:r>
          </a:p>
        </p:txBody>
      </p:sp>
      <p:sp>
        <p:nvSpPr>
          <p:cNvPr id="12" name="Content Placeholder 11"/>
          <p:cNvSpPr>
            <a:spLocks noGrp="1"/>
          </p:cNvSpPr>
          <p:nvPr>
            <p:ph sz="quarter" idx="20"/>
          </p:nvPr>
        </p:nvSpPr>
        <p:spPr>
          <a:xfrm>
            <a:off x="3122613" y="4749791"/>
            <a:ext cx="5715000" cy="685800"/>
          </a:xfrm>
        </p:spPr>
        <p:txBody>
          <a:bodyPr>
            <a:normAutofit/>
          </a:bodyPr>
          <a:lstStyle>
            <a:lvl1pPr marL="0" indent="0" algn="l">
              <a:buNone/>
              <a:defRPr sz="2400"/>
            </a:lvl1pPr>
          </a:lstStyle>
          <a:p>
            <a:pPr lvl="0"/>
            <a:r>
              <a:rPr lang="en-US" dirty="0" smtClean="0"/>
              <a:t>Click to edit Master text styles</a:t>
            </a:r>
          </a:p>
        </p:txBody>
      </p:sp>
      <p:sp>
        <p:nvSpPr>
          <p:cNvPr id="15" name="Content Placeholder 14"/>
          <p:cNvSpPr>
            <a:spLocks noGrp="1"/>
          </p:cNvSpPr>
          <p:nvPr>
            <p:ph sz="quarter" idx="21"/>
          </p:nvPr>
        </p:nvSpPr>
        <p:spPr>
          <a:xfrm>
            <a:off x="3122613" y="5493698"/>
            <a:ext cx="5715000" cy="685800"/>
          </a:xfrm>
        </p:spPr>
        <p:txBody>
          <a:bodyPr>
            <a:normAutofit/>
          </a:bodyPr>
          <a:lstStyle>
            <a:lvl1pPr marL="0" indent="0" algn="l">
              <a:buNone/>
              <a:defRPr sz="2400"/>
            </a:lvl1pPr>
          </a:lstStyle>
          <a:p>
            <a:pPr lvl="0"/>
            <a:r>
              <a:rPr lang="en-US" dirty="0" smtClean="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p:nvPr>
        </p:nvSpPr>
        <p:spPr>
          <a:xfrm>
            <a:off x="406400" y="330200"/>
            <a:ext cx="8394700" cy="50800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8" name="Content Placeholder 7"/>
          <p:cNvSpPr>
            <a:spLocks noGrp="1"/>
          </p:cNvSpPr>
          <p:nvPr>
            <p:ph sz="quarter" idx="14"/>
          </p:nvPr>
        </p:nvSpPr>
        <p:spPr>
          <a:xfrm>
            <a:off x="406400" y="55118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a:t>
            </a:r>
            <a:r>
              <a:rPr lang="en-US" dirty="0" smtClean="0"/>
              <a:t>styles</a:t>
            </a:r>
            <a:endParaRPr lang="en-US" dirty="0"/>
          </a:p>
        </p:txBody>
      </p:sp>
      <p:sp>
        <p:nvSpPr>
          <p:cNvPr id="4" name="Text Placeholder 3"/>
          <p:cNvSpPr>
            <a:spLocks noGrp="1"/>
          </p:cNvSpPr>
          <p:nvPr>
            <p:ph type="body" sz="half" idx="2"/>
          </p:nvPr>
        </p:nvSpPr>
        <p:spPr>
          <a:xfrm>
            <a:off x="630238" y="2057400"/>
            <a:ext cx="2949575" cy="38115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736600" y="762000"/>
            <a:ext cx="8101584" cy="1325880"/>
          </a:xfrm>
          <a:solidFill>
            <a:schemeClr val="tx2">
              <a:lumMod val="75000"/>
            </a:schemeClr>
          </a:solidFill>
        </p:spPr>
        <p:txBody>
          <a:bodyPr anchor="ctr">
            <a:normAutofit/>
          </a:bodyPr>
          <a:lstStyle>
            <a:lvl1pPr marL="0" indent="0" algn="l">
              <a:buNone/>
              <a:defRPr sz="3600" b="1" baseline="0">
                <a:solidFill>
                  <a:schemeClr val="bg1"/>
                </a:solidFill>
              </a:defRPr>
            </a:lvl1pPr>
          </a:lstStyle>
          <a:p>
            <a:pPr lvl="0"/>
            <a:r>
              <a:rPr lang="en-US" dirty="0" smtClean="0"/>
              <a:t>Module # summary</a:t>
            </a:r>
          </a:p>
        </p:txBody>
      </p:sp>
      <p:sp>
        <p:nvSpPr>
          <p:cNvPr id="19" name="Content Placeholder 18"/>
          <p:cNvSpPr>
            <a:spLocks noGrp="1"/>
          </p:cNvSpPr>
          <p:nvPr>
            <p:ph sz="quarter" idx="17"/>
          </p:nvPr>
        </p:nvSpPr>
        <p:spPr>
          <a:xfrm>
            <a:off x="736600" y="3581400"/>
            <a:ext cx="8101013" cy="2438400"/>
          </a:xfrm>
        </p:spPr>
        <p:txBody>
          <a:bodyPr/>
          <a:lstStyle>
            <a:lvl1pPr marL="0" indent="0" algn="l">
              <a:buNone/>
              <a:defRPr/>
            </a:lvl1pPr>
          </a:lstStyle>
          <a:p>
            <a:pPr lvl="0"/>
            <a:r>
              <a:rPr lang="en-US" dirty="0" smtClean="0"/>
              <a:t>Click to edit Master text styles</a:t>
            </a:r>
          </a:p>
        </p:txBody>
      </p:sp>
      <p:sp>
        <p:nvSpPr>
          <p:cNvPr id="7" name="Content Placeholder 6"/>
          <p:cNvSpPr>
            <a:spLocks noGrp="1"/>
          </p:cNvSpPr>
          <p:nvPr>
            <p:ph sz="quarter" idx="18"/>
          </p:nvPr>
        </p:nvSpPr>
        <p:spPr>
          <a:xfrm>
            <a:off x="736600" y="2324100"/>
            <a:ext cx="8101013" cy="1066800"/>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a:t>
            </a:r>
            <a:r>
              <a:rPr lang="en-US" dirty="0" smtClean="0"/>
              <a:t>styles</a:t>
            </a:r>
            <a:endParaRPr lang="en-US" dirty="0"/>
          </a:p>
        </p:txBody>
      </p:sp>
      <p:sp>
        <p:nvSpPr>
          <p:cNvPr id="4" name="Date Placeholder 3"/>
          <p:cNvSpPr>
            <a:spLocks noGrp="1"/>
          </p:cNvSpPr>
          <p:nvPr>
            <p:ph type="dt" sz="half" idx="10"/>
          </p:nvPr>
        </p:nvSpPr>
        <p:spPr/>
        <p:txBody>
          <a:bodyPr/>
          <a:lstStyle/>
          <a:p>
            <a:fld id="{09717CA3-2C9E-4D1A-B2D9-67AA8605FE6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smtClean="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70161"/>
            <a:ext cx="1289050" cy="1244600"/>
          </a:xfrm>
        </p:spPr>
        <p:txBody>
          <a:bodyPr/>
          <a:lstStyle/>
          <a:p>
            <a:pPr lvl="0"/>
            <a:r>
              <a:rPr lang="en-US" dirty="0"/>
              <a:t>Click to edit Master text styles</a:t>
            </a:r>
          </a:p>
        </p:txBody>
      </p:sp>
      <p:sp>
        <p:nvSpPr>
          <p:cNvPr id="9" name="Text Placeholder 6"/>
          <p:cNvSpPr>
            <a:spLocks noGrp="1"/>
          </p:cNvSpPr>
          <p:nvPr>
            <p:ph type="body" sz="quarter" idx="15"/>
          </p:nvPr>
        </p:nvSpPr>
        <p:spPr>
          <a:xfrm>
            <a:off x="628650" y="4813300"/>
            <a:ext cx="1289050" cy="1244600"/>
          </a:xfrm>
        </p:spPr>
        <p:txBody>
          <a:bodyPr/>
          <a:lstStyle/>
          <a:p>
            <a:pPr lvl="0"/>
            <a:r>
              <a:rPr lang="en-US" dirty="0"/>
              <a:t>Click to edit Master text styles</a:t>
            </a:r>
          </a:p>
        </p:txBody>
      </p:sp>
      <p:sp>
        <p:nvSpPr>
          <p:cNvPr id="12" name="Text Placeholder 10"/>
          <p:cNvSpPr>
            <a:spLocks noGrp="1"/>
          </p:cNvSpPr>
          <p:nvPr>
            <p:ph type="body" sz="quarter" idx="17"/>
          </p:nvPr>
        </p:nvSpPr>
        <p:spPr>
          <a:xfrm>
            <a:off x="2235200" y="2541460"/>
            <a:ext cx="6280150" cy="1244600"/>
          </a:xfrm>
        </p:spPr>
        <p:txBody>
          <a:bodyPr/>
          <a:lstStyle>
            <a:lvl1pPr marL="0" indent="0" algn="ctr">
              <a:buNone/>
              <a:defRPr/>
            </a:lvl1pPr>
          </a:lstStyle>
          <a:p>
            <a:pPr lvl="0"/>
            <a:r>
              <a:rPr lang="en-US" dirty="0" smtClean="0"/>
              <a:t>Click </a:t>
            </a:r>
            <a:r>
              <a:rPr lang="en-US" dirty="0"/>
              <a:t>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buNone/>
              <a:defRPr/>
            </a:lvl1pPr>
          </a:lstStyle>
          <a:p>
            <a:pPr lvl="0"/>
            <a:r>
              <a:rPr lang="en-US" dirty="0" smtClean="0"/>
              <a:t>Click </a:t>
            </a:r>
            <a:r>
              <a:rPr lang="en-US" dirty="0"/>
              <a:t>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p:spPr>
        <p:txBody>
          <a:bodyPr/>
          <a:lstStyle>
            <a:lvl1pPr marL="0" indent="0" algn="ctr">
              <a:buNone/>
              <a:defRPr/>
            </a:lvl1pPr>
          </a:lstStyle>
          <a:p>
            <a:pPr lvl="0"/>
            <a:r>
              <a:rPr lang="en-US" dirty="0" smtClean="0"/>
              <a:t>Click </a:t>
            </a:r>
            <a:r>
              <a:rPr lang="en-US" dirty="0"/>
              <a:t>to edit Master text styles</a:t>
            </a:r>
          </a:p>
        </p:txBody>
      </p:sp>
      <p:sp>
        <p:nvSpPr>
          <p:cNvPr id="13" name="Text Placeholder 10"/>
          <p:cNvSpPr>
            <a:spLocks noGrp="1"/>
          </p:cNvSpPr>
          <p:nvPr>
            <p:ph type="body" sz="quarter" idx="18"/>
          </p:nvPr>
        </p:nvSpPr>
        <p:spPr>
          <a:xfrm>
            <a:off x="1431925" y="3928811"/>
            <a:ext cx="6280150" cy="914400"/>
          </a:xfrm>
        </p:spPr>
        <p:txBody>
          <a:bodyPr/>
          <a:lstStyle>
            <a:lvl1pPr marL="0" indent="0" algn="ctr">
              <a:buNone/>
              <a:defRPr/>
            </a:lvl1pPr>
          </a:lstStyle>
          <a:p>
            <a:pPr lvl="0"/>
            <a:r>
              <a:rPr lang="en-US" dirty="0" smtClean="0"/>
              <a:t>Click </a:t>
            </a:r>
            <a:r>
              <a:rPr lang="en-US" dirty="0"/>
              <a:t>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p:spPr>
        <p:txBody>
          <a:bodyPr/>
          <a:lstStyle>
            <a:lvl1pPr marL="0" indent="0" algn="ctr">
              <a:buNone/>
              <a:defRPr/>
            </a:lvl1pPr>
          </a:lstStyle>
          <a:p>
            <a:pPr lvl="0"/>
            <a:r>
              <a:rPr lang="en-US" dirty="0" smtClean="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688" r:id="rId3"/>
    <p:sldLayoutId id="2147483711" r:id="rId4"/>
    <p:sldLayoutId id="2147483673" r:id="rId5"/>
    <p:sldLayoutId id="2147483674" r:id="rId6"/>
    <p:sldLayoutId id="2147483709" r:id="rId7"/>
    <p:sldLayoutId id="2147483686" r:id="rId8"/>
    <p:sldLayoutId id="2147483710" r:id="rId9"/>
    <p:sldLayoutId id="2147483714" r:id="rId10"/>
    <p:sldLayoutId id="2147483708" r:id="rId11"/>
    <p:sldLayoutId id="2147483690" r:id="rId12"/>
    <p:sldLayoutId id="2147483685" r:id="rId13"/>
    <p:sldLayoutId id="2147483687" r:id="rId14"/>
    <p:sldLayoutId id="2147483691" r:id="rId15"/>
    <p:sldLayoutId id="2147483689" r:id="rId16"/>
    <p:sldLayoutId id="2147483684" r:id="rId17"/>
    <p:sldLayoutId id="2147483675" r:id="rId18"/>
    <p:sldLayoutId id="2147483676" r:id="rId19"/>
    <p:sldLayoutId id="2147483677" r:id="rId20"/>
    <p:sldLayoutId id="2147483678" r:id="rId21"/>
    <p:sldLayoutId id="2147483679" r:id="rId22"/>
    <p:sldLayoutId id="2147483680" r:id="rId23"/>
    <p:sldLayoutId id="2147483681" r:id="rId24"/>
    <p:sldLayoutId id="2147483705" r:id="rId25"/>
  </p:sldLayoutIdLst>
  <p:txStyles>
    <p:titleStyle>
      <a:lvl1pPr algn="ctr" defTabSz="6858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p:spPr>
        <p:txBody>
          <a:bodyPr vert="horz" lIns="91440" tIns="45720" rIns="91440" bIns="45720" rtlCol="0" anchor="ctr">
            <a:normAutofit/>
          </a:bodyPr>
          <a:lstStyle/>
          <a:p>
            <a:r>
              <a:rPr lang="en-US" dirty="0"/>
              <a:t>Module 1 Summary</a:t>
            </a:r>
          </a:p>
        </p:txBody>
      </p:sp>
      <p:sp>
        <p:nvSpPr>
          <p:cNvPr id="3" name="Text Placeholder 2"/>
          <p:cNvSpPr>
            <a:spLocks noGrp="1"/>
          </p:cNvSpPr>
          <p:nvPr>
            <p:ph type="body" idx="1"/>
          </p:nvPr>
        </p:nvSpPr>
        <p:spPr>
          <a:xfrm>
            <a:off x="628650" y="2908299"/>
            <a:ext cx="8101584" cy="3268663"/>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11/1/2017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l" defTabSz="914400" rtl="0" eaLnBrk="1" latinLnBrk="0" hangingPunct="1">
        <a:lnSpc>
          <a:spcPct val="10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p:cNvSpPr>
            <a:spLocks noGrp="1"/>
          </p:cNvSpPr>
          <p:nvPr>
            <p:ph type="ctrTitle"/>
          </p:nvPr>
        </p:nvSpPr>
        <p:spPr>
          <a:xfrm>
            <a:off x="2286000" y="159036"/>
            <a:ext cx="6858000" cy="793064"/>
          </a:xfrm>
        </p:spPr>
        <p:txBody>
          <a:bodyPr>
            <a:normAutofit/>
          </a:bodyPr>
          <a:lstStyle/>
          <a:p>
            <a:r>
              <a:rPr lang="en-US" sz="2000" dirty="0" smtClean="0"/>
              <a:t>Unit 3:</a:t>
            </a:r>
            <a:br>
              <a:rPr lang="en-US" sz="2000" dirty="0" smtClean="0"/>
            </a:br>
            <a:r>
              <a:rPr lang="en-US" sz="2000" dirty="0" smtClean="0"/>
              <a:t>Biological Bases of Behavior</a:t>
            </a:r>
            <a:endParaRPr lang="en-US" sz="2000" dirty="0"/>
          </a:p>
        </p:txBody>
      </p:sp>
      <p:pic>
        <p:nvPicPr>
          <p:cNvPr id="8" name="Picture 7" descr="Unit 3&#10;Biological Bases of Behavi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299236"/>
          </a:xfrm>
          <a:prstGeom prst="rect">
            <a:avLst/>
          </a:prstGeom>
        </p:spPr>
      </p:pic>
      <p:pic>
        <p:nvPicPr>
          <p:cNvPr id="10" name="Picture 9" descr="Modules&#10;9. Biological Psychology and Neurotransmission&#10;10. The Nervous and Endocrine Systems&#10;11. Studying the Brain, and Older Brain Structures&#10;12. The Cerebral Cortex&#10;13. Brain Hemisphere Organization and the Biology of Consciousness&#10;14. Behavior Genetics: Predicting Individual Differences&#10;15. Evolutionary Psychology: Understanding Human Na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08" y="2299872"/>
            <a:ext cx="2419355" cy="38344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573" y="2407186"/>
            <a:ext cx="2578327" cy="3867107"/>
          </a:xfrm>
          <a:prstGeom prst="rect">
            <a:avLst/>
          </a:prstGeom>
        </p:spPr>
      </p:pic>
      <p:pic>
        <p:nvPicPr>
          <p:cNvPr id="2" name="Picture 1" descr="MARY AL TAFFER/AP Images"/>
          <p:cNvPicPr>
            <a:picLocks noChangeAspect="1"/>
          </p:cNvPicPr>
          <p:nvPr/>
        </p:nvPicPr>
        <p:blipFill>
          <a:blip r:embed="rId5"/>
          <a:stretch>
            <a:fillRect/>
          </a:stretch>
        </p:blipFill>
        <p:spPr>
          <a:xfrm>
            <a:off x="4869061" y="5317358"/>
            <a:ext cx="142857" cy="1000000"/>
          </a:xfrm>
          <a:prstGeom prst="rect">
            <a:avLst/>
          </a:prstGeom>
        </p:spPr>
      </p:pic>
    </p:spTree>
    <p:extLst>
      <p:ext uri="{BB962C8B-B14F-4D97-AF65-F5344CB8AC3E}">
        <p14:creationId xmlns:p14="http://schemas.microsoft.com/office/powerpoint/2010/main" val="61071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a:ln>
            <a:solidFill>
              <a:schemeClr val="tx2">
                <a:lumMod val="75000"/>
              </a:schemeClr>
            </a:solidFill>
          </a:ln>
        </p:spPr>
        <p:txBody>
          <a:bodyPr/>
          <a:lstStyle/>
          <a:p>
            <a:r>
              <a:rPr lang="en-US" dirty="0" smtClean="0">
                <a:solidFill>
                  <a:schemeClr val="bg1"/>
                </a:solidFill>
              </a:rPr>
              <a:t>What is myelin and why is it important?</a:t>
            </a:r>
            <a:endParaRPr lang="en-US" dirty="0">
              <a:solidFill>
                <a:schemeClr val="bg1"/>
              </a:solidFill>
            </a:endParaRPr>
          </a:p>
        </p:txBody>
      </p:sp>
      <p:sp>
        <p:nvSpPr>
          <p:cNvPr id="3" name="Content Placeholder 2"/>
          <p:cNvSpPr>
            <a:spLocks noGrp="1"/>
          </p:cNvSpPr>
          <p:nvPr>
            <p:ph idx="1"/>
          </p:nvPr>
        </p:nvSpPr>
        <p:spPr>
          <a:xfrm>
            <a:off x="521208" y="1825625"/>
            <a:ext cx="8101584" cy="4916369"/>
          </a:xfrm>
          <a:solidFill>
            <a:srgbClr val="E7D9B1"/>
          </a:solidFill>
          <a:ln w="76200">
            <a:solidFill>
              <a:schemeClr val="tx2">
                <a:lumMod val="75000"/>
              </a:schemeClr>
            </a:solidFill>
          </a:ln>
        </p:spPr>
        <p:txBody>
          <a:bodyPr>
            <a:normAutofit/>
          </a:bodyPr>
          <a:lstStyle/>
          <a:p>
            <a:pPr marL="457200" indent="-457200">
              <a:buFont typeface="Wingdings" panose="05000000000000000000" pitchFamily="2" charset="2"/>
              <a:buChar char="§"/>
            </a:pPr>
            <a:r>
              <a:rPr lang="en-US" dirty="0" smtClean="0"/>
              <a:t>At birth, babies have not yet myelinated the axons of their neurons.  </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r>
              <a:rPr lang="en-US" dirty="0" smtClean="0"/>
              <a:t>The development of the myelin sheath, not complete until around age 25, is crucial to behavior, movement and thought.</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r>
              <a:rPr lang="en-US" dirty="0" smtClean="0"/>
              <a:t>Deterioration of the myelin sheath can lead to motor impairments, such as multiple sclerosis. </a:t>
            </a:r>
            <a:endParaRPr lang="en-US" dirty="0"/>
          </a:p>
        </p:txBody>
      </p:sp>
    </p:spTree>
    <p:extLst>
      <p:ext uri="{BB962C8B-B14F-4D97-AF65-F5344CB8AC3E}">
        <p14:creationId xmlns:p14="http://schemas.microsoft.com/office/powerpoint/2010/main" val="62102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AP</a:t>
            </a:r>
            <a:r>
              <a:rPr lang="en-US" baseline="30000" dirty="0" smtClean="0">
                <a:solidFill>
                  <a:schemeClr val="bg1"/>
                </a:solidFill>
              </a:rPr>
              <a:t>®</a:t>
            </a:r>
            <a:r>
              <a:rPr lang="en-US" dirty="0" smtClean="0">
                <a:solidFill>
                  <a:schemeClr val="bg1"/>
                </a:solidFill>
              </a:rPr>
              <a:t> Exam </a:t>
            </a:r>
            <a:r>
              <a:rPr lang="en-US" dirty="0" smtClean="0">
                <a:solidFill>
                  <a:schemeClr val="bg1"/>
                </a:solidFill>
              </a:rPr>
              <a:t>Tip 1</a:t>
            </a:r>
            <a:endParaRPr lang="en-US" dirty="0">
              <a:solidFill>
                <a:schemeClr val="bg1"/>
              </a:solidFill>
            </a:endParaRPr>
          </a:p>
        </p:txBody>
      </p:sp>
      <p:sp>
        <p:nvSpPr>
          <p:cNvPr id="3" name="Content Placeholder 2"/>
          <p:cNvSpPr>
            <a:spLocks noGrp="1"/>
          </p:cNvSpPr>
          <p:nvPr>
            <p:ph idx="1"/>
          </p:nvPr>
        </p:nvSpPr>
        <p:spPr>
          <a:xfrm>
            <a:off x="628650" y="2074459"/>
            <a:ext cx="8101584" cy="4462819"/>
          </a:xfrm>
          <a:solidFill>
            <a:srgbClr val="E7D9B1"/>
          </a:solidFill>
          <a:ln w="76200">
            <a:solidFill>
              <a:schemeClr val="tx2">
                <a:lumMod val="75000"/>
              </a:schemeClr>
            </a:solidFill>
          </a:ln>
        </p:spPr>
        <p:txBody>
          <a:bodyPr>
            <a:normAutofit/>
          </a:bodyPr>
          <a:lstStyle/>
          <a:p>
            <a:pPr marL="0" indent="0">
              <a:buNone/>
            </a:pPr>
            <a:r>
              <a:rPr lang="en-US" dirty="0" smtClean="0"/>
              <a:t>Questions about the myelin sheath often show up on the AP </a:t>
            </a:r>
            <a:r>
              <a:rPr lang="en-US" baseline="30000" dirty="0" smtClean="0"/>
              <a:t>®</a:t>
            </a:r>
            <a:r>
              <a:rPr lang="en-US" dirty="0" smtClean="0"/>
              <a:t> Exam.  </a:t>
            </a:r>
          </a:p>
          <a:p>
            <a:pPr marL="0" indent="0">
              <a:buNone/>
            </a:pPr>
            <a:endParaRPr lang="en-US" dirty="0" smtClean="0"/>
          </a:p>
          <a:p>
            <a:pPr marL="0" indent="0">
              <a:buNone/>
            </a:pPr>
            <a:r>
              <a:rPr lang="en-US" dirty="0" smtClean="0"/>
              <a:t>Often the question is about the purpose of the myelin sheath (speeds neural transmissions) and other times the question is about the link between the deteriorating myelin sheath and multiple sclerosis. </a:t>
            </a:r>
          </a:p>
          <a:p>
            <a:pPr marL="0" indent="0">
              <a:buNone/>
            </a:pPr>
            <a:r>
              <a:rPr lang="en-US" dirty="0" smtClean="0"/>
              <a:t> </a:t>
            </a:r>
          </a:p>
          <a:p>
            <a:pPr marL="0" indent="0">
              <a:buNone/>
            </a:pPr>
            <a:r>
              <a:rPr lang="en-US" dirty="0" smtClean="0"/>
              <a:t>Make sure to spend time understanding the myelin sheath! (and pronouncing and spelling it, too!)</a:t>
            </a:r>
            <a:endParaRPr lang="en-US" dirty="0"/>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2246419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are the terminal branches?</a:t>
            </a:r>
            <a:endParaRPr lang="en-US" dirty="0">
              <a:solidFill>
                <a:schemeClr val="bg1"/>
              </a:solidFill>
            </a:endParaRPr>
          </a:p>
        </p:txBody>
      </p:sp>
      <p:sp>
        <p:nvSpPr>
          <p:cNvPr id="4" name="Text Placeholder 3"/>
          <p:cNvSpPr>
            <a:spLocks noGrp="1"/>
          </p:cNvSpPr>
          <p:nvPr>
            <p:ph type="body" sz="half" idx="2"/>
          </p:nvPr>
        </p:nvSpPr>
        <p:spPr>
          <a:xfrm>
            <a:off x="630238" y="2214562"/>
            <a:ext cx="2949575" cy="3811588"/>
          </a:xfrm>
          <a:solidFill>
            <a:srgbClr val="E7D9B1"/>
          </a:solidFill>
          <a:ln w="76200">
            <a:solidFill>
              <a:schemeClr val="tx2">
                <a:lumMod val="75000"/>
              </a:schemeClr>
            </a:solidFill>
          </a:ln>
        </p:spPr>
        <p:txBody>
          <a:bodyPr/>
          <a:lstStyle/>
          <a:p>
            <a:r>
              <a:rPr lang="en-US" dirty="0" smtClean="0"/>
              <a:t>The ends of the axon containing terminal buttons which hold synaptic vesicles that store neurotransmitters.</a:t>
            </a:r>
            <a:endParaRPr lang="en-US" dirty="0"/>
          </a:p>
        </p:txBody>
      </p:sp>
      <p:pic>
        <p:nvPicPr>
          <p:cNvPr id="6" name="Content Placeholder 5"/>
          <p:cNvPicPr>
            <a:picLocks noGrp="1" noChangeAspect="1"/>
          </p:cNvPicPr>
          <p:nvPr>
            <p:ph idx="1"/>
          </p:nvPr>
        </p:nvPicPr>
        <p:blipFill>
          <a:blip r:embed="rId2"/>
          <a:stretch>
            <a:fillRect/>
          </a:stretch>
        </p:blipFill>
        <p:spPr>
          <a:xfrm>
            <a:off x="4462819" y="1377177"/>
            <a:ext cx="3715402" cy="3897856"/>
          </a:xfrm>
          <a:prstGeom prst="rect">
            <a:avLst/>
          </a:prstGeom>
          <a:ln w="76200">
            <a:solidFill>
              <a:schemeClr val="tx2">
                <a:lumMod val="75000"/>
              </a:schemeClr>
            </a:solidFill>
          </a:ln>
        </p:spPr>
      </p:pic>
    </p:spTree>
    <p:extLst>
      <p:ext uri="{BB962C8B-B14F-4D97-AF65-F5344CB8AC3E}">
        <p14:creationId xmlns:p14="http://schemas.microsoft.com/office/powerpoint/2010/main" val="2468580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are glial cells?</a:t>
            </a:r>
            <a:endParaRPr lang="en-US" dirty="0">
              <a:solidFill>
                <a:schemeClr val="bg1"/>
              </a:solidFill>
            </a:endParaRPr>
          </a:p>
        </p:txBody>
      </p:sp>
      <p:sp>
        <p:nvSpPr>
          <p:cNvPr id="4" name="Text Placeholder 3"/>
          <p:cNvSpPr>
            <a:spLocks noGrp="1"/>
          </p:cNvSpPr>
          <p:nvPr>
            <p:ph type="body" sz="half" idx="2"/>
          </p:nvPr>
        </p:nvSpPr>
        <p:spPr>
          <a:xfrm>
            <a:off x="630238" y="2214562"/>
            <a:ext cx="2949575" cy="3811588"/>
          </a:xfrm>
          <a:solidFill>
            <a:srgbClr val="E7D9B1"/>
          </a:solidFill>
          <a:ln w="76200">
            <a:solidFill>
              <a:schemeClr val="tx2">
                <a:lumMod val="75000"/>
              </a:schemeClr>
            </a:solidFill>
          </a:ln>
        </p:spPr>
        <p:txBody>
          <a:bodyPr/>
          <a:lstStyle/>
          <a:p>
            <a:r>
              <a:rPr lang="en-US" dirty="0"/>
              <a:t>cells </a:t>
            </a:r>
            <a:r>
              <a:rPr lang="en-US" dirty="0" smtClean="0"/>
              <a:t>that </a:t>
            </a:r>
            <a:r>
              <a:rPr lang="en-US" dirty="0"/>
              <a:t>support,</a:t>
            </a:r>
          </a:p>
          <a:p>
            <a:r>
              <a:rPr lang="en-US" dirty="0"/>
              <a:t>nourish, and protect neurons;</a:t>
            </a:r>
          </a:p>
          <a:p>
            <a:r>
              <a:rPr lang="en-US" dirty="0"/>
              <a:t>they also play a role in learning,</a:t>
            </a:r>
          </a:p>
          <a:p>
            <a:r>
              <a:rPr lang="en-US" dirty="0"/>
              <a:t>thinking, and </a:t>
            </a:r>
            <a:r>
              <a:rPr lang="en-US" dirty="0" smtClean="0"/>
              <a:t>memory</a:t>
            </a:r>
            <a:endParaRPr lang="en-US" dirty="0"/>
          </a:p>
        </p:txBody>
      </p:sp>
      <p:sp>
        <p:nvSpPr>
          <p:cNvPr id="3" name="Content Placeholder 2"/>
          <p:cNvSpPr>
            <a:spLocks noGrp="1"/>
          </p:cNvSpPr>
          <p:nvPr>
            <p:ph idx="1"/>
          </p:nvPr>
        </p:nvSpPr>
        <p:spPr>
          <a:solidFill>
            <a:srgbClr val="E7D9B1"/>
          </a:solidFill>
          <a:ln w="76200">
            <a:solidFill>
              <a:schemeClr val="tx2">
                <a:lumMod val="75000"/>
              </a:schemeClr>
            </a:solidFill>
          </a:ln>
        </p:spPr>
        <p:txBody>
          <a:bodyPr/>
          <a:lstStyle/>
          <a:p>
            <a:r>
              <a:rPr lang="en-US" dirty="0" smtClean="0"/>
              <a:t>Neurons are </a:t>
            </a:r>
            <a:r>
              <a:rPr lang="en-US" dirty="0"/>
              <a:t>like queen bees; </a:t>
            </a:r>
            <a:endParaRPr lang="en-US" dirty="0" smtClean="0"/>
          </a:p>
          <a:p>
            <a:r>
              <a:rPr lang="en-US" dirty="0" smtClean="0"/>
              <a:t>on </a:t>
            </a:r>
            <a:r>
              <a:rPr lang="en-US" dirty="0"/>
              <a:t>their own they cannot feed or sheathe themselves. </a:t>
            </a:r>
            <a:endParaRPr lang="en-US" dirty="0" smtClean="0"/>
          </a:p>
          <a:p>
            <a:endParaRPr lang="en-US" dirty="0" smtClean="0"/>
          </a:p>
          <a:p>
            <a:r>
              <a:rPr lang="en-US" dirty="0" smtClean="0"/>
              <a:t>Glial </a:t>
            </a:r>
            <a:r>
              <a:rPr lang="en-US" dirty="0"/>
              <a:t>cells are</a:t>
            </a:r>
          </a:p>
          <a:p>
            <a:r>
              <a:rPr lang="en-US" dirty="0"/>
              <a:t>worker </a:t>
            </a:r>
            <a:r>
              <a:rPr lang="en-US" dirty="0" smtClean="0"/>
              <a:t>bees; </a:t>
            </a:r>
          </a:p>
          <a:p>
            <a:r>
              <a:rPr lang="en-US" dirty="0"/>
              <a:t>t</a:t>
            </a:r>
            <a:r>
              <a:rPr lang="en-US" dirty="0" smtClean="0"/>
              <a:t>hey </a:t>
            </a:r>
            <a:r>
              <a:rPr lang="en-US" dirty="0"/>
              <a:t>provide nutrients and insulating myelin, guide neural connections, and</a:t>
            </a:r>
          </a:p>
          <a:p>
            <a:r>
              <a:rPr lang="en-US" dirty="0"/>
              <a:t>mop up ions and neurotransmitters.</a:t>
            </a:r>
          </a:p>
        </p:txBody>
      </p:sp>
    </p:spTree>
    <p:extLst>
      <p:ext uri="{BB962C8B-B14F-4D97-AF65-F5344CB8AC3E}">
        <p14:creationId xmlns:p14="http://schemas.microsoft.com/office/powerpoint/2010/main" val="3814116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How is a neural impulse generated?</a:t>
            </a:r>
            <a:endParaRPr lang="en-US" dirty="0">
              <a:solidFill>
                <a:schemeClr val="bg1"/>
              </a:solidFill>
            </a:endParaRPr>
          </a:p>
        </p:txBody>
      </p:sp>
      <p:sp>
        <p:nvSpPr>
          <p:cNvPr id="3" name="Content Placeholder 2"/>
          <p:cNvSpPr>
            <a:spLocks noGrp="1"/>
          </p:cNvSpPr>
          <p:nvPr>
            <p:ph idx="1"/>
          </p:nvPr>
        </p:nvSpPr>
        <p:spPr>
          <a:xfrm>
            <a:off x="628650" y="2335093"/>
            <a:ext cx="8101584" cy="3268663"/>
          </a:xfrm>
          <a:solidFill>
            <a:srgbClr val="E7D9B1"/>
          </a:solidFill>
          <a:ln w="76200">
            <a:solidFill>
              <a:schemeClr val="tx2">
                <a:lumMod val="75000"/>
              </a:schemeClr>
            </a:solidFill>
          </a:ln>
        </p:spPr>
        <p:txBody>
          <a:bodyPr/>
          <a:lstStyle/>
          <a:p>
            <a:r>
              <a:rPr lang="en-US" dirty="0"/>
              <a:t>If the combined received </a:t>
            </a:r>
            <a:r>
              <a:rPr lang="en-US" dirty="0" smtClean="0"/>
              <a:t>chemical signals </a:t>
            </a:r>
            <a:r>
              <a:rPr lang="en-US" dirty="0"/>
              <a:t>exceed a </a:t>
            </a:r>
            <a:r>
              <a:rPr lang="en-US" dirty="0" smtClean="0"/>
              <a:t>minimum </a:t>
            </a:r>
            <a:r>
              <a:rPr lang="en-US" b="1" i="1" dirty="0" smtClean="0"/>
              <a:t>threshold</a:t>
            </a:r>
            <a:r>
              <a:rPr lang="en-US" b="1" i="1" dirty="0"/>
              <a:t>, </a:t>
            </a:r>
            <a:r>
              <a:rPr lang="en-US" dirty="0"/>
              <a:t>the neuron fires, transmitting an </a:t>
            </a:r>
            <a:endParaRPr lang="en-US" dirty="0" smtClean="0"/>
          </a:p>
          <a:p>
            <a:r>
              <a:rPr lang="en-US" dirty="0" smtClean="0"/>
              <a:t>electrical impulse (</a:t>
            </a:r>
            <a:r>
              <a:rPr lang="en-US" dirty="0"/>
              <a:t>the </a:t>
            </a:r>
            <a:r>
              <a:rPr lang="en-US" b="1" i="1" dirty="0"/>
              <a:t>action potential</a:t>
            </a:r>
            <a:r>
              <a:rPr lang="en-US" dirty="0"/>
              <a:t>) </a:t>
            </a:r>
            <a:endParaRPr lang="en-US" dirty="0" smtClean="0"/>
          </a:p>
          <a:p>
            <a:r>
              <a:rPr lang="en-US" dirty="0" smtClean="0"/>
              <a:t>down </a:t>
            </a:r>
            <a:r>
              <a:rPr lang="en-US" dirty="0"/>
              <a:t>its axon by means of a</a:t>
            </a:r>
          </a:p>
          <a:p>
            <a:r>
              <a:rPr lang="en-US" dirty="0"/>
              <a:t>chemistry-to-electricity process.</a:t>
            </a:r>
          </a:p>
        </p:txBody>
      </p:sp>
      <p:pic>
        <p:nvPicPr>
          <p:cNvPr id="4" name="Picture 3" descr="decorative"/>
          <p:cNvPicPr>
            <a:picLocks noChangeAspect="1"/>
          </p:cNvPicPr>
          <p:nvPr/>
        </p:nvPicPr>
        <p:blipFill>
          <a:blip r:embed="rId2"/>
          <a:stretch>
            <a:fillRect/>
          </a:stretch>
        </p:blipFill>
        <p:spPr>
          <a:xfrm>
            <a:off x="665479" y="409583"/>
            <a:ext cx="688908" cy="688908"/>
          </a:xfrm>
          <a:prstGeom prst="rect">
            <a:avLst/>
          </a:prstGeom>
        </p:spPr>
      </p:pic>
    </p:spTree>
    <p:extLst>
      <p:ext uri="{BB962C8B-B14F-4D97-AF65-F5344CB8AC3E}">
        <p14:creationId xmlns:p14="http://schemas.microsoft.com/office/powerpoint/2010/main" val="308729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is a threshold?</a:t>
            </a:r>
            <a:endParaRPr lang="en-US" dirty="0">
              <a:solidFill>
                <a:schemeClr val="bg1"/>
              </a:solidFill>
            </a:endParaRPr>
          </a:p>
        </p:txBody>
      </p:sp>
      <p:sp>
        <p:nvSpPr>
          <p:cNvPr id="4" name="Text Placeholder 3"/>
          <p:cNvSpPr>
            <a:spLocks noGrp="1"/>
          </p:cNvSpPr>
          <p:nvPr>
            <p:ph type="body" sz="half" idx="2"/>
          </p:nvPr>
        </p:nvSpPr>
        <p:spPr>
          <a:xfrm>
            <a:off x="630238" y="2248468"/>
            <a:ext cx="2949575" cy="4493526"/>
          </a:xfrm>
          <a:solidFill>
            <a:srgbClr val="E7D9B1"/>
          </a:solidFill>
          <a:ln w="76200">
            <a:solidFill>
              <a:schemeClr val="tx2">
                <a:lumMod val="75000"/>
              </a:schemeClr>
            </a:solidFill>
          </a:ln>
        </p:spPr>
        <p:txBody>
          <a:bodyPr>
            <a:normAutofit/>
          </a:bodyPr>
          <a:lstStyle/>
          <a:p>
            <a:r>
              <a:rPr lang="en-US" dirty="0" smtClean="0"/>
              <a:t>The </a:t>
            </a:r>
            <a:r>
              <a:rPr lang="en-US" dirty="0"/>
              <a:t>level of stimulation</a:t>
            </a:r>
          </a:p>
          <a:p>
            <a:r>
              <a:rPr lang="en-US" dirty="0"/>
              <a:t>required to trigger a </a:t>
            </a:r>
            <a:r>
              <a:rPr lang="en-US" dirty="0" smtClean="0"/>
              <a:t>neural impulse.</a:t>
            </a:r>
          </a:p>
          <a:p>
            <a:endParaRPr lang="en-US" dirty="0" smtClean="0"/>
          </a:p>
          <a:p>
            <a:r>
              <a:rPr lang="en-US" dirty="0" smtClean="0"/>
              <a:t>Neurotransmitters received by the dendrites build up to initiate the action potential.</a:t>
            </a:r>
            <a:endParaRPr lang="en-US" dirty="0"/>
          </a:p>
        </p:txBody>
      </p:sp>
      <p:pic>
        <p:nvPicPr>
          <p:cNvPr id="5" name="Content Placeholder 4"/>
          <p:cNvPicPr>
            <a:picLocks noGrp="1" noChangeAspect="1"/>
          </p:cNvPicPr>
          <p:nvPr>
            <p:ph idx="1"/>
          </p:nvPr>
        </p:nvPicPr>
        <p:blipFill>
          <a:blip r:embed="rId2"/>
          <a:stretch>
            <a:fillRect/>
          </a:stretch>
        </p:blipFill>
        <p:spPr>
          <a:xfrm>
            <a:off x="4051276" y="2360017"/>
            <a:ext cx="4847063" cy="3435394"/>
          </a:xfrm>
          <a:prstGeom prst="rect">
            <a:avLst/>
          </a:prstGeom>
          <a:ln w="76200">
            <a:solidFill>
              <a:schemeClr val="tx2">
                <a:lumMod val="75000"/>
              </a:schemeClr>
            </a:solidFill>
          </a:ln>
        </p:spPr>
      </p:pic>
    </p:spTree>
    <p:extLst>
      <p:ext uri="{BB962C8B-B14F-4D97-AF65-F5344CB8AC3E}">
        <p14:creationId xmlns:p14="http://schemas.microsoft.com/office/powerpoint/2010/main" val="2327718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is the all-or-none response?</a:t>
            </a:r>
            <a:endParaRPr lang="en-US" dirty="0">
              <a:solidFill>
                <a:schemeClr val="bg1"/>
              </a:solidFill>
            </a:endParaRPr>
          </a:p>
        </p:txBody>
      </p:sp>
      <p:sp>
        <p:nvSpPr>
          <p:cNvPr id="3" name="Content Placeholder 2"/>
          <p:cNvSpPr>
            <a:spLocks noGrp="1"/>
          </p:cNvSpPr>
          <p:nvPr>
            <p:ph idx="1"/>
          </p:nvPr>
        </p:nvSpPr>
        <p:spPr>
          <a:xfrm>
            <a:off x="628650" y="2120781"/>
            <a:ext cx="8101584" cy="4222870"/>
          </a:xfrm>
          <a:solidFill>
            <a:srgbClr val="E7D9B1"/>
          </a:solidFill>
          <a:ln w="76200">
            <a:solidFill>
              <a:schemeClr val="tx2">
                <a:lumMod val="75000"/>
              </a:schemeClr>
            </a:solidFill>
          </a:ln>
        </p:spPr>
        <p:txBody>
          <a:bodyPr>
            <a:normAutofit/>
          </a:bodyPr>
          <a:lstStyle/>
          <a:p>
            <a:r>
              <a:rPr lang="en-US" dirty="0" smtClean="0"/>
              <a:t>More stimulation does not produce a more intense neural transmission.</a:t>
            </a:r>
          </a:p>
          <a:p>
            <a:endParaRPr lang="en-US" dirty="0" smtClean="0"/>
          </a:p>
          <a:p>
            <a:r>
              <a:rPr lang="en-US" dirty="0" smtClean="0"/>
              <a:t>The </a:t>
            </a:r>
            <a:r>
              <a:rPr lang="en-US" dirty="0"/>
              <a:t>neuron’s reaction is an </a:t>
            </a:r>
            <a:r>
              <a:rPr lang="en-US" b="1" i="1" dirty="0" smtClean="0"/>
              <a:t>all-or-none response</a:t>
            </a:r>
            <a:r>
              <a:rPr lang="en-US" dirty="0"/>
              <a:t>.</a:t>
            </a:r>
            <a:r>
              <a:rPr lang="en-US" dirty="0" smtClean="0"/>
              <a:t> Neural firing happens at full response or not at all.</a:t>
            </a:r>
          </a:p>
          <a:p>
            <a:endParaRPr lang="en-US" dirty="0" smtClean="0"/>
          </a:p>
          <a:p>
            <a:r>
              <a:rPr lang="en-US" dirty="0" smtClean="0"/>
              <a:t>Like </a:t>
            </a:r>
            <a:r>
              <a:rPr lang="en-US" dirty="0"/>
              <a:t>guns, </a:t>
            </a:r>
            <a:r>
              <a:rPr lang="en-US" dirty="0" smtClean="0"/>
              <a:t>neurons either </a:t>
            </a:r>
            <a:r>
              <a:rPr lang="en-US" dirty="0"/>
              <a:t>fire or they don’t. </a:t>
            </a:r>
            <a:r>
              <a:rPr lang="en-US" dirty="0" smtClean="0"/>
              <a:t>Squeezing </a:t>
            </a:r>
            <a:r>
              <a:rPr lang="en-US" dirty="0"/>
              <a:t>a trigger harder won’t make a bullet go faster.</a:t>
            </a:r>
          </a:p>
        </p:txBody>
      </p:sp>
    </p:spTree>
    <p:extLst>
      <p:ext uri="{BB962C8B-B14F-4D97-AF65-F5344CB8AC3E}">
        <p14:creationId xmlns:p14="http://schemas.microsoft.com/office/powerpoint/2010/main" val="2526281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Neural impulses can be </a:t>
            </a:r>
            <a:br>
              <a:rPr lang="en-US" dirty="0" smtClean="0">
                <a:solidFill>
                  <a:schemeClr val="bg1"/>
                </a:solidFill>
              </a:rPr>
            </a:br>
            <a:r>
              <a:rPr lang="en-US" dirty="0" smtClean="0">
                <a:solidFill>
                  <a:schemeClr val="bg1"/>
                </a:solidFill>
              </a:rPr>
              <a:t>excitatory or inhibitory.</a:t>
            </a:r>
            <a:endParaRPr lang="en-US" dirty="0">
              <a:solidFill>
                <a:schemeClr val="bg1"/>
              </a:solidFill>
            </a:endParaRPr>
          </a:p>
        </p:txBody>
      </p:sp>
      <p:sp>
        <p:nvSpPr>
          <p:cNvPr id="3" name="Text Placeholder 2"/>
          <p:cNvSpPr>
            <a:spLocks noGrp="1"/>
          </p:cNvSpPr>
          <p:nvPr>
            <p:ph type="body" idx="1"/>
          </p:nvPr>
        </p:nvSpPr>
        <p:spPr>
          <a:xfrm>
            <a:off x="521208" y="1903431"/>
            <a:ext cx="3868737" cy="823912"/>
          </a:xfrm>
          <a:solidFill>
            <a:srgbClr val="E7D9B1"/>
          </a:solidFill>
          <a:ln w="76200">
            <a:solidFill>
              <a:schemeClr val="tx2">
                <a:lumMod val="75000"/>
              </a:schemeClr>
            </a:solidFill>
          </a:ln>
        </p:spPr>
        <p:txBody>
          <a:bodyPr anchor="ctr"/>
          <a:lstStyle/>
          <a:p>
            <a:r>
              <a:rPr lang="en-US" dirty="0"/>
              <a:t>e</a:t>
            </a:r>
            <a:r>
              <a:rPr lang="en-US" dirty="0" smtClean="0"/>
              <a:t>xcitatory signal</a:t>
            </a:r>
            <a:endParaRPr lang="en-US" dirty="0"/>
          </a:p>
        </p:txBody>
      </p:sp>
      <p:sp>
        <p:nvSpPr>
          <p:cNvPr id="4" name="Content Placeholder 3"/>
          <p:cNvSpPr>
            <a:spLocks noGrp="1"/>
          </p:cNvSpPr>
          <p:nvPr>
            <p:ph sz="half" idx="2"/>
          </p:nvPr>
        </p:nvSpPr>
        <p:spPr>
          <a:xfrm>
            <a:off x="521208" y="2949610"/>
            <a:ext cx="3868737" cy="2242889"/>
          </a:xfrm>
          <a:solidFill>
            <a:srgbClr val="E7D9B1"/>
          </a:solidFill>
          <a:ln w="76200">
            <a:solidFill>
              <a:schemeClr val="tx2">
                <a:lumMod val="75000"/>
              </a:schemeClr>
            </a:solidFill>
          </a:ln>
        </p:spPr>
        <p:txBody>
          <a:bodyPr>
            <a:normAutofit/>
          </a:bodyPr>
          <a:lstStyle/>
          <a:p>
            <a:r>
              <a:rPr lang="en-US" i="1" dirty="0" smtClean="0"/>
              <a:t>Like the gas pedal </a:t>
            </a:r>
          </a:p>
          <a:p>
            <a:r>
              <a:rPr lang="en-US" i="1" dirty="0" smtClean="0"/>
              <a:t>on the car.  </a:t>
            </a:r>
          </a:p>
          <a:p>
            <a:endParaRPr lang="en-US" i="1" dirty="0" smtClean="0"/>
          </a:p>
          <a:p>
            <a:r>
              <a:rPr lang="en-US" dirty="0" smtClean="0"/>
              <a:t>Excitatory neurotransmitter signals trigger action.</a:t>
            </a:r>
            <a:endParaRPr lang="en-US" dirty="0"/>
          </a:p>
        </p:txBody>
      </p:sp>
      <p:sp>
        <p:nvSpPr>
          <p:cNvPr id="5" name="Text Placeholder 4"/>
          <p:cNvSpPr>
            <a:spLocks noGrp="1"/>
          </p:cNvSpPr>
          <p:nvPr>
            <p:ph type="body" sz="quarter" idx="3"/>
          </p:nvPr>
        </p:nvSpPr>
        <p:spPr>
          <a:xfrm>
            <a:off x="4735004" y="1903431"/>
            <a:ext cx="3887788" cy="823912"/>
          </a:xfrm>
          <a:solidFill>
            <a:srgbClr val="E7D9B1"/>
          </a:solidFill>
          <a:ln w="76200">
            <a:solidFill>
              <a:schemeClr val="tx2">
                <a:lumMod val="75000"/>
              </a:schemeClr>
            </a:solidFill>
          </a:ln>
        </p:spPr>
        <p:txBody>
          <a:bodyPr anchor="ctr"/>
          <a:lstStyle/>
          <a:p>
            <a:r>
              <a:rPr lang="en-US" dirty="0"/>
              <a:t>i</a:t>
            </a:r>
            <a:r>
              <a:rPr lang="en-US" dirty="0" smtClean="0"/>
              <a:t>nhibitory signal</a:t>
            </a:r>
            <a:endParaRPr lang="en-US" dirty="0"/>
          </a:p>
        </p:txBody>
      </p:sp>
      <p:sp>
        <p:nvSpPr>
          <p:cNvPr id="6" name="Content Placeholder 5"/>
          <p:cNvSpPr>
            <a:spLocks noGrp="1"/>
          </p:cNvSpPr>
          <p:nvPr>
            <p:ph sz="quarter" idx="4"/>
          </p:nvPr>
        </p:nvSpPr>
        <p:spPr>
          <a:xfrm>
            <a:off x="4735004" y="2949609"/>
            <a:ext cx="3887788" cy="2242889"/>
          </a:xfrm>
          <a:solidFill>
            <a:srgbClr val="E7D9B1"/>
          </a:solidFill>
          <a:ln w="76200">
            <a:solidFill>
              <a:schemeClr val="tx2">
                <a:lumMod val="75000"/>
              </a:schemeClr>
            </a:solidFill>
          </a:ln>
        </p:spPr>
        <p:txBody>
          <a:bodyPr>
            <a:normAutofit/>
          </a:bodyPr>
          <a:lstStyle/>
          <a:p>
            <a:r>
              <a:rPr lang="en-US" i="1" dirty="0" smtClean="0"/>
              <a:t>Like the brake pedal </a:t>
            </a:r>
          </a:p>
          <a:p>
            <a:r>
              <a:rPr lang="en-US" i="1" dirty="0" smtClean="0"/>
              <a:t>on the car.</a:t>
            </a:r>
          </a:p>
          <a:p>
            <a:endParaRPr lang="en-US" i="1" dirty="0" smtClean="0"/>
          </a:p>
          <a:p>
            <a:r>
              <a:rPr lang="en-US" dirty="0" smtClean="0"/>
              <a:t>Inhibitory neurotransmitter signals depress action.</a:t>
            </a:r>
            <a:endParaRPr lang="en-US" dirty="0"/>
          </a:p>
        </p:txBody>
      </p:sp>
      <p:sp>
        <p:nvSpPr>
          <p:cNvPr id="7" name="TextBox 6"/>
          <p:cNvSpPr txBox="1"/>
          <p:nvPr/>
        </p:nvSpPr>
        <p:spPr>
          <a:xfrm>
            <a:off x="521208" y="5414768"/>
            <a:ext cx="8101584" cy="1200329"/>
          </a:xfrm>
          <a:prstGeom prst="rect">
            <a:avLst/>
          </a:prstGeom>
          <a:solidFill>
            <a:srgbClr val="E7D9B1"/>
          </a:solidFill>
          <a:ln w="76200">
            <a:solidFill>
              <a:schemeClr val="tx2">
                <a:lumMod val="75000"/>
              </a:schemeClr>
            </a:solidFill>
          </a:ln>
        </p:spPr>
        <p:txBody>
          <a:bodyPr wrap="square" rtlCol="0" anchor="ctr">
            <a:spAutoFit/>
          </a:bodyPr>
          <a:lstStyle/>
          <a:p>
            <a:pPr algn="ctr"/>
            <a:r>
              <a:rPr lang="en-US" sz="2400" dirty="0" smtClean="0">
                <a:latin typeface="Arial" panose="020B0604020202020204" pitchFamily="34" charset="0"/>
                <a:cs typeface="Arial" panose="020B0604020202020204" pitchFamily="34" charset="0"/>
              </a:rPr>
              <a:t>When the excitatory impulses outnumber the inhibitory impulses, the threshold has been reached and an action potential occurs.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94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420920" y="101583"/>
            <a:ext cx="7709825" cy="1600200"/>
          </a:xfrm>
        </p:spPr>
        <p:txBody>
          <a:bodyPr>
            <a:normAutofit/>
          </a:bodyPr>
          <a:lstStyle/>
          <a:p>
            <a:r>
              <a:rPr lang="en-US" sz="2000" dirty="0" smtClean="0">
                <a:solidFill>
                  <a:schemeClr val="bg1"/>
                </a:solidFill>
              </a:rPr>
              <a:t>1. What Would You Answer?</a:t>
            </a:r>
            <a:endParaRPr lang="en-US" sz="2000" dirty="0">
              <a:solidFill>
                <a:schemeClr val="bg1"/>
              </a:solidFill>
            </a:endParaRP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smtClean="0">
                <a:latin typeface="Arial" panose="020B0604020202020204" pitchFamily="34" charset="0"/>
                <a:cs typeface="Arial" panose="020B0604020202020204" pitchFamily="34" charset="0"/>
              </a:rPr>
              <a:t>1. What </a:t>
            </a:r>
            <a:r>
              <a:rPr lang="en-US" sz="2800" b="1" dirty="0">
                <a:latin typeface="Arial" panose="020B0604020202020204" pitchFamily="34" charset="0"/>
                <a:cs typeface="Arial" panose="020B0604020202020204" pitchFamily="34" charset="0"/>
              </a:rPr>
              <a:t>Would You Answer?</a:t>
            </a:r>
          </a:p>
        </p:txBody>
      </p:sp>
      <p:sp>
        <p:nvSpPr>
          <p:cNvPr id="8" name="Content Placeholder 7"/>
          <p:cNvSpPr>
            <a:spLocks noGrp="1"/>
          </p:cNvSpPr>
          <p:nvPr>
            <p:ph idx="1"/>
          </p:nvPr>
        </p:nvSpPr>
        <p:spPr>
          <a:xfrm>
            <a:off x="674727" y="1580549"/>
            <a:ext cx="7812603" cy="4873625"/>
          </a:xfrm>
          <a:solidFill>
            <a:srgbClr val="E7D9B1"/>
          </a:solidFill>
          <a:ln w="76200">
            <a:solidFill>
              <a:srgbClr val="D4E5F4"/>
            </a:solidFill>
          </a:ln>
        </p:spPr>
        <p:txBody>
          <a:bodyPr>
            <a:normAutofit/>
          </a:bodyPr>
          <a:lstStyle/>
          <a:p>
            <a:r>
              <a:rPr lang="en-US" b="1" dirty="0" smtClean="0"/>
              <a:t>In order for a neuron to generate an action potential, which of the following must be true?</a:t>
            </a:r>
          </a:p>
          <a:p>
            <a:endParaRPr lang="en-US" b="1" dirty="0" smtClean="0"/>
          </a:p>
          <a:p>
            <a:pPr marL="457200" indent="-457200" algn="l">
              <a:buFont typeface="+mj-lt"/>
              <a:buAutoNum type="alphaUcPeriod"/>
            </a:pPr>
            <a:r>
              <a:rPr lang="en-US" dirty="0" smtClean="0"/>
              <a:t>The neuron must be in the refractory period.</a:t>
            </a:r>
          </a:p>
          <a:p>
            <a:pPr marL="457200" indent="-457200" algn="l">
              <a:buFont typeface="+mj-lt"/>
              <a:buAutoNum type="alphaUcPeriod"/>
            </a:pPr>
            <a:r>
              <a:rPr lang="en-US" dirty="0" smtClean="0"/>
              <a:t>Glial cells must release the neurotransmitters into the axon.</a:t>
            </a:r>
          </a:p>
          <a:p>
            <a:pPr marL="457200" indent="-457200" algn="l">
              <a:buFont typeface="+mj-lt"/>
              <a:buAutoNum type="alphaUcPeriod"/>
            </a:pPr>
            <a:r>
              <a:rPr lang="en-US" dirty="0" smtClean="0"/>
              <a:t>Excitatory impulses must outnumber inhibitory impulses.</a:t>
            </a:r>
          </a:p>
          <a:p>
            <a:pPr marL="457200" indent="-457200" algn="l">
              <a:buFont typeface="+mj-lt"/>
              <a:buAutoNum type="alphaUcPeriod"/>
            </a:pPr>
            <a:r>
              <a:rPr lang="en-US" dirty="0" smtClean="0"/>
              <a:t>Dopamine and serotonin must be present in equal amounts.</a:t>
            </a:r>
          </a:p>
          <a:p>
            <a:pPr marL="457200" indent="-457200" algn="l">
              <a:buFont typeface="+mj-lt"/>
              <a:buAutoNum type="alphaUcPeriod"/>
            </a:pPr>
            <a:r>
              <a:rPr lang="en-US" dirty="0" smtClean="0"/>
              <a:t>Inhibitory impulses must outnumber excitatory impulses.</a:t>
            </a:r>
            <a:endParaRPr lang="en-US" dirty="0" smtClean="0"/>
          </a:p>
        </p:txBody>
      </p:sp>
    </p:spTree>
    <p:extLst>
      <p:ext uri="{BB962C8B-B14F-4D97-AF65-F5344CB8AC3E}">
        <p14:creationId xmlns:p14="http://schemas.microsoft.com/office/powerpoint/2010/main" val="268991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is the resting state of an axon?</a:t>
            </a:r>
            <a:endParaRPr lang="en-US" dirty="0">
              <a:solidFill>
                <a:schemeClr val="bg1"/>
              </a:solidFill>
            </a:endParaRPr>
          </a:p>
        </p:txBody>
      </p:sp>
      <p:sp>
        <p:nvSpPr>
          <p:cNvPr id="3" name="Content Placeholder 2"/>
          <p:cNvSpPr>
            <a:spLocks noGrp="1"/>
          </p:cNvSpPr>
          <p:nvPr>
            <p:ph idx="1"/>
          </p:nvPr>
        </p:nvSpPr>
        <p:spPr>
          <a:xfrm>
            <a:off x="628650" y="1856096"/>
            <a:ext cx="8101584" cy="4487555"/>
          </a:xfrm>
          <a:solidFill>
            <a:srgbClr val="E7D9B1"/>
          </a:solidFill>
          <a:ln w="76200">
            <a:solidFill>
              <a:schemeClr val="tx2">
                <a:lumMod val="75000"/>
              </a:schemeClr>
            </a:solidFill>
          </a:ln>
        </p:spPr>
        <p:txBody>
          <a:bodyPr>
            <a:normAutofit/>
          </a:bodyPr>
          <a:lstStyle/>
          <a:p>
            <a:r>
              <a:rPr lang="en-US" dirty="0" smtClean="0"/>
              <a:t>Prior to beginning the action potential, the outside of an axon’s membrane has mostly positively charged sodium (Na</a:t>
            </a:r>
            <a:r>
              <a:rPr lang="en-US" baseline="30000" dirty="0" smtClean="0"/>
              <a:t>+</a:t>
            </a:r>
            <a:r>
              <a:rPr lang="en-US" dirty="0" smtClean="0"/>
              <a:t>) ions and the interior contains negatively charged proteins and a small amount of positively charged potassium (K</a:t>
            </a:r>
            <a:r>
              <a:rPr lang="en-US" baseline="30000" dirty="0" smtClean="0"/>
              <a:t>+</a:t>
            </a:r>
            <a:r>
              <a:rPr lang="en-US" dirty="0" smtClean="0"/>
              <a:t>) ions.</a:t>
            </a:r>
          </a:p>
          <a:p>
            <a:endParaRPr lang="en-US" dirty="0" smtClean="0"/>
          </a:p>
          <a:p>
            <a:r>
              <a:rPr lang="en-US" dirty="0" smtClean="0"/>
              <a:t>This creates a slightly negative charge and at this point, the neuron is said to be in the </a:t>
            </a:r>
          </a:p>
          <a:p>
            <a:r>
              <a:rPr lang="en-US" b="1" i="1" dirty="0" smtClean="0"/>
              <a:t>resting state</a:t>
            </a:r>
            <a:r>
              <a:rPr lang="en-US" dirty="0" smtClean="0"/>
              <a:t>, or </a:t>
            </a:r>
            <a:r>
              <a:rPr lang="en-US" b="1" i="1" dirty="0" smtClean="0"/>
              <a:t>polarized</a:t>
            </a:r>
            <a:r>
              <a:rPr lang="en-US" dirty="0" smtClean="0"/>
              <a:t>.</a:t>
            </a:r>
            <a:endParaRPr lang="en-US" dirty="0"/>
          </a:p>
        </p:txBody>
      </p:sp>
    </p:spTree>
    <p:extLst>
      <p:ext uri="{BB962C8B-B14F-4D97-AF65-F5344CB8AC3E}">
        <p14:creationId xmlns:p14="http://schemas.microsoft.com/office/powerpoint/2010/main" val="77094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hidden="1"/>
          <p:cNvSpPr>
            <a:spLocks noGrp="1"/>
          </p:cNvSpPr>
          <p:nvPr>
            <p:ph type="title"/>
          </p:nvPr>
        </p:nvSpPr>
        <p:spPr>
          <a:xfrm>
            <a:off x="532957" y="99218"/>
            <a:ext cx="8101584" cy="1325563"/>
          </a:xfrm>
        </p:spPr>
        <p:txBody>
          <a:bodyPr>
            <a:normAutofit fontScale="90000"/>
          </a:bodyPr>
          <a:lstStyle/>
          <a:p>
            <a:r>
              <a:rPr lang="en-US" dirty="0" smtClean="0">
                <a:solidFill>
                  <a:schemeClr val="bg1"/>
                </a:solidFill>
              </a:rPr>
              <a:t>Module 9</a:t>
            </a:r>
            <a:br>
              <a:rPr lang="en-US" dirty="0" smtClean="0">
                <a:solidFill>
                  <a:schemeClr val="bg1"/>
                </a:solidFill>
              </a:rPr>
            </a:br>
            <a:r>
              <a:rPr lang="en-US" dirty="0" smtClean="0">
                <a:solidFill>
                  <a:schemeClr val="bg1"/>
                </a:solidFill>
              </a:rPr>
              <a:t>Biological Psychology and Neural Transmission</a:t>
            </a:r>
            <a:endParaRPr lang="en-US" dirty="0">
              <a:solidFill>
                <a:schemeClr val="bg1"/>
              </a:solidFill>
            </a:endParaRPr>
          </a:p>
        </p:txBody>
      </p:sp>
      <p:sp>
        <p:nvSpPr>
          <p:cNvPr id="3" name="Text Placeholder 2"/>
          <p:cNvSpPr>
            <a:spLocks noGrp="1"/>
          </p:cNvSpPr>
          <p:nvPr>
            <p:ph type="body" sz="quarter" idx="4294967295"/>
          </p:nvPr>
        </p:nvSpPr>
        <p:spPr>
          <a:xfrm>
            <a:off x="297711" y="244550"/>
            <a:ext cx="2531193" cy="6368902"/>
          </a:xfrm>
          <a:solidFill>
            <a:srgbClr val="E7D9B1"/>
          </a:solidFill>
        </p:spPr>
        <p:txBody>
          <a:bodyPr>
            <a:normAutofit/>
          </a:bodyPr>
          <a:lstStyle/>
          <a:p>
            <a:pPr marL="0" indent="0">
              <a:buNone/>
            </a:pPr>
            <a:r>
              <a:rPr lang="en-US" sz="2800" dirty="0" smtClean="0"/>
              <a:t>Module 9</a:t>
            </a:r>
            <a:endParaRPr lang="en-US" sz="2800" dirty="0"/>
          </a:p>
        </p:txBody>
      </p:sp>
      <p:sp>
        <p:nvSpPr>
          <p:cNvPr id="4" name="Text Placeholder 3"/>
          <p:cNvSpPr>
            <a:spLocks noGrp="1"/>
          </p:cNvSpPr>
          <p:nvPr>
            <p:ph type="body" sz="quarter" idx="4294967295"/>
          </p:nvPr>
        </p:nvSpPr>
        <p:spPr>
          <a:xfrm>
            <a:off x="297711" y="4386263"/>
            <a:ext cx="2476500" cy="1790700"/>
          </a:xfrm>
        </p:spPr>
        <p:txBody>
          <a:bodyPr>
            <a:noAutofit/>
          </a:bodyPr>
          <a:lstStyle/>
          <a:p>
            <a:pPr marL="0" indent="0">
              <a:buNone/>
            </a:pPr>
            <a:r>
              <a:rPr lang="en-US" sz="2800" dirty="0" smtClean="0"/>
              <a:t>Biological Psychology and Neural Transmission</a:t>
            </a:r>
            <a:endParaRPr lang="en-US" sz="2800" dirty="0"/>
          </a:p>
        </p:txBody>
      </p:sp>
      <p:sp>
        <p:nvSpPr>
          <p:cNvPr id="5" name="Text Placeholder 4"/>
          <p:cNvSpPr>
            <a:spLocks noGrp="1"/>
          </p:cNvSpPr>
          <p:nvPr>
            <p:ph type="body" sz="quarter" idx="4294967295"/>
          </p:nvPr>
        </p:nvSpPr>
        <p:spPr>
          <a:xfrm>
            <a:off x="740412" y="662892"/>
            <a:ext cx="8101012" cy="1325563"/>
          </a:xfrm>
          <a:solidFill>
            <a:schemeClr val="tx2">
              <a:lumMod val="75000"/>
            </a:schemeClr>
          </a:solidFill>
        </p:spPr>
        <p:txBody>
          <a:bodyPr>
            <a:normAutofit/>
          </a:bodyPr>
          <a:lstStyle/>
          <a:p>
            <a:pPr marL="0" indent="0" algn="l">
              <a:buNone/>
            </a:pPr>
            <a:r>
              <a:rPr lang="en-US" sz="4400" b="1" dirty="0" smtClean="0">
                <a:solidFill>
                  <a:schemeClr val="bg1"/>
                </a:solidFill>
              </a:rPr>
              <a:t>Learning Targets</a:t>
            </a:r>
            <a:endParaRPr lang="en-US" sz="4400" b="1" dirty="0">
              <a:solidFill>
                <a:schemeClr val="bg1"/>
              </a:solidFill>
            </a:endParaRPr>
          </a:p>
        </p:txBody>
      </p:sp>
      <p:pic>
        <p:nvPicPr>
          <p:cNvPr id="11" name="Picture 10" descr="decorative"/>
          <p:cNvPicPr>
            <a:picLocks noChangeAspect="1"/>
          </p:cNvPicPr>
          <p:nvPr/>
        </p:nvPicPr>
        <p:blipFill>
          <a:blip r:embed="rId3"/>
          <a:stretch>
            <a:fillRect/>
          </a:stretch>
        </p:blipFill>
        <p:spPr>
          <a:xfrm>
            <a:off x="2881293" y="2277823"/>
            <a:ext cx="457240" cy="457240"/>
          </a:xfrm>
          <a:prstGeom prst="rect">
            <a:avLst/>
          </a:prstGeom>
        </p:spPr>
      </p:pic>
      <p:sp>
        <p:nvSpPr>
          <p:cNvPr id="6" name="Content Placeholder 5"/>
          <p:cNvSpPr>
            <a:spLocks noGrp="1"/>
          </p:cNvSpPr>
          <p:nvPr>
            <p:ph idx="1"/>
          </p:nvPr>
        </p:nvSpPr>
        <p:spPr>
          <a:xfrm>
            <a:off x="3338530" y="2303930"/>
            <a:ext cx="5710347" cy="909438"/>
          </a:xfrm>
        </p:spPr>
        <p:txBody>
          <a:bodyPr anchor="t">
            <a:normAutofit/>
          </a:bodyPr>
          <a:lstStyle/>
          <a:p>
            <a:pPr marL="0" indent="0" algn="l">
              <a:buNone/>
            </a:pPr>
            <a:r>
              <a:rPr lang="en-US" sz="2400" b="1" dirty="0" smtClean="0">
                <a:solidFill>
                  <a:srgbClr val="C00000"/>
                </a:solidFill>
              </a:rPr>
              <a:t>9-1</a:t>
            </a:r>
            <a:r>
              <a:rPr lang="en-US" sz="2400" dirty="0" smtClean="0"/>
              <a:t> Explain why psychologists are concerned with human biology.</a:t>
            </a:r>
            <a:endParaRPr lang="en-US" sz="2400" dirty="0"/>
          </a:p>
        </p:txBody>
      </p:sp>
      <p:pic>
        <p:nvPicPr>
          <p:cNvPr id="12" name="Picture 11" descr="decorative"/>
          <p:cNvPicPr>
            <a:picLocks noChangeAspect="1"/>
          </p:cNvPicPr>
          <p:nvPr/>
        </p:nvPicPr>
        <p:blipFill>
          <a:blip r:embed="rId3"/>
          <a:stretch>
            <a:fillRect/>
          </a:stretch>
        </p:blipFill>
        <p:spPr>
          <a:xfrm>
            <a:off x="2897131" y="3099453"/>
            <a:ext cx="457240" cy="457240"/>
          </a:xfrm>
          <a:prstGeom prst="rect">
            <a:avLst/>
          </a:prstGeom>
        </p:spPr>
      </p:pic>
      <p:sp>
        <p:nvSpPr>
          <p:cNvPr id="7" name="Content Placeholder 6"/>
          <p:cNvSpPr>
            <a:spLocks noGrp="1"/>
          </p:cNvSpPr>
          <p:nvPr>
            <p:ph sz="quarter" idx="4294967295"/>
          </p:nvPr>
        </p:nvSpPr>
        <p:spPr>
          <a:xfrm>
            <a:off x="3338529" y="3323091"/>
            <a:ext cx="5805469" cy="685800"/>
          </a:xfrm>
        </p:spPr>
        <p:txBody>
          <a:bodyPr>
            <a:noAutofit/>
          </a:bodyPr>
          <a:lstStyle/>
          <a:p>
            <a:pPr marL="0" indent="0" algn="l">
              <a:buNone/>
            </a:pPr>
            <a:r>
              <a:rPr lang="en-US" sz="2400" b="1" dirty="0" smtClean="0">
                <a:solidFill>
                  <a:srgbClr val="C00000"/>
                </a:solidFill>
              </a:rPr>
              <a:t>9-2</a:t>
            </a:r>
            <a:r>
              <a:rPr lang="en-US" sz="2400" dirty="0" smtClean="0">
                <a:solidFill>
                  <a:srgbClr val="C00000"/>
                </a:solidFill>
              </a:rPr>
              <a:t> </a:t>
            </a:r>
            <a:r>
              <a:rPr lang="en-US" sz="2400" dirty="0" smtClean="0"/>
              <a:t>Describe the parts of a neuron, and explain how neural impulses are generated.</a:t>
            </a:r>
            <a:endParaRPr lang="en-US" sz="2400" dirty="0"/>
          </a:p>
        </p:txBody>
      </p:sp>
      <p:pic>
        <p:nvPicPr>
          <p:cNvPr id="13" name="Picture 12" descr="decorative"/>
          <p:cNvPicPr>
            <a:picLocks noChangeAspect="1"/>
          </p:cNvPicPr>
          <p:nvPr/>
        </p:nvPicPr>
        <p:blipFill>
          <a:blip r:embed="rId3"/>
          <a:stretch>
            <a:fillRect/>
          </a:stretch>
        </p:blipFill>
        <p:spPr>
          <a:xfrm>
            <a:off x="2881293" y="4257362"/>
            <a:ext cx="457240" cy="457240"/>
          </a:xfrm>
          <a:prstGeom prst="rect">
            <a:avLst/>
          </a:prstGeom>
        </p:spPr>
      </p:pic>
      <p:sp>
        <p:nvSpPr>
          <p:cNvPr id="8" name="Content Placeholder 7"/>
          <p:cNvSpPr>
            <a:spLocks noGrp="1"/>
          </p:cNvSpPr>
          <p:nvPr>
            <p:ph sz="quarter" idx="4294967295"/>
          </p:nvPr>
        </p:nvSpPr>
        <p:spPr>
          <a:xfrm>
            <a:off x="3338530" y="4326873"/>
            <a:ext cx="5805469" cy="685800"/>
          </a:xfrm>
        </p:spPr>
        <p:txBody>
          <a:bodyPr>
            <a:noAutofit/>
          </a:bodyPr>
          <a:lstStyle/>
          <a:p>
            <a:pPr marL="0" indent="0" algn="l">
              <a:buNone/>
            </a:pPr>
            <a:r>
              <a:rPr lang="en-US" sz="2400" b="1" dirty="0" smtClean="0">
                <a:solidFill>
                  <a:srgbClr val="C00000"/>
                </a:solidFill>
              </a:rPr>
              <a:t>9-3</a:t>
            </a:r>
            <a:r>
              <a:rPr lang="en-US" sz="2400" dirty="0" smtClean="0"/>
              <a:t> Describe how nerve cells communicate with other nerve cells.</a:t>
            </a:r>
            <a:endParaRPr lang="en-US" sz="2400" dirty="0"/>
          </a:p>
        </p:txBody>
      </p:sp>
      <p:pic>
        <p:nvPicPr>
          <p:cNvPr id="14" name="Picture 13" descr="decorative"/>
          <p:cNvPicPr>
            <a:picLocks noChangeAspect="1"/>
          </p:cNvPicPr>
          <p:nvPr/>
        </p:nvPicPr>
        <p:blipFill>
          <a:blip r:embed="rId3"/>
          <a:stretch>
            <a:fillRect/>
          </a:stretch>
        </p:blipFill>
        <p:spPr>
          <a:xfrm>
            <a:off x="2881293" y="5143461"/>
            <a:ext cx="457240" cy="457240"/>
          </a:xfrm>
          <a:prstGeom prst="rect">
            <a:avLst/>
          </a:prstGeom>
        </p:spPr>
      </p:pic>
      <p:sp>
        <p:nvSpPr>
          <p:cNvPr id="9" name="Content Placeholder 8"/>
          <p:cNvSpPr>
            <a:spLocks noGrp="1"/>
          </p:cNvSpPr>
          <p:nvPr>
            <p:ph sz="quarter" idx="4294967295"/>
          </p:nvPr>
        </p:nvSpPr>
        <p:spPr>
          <a:xfrm>
            <a:off x="3338531" y="5326464"/>
            <a:ext cx="5805469" cy="1052513"/>
          </a:xfrm>
        </p:spPr>
        <p:txBody>
          <a:bodyPr>
            <a:noAutofit/>
          </a:bodyPr>
          <a:lstStyle/>
          <a:p>
            <a:pPr marL="0" indent="0" algn="l">
              <a:buNone/>
            </a:pPr>
            <a:r>
              <a:rPr lang="en-US" sz="2400" b="1" dirty="0" smtClean="0">
                <a:solidFill>
                  <a:srgbClr val="C00000"/>
                </a:solidFill>
              </a:rPr>
              <a:t>9-4</a:t>
            </a:r>
            <a:r>
              <a:rPr lang="en-US" sz="2400" dirty="0" smtClean="0">
                <a:solidFill>
                  <a:srgbClr val="C00000"/>
                </a:solidFill>
              </a:rPr>
              <a:t> </a:t>
            </a:r>
            <a:r>
              <a:rPr lang="en-US" sz="2400" dirty="0" smtClean="0"/>
              <a:t>Describe how neurotransmitters influence behavior, and explain how drugs and other chemicals affect neurotransmission.</a:t>
            </a:r>
            <a:endParaRPr lang="en-US" sz="2400" dirty="0"/>
          </a:p>
        </p:txBody>
      </p:sp>
    </p:spTree>
    <p:extLst>
      <p:ext uri="{BB962C8B-B14F-4D97-AF65-F5344CB8AC3E}">
        <p14:creationId xmlns:p14="http://schemas.microsoft.com/office/powerpoint/2010/main" val="4029973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does it mean that an axon membrane is selectively permeable?</a:t>
            </a:r>
            <a:endParaRPr lang="en-US" dirty="0">
              <a:solidFill>
                <a:schemeClr val="bg1"/>
              </a:solidFill>
            </a:endParaRPr>
          </a:p>
        </p:txBody>
      </p:sp>
      <p:sp>
        <p:nvSpPr>
          <p:cNvPr id="3" name="Content Placeholder 2"/>
          <p:cNvSpPr>
            <a:spLocks noGrp="1"/>
          </p:cNvSpPr>
          <p:nvPr>
            <p:ph idx="1"/>
          </p:nvPr>
        </p:nvSpPr>
        <p:spPr>
          <a:xfrm>
            <a:off x="628650" y="2429838"/>
            <a:ext cx="8101584" cy="3253786"/>
          </a:xfrm>
          <a:solidFill>
            <a:srgbClr val="E7D9B1"/>
          </a:solidFill>
          <a:ln w="76200">
            <a:solidFill>
              <a:schemeClr val="tx2">
                <a:lumMod val="75000"/>
              </a:schemeClr>
            </a:solidFill>
          </a:ln>
        </p:spPr>
        <p:txBody>
          <a:bodyPr>
            <a:normAutofit/>
          </a:bodyPr>
          <a:lstStyle/>
          <a:p>
            <a:r>
              <a:rPr lang="en-US" dirty="0" smtClean="0"/>
              <a:t>The membrane contains voltage gated ion channels that either open to </a:t>
            </a:r>
          </a:p>
          <a:p>
            <a:r>
              <a:rPr lang="en-US" dirty="0" smtClean="0"/>
              <a:t>allow ion exchange (depolarization) or </a:t>
            </a:r>
          </a:p>
          <a:p>
            <a:r>
              <a:rPr lang="en-US" dirty="0" smtClean="0"/>
              <a:t>close to prevent ion exchange (polarization).</a:t>
            </a:r>
          </a:p>
        </p:txBody>
      </p:sp>
    </p:spTree>
    <p:extLst>
      <p:ext uri="{BB962C8B-B14F-4D97-AF65-F5344CB8AC3E}">
        <p14:creationId xmlns:p14="http://schemas.microsoft.com/office/powerpoint/2010/main" val="286861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r>
              <a:rPr lang="en-US" dirty="0" smtClean="0">
                <a:solidFill>
                  <a:schemeClr val="bg1"/>
                </a:solidFill>
              </a:rPr>
              <a:t>What are the steps in an action potential?</a:t>
            </a:r>
            <a:endParaRPr lang="en-US" dirty="0">
              <a:solidFill>
                <a:schemeClr val="bg1"/>
              </a:solidFill>
            </a:endParaRPr>
          </a:p>
        </p:txBody>
      </p:sp>
      <p:sp>
        <p:nvSpPr>
          <p:cNvPr id="4" name="Text Placeholder 3"/>
          <p:cNvSpPr>
            <a:spLocks noGrp="1"/>
          </p:cNvSpPr>
          <p:nvPr>
            <p:ph type="body" sz="half" idx="2"/>
          </p:nvPr>
        </p:nvSpPr>
        <p:spPr>
          <a:xfrm>
            <a:off x="630238" y="2429545"/>
            <a:ext cx="2949575" cy="4186408"/>
          </a:xfrm>
          <a:solidFill>
            <a:srgbClr val="E7D9B1"/>
          </a:solidFill>
          <a:ln w="76200">
            <a:solidFill>
              <a:schemeClr val="tx2">
                <a:lumMod val="75000"/>
              </a:schemeClr>
            </a:solidFill>
          </a:ln>
        </p:spPr>
        <p:txBody>
          <a:bodyPr>
            <a:normAutofit/>
          </a:bodyPr>
          <a:lstStyle/>
          <a:p>
            <a:r>
              <a:rPr lang="en-US" dirty="0"/>
              <a:t>The first section </a:t>
            </a:r>
            <a:endParaRPr lang="en-US" dirty="0" smtClean="0"/>
          </a:p>
          <a:p>
            <a:r>
              <a:rPr lang="en-US" dirty="0" smtClean="0"/>
              <a:t>of the semipermeable axon </a:t>
            </a:r>
            <a:r>
              <a:rPr lang="en-US" dirty="0"/>
              <a:t>opens its </a:t>
            </a:r>
            <a:r>
              <a:rPr lang="en-US" dirty="0" smtClean="0"/>
              <a:t>gates</a:t>
            </a:r>
            <a:r>
              <a:rPr lang="en-US" dirty="0"/>
              <a:t> </a:t>
            </a:r>
            <a:r>
              <a:rPr lang="en-US" dirty="0" smtClean="0"/>
              <a:t>once the threshold is met.</a:t>
            </a:r>
          </a:p>
          <a:p>
            <a:endParaRPr lang="en-US" dirty="0"/>
          </a:p>
          <a:p>
            <a:r>
              <a:rPr lang="en-US" dirty="0" smtClean="0"/>
              <a:t>Na</a:t>
            </a:r>
            <a:r>
              <a:rPr lang="en-US" b="1" baseline="30000" dirty="0" smtClean="0"/>
              <a:t>+</a:t>
            </a:r>
            <a:r>
              <a:rPr lang="en-US" dirty="0" smtClean="0"/>
              <a:t> ions flood </a:t>
            </a:r>
            <a:r>
              <a:rPr lang="en-US" dirty="0"/>
              <a:t>in through the </a:t>
            </a:r>
            <a:r>
              <a:rPr lang="en-US" dirty="0" smtClean="0"/>
              <a:t>channels.</a:t>
            </a:r>
            <a:endParaRPr lang="en-US" dirty="0"/>
          </a:p>
        </p:txBody>
      </p:sp>
      <p:pic>
        <p:nvPicPr>
          <p:cNvPr id="7" name="Content Placeholder 6"/>
          <p:cNvPicPr>
            <a:picLocks noGrp="1" noChangeAspect="1"/>
          </p:cNvPicPr>
          <p:nvPr>
            <p:ph idx="1"/>
          </p:nvPr>
        </p:nvPicPr>
        <p:blipFill>
          <a:blip r:embed="rId2"/>
          <a:stretch>
            <a:fillRect/>
          </a:stretch>
        </p:blipFill>
        <p:spPr>
          <a:xfrm>
            <a:off x="3995409" y="1606856"/>
            <a:ext cx="4798572" cy="4973862"/>
          </a:xfrm>
          <a:prstGeom prst="rect">
            <a:avLst/>
          </a:prstGeom>
          <a:ln w="76200">
            <a:solidFill>
              <a:schemeClr val="tx2">
                <a:lumMod val="75000"/>
              </a:schemeClr>
            </a:solidFill>
          </a:ln>
        </p:spPr>
      </p:pic>
    </p:spTree>
    <p:extLst>
      <p:ext uri="{BB962C8B-B14F-4D97-AF65-F5344CB8AC3E}">
        <p14:creationId xmlns:p14="http://schemas.microsoft.com/office/powerpoint/2010/main" val="878195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r>
              <a:rPr lang="en-US" dirty="0" smtClean="0">
                <a:solidFill>
                  <a:schemeClr val="bg1"/>
                </a:solidFill>
              </a:rPr>
              <a:t>Why do Na</a:t>
            </a:r>
            <a:r>
              <a:rPr lang="en-US" b="1" baseline="30000" dirty="0" smtClean="0">
                <a:solidFill>
                  <a:schemeClr val="bg1"/>
                </a:solidFill>
              </a:rPr>
              <a:t>+</a:t>
            </a:r>
            <a:r>
              <a:rPr lang="en-US" dirty="0" smtClean="0">
                <a:solidFill>
                  <a:schemeClr val="bg1"/>
                </a:solidFill>
              </a:rPr>
              <a:t> ions rush in?</a:t>
            </a:r>
            <a:endParaRPr lang="en-US" dirty="0">
              <a:solidFill>
                <a:schemeClr val="bg1"/>
              </a:solidFill>
            </a:endParaRPr>
          </a:p>
        </p:txBody>
      </p:sp>
      <p:sp>
        <p:nvSpPr>
          <p:cNvPr id="4" name="Text Placeholder 3"/>
          <p:cNvSpPr>
            <a:spLocks noGrp="1"/>
          </p:cNvSpPr>
          <p:nvPr>
            <p:ph type="body" sz="half" idx="2"/>
          </p:nvPr>
        </p:nvSpPr>
        <p:spPr>
          <a:xfrm>
            <a:off x="630238" y="2200945"/>
            <a:ext cx="2949575" cy="4242718"/>
          </a:xfrm>
          <a:solidFill>
            <a:srgbClr val="E7D9B1"/>
          </a:solidFill>
          <a:ln w="76200">
            <a:solidFill>
              <a:schemeClr val="tx2">
                <a:lumMod val="75000"/>
              </a:schemeClr>
            </a:solidFill>
          </a:ln>
        </p:spPr>
        <p:txBody>
          <a:bodyPr>
            <a:normAutofit/>
          </a:bodyPr>
          <a:lstStyle/>
          <a:p>
            <a:r>
              <a:rPr lang="en-US" dirty="0" smtClean="0"/>
              <a:t>Since the inside of the membrane is slightly more negative, the Na</a:t>
            </a:r>
            <a:r>
              <a:rPr lang="en-US" b="1" baseline="30000" dirty="0" smtClean="0"/>
              <a:t>+</a:t>
            </a:r>
            <a:r>
              <a:rPr lang="en-US" dirty="0" smtClean="0"/>
              <a:t> ions try to balance the charge.</a:t>
            </a:r>
          </a:p>
          <a:p>
            <a:r>
              <a:rPr lang="en-US" dirty="0" smtClean="0"/>
              <a:t>This causes a slight </a:t>
            </a:r>
            <a:r>
              <a:rPr lang="en-US" b="1" i="1" dirty="0" smtClean="0"/>
              <a:t>depolarization</a:t>
            </a:r>
            <a:r>
              <a:rPr lang="en-US" dirty="0" smtClean="0"/>
              <a:t>.</a:t>
            </a:r>
            <a:endParaRPr lang="en-US" dirty="0"/>
          </a:p>
        </p:txBody>
      </p:sp>
      <p:pic>
        <p:nvPicPr>
          <p:cNvPr id="6" name="Content Placeholder 5"/>
          <p:cNvPicPr>
            <a:picLocks noGrp="1" noChangeAspect="1"/>
          </p:cNvPicPr>
          <p:nvPr>
            <p:ph idx="1"/>
          </p:nvPr>
        </p:nvPicPr>
        <p:blipFill>
          <a:blip r:embed="rId2"/>
          <a:stretch>
            <a:fillRect/>
          </a:stretch>
        </p:blipFill>
        <p:spPr>
          <a:xfrm>
            <a:off x="4016636" y="1499234"/>
            <a:ext cx="4770177" cy="4944429"/>
          </a:xfrm>
          <a:prstGeom prst="rect">
            <a:avLst/>
          </a:prstGeom>
          <a:ln w="76200">
            <a:solidFill>
              <a:schemeClr val="tx2">
                <a:lumMod val="75000"/>
              </a:schemeClr>
            </a:solidFill>
          </a:ln>
        </p:spPr>
      </p:pic>
    </p:spTree>
    <p:extLst>
      <p:ext uri="{BB962C8B-B14F-4D97-AF65-F5344CB8AC3E}">
        <p14:creationId xmlns:p14="http://schemas.microsoft.com/office/powerpoint/2010/main" val="4146240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r>
              <a:rPr lang="en-US" dirty="0" smtClean="0">
                <a:solidFill>
                  <a:schemeClr val="bg1"/>
                </a:solidFill>
              </a:rPr>
              <a:t>What is the next step in an action potential?</a:t>
            </a:r>
            <a:endParaRPr lang="en-US" dirty="0">
              <a:solidFill>
                <a:schemeClr val="bg1"/>
              </a:solidFill>
            </a:endParaRPr>
          </a:p>
        </p:txBody>
      </p:sp>
      <p:sp>
        <p:nvSpPr>
          <p:cNvPr id="4" name="Text Placeholder 3"/>
          <p:cNvSpPr>
            <a:spLocks noGrp="1"/>
          </p:cNvSpPr>
          <p:nvPr>
            <p:ph type="body" sz="half" idx="2"/>
          </p:nvPr>
        </p:nvSpPr>
        <p:spPr>
          <a:xfrm>
            <a:off x="630238" y="2200944"/>
            <a:ext cx="2949575" cy="4371305"/>
          </a:xfrm>
          <a:solidFill>
            <a:srgbClr val="E7D9B1"/>
          </a:solidFill>
          <a:ln w="76200">
            <a:solidFill>
              <a:schemeClr val="tx2">
                <a:lumMod val="75000"/>
              </a:schemeClr>
            </a:solidFill>
          </a:ln>
        </p:spPr>
        <p:txBody>
          <a:bodyPr>
            <a:normAutofit lnSpcReduction="10000"/>
          </a:bodyPr>
          <a:lstStyle/>
          <a:p>
            <a:r>
              <a:rPr lang="en-US" dirty="0" smtClean="0"/>
              <a:t>The depolarization changes the</a:t>
            </a:r>
            <a:endParaRPr lang="en-US" dirty="0"/>
          </a:p>
          <a:p>
            <a:r>
              <a:rPr lang="en-US" dirty="0"/>
              <a:t>electrical charge of the </a:t>
            </a:r>
            <a:r>
              <a:rPr lang="en-US" dirty="0" smtClean="0"/>
              <a:t>next part </a:t>
            </a:r>
          </a:p>
          <a:p>
            <a:r>
              <a:rPr lang="en-US" dirty="0" smtClean="0"/>
              <a:t>of the axon</a:t>
            </a:r>
            <a:r>
              <a:rPr lang="en-US" dirty="0"/>
              <a:t>. </a:t>
            </a:r>
            <a:endParaRPr lang="en-US" dirty="0" smtClean="0"/>
          </a:p>
          <a:p>
            <a:endParaRPr lang="en-US" dirty="0" smtClean="0"/>
          </a:p>
          <a:p>
            <a:r>
              <a:rPr lang="en-US" dirty="0" smtClean="0"/>
              <a:t>Gates </a:t>
            </a:r>
            <a:r>
              <a:rPr lang="en-US" dirty="0"/>
              <a:t>in this </a:t>
            </a:r>
            <a:r>
              <a:rPr lang="en-US" dirty="0" smtClean="0"/>
              <a:t>second </a:t>
            </a:r>
            <a:r>
              <a:rPr lang="en-US" dirty="0"/>
              <a:t>area now</a:t>
            </a:r>
          </a:p>
          <a:p>
            <a:r>
              <a:rPr lang="en-US" dirty="0"/>
              <a:t>open, allowing </a:t>
            </a:r>
            <a:r>
              <a:rPr lang="en-US" dirty="0" smtClean="0"/>
              <a:t>even more Na+</a:t>
            </a:r>
            <a:endParaRPr lang="en-US" dirty="0"/>
          </a:p>
          <a:p>
            <a:r>
              <a:rPr lang="en-US" dirty="0"/>
              <a:t>ions to </a:t>
            </a:r>
            <a:r>
              <a:rPr lang="en-US" dirty="0" smtClean="0"/>
              <a:t>flow in.</a:t>
            </a:r>
            <a:endParaRPr lang="en-US" dirty="0"/>
          </a:p>
        </p:txBody>
      </p:sp>
      <p:pic>
        <p:nvPicPr>
          <p:cNvPr id="6" name="Content Placeholder 5"/>
          <p:cNvPicPr>
            <a:picLocks noGrp="1" noChangeAspect="1"/>
          </p:cNvPicPr>
          <p:nvPr>
            <p:ph idx="1"/>
          </p:nvPr>
        </p:nvPicPr>
        <p:blipFill>
          <a:blip r:embed="rId2"/>
          <a:stretch>
            <a:fillRect/>
          </a:stretch>
        </p:blipFill>
        <p:spPr>
          <a:xfrm>
            <a:off x="4111813" y="2743870"/>
            <a:ext cx="4659351" cy="2742530"/>
          </a:xfrm>
          <a:prstGeom prst="rect">
            <a:avLst/>
          </a:prstGeom>
          <a:ln w="76200">
            <a:solidFill>
              <a:schemeClr val="tx2">
                <a:lumMod val="75000"/>
              </a:schemeClr>
            </a:solidFill>
          </a:ln>
        </p:spPr>
      </p:pic>
    </p:spTree>
    <p:extLst>
      <p:ext uri="{BB962C8B-B14F-4D97-AF65-F5344CB8AC3E}">
        <p14:creationId xmlns:p14="http://schemas.microsoft.com/office/powerpoint/2010/main" val="76278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r>
              <a:rPr lang="en-US" dirty="0">
                <a:solidFill>
                  <a:schemeClr val="bg1"/>
                </a:solidFill>
              </a:rPr>
              <a:t>How do K</a:t>
            </a:r>
            <a:r>
              <a:rPr lang="en-US" b="1" baseline="30000" dirty="0">
                <a:solidFill>
                  <a:schemeClr val="bg1"/>
                </a:solidFill>
              </a:rPr>
              <a:t>+</a:t>
            </a:r>
            <a:r>
              <a:rPr lang="en-US" dirty="0">
                <a:solidFill>
                  <a:schemeClr val="bg1"/>
                </a:solidFill>
              </a:rPr>
              <a:t> ions move out?</a:t>
            </a:r>
          </a:p>
        </p:txBody>
      </p:sp>
      <p:sp>
        <p:nvSpPr>
          <p:cNvPr id="4" name="Text Placeholder 3"/>
          <p:cNvSpPr>
            <a:spLocks noGrp="1"/>
          </p:cNvSpPr>
          <p:nvPr>
            <p:ph type="body" sz="half" idx="2"/>
          </p:nvPr>
        </p:nvSpPr>
        <p:spPr>
          <a:xfrm>
            <a:off x="630238" y="2200944"/>
            <a:ext cx="2949575" cy="4371305"/>
          </a:xfrm>
          <a:solidFill>
            <a:srgbClr val="E7D9B1"/>
          </a:solidFill>
          <a:ln w="76200">
            <a:solidFill>
              <a:schemeClr val="tx2">
                <a:lumMod val="75000"/>
              </a:schemeClr>
            </a:solidFill>
          </a:ln>
        </p:spPr>
        <p:txBody>
          <a:bodyPr>
            <a:normAutofit/>
          </a:bodyPr>
          <a:lstStyle/>
          <a:p>
            <a:r>
              <a:rPr lang="en-US" dirty="0" smtClean="0"/>
              <a:t>At the same time, gates open in the first part of the axon allowing K</a:t>
            </a:r>
            <a:r>
              <a:rPr lang="en-US" b="1" baseline="30000" dirty="0" smtClean="0"/>
              <a:t>+</a:t>
            </a:r>
            <a:r>
              <a:rPr lang="en-US" dirty="0" smtClean="0"/>
              <a:t> ions to flow out.  </a:t>
            </a:r>
          </a:p>
          <a:p>
            <a:endParaRPr lang="en-US" dirty="0" smtClean="0"/>
          </a:p>
          <a:p>
            <a:r>
              <a:rPr lang="en-US" dirty="0" smtClean="0"/>
              <a:t>This </a:t>
            </a:r>
            <a:r>
              <a:rPr lang="en-US" b="1" i="1" dirty="0" smtClean="0"/>
              <a:t>repolarizes</a:t>
            </a:r>
            <a:r>
              <a:rPr lang="en-US" dirty="0" smtClean="0"/>
              <a:t> that section of the axon.</a:t>
            </a:r>
            <a:endParaRPr lang="en-US" dirty="0"/>
          </a:p>
        </p:txBody>
      </p:sp>
      <p:pic>
        <p:nvPicPr>
          <p:cNvPr id="6" name="Content Placeholder 5"/>
          <p:cNvPicPr>
            <a:picLocks noGrp="1" noChangeAspect="1"/>
          </p:cNvPicPr>
          <p:nvPr>
            <p:ph idx="1"/>
          </p:nvPr>
        </p:nvPicPr>
        <p:blipFill>
          <a:blip r:embed="rId2"/>
          <a:stretch>
            <a:fillRect/>
          </a:stretch>
        </p:blipFill>
        <p:spPr>
          <a:xfrm>
            <a:off x="4111813" y="2743870"/>
            <a:ext cx="4659351" cy="2742530"/>
          </a:xfrm>
          <a:prstGeom prst="rect">
            <a:avLst/>
          </a:prstGeom>
          <a:ln w="76200">
            <a:solidFill>
              <a:schemeClr val="tx2">
                <a:lumMod val="75000"/>
              </a:schemeClr>
            </a:solidFill>
          </a:ln>
        </p:spPr>
      </p:pic>
    </p:spTree>
    <p:extLst>
      <p:ext uri="{BB962C8B-B14F-4D97-AF65-F5344CB8AC3E}">
        <p14:creationId xmlns:p14="http://schemas.microsoft.com/office/powerpoint/2010/main" val="3264804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r>
              <a:rPr lang="en-US" dirty="0" smtClean="0">
                <a:solidFill>
                  <a:schemeClr val="bg1"/>
                </a:solidFill>
              </a:rPr>
              <a:t>What happens next?</a:t>
            </a:r>
            <a:endParaRPr lang="en-US" dirty="0">
              <a:solidFill>
                <a:schemeClr val="bg1"/>
              </a:solidFill>
            </a:endParaRPr>
          </a:p>
        </p:txBody>
      </p:sp>
      <p:sp>
        <p:nvSpPr>
          <p:cNvPr id="4" name="Text Placeholder 3"/>
          <p:cNvSpPr>
            <a:spLocks noGrp="1"/>
          </p:cNvSpPr>
          <p:nvPr>
            <p:ph type="body" sz="half" idx="2"/>
          </p:nvPr>
        </p:nvSpPr>
        <p:spPr>
          <a:xfrm>
            <a:off x="630238" y="2200944"/>
            <a:ext cx="2949575" cy="4371305"/>
          </a:xfrm>
          <a:solidFill>
            <a:srgbClr val="E7D9B1"/>
          </a:solidFill>
          <a:ln w="76200">
            <a:solidFill>
              <a:schemeClr val="tx2">
                <a:lumMod val="75000"/>
              </a:schemeClr>
            </a:solidFill>
          </a:ln>
        </p:spPr>
        <p:txBody>
          <a:bodyPr>
            <a:normAutofit/>
          </a:bodyPr>
          <a:lstStyle/>
          <a:p>
            <a:r>
              <a:rPr lang="en-US" dirty="0" smtClean="0"/>
              <a:t>The sodium/potassium pump continues to </a:t>
            </a:r>
            <a:r>
              <a:rPr lang="en-US" b="1" i="1" dirty="0" smtClean="0"/>
              <a:t>depolarize </a:t>
            </a:r>
            <a:r>
              <a:rPr lang="en-US" dirty="0" smtClean="0"/>
              <a:t>new sections of the axon and </a:t>
            </a:r>
            <a:r>
              <a:rPr lang="en-US" b="1" i="1" dirty="0" smtClean="0"/>
              <a:t>repolarize</a:t>
            </a:r>
            <a:r>
              <a:rPr lang="en-US" dirty="0" smtClean="0"/>
              <a:t> the previous sections.</a:t>
            </a:r>
            <a:endParaRPr lang="en-US" dirty="0"/>
          </a:p>
        </p:txBody>
      </p:sp>
      <p:pic>
        <p:nvPicPr>
          <p:cNvPr id="7" name="Content Placeholder 6"/>
          <p:cNvPicPr>
            <a:picLocks noGrp="1" noChangeAspect="1"/>
          </p:cNvPicPr>
          <p:nvPr>
            <p:ph idx="1"/>
          </p:nvPr>
        </p:nvPicPr>
        <p:blipFill>
          <a:blip r:embed="rId2"/>
          <a:stretch>
            <a:fillRect/>
          </a:stretch>
        </p:blipFill>
        <p:spPr>
          <a:xfrm>
            <a:off x="3873679" y="2871787"/>
            <a:ext cx="4970463" cy="2657475"/>
          </a:xfrm>
          <a:prstGeom prst="rect">
            <a:avLst/>
          </a:prstGeom>
          <a:ln w="76200">
            <a:solidFill>
              <a:schemeClr val="tx2">
                <a:lumMod val="75000"/>
              </a:schemeClr>
            </a:solidFill>
          </a:ln>
        </p:spPr>
      </p:pic>
    </p:spTree>
    <p:extLst>
      <p:ext uri="{BB962C8B-B14F-4D97-AF65-F5344CB8AC3E}">
        <p14:creationId xmlns:p14="http://schemas.microsoft.com/office/powerpoint/2010/main" val="1025533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r>
              <a:rPr lang="en-US" dirty="0" smtClean="0">
                <a:solidFill>
                  <a:schemeClr val="bg1"/>
                </a:solidFill>
              </a:rPr>
              <a:t>How does the impulse move?</a:t>
            </a:r>
            <a:endParaRPr lang="en-US" dirty="0">
              <a:solidFill>
                <a:schemeClr val="bg1"/>
              </a:solidFill>
            </a:endParaRPr>
          </a:p>
        </p:txBody>
      </p:sp>
      <p:sp>
        <p:nvSpPr>
          <p:cNvPr id="4" name="Text Placeholder 3"/>
          <p:cNvSpPr>
            <a:spLocks noGrp="1"/>
          </p:cNvSpPr>
          <p:nvPr>
            <p:ph type="body" sz="half" idx="2"/>
          </p:nvPr>
        </p:nvSpPr>
        <p:spPr>
          <a:xfrm>
            <a:off x="630238" y="2200944"/>
            <a:ext cx="2949575" cy="4371305"/>
          </a:xfrm>
          <a:solidFill>
            <a:srgbClr val="E7D9B1"/>
          </a:solidFill>
          <a:ln w="76200">
            <a:solidFill>
              <a:schemeClr val="tx2">
                <a:lumMod val="75000"/>
              </a:schemeClr>
            </a:solidFill>
          </a:ln>
        </p:spPr>
        <p:txBody>
          <a:bodyPr>
            <a:normAutofit/>
          </a:bodyPr>
          <a:lstStyle/>
          <a:p>
            <a:r>
              <a:rPr lang="en-US" dirty="0" smtClean="0"/>
              <a:t>The influx of the positive ions is the neural impulse.</a:t>
            </a:r>
          </a:p>
          <a:p>
            <a:endParaRPr lang="en-US" dirty="0" smtClean="0"/>
          </a:p>
          <a:p>
            <a:r>
              <a:rPr lang="en-US" dirty="0" smtClean="0"/>
              <a:t>The impulse moves down the axon like dominos falling one after the other.</a:t>
            </a:r>
            <a:endParaRPr lang="en-US" dirty="0"/>
          </a:p>
        </p:txBody>
      </p:sp>
      <p:pic>
        <p:nvPicPr>
          <p:cNvPr id="7" name="Content Placeholder 6"/>
          <p:cNvPicPr>
            <a:picLocks noGrp="1" noChangeAspect="1"/>
          </p:cNvPicPr>
          <p:nvPr>
            <p:ph idx="1"/>
          </p:nvPr>
        </p:nvPicPr>
        <p:blipFill>
          <a:blip r:embed="rId2"/>
          <a:stretch>
            <a:fillRect/>
          </a:stretch>
        </p:blipFill>
        <p:spPr>
          <a:xfrm>
            <a:off x="3873679" y="2871787"/>
            <a:ext cx="4970463" cy="2657475"/>
          </a:xfrm>
          <a:prstGeom prst="rect">
            <a:avLst/>
          </a:prstGeom>
          <a:ln w="76200">
            <a:solidFill>
              <a:schemeClr val="tx2">
                <a:lumMod val="75000"/>
              </a:schemeClr>
            </a:solidFill>
          </a:ln>
        </p:spPr>
      </p:pic>
    </p:spTree>
    <p:extLst>
      <p:ext uri="{BB962C8B-B14F-4D97-AF65-F5344CB8AC3E}">
        <p14:creationId xmlns:p14="http://schemas.microsoft.com/office/powerpoint/2010/main" val="125250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8101584" cy="1143000"/>
          </a:xfrm>
          <a:solidFill>
            <a:srgbClr val="D4E5F4"/>
          </a:solidFill>
          <a:ln w="57150">
            <a:solidFill>
              <a:schemeClr val="tx1"/>
            </a:solidFill>
          </a:ln>
        </p:spPr>
        <p:txBody>
          <a:bodyPr>
            <a:normAutofit/>
          </a:bodyPr>
          <a:lstStyle/>
          <a:p>
            <a:r>
              <a:rPr lang="en-US" dirty="0" smtClean="0"/>
              <a:t>Talk through the steps of the action potential with a partner.</a:t>
            </a:r>
            <a:endParaRPr lang="en-US" dirty="0"/>
          </a:p>
        </p:txBody>
      </p:sp>
      <p:sp>
        <p:nvSpPr>
          <p:cNvPr id="3" name="Text Placeholder 2"/>
          <p:cNvSpPr>
            <a:spLocks noGrp="1"/>
          </p:cNvSpPr>
          <p:nvPr>
            <p:ph type="body" sz="quarter" idx="18"/>
          </p:nvPr>
        </p:nvSpPr>
        <p:spPr>
          <a:xfrm>
            <a:off x="628650" y="5414960"/>
            <a:ext cx="8101584" cy="762000"/>
          </a:xfrm>
          <a:solidFill>
            <a:srgbClr val="D4E5F4"/>
          </a:solidFill>
        </p:spPr>
        <p:txBody>
          <a:bodyPr>
            <a:normAutofit fontScale="92500" lnSpcReduction="10000"/>
          </a:bodyPr>
          <a:lstStyle/>
          <a:p>
            <a:r>
              <a:rPr lang="en-US" dirty="0" smtClean="0"/>
              <a:t>Remember to use key terms (like depolarize or Na</a:t>
            </a:r>
            <a:r>
              <a:rPr lang="en-US" b="1" baseline="30000" dirty="0" smtClean="0"/>
              <a:t>+</a:t>
            </a:r>
            <a:r>
              <a:rPr lang="en-US" dirty="0" smtClean="0"/>
              <a:t> ions) to show you understand.</a:t>
            </a:r>
            <a:endParaRPr lang="en-US" dirty="0"/>
          </a:p>
        </p:txBody>
      </p:sp>
      <p:pic>
        <p:nvPicPr>
          <p:cNvPr id="5" name="Content Placeholder 4"/>
          <p:cNvPicPr>
            <a:picLocks noGrp="1" noChangeAspect="1"/>
          </p:cNvPicPr>
          <p:nvPr>
            <p:ph sz="quarter" idx="19"/>
          </p:nvPr>
        </p:nvPicPr>
        <p:blipFill>
          <a:blip r:embed="rId2"/>
          <a:stretch>
            <a:fillRect/>
          </a:stretch>
        </p:blipFill>
        <p:spPr>
          <a:xfrm>
            <a:off x="682117" y="2676865"/>
            <a:ext cx="7994650" cy="2582179"/>
          </a:xfrm>
          <a:prstGeom prst="rect">
            <a:avLst/>
          </a:prstGeom>
          <a:ln w="57150">
            <a:solidFill>
              <a:schemeClr val="tx1"/>
            </a:solidFill>
          </a:ln>
        </p:spPr>
      </p:pic>
    </p:spTree>
    <p:extLst>
      <p:ext uri="{BB962C8B-B14F-4D97-AF65-F5344CB8AC3E}">
        <p14:creationId xmlns:p14="http://schemas.microsoft.com/office/powerpoint/2010/main" val="3974563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a:solidFill>
                  <a:schemeClr val="bg1"/>
                </a:solidFill>
              </a:rPr>
              <a:t>What happens after the action potential moves to the end of the neuron??</a:t>
            </a:r>
          </a:p>
        </p:txBody>
      </p:sp>
      <p:sp>
        <p:nvSpPr>
          <p:cNvPr id="3" name="Content Placeholder 2"/>
          <p:cNvSpPr>
            <a:spLocks noGrp="1"/>
          </p:cNvSpPr>
          <p:nvPr>
            <p:ph idx="1"/>
          </p:nvPr>
        </p:nvSpPr>
        <p:spPr>
          <a:xfrm>
            <a:off x="628650" y="2120781"/>
            <a:ext cx="8101584" cy="3870586"/>
          </a:xfrm>
          <a:solidFill>
            <a:srgbClr val="E7D9B1"/>
          </a:solidFill>
          <a:ln w="76200">
            <a:solidFill>
              <a:schemeClr val="tx2">
                <a:lumMod val="75000"/>
              </a:schemeClr>
            </a:solidFill>
          </a:ln>
        </p:spPr>
        <p:txBody>
          <a:bodyPr>
            <a:normAutofit lnSpcReduction="10000"/>
          </a:bodyPr>
          <a:lstStyle/>
          <a:p>
            <a:pPr marL="0" indent="0">
              <a:buNone/>
            </a:pPr>
            <a:endParaRPr lang="en-US" dirty="0" smtClean="0"/>
          </a:p>
          <a:p>
            <a:pPr marL="0" indent="0">
              <a:buNone/>
            </a:pPr>
            <a:r>
              <a:rPr lang="en-US" dirty="0" smtClean="0"/>
              <a:t>Neurons </a:t>
            </a:r>
            <a:r>
              <a:rPr lang="en-US" dirty="0"/>
              <a:t>need short breaks</a:t>
            </a:r>
            <a:r>
              <a:rPr lang="en-US" dirty="0" smtClean="0"/>
              <a:t>.</a:t>
            </a:r>
          </a:p>
          <a:p>
            <a:pPr marL="0" indent="0">
              <a:buNone/>
            </a:pPr>
            <a:endParaRPr lang="en-US" dirty="0"/>
          </a:p>
          <a:p>
            <a:pPr marL="0" indent="0">
              <a:buNone/>
            </a:pPr>
            <a:r>
              <a:rPr lang="en-US" dirty="0"/>
              <a:t>During a resting pause called</a:t>
            </a:r>
          </a:p>
          <a:p>
            <a:pPr marL="0" indent="0">
              <a:buNone/>
            </a:pPr>
            <a:r>
              <a:rPr lang="en-US" dirty="0"/>
              <a:t>the </a:t>
            </a:r>
            <a:r>
              <a:rPr lang="en-US" b="1" i="1" dirty="0"/>
              <a:t>refractory period</a:t>
            </a:r>
            <a:r>
              <a:rPr lang="en-US" i="1" dirty="0"/>
              <a:t>, </a:t>
            </a:r>
          </a:p>
          <a:p>
            <a:pPr marL="0" indent="0">
              <a:buNone/>
            </a:pPr>
            <a:r>
              <a:rPr lang="en-US" dirty="0"/>
              <a:t>subsequent action potentials cannot occur </a:t>
            </a:r>
          </a:p>
          <a:p>
            <a:pPr marL="0" indent="0">
              <a:buNone/>
            </a:pPr>
            <a:r>
              <a:rPr lang="en-US" dirty="0"/>
              <a:t>until the axon returns to</a:t>
            </a:r>
          </a:p>
          <a:p>
            <a:pPr marL="0" indent="0">
              <a:buNone/>
            </a:pPr>
            <a:r>
              <a:rPr lang="en-US" dirty="0"/>
              <a:t>its resting state. </a:t>
            </a:r>
            <a:endParaRPr lang="en-US" dirty="0" smtClean="0"/>
          </a:p>
          <a:p>
            <a:pPr marL="0" indent="0">
              <a:buNone/>
            </a:pPr>
            <a:endParaRPr lang="en-US" dirty="0"/>
          </a:p>
          <a:p>
            <a:pPr marL="0" indent="0">
              <a:buNone/>
            </a:pPr>
            <a:r>
              <a:rPr lang="en-US" dirty="0"/>
              <a:t>Then the neuron can fire again.</a:t>
            </a:r>
          </a:p>
          <a:p>
            <a:pPr marL="0" indent="0">
              <a:buNone/>
            </a:pPr>
            <a:endParaRPr lang="en-US" dirty="0"/>
          </a:p>
        </p:txBody>
      </p:sp>
    </p:spTree>
    <p:extLst>
      <p:ext uri="{BB962C8B-B14F-4D97-AF65-F5344CB8AC3E}">
        <p14:creationId xmlns:p14="http://schemas.microsoft.com/office/powerpoint/2010/main" val="2386559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Let’s review three key terms in the process…</a:t>
            </a:r>
            <a:endParaRPr lang="en-US" dirty="0">
              <a:solidFill>
                <a:schemeClr val="bg1"/>
              </a:solidFill>
            </a:endParaRPr>
          </a:p>
        </p:txBody>
      </p:sp>
      <p:sp>
        <p:nvSpPr>
          <p:cNvPr id="3" name="Text Placeholder 2"/>
          <p:cNvSpPr>
            <a:spLocks noGrp="1"/>
          </p:cNvSpPr>
          <p:nvPr>
            <p:ph type="body" sz="quarter" idx="16"/>
          </p:nvPr>
        </p:nvSpPr>
        <p:spPr>
          <a:xfrm>
            <a:off x="628650" y="1879599"/>
            <a:ext cx="7958137" cy="1244600"/>
          </a:xfrm>
          <a:solidFill>
            <a:srgbClr val="E7D9B1"/>
          </a:solidFill>
          <a:ln w="76200">
            <a:solidFill>
              <a:schemeClr val="tx2">
                <a:lumMod val="75000"/>
              </a:schemeClr>
            </a:solidFill>
          </a:ln>
        </p:spPr>
        <p:txBody>
          <a:bodyPr>
            <a:normAutofit fontScale="92500" lnSpcReduction="10000"/>
          </a:bodyPr>
          <a:lstStyle/>
          <a:p>
            <a:pPr>
              <a:lnSpc>
                <a:spcPct val="110000"/>
              </a:lnSpc>
            </a:pPr>
            <a:r>
              <a:rPr lang="en-US" sz="2800" dirty="0" smtClean="0"/>
              <a:t>Polarization</a:t>
            </a:r>
            <a:r>
              <a:rPr lang="en-US" dirty="0" smtClean="0"/>
              <a:t>: </a:t>
            </a:r>
            <a:r>
              <a:rPr lang="en-US" i="1" dirty="0" smtClean="0"/>
              <a:t>the resting state of the neuron, charge is more positive outside the membrane and more negative inside</a:t>
            </a:r>
            <a:r>
              <a:rPr lang="en-US" dirty="0" smtClean="0"/>
              <a:t>.</a:t>
            </a:r>
            <a:endParaRPr lang="en-US" dirty="0"/>
          </a:p>
        </p:txBody>
      </p:sp>
      <p:sp>
        <p:nvSpPr>
          <p:cNvPr id="4" name="Text Placeholder 3"/>
          <p:cNvSpPr>
            <a:spLocks noGrp="1"/>
          </p:cNvSpPr>
          <p:nvPr>
            <p:ph type="body" sz="quarter" idx="17"/>
          </p:nvPr>
        </p:nvSpPr>
        <p:spPr>
          <a:xfrm>
            <a:off x="628650" y="3346449"/>
            <a:ext cx="7958137" cy="1244600"/>
          </a:xfrm>
          <a:solidFill>
            <a:srgbClr val="E7D9B1"/>
          </a:solidFill>
          <a:ln w="76200">
            <a:solidFill>
              <a:schemeClr val="tx2">
                <a:lumMod val="75000"/>
              </a:schemeClr>
            </a:solidFill>
          </a:ln>
        </p:spPr>
        <p:txBody>
          <a:bodyPr>
            <a:normAutofit/>
          </a:bodyPr>
          <a:lstStyle/>
          <a:p>
            <a:r>
              <a:rPr lang="en-US" dirty="0" smtClean="0"/>
              <a:t>Depolarization: </a:t>
            </a:r>
            <a:r>
              <a:rPr lang="en-US" sz="2400" i="1" dirty="0" smtClean="0"/>
              <a:t>the action potential; the rushing in and out of positively charged ions.</a:t>
            </a:r>
            <a:endParaRPr lang="en-US" sz="2400" i="1" dirty="0"/>
          </a:p>
        </p:txBody>
      </p:sp>
      <p:sp>
        <p:nvSpPr>
          <p:cNvPr id="5" name="Text Placeholder 4"/>
          <p:cNvSpPr>
            <a:spLocks noGrp="1"/>
          </p:cNvSpPr>
          <p:nvPr>
            <p:ph type="body" sz="quarter" idx="18"/>
          </p:nvPr>
        </p:nvSpPr>
        <p:spPr>
          <a:xfrm>
            <a:off x="628649" y="4813299"/>
            <a:ext cx="7958137" cy="1244600"/>
          </a:xfrm>
          <a:solidFill>
            <a:srgbClr val="E7D9B1"/>
          </a:solidFill>
          <a:ln w="76200">
            <a:solidFill>
              <a:schemeClr val="tx2">
                <a:lumMod val="75000"/>
              </a:schemeClr>
            </a:solidFill>
          </a:ln>
        </p:spPr>
        <p:txBody>
          <a:bodyPr>
            <a:normAutofit/>
          </a:bodyPr>
          <a:lstStyle/>
          <a:p>
            <a:r>
              <a:rPr lang="en-US" dirty="0" smtClean="0"/>
              <a:t>Repolarization: </a:t>
            </a:r>
            <a:r>
              <a:rPr lang="en-US" sz="2400" i="1" dirty="0" smtClean="0"/>
              <a:t>the refractory period; the closing of the membrane and reestablishing a more negative charge inside</a:t>
            </a:r>
            <a:endParaRPr lang="en-US" sz="2400" i="1" dirty="0"/>
          </a:p>
        </p:txBody>
      </p:sp>
    </p:spTree>
    <p:extLst>
      <p:ext uri="{BB962C8B-B14F-4D97-AF65-F5344CB8AC3E}">
        <p14:creationId xmlns:p14="http://schemas.microsoft.com/office/powerpoint/2010/main" val="332642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Why are psychologists concerned </a:t>
            </a:r>
            <a:br>
              <a:rPr lang="en-US" dirty="0" smtClean="0">
                <a:solidFill>
                  <a:schemeClr val="bg1"/>
                </a:solidFill>
              </a:rPr>
            </a:br>
            <a:r>
              <a:rPr lang="en-US" dirty="0" smtClean="0">
                <a:solidFill>
                  <a:schemeClr val="bg1"/>
                </a:solidFill>
              </a:rPr>
              <a:t>with human biology?</a:t>
            </a:r>
            <a:endParaRPr lang="en-US" dirty="0">
              <a:solidFill>
                <a:schemeClr val="bg1"/>
              </a:solidFill>
            </a:endParaRPr>
          </a:p>
        </p:txBody>
      </p:sp>
      <p:sp>
        <p:nvSpPr>
          <p:cNvPr id="3" name="Content Placeholder 2"/>
          <p:cNvSpPr>
            <a:spLocks noGrp="1"/>
          </p:cNvSpPr>
          <p:nvPr>
            <p:ph sz="half" idx="1"/>
          </p:nvPr>
        </p:nvSpPr>
        <p:spPr>
          <a:solidFill>
            <a:srgbClr val="E7D9B1"/>
          </a:solidFill>
          <a:ln w="76200">
            <a:solidFill>
              <a:schemeClr val="tx2">
                <a:lumMod val="75000"/>
              </a:schemeClr>
            </a:solidFill>
          </a:ln>
        </p:spPr>
        <p:txBody>
          <a:bodyPr/>
          <a:lstStyle/>
          <a:p>
            <a:r>
              <a:rPr lang="en-US" dirty="0" smtClean="0"/>
              <a:t>Psychologists from the biological perspective study the links between our biology and our behavior and mental processes.</a:t>
            </a:r>
            <a:endParaRPr lang="en-US" dirty="0"/>
          </a:p>
        </p:txBody>
      </p:sp>
      <p:pic>
        <p:nvPicPr>
          <p:cNvPr id="7" name="Content Placeholder 6"/>
          <p:cNvPicPr>
            <a:picLocks noGrp="1" noChangeAspect="1"/>
          </p:cNvPicPr>
          <p:nvPr>
            <p:ph sz="half" idx="2"/>
          </p:nvPr>
        </p:nvPicPr>
        <p:blipFill>
          <a:blip r:embed="rId2"/>
          <a:stretch>
            <a:fillRect/>
          </a:stretch>
        </p:blipFill>
        <p:spPr>
          <a:xfrm>
            <a:off x="5206543" y="1833800"/>
            <a:ext cx="3424747" cy="4351338"/>
          </a:xfrm>
          <a:prstGeom prst="rect">
            <a:avLst/>
          </a:prstGeom>
          <a:ln w="76200">
            <a:solidFill>
              <a:schemeClr val="accent5">
                <a:lumMod val="75000"/>
              </a:schemeClr>
            </a:solidFill>
          </a:ln>
        </p:spPr>
      </p:pic>
      <p:sp>
        <p:nvSpPr>
          <p:cNvPr id="4" name="TextBox 3" descr="The Human Brain Book"/>
          <p:cNvSpPr txBox="1"/>
          <p:nvPr/>
        </p:nvSpPr>
        <p:spPr>
          <a:xfrm>
            <a:off x="4872251" y="5117909"/>
            <a:ext cx="276999" cy="1138773"/>
          </a:xfrm>
          <a:prstGeom prst="rect">
            <a:avLst/>
          </a:prstGeom>
          <a:noFill/>
        </p:spPr>
        <p:txBody>
          <a:bodyPr vert="vert270" wrap="square" rtlCol="0">
            <a:spAutoFit/>
          </a:bodyPr>
          <a:lstStyle/>
          <a:p>
            <a:r>
              <a:rPr lang="en-US" sz="600" dirty="0" smtClean="0">
                <a:latin typeface="Arial" panose="020B0604020202020204" pitchFamily="34" charset="0"/>
                <a:cs typeface="Arial" panose="020B0604020202020204" pitchFamily="34" charset="0"/>
              </a:rPr>
              <a:t>The  Human Brain Book</a:t>
            </a:r>
            <a:endParaRPr lang="en-US" sz="600" dirty="0">
              <a:latin typeface="Arial" panose="020B0604020202020204" pitchFamily="34" charset="0"/>
              <a:cs typeface="Arial" panose="020B0604020202020204" pitchFamily="34" charset="0"/>
            </a:endParaRPr>
          </a:p>
        </p:txBody>
      </p:sp>
      <p:pic>
        <p:nvPicPr>
          <p:cNvPr id="8" name="Picture 7" descr="decorative"/>
          <p:cNvPicPr>
            <a:picLocks noChangeAspect="1"/>
          </p:cNvPicPr>
          <p:nvPr/>
        </p:nvPicPr>
        <p:blipFill>
          <a:blip r:embed="rId3"/>
          <a:stretch>
            <a:fillRect/>
          </a:stretch>
        </p:blipFill>
        <p:spPr>
          <a:xfrm>
            <a:off x="651834" y="392421"/>
            <a:ext cx="688908" cy="688908"/>
          </a:xfrm>
          <a:prstGeom prst="rect">
            <a:avLst/>
          </a:prstGeom>
        </p:spPr>
      </p:pic>
    </p:spTree>
    <p:extLst>
      <p:ext uri="{BB962C8B-B14F-4D97-AF65-F5344CB8AC3E}">
        <p14:creationId xmlns:p14="http://schemas.microsoft.com/office/powerpoint/2010/main" val="146223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How do neurons communicate </a:t>
            </a:r>
            <a:br>
              <a:rPr lang="en-US" dirty="0" smtClean="0">
                <a:solidFill>
                  <a:schemeClr val="bg1"/>
                </a:solidFill>
              </a:rPr>
            </a:br>
            <a:r>
              <a:rPr lang="en-US" dirty="0" smtClean="0">
                <a:solidFill>
                  <a:schemeClr val="bg1"/>
                </a:solidFill>
              </a:rPr>
              <a:t>with each other?</a:t>
            </a:r>
            <a:endParaRPr lang="en-US" dirty="0">
              <a:solidFill>
                <a:schemeClr val="bg1"/>
              </a:solidFill>
            </a:endParaRPr>
          </a:p>
        </p:txBody>
      </p:sp>
      <p:sp>
        <p:nvSpPr>
          <p:cNvPr id="4" name="Content Placeholder 3"/>
          <p:cNvSpPr>
            <a:spLocks noGrp="1"/>
          </p:cNvSpPr>
          <p:nvPr>
            <p:ph sz="quarter" idx="14"/>
          </p:nvPr>
        </p:nvSpPr>
        <p:spPr>
          <a:xfrm>
            <a:off x="628650" y="5412665"/>
            <a:ext cx="8101013" cy="825500"/>
          </a:xfrm>
          <a:solidFill>
            <a:srgbClr val="E7D9B1"/>
          </a:solidFill>
          <a:ln w="76200">
            <a:solidFill>
              <a:schemeClr val="tx2">
                <a:lumMod val="75000"/>
              </a:schemeClr>
            </a:solidFill>
          </a:ln>
        </p:spPr>
        <p:txBody>
          <a:bodyPr/>
          <a:lstStyle/>
          <a:p>
            <a:r>
              <a:rPr lang="en-US" dirty="0" smtClean="0"/>
              <a:t>The sending neuron releases </a:t>
            </a:r>
            <a:r>
              <a:rPr lang="en-US" b="1" i="1" dirty="0" smtClean="0"/>
              <a:t>neurotransmitters</a:t>
            </a:r>
            <a:r>
              <a:rPr lang="en-US" dirty="0" smtClean="0"/>
              <a:t> across </a:t>
            </a:r>
          </a:p>
          <a:p>
            <a:r>
              <a:rPr lang="en-US" dirty="0" smtClean="0"/>
              <a:t>a </a:t>
            </a:r>
            <a:r>
              <a:rPr lang="en-US" b="1" i="1" dirty="0" smtClean="0"/>
              <a:t>synapse </a:t>
            </a:r>
            <a:r>
              <a:rPr lang="en-US" dirty="0" smtClean="0"/>
              <a:t>to the receiving neuron.</a:t>
            </a:r>
            <a:endParaRPr lang="en-US" dirty="0"/>
          </a:p>
        </p:txBody>
      </p:sp>
      <p:pic>
        <p:nvPicPr>
          <p:cNvPr id="6" name="Content Placeholder 5"/>
          <p:cNvPicPr>
            <a:picLocks noGrp="1" noChangeAspect="1"/>
          </p:cNvPicPr>
          <p:nvPr>
            <p:ph sz="quarter" idx="13"/>
          </p:nvPr>
        </p:nvPicPr>
        <p:blipFill>
          <a:blip r:embed="rId2"/>
          <a:stretch>
            <a:fillRect/>
          </a:stretch>
        </p:blipFill>
        <p:spPr>
          <a:xfrm>
            <a:off x="1373525" y="1955800"/>
            <a:ext cx="6611262" cy="3035300"/>
          </a:xfrm>
          <a:prstGeom prst="rect">
            <a:avLst/>
          </a:prstGeom>
          <a:ln w="76200">
            <a:solidFill>
              <a:schemeClr val="tx2">
                <a:lumMod val="75000"/>
              </a:schemeClr>
            </a:solidFill>
          </a:ln>
        </p:spPr>
      </p:pic>
      <p:pic>
        <p:nvPicPr>
          <p:cNvPr id="5" name="Picture 4" descr="decorative"/>
          <p:cNvPicPr>
            <a:picLocks noChangeAspect="1"/>
          </p:cNvPicPr>
          <p:nvPr/>
        </p:nvPicPr>
        <p:blipFill>
          <a:blip r:embed="rId3"/>
          <a:stretch>
            <a:fillRect/>
          </a:stretch>
        </p:blipFill>
        <p:spPr>
          <a:xfrm>
            <a:off x="665479" y="409583"/>
            <a:ext cx="688908" cy="688908"/>
          </a:xfrm>
          <a:prstGeom prst="rect">
            <a:avLst/>
          </a:prstGeom>
        </p:spPr>
      </p:pic>
    </p:spTree>
    <p:extLst>
      <p:ext uri="{BB962C8B-B14F-4D97-AF65-F5344CB8AC3E}">
        <p14:creationId xmlns:p14="http://schemas.microsoft.com/office/powerpoint/2010/main" val="1947440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054658" cy="1600200"/>
          </a:xfrm>
          <a:solidFill>
            <a:schemeClr val="tx2">
              <a:lumMod val="75000"/>
            </a:schemeClr>
          </a:solidFill>
        </p:spPr>
        <p:txBody>
          <a:bodyPr/>
          <a:lstStyle/>
          <a:p>
            <a:r>
              <a:rPr lang="en-US" dirty="0" smtClean="0">
                <a:solidFill>
                  <a:schemeClr val="bg1"/>
                </a:solidFill>
              </a:rPr>
              <a:t>What is a neurotransmitter?</a:t>
            </a:r>
            <a:endParaRPr lang="en-US" dirty="0">
              <a:solidFill>
                <a:schemeClr val="bg1"/>
              </a:solidFill>
            </a:endParaRPr>
          </a:p>
        </p:txBody>
      </p:sp>
      <p:sp>
        <p:nvSpPr>
          <p:cNvPr id="4" name="Text Placeholder 3"/>
          <p:cNvSpPr>
            <a:spLocks noGrp="1"/>
          </p:cNvSpPr>
          <p:nvPr>
            <p:ph type="body" sz="half" idx="2"/>
          </p:nvPr>
        </p:nvSpPr>
        <p:spPr>
          <a:xfrm>
            <a:off x="630238" y="2275763"/>
            <a:ext cx="3054658" cy="3803651"/>
          </a:xfrm>
          <a:solidFill>
            <a:srgbClr val="E7D9B1"/>
          </a:solidFill>
          <a:ln w="76200">
            <a:solidFill>
              <a:schemeClr val="tx2">
                <a:lumMod val="75000"/>
              </a:schemeClr>
            </a:solidFill>
          </a:ln>
        </p:spPr>
        <p:txBody>
          <a:bodyPr>
            <a:normAutofit/>
          </a:bodyPr>
          <a:lstStyle/>
          <a:p>
            <a:r>
              <a:rPr lang="en-US" dirty="0"/>
              <a:t>chemical</a:t>
            </a:r>
          </a:p>
          <a:p>
            <a:r>
              <a:rPr lang="en-US" dirty="0"/>
              <a:t>m</a:t>
            </a:r>
            <a:r>
              <a:rPr lang="en-US" dirty="0" smtClean="0"/>
              <a:t>essengers</a:t>
            </a:r>
          </a:p>
          <a:p>
            <a:r>
              <a:rPr lang="en-US" dirty="0"/>
              <a:t>t</a:t>
            </a:r>
            <a:r>
              <a:rPr lang="en-US" dirty="0" smtClean="0"/>
              <a:t>hat travel </a:t>
            </a:r>
          </a:p>
          <a:p>
            <a:r>
              <a:rPr lang="en-US" dirty="0" smtClean="0"/>
              <a:t>across </a:t>
            </a:r>
            <a:r>
              <a:rPr lang="en-US" dirty="0"/>
              <a:t>the</a:t>
            </a:r>
          </a:p>
          <a:p>
            <a:r>
              <a:rPr lang="en-US" dirty="0"/>
              <a:t>synapse and bind to receptor sites</a:t>
            </a:r>
          </a:p>
          <a:p>
            <a:r>
              <a:rPr lang="en-US" dirty="0"/>
              <a:t>on the receiving </a:t>
            </a:r>
            <a:r>
              <a:rPr lang="en-US" dirty="0" smtClean="0"/>
              <a:t>neuron</a:t>
            </a:r>
            <a:endParaRPr lang="en-US" dirty="0"/>
          </a:p>
        </p:txBody>
      </p:sp>
      <p:pic>
        <p:nvPicPr>
          <p:cNvPr id="5" name="Content Placeholder 4"/>
          <p:cNvPicPr>
            <a:picLocks noGrp="1" noChangeAspect="1"/>
          </p:cNvPicPr>
          <p:nvPr>
            <p:ph idx="1"/>
          </p:nvPr>
        </p:nvPicPr>
        <p:blipFill>
          <a:blip r:embed="rId2"/>
          <a:stretch>
            <a:fillRect/>
          </a:stretch>
        </p:blipFill>
        <p:spPr>
          <a:xfrm>
            <a:off x="4074450" y="1514902"/>
            <a:ext cx="4592945" cy="4072202"/>
          </a:xfrm>
          <a:prstGeom prst="rect">
            <a:avLst/>
          </a:prstGeom>
          <a:ln w="76200">
            <a:solidFill>
              <a:schemeClr val="tx2">
                <a:lumMod val="75000"/>
              </a:schemeClr>
            </a:solidFill>
          </a:ln>
        </p:spPr>
      </p:pic>
    </p:spTree>
    <p:extLst>
      <p:ext uri="{BB962C8B-B14F-4D97-AF65-F5344CB8AC3E}">
        <p14:creationId xmlns:p14="http://schemas.microsoft.com/office/powerpoint/2010/main" val="1199191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054658" cy="1600200"/>
          </a:xfrm>
          <a:solidFill>
            <a:schemeClr val="tx2">
              <a:lumMod val="75000"/>
            </a:schemeClr>
          </a:solidFill>
        </p:spPr>
        <p:txBody>
          <a:bodyPr/>
          <a:lstStyle/>
          <a:p>
            <a:r>
              <a:rPr lang="en-US" dirty="0" smtClean="0">
                <a:solidFill>
                  <a:schemeClr val="bg1"/>
                </a:solidFill>
              </a:rPr>
              <a:t>What is a synapse?</a:t>
            </a:r>
            <a:endParaRPr lang="en-US" dirty="0">
              <a:solidFill>
                <a:schemeClr val="bg1"/>
              </a:solidFill>
            </a:endParaRPr>
          </a:p>
        </p:txBody>
      </p:sp>
      <p:sp>
        <p:nvSpPr>
          <p:cNvPr id="4" name="Text Placeholder 3"/>
          <p:cNvSpPr>
            <a:spLocks noGrp="1"/>
          </p:cNvSpPr>
          <p:nvPr>
            <p:ph type="body" sz="half" idx="2"/>
          </p:nvPr>
        </p:nvSpPr>
        <p:spPr>
          <a:xfrm>
            <a:off x="630238" y="2275763"/>
            <a:ext cx="3054658" cy="4403815"/>
          </a:xfrm>
          <a:solidFill>
            <a:srgbClr val="E7D9B1"/>
          </a:solidFill>
          <a:ln w="76200">
            <a:solidFill>
              <a:schemeClr val="tx2">
                <a:lumMod val="75000"/>
              </a:schemeClr>
            </a:solidFill>
          </a:ln>
        </p:spPr>
        <p:txBody>
          <a:bodyPr>
            <a:normAutofit/>
          </a:bodyPr>
          <a:lstStyle/>
          <a:p>
            <a:r>
              <a:rPr lang="en-US" dirty="0"/>
              <a:t>the junction</a:t>
            </a:r>
          </a:p>
          <a:p>
            <a:r>
              <a:rPr lang="en-US" dirty="0"/>
              <a:t>between the axon tip of the sending</a:t>
            </a:r>
          </a:p>
          <a:p>
            <a:r>
              <a:rPr lang="en-US" dirty="0"/>
              <a:t>neuron and the dendrite or cell</a:t>
            </a:r>
          </a:p>
          <a:p>
            <a:r>
              <a:rPr lang="en-US" dirty="0"/>
              <a:t>body of the receiving </a:t>
            </a:r>
            <a:r>
              <a:rPr lang="en-US" dirty="0" smtClean="0"/>
              <a:t>neuron</a:t>
            </a:r>
            <a:endParaRPr lang="en-US" dirty="0"/>
          </a:p>
        </p:txBody>
      </p:sp>
      <p:sp>
        <p:nvSpPr>
          <p:cNvPr id="3" name="TextBox 2"/>
          <p:cNvSpPr txBox="1"/>
          <p:nvPr/>
        </p:nvSpPr>
        <p:spPr>
          <a:xfrm>
            <a:off x="4074449" y="5479249"/>
            <a:ext cx="4714708" cy="1200329"/>
          </a:xfrm>
          <a:prstGeom prst="rect">
            <a:avLst/>
          </a:prstGeom>
          <a:solidFill>
            <a:srgbClr val="E7D9B1"/>
          </a:solidFill>
          <a:ln w="76200">
            <a:solidFill>
              <a:schemeClr val="tx2">
                <a:lumMod val="75000"/>
              </a:schemeClr>
            </a:solidFill>
          </a:ln>
        </p:spPr>
        <p:txBody>
          <a:bodyPr wrap="square" rtlCol="0" anchor="ctr">
            <a:spAutoFit/>
          </a:bodyPr>
          <a:lstStyle/>
          <a:p>
            <a:pPr algn="ctr"/>
            <a:r>
              <a:rPr lang="en-US" sz="2400" dirty="0" smtClean="0">
                <a:latin typeface="Arial" panose="020B0604020202020204" pitchFamily="34" charset="0"/>
                <a:cs typeface="Arial" panose="020B0604020202020204" pitchFamily="34" charset="0"/>
              </a:rPr>
              <a:t>The tiny </a:t>
            </a:r>
            <a:r>
              <a:rPr lang="en-US" sz="2400" dirty="0">
                <a:latin typeface="Arial" panose="020B0604020202020204" pitchFamily="34" charset="0"/>
                <a:cs typeface="Arial" panose="020B0604020202020204" pitchFamily="34" charset="0"/>
              </a:rPr>
              <a:t>gap at this junction is called </a:t>
            </a:r>
            <a:r>
              <a:rPr lang="en-US" sz="2400" dirty="0" smtClean="0">
                <a:latin typeface="Arial" panose="020B0604020202020204" pitchFamily="34" charset="0"/>
                <a:cs typeface="Arial" panose="020B0604020202020204" pitchFamily="34" charset="0"/>
              </a:rPr>
              <a:t>the </a:t>
            </a:r>
            <a:r>
              <a:rPr lang="en-US" sz="2400" i="1" dirty="0" smtClean="0">
                <a:latin typeface="Arial" panose="020B0604020202020204" pitchFamily="34" charset="0"/>
                <a:cs typeface="Arial" panose="020B0604020202020204" pitchFamily="34" charset="0"/>
              </a:rPr>
              <a:t>synaptic </a:t>
            </a:r>
            <a:r>
              <a:rPr lang="en-US" sz="2400" i="1" dirty="0">
                <a:latin typeface="Arial" panose="020B0604020202020204" pitchFamily="34" charset="0"/>
                <a:cs typeface="Arial" panose="020B0604020202020204" pitchFamily="34" charset="0"/>
              </a:rPr>
              <a:t>gap </a:t>
            </a:r>
            <a:r>
              <a:rPr lang="en-US" sz="2400" dirty="0">
                <a:latin typeface="Arial" panose="020B0604020202020204" pitchFamily="34" charset="0"/>
                <a:cs typeface="Arial" panose="020B0604020202020204" pitchFamily="34" charset="0"/>
              </a:rPr>
              <a:t>or </a:t>
            </a:r>
            <a:r>
              <a:rPr lang="en-US" sz="2400" i="1" dirty="0">
                <a:latin typeface="Arial" panose="020B0604020202020204" pitchFamily="34" charset="0"/>
                <a:cs typeface="Arial" panose="020B0604020202020204" pitchFamily="34" charset="0"/>
              </a:rPr>
              <a:t>synaptic cleft.</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4135330" y="982640"/>
            <a:ext cx="4592945" cy="4072202"/>
          </a:xfrm>
          <a:prstGeom prst="rect">
            <a:avLst/>
          </a:prstGeom>
          <a:ln w="76200">
            <a:solidFill>
              <a:schemeClr val="tx2">
                <a:lumMod val="75000"/>
              </a:schemeClr>
            </a:solidFill>
          </a:ln>
        </p:spPr>
      </p:pic>
    </p:spTree>
    <p:extLst>
      <p:ext uri="{BB962C8B-B14F-4D97-AF65-F5344CB8AC3E}">
        <p14:creationId xmlns:p14="http://schemas.microsoft.com/office/powerpoint/2010/main" val="3110896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054658" cy="1600200"/>
          </a:xfrm>
          <a:solidFill>
            <a:schemeClr val="tx2">
              <a:lumMod val="75000"/>
            </a:schemeClr>
          </a:solidFill>
        </p:spPr>
        <p:txBody>
          <a:bodyPr/>
          <a:lstStyle/>
          <a:p>
            <a:r>
              <a:rPr lang="en-US" dirty="0" smtClean="0">
                <a:solidFill>
                  <a:schemeClr val="bg1"/>
                </a:solidFill>
              </a:rPr>
              <a:t>How does the process work?</a:t>
            </a:r>
            <a:endParaRPr lang="en-US" dirty="0">
              <a:solidFill>
                <a:schemeClr val="bg1"/>
              </a:solidFill>
            </a:endParaRPr>
          </a:p>
        </p:txBody>
      </p:sp>
      <p:sp>
        <p:nvSpPr>
          <p:cNvPr id="4" name="Text Placeholder 3"/>
          <p:cNvSpPr>
            <a:spLocks noGrp="1"/>
          </p:cNvSpPr>
          <p:nvPr>
            <p:ph type="body" sz="half" idx="2"/>
          </p:nvPr>
        </p:nvSpPr>
        <p:spPr>
          <a:xfrm>
            <a:off x="630238" y="2275763"/>
            <a:ext cx="3054658" cy="4403815"/>
          </a:xfrm>
          <a:solidFill>
            <a:srgbClr val="E7D9B1"/>
          </a:solidFill>
          <a:ln w="76200">
            <a:solidFill>
              <a:schemeClr val="tx2">
                <a:lumMod val="75000"/>
              </a:schemeClr>
            </a:solidFill>
          </a:ln>
        </p:spPr>
        <p:txBody>
          <a:bodyPr>
            <a:normAutofit fontScale="92500" lnSpcReduction="10000"/>
          </a:bodyPr>
          <a:lstStyle/>
          <a:p>
            <a:r>
              <a:rPr lang="en-US" dirty="0"/>
              <a:t>When an action potential</a:t>
            </a:r>
          </a:p>
          <a:p>
            <a:r>
              <a:rPr lang="en-US" dirty="0"/>
              <a:t>reaches an axon’s </a:t>
            </a:r>
            <a:r>
              <a:rPr lang="en-US" dirty="0" smtClean="0"/>
              <a:t>terminal branch, </a:t>
            </a:r>
            <a:r>
              <a:rPr lang="en-US" dirty="0"/>
              <a:t>it stimulates the</a:t>
            </a:r>
          </a:p>
          <a:p>
            <a:r>
              <a:rPr lang="en-US" dirty="0"/>
              <a:t>release of neurotransmitter</a:t>
            </a:r>
          </a:p>
          <a:p>
            <a:r>
              <a:rPr lang="en-US" dirty="0"/>
              <a:t>molecules. These molecules</a:t>
            </a:r>
          </a:p>
          <a:p>
            <a:r>
              <a:rPr lang="en-US" dirty="0"/>
              <a:t>cross the synaptic gap </a:t>
            </a:r>
            <a:r>
              <a:rPr lang="en-US" dirty="0" smtClean="0"/>
              <a:t>and bind </a:t>
            </a:r>
            <a:r>
              <a:rPr lang="en-US" dirty="0"/>
              <a:t>to receptor sites on the</a:t>
            </a:r>
          </a:p>
          <a:p>
            <a:r>
              <a:rPr lang="en-US" dirty="0"/>
              <a:t>receiving neuron. </a:t>
            </a:r>
          </a:p>
        </p:txBody>
      </p:sp>
      <p:sp>
        <p:nvSpPr>
          <p:cNvPr id="3" name="TextBox 2"/>
          <p:cNvSpPr txBox="1"/>
          <p:nvPr/>
        </p:nvSpPr>
        <p:spPr>
          <a:xfrm>
            <a:off x="4074449" y="5663915"/>
            <a:ext cx="4714708" cy="830997"/>
          </a:xfrm>
          <a:prstGeom prst="rect">
            <a:avLst/>
          </a:prstGeom>
          <a:solidFill>
            <a:srgbClr val="E7D9B1"/>
          </a:solidFill>
          <a:ln w="76200">
            <a:solidFill>
              <a:schemeClr val="tx2">
                <a:lumMod val="75000"/>
              </a:schemeClr>
            </a:solidFill>
          </a:ln>
        </p:spPr>
        <p:txBody>
          <a:bodyPr wrap="square" rtlCol="0" anchor="ctr">
            <a:spAutoFit/>
          </a:bodyPr>
          <a:lstStyle/>
          <a:p>
            <a:pPr algn="ctr"/>
            <a:r>
              <a:rPr lang="en-US" sz="2400" dirty="0" smtClean="0">
                <a:latin typeface="Arial" panose="020B0604020202020204" pitchFamily="34" charset="0"/>
                <a:cs typeface="Arial" panose="020B0604020202020204" pitchFamily="34" charset="0"/>
              </a:rPr>
              <a:t>This will either excite or inhibit a new action potential.</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4135331" y="1050878"/>
            <a:ext cx="4592945" cy="4072202"/>
          </a:xfrm>
          <a:prstGeom prst="rect">
            <a:avLst/>
          </a:prstGeom>
          <a:ln w="76200">
            <a:solidFill>
              <a:schemeClr val="tx2">
                <a:lumMod val="75000"/>
              </a:schemeClr>
            </a:solidFill>
          </a:ln>
        </p:spPr>
      </p:pic>
    </p:spTree>
    <p:extLst>
      <p:ext uri="{BB962C8B-B14F-4D97-AF65-F5344CB8AC3E}">
        <p14:creationId xmlns:p14="http://schemas.microsoft.com/office/powerpoint/2010/main" val="444859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59123" cy="1600200"/>
          </a:xfrm>
          <a:solidFill>
            <a:schemeClr val="tx2">
              <a:lumMod val="75000"/>
            </a:schemeClr>
          </a:solidFill>
        </p:spPr>
        <p:txBody>
          <a:bodyPr/>
          <a:lstStyle/>
          <a:p>
            <a:r>
              <a:rPr lang="en-US" dirty="0" smtClean="0">
                <a:solidFill>
                  <a:schemeClr val="bg1"/>
                </a:solidFill>
              </a:rPr>
              <a:t>What is </a:t>
            </a:r>
            <a:br>
              <a:rPr lang="en-US" dirty="0" smtClean="0">
                <a:solidFill>
                  <a:schemeClr val="bg1"/>
                </a:solidFill>
              </a:rPr>
            </a:br>
            <a:r>
              <a:rPr lang="en-US" dirty="0" smtClean="0">
                <a:solidFill>
                  <a:schemeClr val="bg1"/>
                </a:solidFill>
              </a:rPr>
              <a:t>reuptake?</a:t>
            </a:r>
            <a:endParaRPr lang="en-US" dirty="0">
              <a:solidFill>
                <a:schemeClr val="bg1"/>
              </a:solidFill>
            </a:endParaRPr>
          </a:p>
        </p:txBody>
      </p:sp>
      <p:sp>
        <p:nvSpPr>
          <p:cNvPr id="4" name="Text Placeholder 3"/>
          <p:cNvSpPr>
            <a:spLocks noGrp="1"/>
          </p:cNvSpPr>
          <p:nvPr>
            <p:ph type="body" sz="half" idx="2"/>
          </p:nvPr>
        </p:nvSpPr>
        <p:spPr>
          <a:xfrm>
            <a:off x="630238" y="2275764"/>
            <a:ext cx="2959123" cy="3505056"/>
          </a:xfrm>
          <a:solidFill>
            <a:srgbClr val="E7D9B1"/>
          </a:solidFill>
          <a:ln w="76200">
            <a:solidFill>
              <a:schemeClr val="tx2">
                <a:lumMod val="75000"/>
              </a:schemeClr>
            </a:solidFill>
          </a:ln>
        </p:spPr>
        <p:txBody>
          <a:bodyPr>
            <a:normAutofit/>
          </a:bodyPr>
          <a:lstStyle/>
          <a:p>
            <a:r>
              <a:rPr lang="en-US" dirty="0"/>
              <a:t>a neurotransmitter’s</a:t>
            </a:r>
          </a:p>
          <a:p>
            <a:r>
              <a:rPr lang="en-US" dirty="0"/>
              <a:t>reabsorption by the sending</a:t>
            </a:r>
          </a:p>
          <a:p>
            <a:r>
              <a:rPr lang="en-US" dirty="0" smtClean="0"/>
              <a:t>neuron</a:t>
            </a:r>
            <a:endParaRPr lang="en-US" dirty="0"/>
          </a:p>
        </p:txBody>
      </p:sp>
      <p:pic>
        <p:nvPicPr>
          <p:cNvPr id="7" name="Content Placeholder 6"/>
          <p:cNvPicPr>
            <a:picLocks noGrp="1" noChangeAspect="1"/>
          </p:cNvPicPr>
          <p:nvPr>
            <p:ph idx="1"/>
          </p:nvPr>
        </p:nvPicPr>
        <p:blipFill>
          <a:blip r:embed="rId2"/>
          <a:stretch>
            <a:fillRect/>
          </a:stretch>
        </p:blipFill>
        <p:spPr>
          <a:xfrm>
            <a:off x="4217158" y="1471470"/>
            <a:ext cx="4380932" cy="4309349"/>
          </a:xfrm>
          <a:prstGeom prst="rect">
            <a:avLst/>
          </a:prstGeom>
          <a:ln w="76200">
            <a:solidFill>
              <a:schemeClr val="tx2">
                <a:lumMod val="75000"/>
              </a:schemeClr>
            </a:solidFill>
          </a:ln>
        </p:spPr>
      </p:pic>
    </p:spTree>
    <p:extLst>
      <p:ext uri="{BB962C8B-B14F-4D97-AF65-F5344CB8AC3E}">
        <p14:creationId xmlns:p14="http://schemas.microsoft.com/office/powerpoint/2010/main" val="3581256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30237" y="218363"/>
            <a:ext cx="8101584" cy="1029669"/>
          </a:xfrm>
        </p:spPr>
        <p:txBody>
          <a:bodyPr>
            <a:normAutofit/>
          </a:bodyPr>
          <a:lstStyle/>
          <a:p>
            <a:r>
              <a:rPr lang="en-US" sz="2000" dirty="0">
                <a:solidFill>
                  <a:schemeClr val="bg1"/>
                </a:solidFill>
              </a:rPr>
              <a:t>2. What Would You Answer?</a:t>
            </a:r>
            <a:endParaRPr lang="en-US" sz="2000" dirty="0">
              <a:solidFill>
                <a:schemeClr val="bg1"/>
              </a:solidFill>
            </a:endParaRP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smtClean="0">
                <a:latin typeface="Arial" panose="020B0604020202020204" pitchFamily="34" charset="0"/>
                <a:cs typeface="Arial" panose="020B0604020202020204" pitchFamily="34" charset="0"/>
              </a:rPr>
              <a:t>2. What </a:t>
            </a:r>
            <a:r>
              <a:rPr lang="en-US" sz="2800" b="1" dirty="0">
                <a:latin typeface="Arial" panose="020B0604020202020204" pitchFamily="34" charset="0"/>
                <a:cs typeface="Arial" panose="020B0604020202020204" pitchFamily="34" charset="0"/>
              </a:rPr>
              <a:t>Would You Answer?</a:t>
            </a:r>
          </a:p>
        </p:txBody>
      </p:sp>
      <p:sp>
        <p:nvSpPr>
          <p:cNvPr id="8" name="Content Placeholder 7"/>
          <p:cNvSpPr>
            <a:spLocks noGrp="1"/>
          </p:cNvSpPr>
          <p:nvPr>
            <p:ph idx="1"/>
          </p:nvPr>
        </p:nvSpPr>
        <p:spPr>
          <a:xfrm>
            <a:off x="766118" y="1779373"/>
            <a:ext cx="7661189" cy="4397589"/>
          </a:xfrm>
          <a:solidFill>
            <a:srgbClr val="E7D9B1"/>
          </a:solidFill>
          <a:ln w="76200">
            <a:solidFill>
              <a:srgbClr val="D4E5F4"/>
            </a:solidFill>
          </a:ln>
        </p:spPr>
        <p:txBody>
          <a:bodyPr anchor="ctr">
            <a:normAutofit/>
          </a:bodyPr>
          <a:lstStyle/>
          <a:p>
            <a:pPr marL="0" indent="0">
              <a:buNone/>
            </a:pPr>
            <a:r>
              <a:rPr lang="en-US" sz="2400" b="1" dirty="0" smtClean="0"/>
              <a:t>When there is a negative charge inside an axon and a positive charge outside of it, the neuron is</a:t>
            </a:r>
          </a:p>
          <a:p>
            <a:pPr marL="0" indent="0" algn="l">
              <a:lnSpc>
                <a:spcPct val="100000"/>
              </a:lnSpc>
              <a:spcBef>
                <a:spcPts val="0"/>
              </a:spcBef>
              <a:buNone/>
            </a:pPr>
            <a:endParaRPr lang="en-US" sz="2400" b="1" dirty="0"/>
          </a:p>
          <a:p>
            <a:pPr marL="457200" indent="-457200" algn="l">
              <a:buAutoNum type="alphaUcPeriod"/>
            </a:pPr>
            <a:r>
              <a:rPr lang="en-US" sz="2400" dirty="0"/>
              <a:t>i</a:t>
            </a:r>
            <a:r>
              <a:rPr lang="en-US" sz="2400" dirty="0" smtClean="0"/>
              <a:t>n the process of reuptake.</a:t>
            </a:r>
          </a:p>
          <a:p>
            <a:pPr marL="0" indent="0" algn="l">
              <a:buNone/>
            </a:pPr>
            <a:r>
              <a:rPr lang="en-US" sz="2400" dirty="0" smtClean="0"/>
              <a:t>B</a:t>
            </a:r>
            <a:r>
              <a:rPr lang="en-US" sz="2400" dirty="0"/>
              <a:t>.  a</a:t>
            </a:r>
            <a:r>
              <a:rPr lang="en-US" sz="2400" dirty="0" smtClean="0"/>
              <a:t>bout to begin the refractory period.</a:t>
            </a:r>
            <a:endParaRPr lang="en-US" sz="2400" dirty="0"/>
          </a:p>
          <a:p>
            <a:pPr marL="0" indent="0" algn="l">
              <a:buNone/>
            </a:pPr>
            <a:r>
              <a:rPr lang="en-US" sz="2400" dirty="0"/>
              <a:t>C.  s</a:t>
            </a:r>
            <a:r>
              <a:rPr lang="en-US" sz="2400" dirty="0" smtClean="0"/>
              <a:t>aid to have a resting potential.</a:t>
            </a:r>
            <a:endParaRPr lang="en-US" sz="2400" dirty="0"/>
          </a:p>
          <a:p>
            <a:pPr marL="0" indent="0" algn="l">
              <a:buNone/>
            </a:pPr>
            <a:r>
              <a:rPr lang="en-US" sz="2400" dirty="0"/>
              <a:t>D.  s</a:t>
            </a:r>
            <a:r>
              <a:rPr lang="en-US" sz="2400" dirty="0" smtClean="0"/>
              <a:t>aid to have an action potential.</a:t>
            </a:r>
            <a:endParaRPr lang="en-US" sz="2400" dirty="0"/>
          </a:p>
          <a:p>
            <a:pPr marL="457200" indent="-457200" algn="l">
              <a:buAutoNum type="alphaUcPeriod" startAt="5"/>
            </a:pPr>
            <a:r>
              <a:rPr lang="en-US" sz="2400" dirty="0"/>
              <a:t>d</a:t>
            </a:r>
            <a:r>
              <a:rPr lang="en-US" sz="2400" dirty="0" smtClean="0"/>
              <a:t>epolarizing</a:t>
            </a:r>
            <a:r>
              <a:rPr lang="en-US" sz="2400" dirty="0" smtClean="0"/>
              <a:t>.</a:t>
            </a:r>
            <a:endParaRPr lang="en-US" sz="2400" dirty="0" smtClean="0"/>
          </a:p>
        </p:txBody>
      </p:sp>
    </p:spTree>
    <p:extLst>
      <p:ext uri="{BB962C8B-B14F-4D97-AF65-F5344CB8AC3E}">
        <p14:creationId xmlns:p14="http://schemas.microsoft.com/office/powerpoint/2010/main" val="347321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30237" y="710394"/>
            <a:ext cx="8101584" cy="635772"/>
          </a:xfrm>
        </p:spPr>
        <p:txBody>
          <a:bodyPr>
            <a:normAutofit/>
          </a:bodyPr>
          <a:lstStyle/>
          <a:p>
            <a:r>
              <a:rPr lang="en-US" sz="2000" dirty="0">
                <a:solidFill>
                  <a:schemeClr val="bg1"/>
                </a:solidFill>
              </a:rPr>
              <a:t>3. What Would You Answer</a:t>
            </a:r>
            <a:r>
              <a:rPr lang="en-US" sz="2000" dirty="0" smtClean="0">
                <a:solidFill>
                  <a:schemeClr val="bg1"/>
                </a:solidFill>
              </a:rPr>
              <a:t>?</a:t>
            </a:r>
            <a:endParaRPr lang="en-US" sz="2000" dirty="0">
              <a:solidFill>
                <a:schemeClr val="bg1"/>
              </a:solidFill>
            </a:endParaRP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smtClean="0">
                <a:latin typeface="Arial" panose="020B0604020202020204" pitchFamily="34" charset="0"/>
                <a:cs typeface="Arial" panose="020B0604020202020204" pitchFamily="34" charset="0"/>
              </a:rPr>
              <a:t>3. What </a:t>
            </a:r>
            <a:r>
              <a:rPr lang="en-US" sz="2800" b="1" dirty="0">
                <a:latin typeface="Arial" panose="020B0604020202020204" pitchFamily="34" charset="0"/>
                <a:cs typeface="Arial" panose="020B0604020202020204" pitchFamily="34" charset="0"/>
              </a:rPr>
              <a:t>Would You Answer?</a:t>
            </a:r>
          </a:p>
        </p:txBody>
      </p:sp>
      <p:sp>
        <p:nvSpPr>
          <p:cNvPr id="8" name="Content Placeholder 7"/>
          <p:cNvSpPr>
            <a:spLocks noGrp="1"/>
          </p:cNvSpPr>
          <p:nvPr>
            <p:ph idx="1"/>
          </p:nvPr>
        </p:nvSpPr>
        <p:spPr>
          <a:xfrm>
            <a:off x="803188" y="1692877"/>
            <a:ext cx="7549979" cy="4484086"/>
          </a:xfrm>
          <a:solidFill>
            <a:srgbClr val="E7D9B1"/>
          </a:solidFill>
          <a:ln w="76200">
            <a:solidFill>
              <a:srgbClr val="D4E5F4"/>
            </a:solidFill>
          </a:ln>
        </p:spPr>
        <p:txBody>
          <a:bodyPr anchor="ctr">
            <a:normAutofit/>
          </a:bodyPr>
          <a:lstStyle/>
          <a:p>
            <a:pPr marL="0" indent="0">
              <a:buNone/>
            </a:pPr>
            <a:r>
              <a:rPr lang="en-US" sz="2400" b="1" dirty="0" smtClean="0"/>
              <a:t>Neurotransmitters cross the _____ to carry information to the next neuron.</a:t>
            </a:r>
          </a:p>
          <a:p>
            <a:pPr marL="0" indent="0" algn="l">
              <a:lnSpc>
                <a:spcPct val="100000"/>
              </a:lnSpc>
              <a:spcBef>
                <a:spcPts val="0"/>
              </a:spcBef>
              <a:buNone/>
            </a:pPr>
            <a:endParaRPr lang="en-US" sz="2400" b="1" dirty="0"/>
          </a:p>
          <a:p>
            <a:pPr marL="457200" indent="-457200" algn="l">
              <a:buAutoNum type="alphaUcPeriod"/>
            </a:pPr>
            <a:r>
              <a:rPr lang="en-US" sz="2400" dirty="0"/>
              <a:t>s</a:t>
            </a:r>
            <a:r>
              <a:rPr lang="en-US" sz="2400" dirty="0" smtClean="0"/>
              <a:t>ynaptic gap</a:t>
            </a:r>
          </a:p>
          <a:p>
            <a:pPr marL="0" indent="0" algn="l">
              <a:buNone/>
            </a:pPr>
            <a:r>
              <a:rPr lang="en-US" sz="2400" dirty="0" smtClean="0"/>
              <a:t>B</a:t>
            </a:r>
            <a:r>
              <a:rPr lang="en-US" sz="2400" dirty="0"/>
              <a:t>.  </a:t>
            </a:r>
            <a:r>
              <a:rPr lang="en-US" sz="2400" dirty="0" smtClean="0"/>
              <a:t>axon</a:t>
            </a:r>
            <a:endParaRPr lang="en-US" sz="2400" dirty="0"/>
          </a:p>
          <a:p>
            <a:pPr marL="0" indent="0" algn="l">
              <a:buNone/>
            </a:pPr>
            <a:r>
              <a:rPr lang="en-US" sz="2400" dirty="0"/>
              <a:t>C.  m</a:t>
            </a:r>
            <a:r>
              <a:rPr lang="en-US" sz="2400" dirty="0" smtClean="0"/>
              <a:t>yelin sheath</a:t>
            </a:r>
            <a:endParaRPr lang="en-US" sz="2400" dirty="0"/>
          </a:p>
          <a:p>
            <a:pPr marL="0" indent="0" algn="l">
              <a:buNone/>
            </a:pPr>
            <a:r>
              <a:rPr lang="en-US" sz="2400" dirty="0"/>
              <a:t>D.  </a:t>
            </a:r>
            <a:r>
              <a:rPr lang="en-US" sz="2400" dirty="0" smtClean="0"/>
              <a:t>dendrites</a:t>
            </a:r>
            <a:endParaRPr lang="en-US" sz="2400" dirty="0"/>
          </a:p>
          <a:p>
            <a:pPr marL="457200" indent="-457200" algn="l">
              <a:buAutoNum type="alphaUcPeriod" startAt="5"/>
            </a:pPr>
            <a:r>
              <a:rPr lang="en-US" sz="2400" dirty="0"/>
              <a:t>c</a:t>
            </a:r>
            <a:r>
              <a:rPr lang="en-US" sz="2400" dirty="0" smtClean="0"/>
              <a:t>ell </a:t>
            </a:r>
            <a:r>
              <a:rPr lang="en-US" sz="2400" dirty="0" smtClean="0"/>
              <a:t>body</a:t>
            </a:r>
            <a:endParaRPr lang="en-US" sz="2400" dirty="0" smtClean="0"/>
          </a:p>
        </p:txBody>
      </p:sp>
    </p:spTree>
    <p:extLst>
      <p:ext uri="{BB962C8B-B14F-4D97-AF65-F5344CB8AC3E}">
        <p14:creationId xmlns:p14="http://schemas.microsoft.com/office/powerpoint/2010/main" val="742814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How do neurotransmitters </a:t>
            </a:r>
            <a:br>
              <a:rPr lang="en-US" dirty="0" smtClean="0">
                <a:solidFill>
                  <a:schemeClr val="bg1"/>
                </a:solidFill>
              </a:rPr>
            </a:br>
            <a:r>
              <a:rPr lang="en-US" dirty="0" smtClean="0">
                <a:solidFill>
                  <a:schemeClr val="bg1"/>
                </a:solidFill>
              </a:rPr>
              <a:t>influence our behavior?</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991683" y="1963643"/>
            <a:ext cx="5375518" cy="4486275"/>
          </a:xfrm>
          <a:prstGeom prst="rect">
            <a:avLst/>
          </a:prstGeom>
          <a:ln w="76200">
            <a:solidFill>
              <a:schemeClr val="tx2">
                <a:lumMod val="75000"/>
              </a:schemeClr>
            </a:solidFill>
          </a:ln>
        </p:spPr>
      </p:pic>
      <p:pic>
        <p:nvPicPr>
          <p:cNvPr id="5" name="Picture 4" descr="decorative"/>
          <p:cNvPicPr>
            <a:picLocks noChangeAspect="1"/>
          </p:cNvPicPr>
          <p:nvPr/>
        </p:nvPicPr>
        <p:blipFill>
          <a:blip r:embed="rId3"/>
          <a:stretch>
            <a:fillRect/>
          </a:stretch>
        </p:blipFill>
        <p:spPr>
          <a:xfrm>
            <a:off x="679127" y="409583"/>
            <a:ext cx="688908" cy="688908"/>
          </a:xfrm>
          <a:prstGeom prst="rect">
            <a:avLst/>
          </a:prstGeom>
        </p:spPr>
      </p:pic>
    </p:spTree>
    <p:extLst>
      <p:ext uri="{BB962C8B-B14F-4D97-AF65-F5344CB8AC3E}">
        <p14:creationId xmlns:p14="http://schemas.microsoft.com/office/powerpoint/2010/main" val="3357539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AP</a:t>
            </a:r>
            <a:r>
              <a:rPr lang="en-US" baseline="30000" dirty="0" smtClean="0">
                <a:solidFill>
                  <a:schemeClr val="bg1"/>
                </a:solidFill>
              </a:rPr>
              <a:t>®</a:t>
            </a:r>
            <a:r>
              <a:rPr lang="en-US" dirty="0" smtClean="0">
                <a:solidFill>
                  <a:schemeClr val="bg1"/>
                </a:solidFill>
              </a:rPr>
              <a:t> Exam </a:t>
            </a:r>
            <a:r>
              <a:rPr lang="en-US" dirty="0" smtClean="0">
                <a:solidFill>
                  <a:schemeClr val="bg1"/>
                </a:solidFill>
              </a:rPr>
              <a:t>Tip 2</a:t>
            </a:r>
            <a:endParaRPr lang="en-US" dirty="0">
              <a:solidFill>
                <a:schemeClr val="bg1"/>
              </a:solidFill>
            </a:endParaRPr>
          </a:p>
        </p:txBody>
      </p:sp>
      <p:sp>
        <p:nvSpPr>
          <p:cNvPr id="3" name="Content Placeholder 2"/>
          <p:cNvSpPr>
            <a:spLocks noGrp="1"/>
          </p:cNvSpPr>
          <p:nvPr>
            <p:ph idx="1"/>
          </p:nvPr>
        </p:nvSpPr>
        <p:spPr>
          <a:xfrm>
            <a:off x="628650" y="2074459"/>
            <a:ext cx="8101584" cy="3188103"/>
          </a:xfrm>
          <a:solidFill>
            <a:srgbClr val="E7D9B1"/>
          </a:solidFill>
          <a:ln w="76200">
            <a:solidFill>
              <a:schemeClr val="tx2">
                <a:lumMod val="75000"/>
              </a:schemeClr>
            </a:solidFill>
          </a:ln>
        </p:spPr>
        <p:txBody>
          <a:bodyPr/>
          <a:lstStyle/>
          <a:p>
            <a:pPr marL="0" indent="0">
              <a:buNone/>
            </a:pPr>
            <a:r>
              <a:rPr lang="en-US" dirty="0"/>
              <a:t>As the text indicates, there</a:t>
            </a:r>
          </a:p>
          <a:p>
            <a:pPr marL="0" indent="0">
              <a:buNone/>
            </a:pPr>
            <a:r>
              <a:rPr lang="en-US" dirty="0"/>
              <a:t>are dozens of </a:t>
            </a:r>
            <a:r>
              <a:rPr lang="en-US" dirty="0" smtClean="0"/>
              <a:t>different neurotransmitters.</a:t>
            </a:r>
          </a:p>
          <a:p>
            <a:pPr marL="0" indent="0">
              <a:buNone/>
            </a:pPr>
            <a:r>
              <a:rPr lang="en-US" dirty="0" smtClean="0"/>
              <a:t>Though there’s no </a:t>
            </a:r>
            <a:r>
              <a:rPr lang="en-US" dirty="0"/>
              <a:t>way to predict exactly which</a:t>
            </a:r>
          </a:p>
          <a:p>
            <a:pPr marL="0" indent="0">
              <a:buNone/>
            </a:pPr>
            <a:r>
              <a:rPr lang="en-US" dirty="0"/>
              <a:t>ones you’ll most likely see on the</a:t>
            </a:r>
          </a:p>
          <a:p>
            <a:pPr marL="0" indent="0">
              <a:buNone/>
            </a:pPr>
            <a:r>
              <a:rPr lang="en-US" dirty="0"/>
              <a:t>AP® exam, it’s quite possible that</a:t>
            </a:r>
          </a:p>
          <a:p>
            <a:pPr marL="0" indent="0">
              <a:buNone/>
            </a:pPr>
            <a:r>
              <a:rPr lang="en-US" dirty="0"/>
              <a:t>the ones </a:t>
            </a:r>
            <a:r>
              <a:rPr lang="en-US" dirty="0" smtClean="0"/>
              <a:t>on the previous slide</a:t>
            </a:r>
          </a:p>
          <a:p>
            <a:pPr marL="0" indent="0">
              <a:buNone/>
            </a:pPr>
            <a:r>
              <a:rPr lang="en-US" dirty="0" smtClean="0"/>
              <a:t>are ones you’ll </a:t>
            </a:r>
            <a:r>
              <a:rPr lang="en-US" dirty="0"/>
              <a:t>be asked about.</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4149041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Neurotransmitters have different </a:t>
            </a:r>
            <a:br>
              <a:rPr lang="en-US" dirty="0" smtClean="0">
                <a:solidFill>
                  <a:schemeClr val="bg1"/>
                </a:solidFill>
              </a:rPr>
            </a:br>
            <a:r>
              <a:rPr lang="en-US" dirty="0" smtClean="0">
                <a:solidFill>
                  <a:schemeClr val="bg1"/>
                </a:solidFill>
              </a:rPr>
              <a:t>neural pathways.</a:t>
            </a:r>
            <a:endParaRPr lang="en-US" dirty="0">
              <a:solidFill>
                <a:schemeClr val="bg1"/>
              </a:solidFill>
            </a:endParaRPr>
          </a:p>
        </p:txBody>
      </p:sp>
      <p:sp>
        <p:nvSpPr>
          <p:cNvPr id="3" name="Text Placeholder 2"/>
          <p:cNvSpPr>
            <a:spLocks noGrp="1"/>
          </p:cNvSpPr>
          <p:nvPr>
            <p:ph type="body" idx="1"/>
          </p:nvPr>
        </p:nvSpPr>
        <p:spPr>
          <a:xfrm>
            <a:off x="521207" y="1780602"/>
            <a:ext cx="3868737" cy="823912"/>
          </a:xfrm>
          <a:solidFill>
            <a:srgbClr val="E7D9B1"/>
          </a:solidFill>
          <a:ln w="76200">
            <a:solidFill>
              <a:schemeClr val="tx2">
                <a:lumMod val="75000"/>
              </a:schemeClr>
            </a:solidFill>
          </a:ln>
        </p:spPr>
        <p:txBody>
          <a:bodyPr anchor="ctr"/>
          <a:lstStyle/>
          <a:p>
            <a:r>
              <a:rPr lang="en-US" dirty="0"/>
              <a:t>s</a:t>
            </a:r>
            <a:r>
              <a:rPr lang="en-US" dirty="0" smtClean="0"/>
              <a:t>erotonin pathway</a:t>
            </a:r>
            <a:endParaRPr lang="en-US" dirty="0"/>
          </a:p>
        </p:txBody>
      </p:sp>
      <p:pic>
        <p:nvPicPr>
          <p:cNvPr id="7" name="Content Placeholder 6"/>
          <p:cNvPicPr>
            <a:picLocks noGrp="1" noChangeAspect="1"/>
          </p:cNvPicPr>
          <p:nvPr>
            <p:ph sz="half" idx="2"/>
          </p:nvPr>
        </p:nvPicPr>
        <p:blipFill>
          <a:blip r:embed="rId2"/>
          <a:stretch>
            <a:fillRect/>
          </a:stretch>
        </p:blipFill>
        <p:spPr>
          <a:xfrm>
            <a:off x="823296" y="2811440"/>
            <a:ext cx="3264557" cy="3425587"/>
          </a:xfrm>
          <a:prstGeom prst="rect">
            <a:avLst/>
          </a:prstGeom>
          <a:ln w="76200">
            <a:solidFill>
              <a:schemeClr val="tx2">
                <a:lumMod val="75000"/>
              </a:schemeClr>
            </a:solidFill>
          </a:ln>
        </p:spPr>
      </p:pic>
      <p:sp>
        <p:nvSpPr>
          <p:cNvPr id="5" name="Text Placeholder 4"/>
          <p:cNvSpPr>
            <a:spLocks noGrp="1"/>
          </p:cNvSpPr>
          <p:nvPr>
            <p:ph type="body" sz="quarter" idx="3"/>
          </p:nvPr>
        </p:nvSpPr>
        <p:spPr>
          <a:xfrm>
            <a:off x="4735004" y="1780602"/>
            <a:ext cx="3887788" cy="823912"/>
          </a:xfrm>
          <a:solidFill>
            <a:srgbClr val="E7D9B1"/>
          </a:solidFill>
          <a:ln w="76200">
            <a:solidFill>
              <a:schemeClr val="tx2">
                <a:lumMod val="75000"/>
              </a:schemeClr>
            </a:solidFill>
          </a:ln>
        </p:spPr>
        <p:txBody>
          <a:bodyPr anchor="ctr"/>
          <a:lstStyle/>
          <a:p>
            <a:r>
              <a:rPr lang="en-US" dirty="0"/>
              <a:t>d</a:t>
            </a:r>
            <a:r>
              <a:rPr lang="en-US" dirty="0" smtClean="0"/>
              <a:t>opamine pathway</a:t>
            </a:r>
            <a:endParaRPr lang="en-US" dirty="0"/>
          </a:p>
        </p:txBody>
      </p:sp>
      <p:pic>
        <p:nvPicPr>
          <p:cNvPr id="8" name="Content Placeholder 7"/>
          <p:cNvPicPr>
            <a:picLocks noGrp="1" noChangeAspect="1"/>
          </p:cNvPicPr>
          <p:nvPr>
            <p:ph sz="quarter" idx="4"/>
          </p:nvPr>
        </p:nvPicPr>
        <p:blipFill>
          <a:blip r:embed="rId3"/>
          <a:stretch>
            <a:fillRect/>
          </a:stretch>
        </p:blipFill>
        <p:spPr>
          <a:xfrm>
            <a:off x="5054317" y="2811440"/>
            <a:ext cx="3249162" cy="3425587"/>
          </a:xfrm>
          <a:prstGeom prst="rect">
            <a:avLst/>
          </a:prstGeom>
          <a:ln w="76200">
            <a:solidFill>
              <a:schemeClr val="tx2">
                <a:lumMod val="75000"/>
              </a:schemeClr>
            </a:solidFill>
          </a:ln>
        </p:spPr>
      </p:pic>
      <p:pic>
        <p:nvPicPr>
          <p:cNvPr id="4" name="Picture 3" descr="Mapping the Mind, Rita Carter, 1989 Moonrunner Ltd."/>
          <p:cNvPicPr>
            <a:picLocks noChangeAspect="1"/>
          </p:cNvPicPr>
          <p:nvPr/>
        </p:nvPicPr>
        <p:blipFill>
          <a:blip r:embed="rId4"/>
          <a:stretch>
            <a:fillRect/>
          </a:stretch>
        </p:blipFill>
        <p:spPr>
          <a:xfrm>
            <a:off x="404650" y="3874168"/>
            <a:ext cx="202271" cy="2472194"/>
          </a:xfrm>
          <a:prstGeom prst="rect">
            <a:avLst/>
          </a:prstGeom>
        </p:spPr>
      </p:pic>
    </p:spTree>
    <p:extLst>
      <p:ext uri="{BB962C8B-B14F-4D97-AF65-F5344CB8AC3E}">
        <p14:creationId xmlns:p14="http://schemas.microsoft.com/office/powerpoint/2010/main" val="2726957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is a neuron?</a:t>
            </a:r>
            <a:endParaRPr lang="en-US" dirty="0">
              <a:solidFill>
                <a:schemeClr val="bg1"/>
              </a:solidFill>
            </a:endParaRPr>
          </a:p>
        </p:txBody>
      </p:sp>
      <p:sp>
        <p:nvSpPr>
          <p:cNvPr id="4" name="Content Placeholder 3"/>
          <p:cNvSpPr>
            <a:spLocks noGrp="1"/>
          </p:cNvSpPr>
          <p:nvPr>
            <p:ph sz="quarter" idx="14"/>
          </p:nvPr>
        </p:nvSpPr>
        <p:spPr>
          <a:xfrm>
            <a:off x="628650" y="5467255"/>
            <a:ext cx="8101013" cy="825500"/>
          </a:xfrm>
          <a:solidFill>
            <a:srgbClr val="E7D9B1"/>
          </a:solidFill>
          <a:ln w="76200">
            <a:solidFill>
              <a:schemeClr val="tx2">
                <a:lumMod val="75000"/>
              </a:schemeClr>
            </a:solidFill>
          </a:ln>
        </p:spPr>
        <p:txBody>
          <a:bodyPr/>
          <a:lstStyle/>
          <a:p>
            <a:r>
              <a:rPr lang="en-US" dirty="0" smtClean="0"/>
              <a:t>A </a:t>
            </a:r>
            <a:r>
              <a:rPr lang="en-US" b="1" i="1" dirty="0" smtClean="0"/>
              <a:t>neuron</a:t>
            </a:r>
            <a:r>
              <a:rPr lang="en-US" dirty="0" smtClean="0"/>
              <a:t> is a nerve cell that is the basic building block of the nervous system.</a:t>
            </a:r>
            <a:endParaRPr lang="en-US" dirty="0"/>
          </a:p>
        </p:txBody>
      </p:sp>
      <p:pic>
        <p:nvPicPr>
          <p:cNvPr id="5" name="Content Placeholder 4"/>
          <p:cNvPicPr>
            <a:picLocks noGrp="1" noChangeAspect="1"/>
          </p:cNvPicPr>
          <p:nvPr>
            <p:ph sz="quarter" idx="13"/>
          </p:nvPr>
        </p:nvPicPr>
        <p:blipFill>
          <a:blip r:embed="rId2"/>
          <a:stretch>
            <a:fillRect/>
          </a:stretch>
        </p:blipFill>
        <p:spPr>
          <a:xfrm>
            <a:off x="2264343" y="1773461"/>
            <a:ext cx="4829626" cy="3611020"/>
          </a:xfrm>
          <a:prstGeom prst="rect">
            <a:avLst/>
          </a:prstGeom>
        </p:spPr>
      </p:pic>
      <p:pic>
        <p:nvPicPr>
          <p:cNvPr id="3" name="Picture 2" descr="David Scharf/Science Source"/>
          <p:cNvPicPr>
            <a:picLocks noChangeAspect="1"/>
          </p:cNvPicPr>
          <p:nvPr/>
        </p:nvPicPr>
        <p:blipFill>
          <a:blip r:embed="rId3"/>
          <a:stretch>
            <a:fillRect/>
          </a:stretch>
        </p:blipFill>
        <p:spPr>
          <a:xfrm>
            <a:off x="2111962" y="4232100"/>
            <a:ext cx="152381" cy="1152381"/>
          </a:xfrm>
          <a:prstGeom prst="rect">
            <a:avLst/>
          </a:prstGeom>
        </p:spPr>
      </p:pic>
      <p:pic>
        <p:nvPicPr>
          <p:cNvPr id="6" name="Picture 5" descr="decorative"/>
          <p:cNvPicPr>
            <a:picLocks noChangeAspect="1"/>
          </p:cNvPicPr>
          <p:nvPr/>
        </p:nvPicPr>
        <p:blipFill>
          <a:blip r:embed="rId4"/>
          <a:stretch>
            <a:fillRect/>
          </a:stretch>
        </p:blipFill>
        <p:spPr>
          <a:xfrm>
            <a:off x="669594" y="406069"/>
            <a:ext cx="688908" cy="688908"/>
          </a:xfrm>
          <a:prstGeom prst="rect">
            <a:avLst/>
          </a:prstGeom>
        </p:spPr>
      </p:pic>
    </p:spTree>
    <p:extLst>
      <p:ext uri="{BB962C8B-B14F-4D97-AF65-F5344CB8AC3E}">
        <p14:creationId xmlns:p14="http://schemas.microsoft.com/office/powerpoint/2010/main" val="3565324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Let’s consider the neurotransmitter acetylcholine (</a:t>
            </a:r>
            <a:r>
              <a:rPr lang="en-US" dirty="0" err="1" smtClean="0">
                <a:solidFill>
                  <a:schemeClr val="bg1"/>
                </a:solidFill>
              </a:rPr>
              <a:t>ACh</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521208" y="1825625"/>
            <a:ext cx="8101584" cy="4452345"/>
          </a:xfrm>
          <a:solidFill>
            <a:srgbClr val="E7D9B1"/>
          </a:solidFill>
          <a:ln w="76200">
            <a:solidFill>
              <a:schemeClr val="tx2">
                <a:lumMod val="75000"/>
              </a:schemeClr>
            </a:solidFill>
          </a:ln>
        </p:spPr>
        <p:txBody>
          <a:bodyPr>
            <a:normAutofit/>
          </a:bodyPr>
          <a:lstStyle/>
          <a:p>
            <a:pPr marL="457200" indent="-457200">
              <a:buFont typeface="Wingdings" panose="05000000000000000000" pitchFamily="2" charset="2"/>
              <a:buChar char="§"/>
            </a:pPr>
            <a:r>
              <a:rPr lang="en-US" dirty="0"/>
              <a:t>plays a role in </a:t>
            </a:r>
            <a:r>
              <a:rPr lang="en-US" dirty="0" smtClean="0"/>
              <a:t>learning and memory </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r>
              <a:rPr lang="en-US" dirty="0" smtClean="0"/>
              <a:t>messenger between </a:t>
            </a:r>
            <a:r>
              <a:rPr lang="en-US" dirty="0"/>
              <a:t>motor neurons </a:t>
            </a:r>
            <a:endParaRPr lang="en-US" dirty="0" smtClean="0"/>
          </a:p>
          <a:p>
            <a:r>
              <a:rPr lang="en-US" dirty="0" smtClean="0"/>
              <a:t>and </a:t>
            </a:r>
            <a:r>
              <a:rPr lang="en-US" dirty="0"/>
              <a:t>skeletal muscles</a:t>
            </a:r>
            <a:r>
              <a:rPr lang="en-US" dirty="0" smtClean="0"/>
              <a:t>.</a:t>
            </a:r>
          </a:p>
          <a:p>
            <a:endParaRPr lang="en-US" dirty="0"/>
          </a:p>
          <a:p>
            <a:pPr marL="457200" indent="-457200">
              <a:buFont typeface="Wingdings" panose="05000000000000000000" pitchFamily="2" charset="2"/>
              <a:buChar char="§"/>
            </a:pPr>
            <a:r>
              <a:rPr lang="en-US" dirty="0"/>
              <a:t>When </a:t>
            </a:r>
            <a:r>
              <a:rPr lang="en-US" dirty="0" err="1"/>
              <a:t>ACh</a:t>
            </a:r>
            <a:r>
              <a:rPr lang="en-US" dirty="0"/>
              <a:t> is released to our muscle cell receptors, the muscle contracts. </a:t>
            </a:r>
            <a:endParaRPr lang="en-US" dirty="0" smtClean="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r>
              <a:rPr lang="en-US" dirty="0" smtClean="0"/>
              <a:t>If </a:t>
            </a:r>
            <a:r>
              <a:rPr lang="en-US" dirty="0" err="1"/>
              <a:t>ACh</a:t>
            </a:r>
            <a:r>
              <a:rPr lang="en-US" dirty="0"/>
              <a:t> </a:t>
            </a:r>
            <a:r>
              <a:rPr lang="en-US" dirty="0" smtClean="0"/>
              <a:t>transmission is </a:t>
            </a:r>
            <a:r>
              <a:rPr lang="en-US" dirty="0"/>
              <a:t>blocked</a:t>
            </a:r>
            <a:r>
              <a:rPr lang="en-US" dirty="0" smtClean="0"/>
              <a:t>, </a:t>
            </a:r>
            <a:r>
              <a:rPr lang="en-US" dirty="0"/>
              <a:t>the</a:t>
            </a:r>
          </a:p>
          <a:p>
            <a:r>
              <a:rPr lang="en-US" dirty="0" smtClean="0"/>
              <a:t>	muscles </a:t>
            </a:r>
            <a:r>
              <a:rPr lang="en-US" dirty="0"/>
              <a:t>cannot contract and </a:t>
            </a:r>
            <a:endParaRPr lang="en-US" dirty="0" smtClean="0"/>
          </a:p>
          <a:p>
            <a:r>
              <a:rPr lang="en-US" dirty="0" smtClean="0"/>
              <a:t>we </a:t>
            </a:r>
            <a:r>
              <a:rPr lang="en-US" dirty="0"/>
              <a:t>are paralyzed.</a:t>
            </a:r>
          </a:p>
        </p:txBody>
      </p:sp>
    </p:spTree>
    <p:extLst>
      <p:ext uri="{BB962C8B-B14F-4D97-AF65-F5344CB8AC3E}">
        <p14:creationId xmlns:p14="http://schemas.microsoft.com/office/powerpoint/2010/main" val="1861745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Let’s consider the neurotransmitter dopamine…</a:t>
            </a:r>
            <a:endParaRPr lang="en-US" dirty="0">
              <a:solidFill>
                <a:schemeClr val="bg1"/>
              </a:solidFill>
            </a:endParaRPr>
          </a:p>
        </p:txBody>
      </p:sp>
      <p:sp>
        <p:nvSpPr>
          <p:cNvPr id="3" name="Text Placeholder 2"/>
          <p:cNvSpPr>
            <a:spLocks noGrp="1"/>
          </p:cNvSpPr>
          <p:nvPr>
            <p:ph type="body" sz="quarter" idx="13"/>
          </p:nvPr>
        </p:nvSpPr>
        <p:spPr>
          <a:xfrm>
            <a:off x="5172075" y="1881190"/>
            <a:ext cx="3002934" cy="2286000"/>
          </a:xfrm>
          <a:solidFill>
            <a:srgbClr val="E7D9B1"/>
          </a:solidFill>
          <a:ln w="76200">
            <a:solidFill>
              <a:schemeClr val="tx2">
                <a:lumMod val="75000"/>
              </a:schemeClr>
            </a:solidFill>
          </a:ln>
        </p:spPr>
        <p:txBody>
          <a:bodyPr/>
          <a:lstStyle/>
          <a:p>
            <a:r>
              <a:rPr lang="en-US" dirty="0" smtClean="0"/>
              <a:t>Muhammad Ali, the late boxing legend, suffered from Parkinson’s </a:t>
            </a:r>
            <a:r>
              <a:rPr lang="en-US" dirty="0"/>
              <a:t>d</a:t>
            </a:r>
            <a:r>
              <a:rPr lang="en-US" dirty="0" smtClean="0"/>
              <a:t>isease.</a:t>
            </a:r>
            <a:endParaRPr lang="en-US" dirty="0"/>
          </a:p>
        </p:txBody>
      </p:sp>
      <p:sp>
        <p:nvSpPr>
          <p:cNvPr id="5" name="Text Placeholder 4"/>
          <p:cNvSpPr>
            <a:spLocks noGrp="1"/>
          </p:cNvSpPr>
          <p:nvPr>
            <p:ph type="body" sz="quarter" idx="15"/>
          </p:nvPr>
        </p:nvSpPr>
        <p:spPr>
          <a:xfrm>
            <a:off x="5172075" y="4445000"/>
            <a:ext cx="3002934" cy="1549400"/>
          </a:xfrm>
          <a:solidFill>
            <a:srgbClr val="E7D9B1"/>
          </a:solidFill>
          <a:ln w="76200">
            <a:solidFill>
              <a:schemeClr val="tx2">
                <a:lumMod val="75000"/>
              </a:schemeClr>
            </a:solidFill>
          </a:ln>
        </p:spPr>
        <p:txBody>
          <a:bodyPr>
            <a:normAutofit lnSpcReduction="10000"/>
          </a:bodyPr>
          <a:lstStyle/>
          <a:p>
            <a:r>
              <a:rPr lang="en-US" dirty="0" smtClean="0"/>
              <a:t>An undersupply of </a:t>
            </a:r>
            <a:r>
              <a:rPr lang="en-US" b="1" i="1" dirty="0" smtClean="0"/>
              <a:t>dopamine</a:t>
            </a:r>
            <a:r>
              <a:rPr lang="en-US" dirty="0" smtClean="0"/>
              <a:t> at the synapse is linked to Parkinson’s.</a:t>
            </a:r>
            <a:endParaRPr lang="en-US" dirty="0"/>
          </a:p>
        </p:txBody>
      </p:sp>
      <p:pic>
        <p:nvPicPr>
          <p:cNvPr id="6" name="Picture 5"/>
          <p:cNvPicPr>
            <a:picLocks noChangeAspect="1"/>
          </p:cNvPicPr>
          <p:nvPr/>
        </p:nvPicPr>
        <p:blipFill>
          <a:blip r:embed="rId2"/>
          <a:stretch>
            <a:fillRect/>
          </a:stretch>
        </p:blipFill>
        <p:spPr>
          <a:xfrm>
            <a:off x="752032" y="1881191"/>
            <a:ext cx="3541930" cy="4113209"/>
          </a:xfrm>
          <a:prstGeom prst="rect">
            <a:avLst/>
          </a:prstGeom>
          <a:ln w="76200">
            <a:solidFill>
              <a:schemeClr val="tx2">
                <a:lumMod val="75000"/>
              </a:schemeClr>
            </a:solidFill>
          </a:ln>
        </p:spPr>
      </p:pic>
      <p:pic>
        <p:nvPicPr>
          <p:cNvPr id="4" name="Picture 3" descr="RICHARD DREW/AP Images"/>
          <p:cNvPicPr>
            <a:picLocks noChangeAspect="1"/>
          </p:cNvPicPr>
          <p:nvPr/>
        </p:nvPicPr>
        <p:blipFill>
          <a:blip r:embed="rId3"/>
          <a:stretch>
            <a:fillRect/>
          </a:stretch>
        </p:blipFill>
        <p:spPr>
          <a:xfrm>
            <a:off x="433166" y="4445000"/>
            <a:ext cx="195484" cy="1647660"/>
          </a:xfrm>
          <a:prstGeom prst="rect">
            <a:avLst/>
          </a:prstGeom>
        </p:spPr>
      </p:pic>
    </p:spTree>
    <p:extLst>
      <p:ext uri="{BB962C8B-B14F-4D97-AF65-F5344CB8AC3E}">
        <p14:creationId xmlns:p14="http://schemas.microsoft.com/office/powerpoint/2010/main" val="659986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Dopamine…</a:t>
            </a:r>
            <a:endParaRPr lang="en-US" dirty="0">
              <a:solidFill>
                <a:schemeClr val="bg1"/>
              </a:solidFill>
            </a:endParaRPr>
          </a:p>
        </p:txBody>
      </p:sp>
      <p:sp>
        <p:nvSpPr>
          <p:cNvPr id="3" name="Content Placeholder 2"/>
          <p:cNvSpPr>
            <a:spLocks noGrp="1"/>
          </p:cNvSpPr>
          <p:nvPr>
            <p:ph idx="1"/>
          </p:nvPr>
        </p:nvSpPr>
        <p:spPr>
          <a:solidFill>
            <a:srgbClr val="E7D9B1"/>
          </a:solidFill>
          <a:ln w="76200">
            <a:solidFill>
              <a:schemeClr val="tx2">
                <a:lumMod val="75000"/>
              </a:schemeClr>
            </a:solidFill>
          </a:ln>
        </p:spPr>
        <p:txBody>
          <a:bodyPr>
            <a:normAutofit lnSpcReduction="10000"/>
          </a:bodyPr>
          <a:lstStyle/>
          <a:p>
            <a:pPr>
              <a:buFont typeface="Wingdings" panose="05000000000000000000" pitchFamily="2" charset="2"/>
              <a:buChar char="§"/>
            </a:pPr>
            <a:r>
              <a:rPr lang="en-US" dirty="0" smtClean="0"/>
              <a:t>Plays a key role in movement</a:t>
            </a:r>
          </a:p>
          <a:p>
            <a:pPr>
              <a:buFont typeface="Wingdings" panose="05000000000000000000" pitchFamily="2" charset="2"/>
              <a:buChar char="§"/>
            </a:pPr>
            <a:r>
              <a:rPr lang="en-US" dirty="0" smtClean="0"/>
              <a:t>Learning</a:t>
            </a:r>
          </a:p>
          <a:p>
            <a:pPr>
              <a:buFont typeface="Wingdings" panose="05000000000000000000" pitchFamily="2" charset="2"/>
              <a:buChar char="§"/>
            </a:pPr>
            <a:r>
              <a:rPr lang="en-US" dirty="0" smtClean="0"/>
              <a:t>Attention and emotion</a:t>
            </a:r>
          </a:p>
          <a:p>
            <a:pPr>
              <a:buFont typeface="Wingdings" panose="05000000000000000000" pitchFamily="2" charset="2"/>
              <a:buChar char="§"/>
            </a:pPr>
            <a:endParaRPr lang="en-US" dirty="0"/>
          </a:p>
          <a:p>
            <a:pPr>
              <a:buFont typeface="Wingdings" panose="05000000000000000000" pitchFamily="2" charset="2"/>
              <a:buChar char="§"/>
            </a:pPr>
            <a:r>
              <a:rPr lang="en-US" dirty="0" smtClean="0"/>
              <a:t>Some studies indicate dopamine may be associated with rewarding feelings and may play a role in addiction.</a:t>
            </a:r>
          </a:p>
          <a:p>
            <a:pPr>
              <a:buFont typeface="Wingdings" panose="05000000000000000000" pitchFamily="2" charset="2"/>
              <a:buChar char="§"/>
            </a:pPr>
            <a:endParaRPr lang="en-US" dirty="0"/>
          </a:p>
          <a:p>
            <a:pPr>
              <a:buFont typeface="Wingdings" panose="05000000000000000000" pitchFamily="2" charset="2"/>
              <a:buChar char="§"/>
            </a:pPr>
            <a:r>
              <a:rPr lang="en-US" dirty="0" smtClean="0"/>
              <a:t>It is believed that excess levels of the neurotransmitter in the synapse is linked to schizophrenia.</a:t>
            </a:r>
            <a:endParaRPr lang="en-US" dirty="0"/>
          </a:p>
        </p:txBody>
      </p:sp>
    </p:spTree>
    <p:extLst>
      <p:ext uri="{BB962C8B-B14F-4D97-AF65-F5344CB8AC3E}">
        <p14:creationId xmlns:p14="http://schemas.microsoft.com/office/powerpoint/2010/main" val="992316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a:solidFill>
                  <a:schemeClr val="bg1"/>
                </a:solidFill>
              </a:rPr>
              <a:t>What </a:t>
            </a:r>
            <a:r>
              <a:rPr lang="en-US" dirty="0" smtClean="0">
                <a:solidFill>
                  <a:schemeClr val="bg1"/>
                </a:solidFill>
              </a:rPr>
              <a:t>are endorphins?</a:t>
            </a:r>
            <a:endParaRPr lang="en-US" dirty="0">
              <a:solidFill>
                <a:schemeClr val="bg1"/>
              </a:solidFill>
            </a:endParaRPr>
          </a:p>
        </p:txBody>
      </p:sp>
      <p:sp>
        <p:nvSpPr>
          <p:cNvPr id="3" name="Content Placeholder 2"/>
          <p:cNvSpPr>
            <a:spLocks noGrp="1"/>
          </p:cNvSpPr>
          <p:nvPr>
            <p:ph idx="1"/>
          </p:nvPr>
        </p:nvSpPr>
        <p:spPr>
          <a:xfrm>
            <a:off x="628650" y="2120781"/>
            <a:ext cx="8101584" cy="3106312"/>
          </a:xfrm>
          <a:solidFill>
            <a:srgbClr val="E7D9B1"/>
          </a:solidFill>
          <a:ln w="76200">
            <a:solidFill>
              <a:schemeClr val="tx2">
                <a:lumMod val="75000"/>
              </a:schemeClr>
            </a:solidFill>
          </a:ln>
        </p:spPr>
        <p:txBody>
          <a:bodyPr>
            <a:normAutofit lnSpcReduction="10000"/>
          </a:bodyPr>
          <a:lstStyle/>
          <a:p>
            <a:pPr marL="0" indent="0">
              <a:buNone/>
            </a:pPr>
            <a:endParaRPr lang="en-US" dirty="0" smtClean="0"/>
          </a:p>
          <a:p>
            <a:pPr marL="0" indent="0">
              <a:buNone/>
            </a:pPr>
            <a:r>
              <a:rPr lang="en-US" b="1" i="1" dirty="0" smtClean="0">
                <a:solidFill>
                  <a:schemeClr val="tx2">
                    <a:lumMod val="75000"/>
                  </a:schemeClr>
                </a:solidFill>
              </a:rPr>
              <a:t>End</a:t>
            </a:r>
            <a:r>
              <a:rPr lang="en-US" dirty="0" smtClean="0"/>
              <a:t>ogenous m</a:t>
            </a:r>
            <a:r>
              <a:rPr lang="en-US" b="1" i="1" dirty="0" smtClean="0">
                <a:solidFill>
                  <a:schemeClr val="tx2">
                    <a:lumMod val="75000"/>
                  </a:schemeClr>
                </a:solidFill>
              </a:rPr>
              <a:t>orphine</a:t>
            </a:r>
          </a:p>
          <a:p>
            <a:pPr marL="0" indent="0">
              <a:buNone/>
            </a:pPr>
            <a:endParaRPr lang="en-US" b="1" i="1" dirty="0"/>
          </a:p>
          <a:p>
            <a:pPr marL="0" indent="0">
              <a:buNone/>
            </a:pPr>
            <a:endParaRPr lang="en-US" b="1" i="1" dirty="0" smtClean="0"/>
          </a:p>
          <a:p>
            <a:pPr marL="0" indent="0">
              <a:buNone/>
            </a:pPr>
            <a:r>
              <a:rPr lang="en-US" dirty="0" smtClean="0"/>
              <a:t>Meaning </a:t>
            </a:r>
            <a:r>
              <a:rPr lang="en-US" dirty="0"/>
              <a:t>“morphine within”—natural,</a:t>
            </a:r>
          </a:p>
          <a:p>
            <a:pPr marL="0" indent="0">
              <a:buNone/>
            </a:pPr>
            <a:r>
              <a:rPr lang="en-US" dirty="0"/>
              <a:t>opiate-like neurotransmitters</a:t>
            </a:r>
          </a:p>
          <a:p>
            <a:pPr marL="0" indent="0">
              <a:buNone/>
            </a:pPr>
            <a:r>
              <a:rPr lang="en-US" dirty="0"/>
              <a:t>linked to pain control and to</a:t>
            </a:r>
          </a:p>
          <a:p>
            <a:pPr marL="0" indent="0">
              <a:buNone/>
            </a:pPr>
            <a:r>
              <a:rPr lang="en-US" dirty="0"/>
              <a:t>pleasure.</a:t>
            </a:r>
          </a:p>
          <a:p>
            <a:pPr marL="0" indent="0">
              <a:buNone/>
            </a:pPr>
            <a:endParaRPr lang="en-US" dirty="0"/>
          </a:p>
        </p:txBody>
      </p:sp>
    </p:spTree>
    <p:extLst>
      <p:ext uri="{BB962C8B-B14F-4D97-AF65-F5344CB8AC3E}">
        <p14:creationId xmlns:p14="http://schemas.microsoft.com/office/powerpoint/2010/main" val="1095920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How do drugs alter </a:t>
            </a:r>
            <a:br>
              <a:rPr lang="en-US" dirty="0" smtClean="0">
                <a:solidFill>
                  <a:schemeClr val="bg1"/>
                </a:solidFill>
              </a:rPr>
            </a:br>
            <a:r>
              <a:rPr lang="en-US" dirty="0" smtClean="0">
                <a:solidFill>
                  <a:schemeClr val="bg1"/>
                </a:solidFill>
              </a:rPr>
              <a:t>neurotransmission ?</a:t>
            </a:r>
            <a:endParaRPr lang="en-US" dirty="0">
              <a:solidFill>
                <a:schemeClr val="bg1"/>
              </a:solidFill>
            </a:endParaRPr>
          </a:p>
        </p:txBody>
      </p:sp>
      <p:sp>
        <p:nvSpPr>
          <p:cNvPr id="3" name="Content Placeholder 2"/>
          <p:cNvSpPr>
            <a:spLocks noGrp="1"/>
          </p:cNvSpPr>
          <p:nvPr>
            <p:ph idx="1"/>
          </p:nvPr>
        </p:nvSpPr>
        <p:spPr>
          <a:xfrm>
            <a:off x="628650" y="2120781"/>
            <a:ext cx="8101584" cy="3106312"/>
          </a:xfrm>
          <a:solidFill>
            <a:srgbClr val="E7D9B1"/>
          </a:solidFill>
          <a:ln w="76200">
            <a:solidFill>
              <a:schemeClr val="tx2">
                <a:lumMod val="75000"/>
              </a:schemeClr>
            </a:solidFill>
          </a:ln>
        </p:spPr>
        <p:txBody>
          <a:bodyPr>
            <a:normAutofit/>
          </a:bodyPr>
          <a:lstStyle/>
          <a:p>
            <a:pPr marL="0" indent="0">
              <a:buNone/>
            </a:pPr>
            <a:endParaRPr lang="en-US" dirty="0" smtClean="0"/>
          </a:p>
          <a:p>
            <a:pPr marL="0" indent="0">
              <a:buNone/>
            </a:pPr>
            <a:r>
              <a:rPr lang="en-US" dirty="0" smtClean="0"/>
              <a:t>Drugs and chemicals from outside the body alter our brain chemistry.</a:t>
            </a:r>
          </a:p>
          <a:p>
            <a:pPr marL="0" indent="0">
              <a:buNone/>
            </a:pPr>
            <a:endParaRPr lang="en-US" dirty="0" smtClean="0"/>
          </a:p>
          <a:p>
            <a:pPr marL="0" indent="0">
              <a:buNone/>
            </a:pPr>
            <a:r>
              <a:rPr lang="en-US" dirty="0" smtClean="0"/>
              <a:t>Drugs act as </a:t>
            </a:r>
            <a:r>
              <a:rPr lang="en-US" b="1" i="1" dirty="0" smtClean="0"/>
              <a:t>agonists </a:t>
            </a:r>
            <a:r>
              <a:rPr lang="en-US" dirty="0" smtClean="0"/>
              <a:t>(exciting neuron firing) or as </a:t>
            </a:r>
            <a:r>
              <a:rPr lang="en-US" b="1" i="1" dirty="0" smtClean="0"/>
              <a:t>antagonists</a:t>
            </a:r>
            <a:r>
              <a:rPr lang="en-US" dirty="0" smtClean="0"/>
              <a:t>(inhibiting neuron firing).</a:t>
            </a:r>
            <a:endParaRPr lang="en-US" dirty="0"/>
          </a:p>
          <a:p>
            <a:pPr marL="0" indent="0">
              <a:buNone/>
            </a:pPr>
            <a:endParaRPr lang="en-US" dirty="0"/>
          </a:p>
        </p:txBody>
      </p:sp>
      <p:pic>
        <p:nvPicPr>
          <p:cNvPr id="4" name="Picture 3" descr="decorative"/>
          <p:cNvPicPr>
            <a:picLocks noChangeAspect="1"/>
          </p:cNvPicPr>
          <p:nvPr/>
        </p:nvPicPr>
        <p:blipFill>
          <a:blip r:embed="rId2"/>
          <a:stretch>
            <a:fillRect/>
          </a:stretch>
        </p:blipFill>
        <p:spPr>
          <a:xfrm>
            <a:off x="679127" y="409583"/>
            <a:ext cx="688908" cy="688908"/>
          </a:xfrm>
          <a:prstGeom prst="rect">
            <a:avLst/>
          </a:prstGeom>
        </p:spPr>
      </p:pic>
    </p:spTree>
    <p:extLst>
      <p:ext uri="{BB962C8B-B14F-4D97-AF65-F5344CB8AC3E}">
        <p14:creationId xmlns:p14="http://schemas.microsoft.com/office/powerpoint/2010/main" val="3593123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How does an agonist work?</a:t>
            </a:r>
            <a:endParaRPr lang="en-US" dirty="0">
              <a:solidFill>
                <a:schemeClr val="bg1"/>
              </a:solidFill>
            </a:endParaRPr>
          </a:p>
        </p:txBody>
      </p:sp>
      <p:sp>
        <p:nvSpPr>
          <p:cNvPr id="4" name="Text Placeholder 3"/>
          <p:cNvSpPr>
            <a:spLocks noGrp="1"/>
          </p:cNvSpPr>
          <p:nvPr>
            <p:ph type="body" sz="half" idx="2"/>
          </p:nvPr>
        </p:nvSpPr>
        <p:spPr>
          <a:xfrm>
            <a:off x="629841" y="2330354"/>
            <a:ext cx="2949178" cy="4249739"/>
          </a:xfrm>
          <a:solidFill>
            <a:srgbClr val="E7D9B1"/>
          </a:solidFill>
          <a:ln w="76200">
            <a:solidFill>
              <a:schemeClr val="tx2">
                <a:lumMod val="75000"/>
              </a:schemeClr>
            </a:solidFill>
          </a:ln>
        </p:spPr>
        <p:txBody>
          <a:bodyPr/>
          <a:lstStyle/>
          <a:p>
            <a:r>
              <a:rPr lang="en-US" dirty="0" smtClean="0"/>
              <a:t>An agonist is a drug molecule that increases a neurotransmitter’s action.</a:t>
            </a:r>
          </a:p>
        </p:txBody>
      </p:sp>
      <p:pic>
        <p:nvPicPr>
          <p:cNvPr id="5" name="Content Placeholder 4"/>
          <p:cNvPicPr>
            <a:picLocks noGrp="1" noChangeAspect="1"/>
          </p:cNvPicPr>
          <p:nvPr>
            <p:ph idx="1"/>
          </p:nvPr>
        </p:nvPicPr>
        <p:blipFill>
          <a:blip r:embed="rId2"/>
          <a:stretch>
            <a:fillRect/>
          </a:stretch>
        </p:blipFill>
        <p:spPr>
          <a:xfrm>
            <a:off x="4271690" y="2620710"/>
            <a:ext cx="4253076" cy="3669026"/>
          </a:xfrm>
          <a:prstGeom prst="rect">
            <a:avLst/>
          </a:prstGeom>
          <a:ln w="76200">
            <a:solidFill>
              <a:schemeClr val="tx2">
                <a:lumMod val="75000"/>
              </a:schemeClr>
            </a:solidFill>
          </a:ln>
        </p:spPr>
      </p:pic>
    </p:spTree>
    <p:extLst>
      <p:ext uri="{BB962C8B-B14F-4D97-AF65-F5344CB8AC3E}">
        <p14:creationId xmlns:p14="http://schemas.microsoft.com/office/powerpoint/2010/main" val="37876815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How does an antagonist work?</a:t>
            </a:r>
            <a:endParaRPr lang="en-US" dirty="0">
              <a:solidFill>
                <a:schemeClr val="bg1"/>
              </a:solidFill>
            </a:endParaRPr>
          </a:p>
        </p:txBody>
      </p:sp>
      <p:sp>
        <p:nvSpPr>
          <p:cNvPr id="4" name="Text Placeholder 3"/>
          <p:cNvSpPr>
            <a:spLocks noGrp="1"/>
          </p:cNvSpPr>
          <p:nvPr>
            <p:ph type="body" sz="half" idx="2"/>
          </p:nvPr>
        </p:nvSpPr>
        <p:spPr>
          <a:xfrm>
            <a:off x="629841" y="2330355"/>
            <a:ext cx="2949178" cy="4341908"/>
          </a:xfrm>
          <a:solidFill>
            <a:srgbClr val="E7D9B1"/>
          </a:solidFill>
          <a:ln w="76200">
            <a:solidFill>
              <a:schemeClr val="tx2">
                <a:lumMod val="75000"/>
              </a:schemeClr>
            </a:solidFill>
          </a:ln>
        </p:spPr>
        <p:txBody>
          <a:bodyPr/>
          <a:lstStyle/>
          <a:p>
            <a:r>
              <a:rPr lang="en-US" dirty="0" smtClean="0"/>
              <a:t>An antagonist is a drug molecule that inhibits or blocks a neurotransmitter’s action.</a:t>
            </a:r>
          </a:p>
          <a:p>
            <a:endParaRPr lang="en-US" dirty="0" smtClean="0"/>
          </a:p>
          <a:p>
            <a:r>
              <a:rPr lang="en-US" dirty="0" smtClean="0"/>
              <a:t>Antagonists </a:t>
            </a:r>
            <a:r>
              <a:rPr lang="en-US" dirty="0"/>
              <a:t>can also work by blocking reuptake.</a:t>
            </a:r>
          </a:p>
          <a:p>
            <a:endParaRPr lang="en-US" dirty="0"/>
          </a:p>
        </p:txBody>
      </p:sp>
      <p:pic>
        <p:nvPicPr>
          <p:cNvPr id="6" name="Content Placeholder 5"/>
          <p:cNvPicPr>
            <a:picLocks noGrp="1" noChangeAspect="1"/>
          </p:cNvPicPr>
          <p:nvPr>
            <p:ph idx="1"/>
          </p:nvPr>
        </p:nvPicPr>
        <p:blipFill>
          <a:blip r:embed="rId2"/>
          <a:stretch>
            <a:fillRect/>
          </a:stretch>
        </p:blipFill>
        <p:spPr>
          <a:xfrm>
            <a:off x="4777756" y="2049002"/>
            <a:ext cx="3437557" cy="4583407"/>
          </a:xfrm>
          <a:prstGeom prst="rect">
            <a:avLst/>
          </a:prstGeom>
          <a:ln w="76200">
            <a:solidFill>
              <a:schemeClr val="tx2">
                <a:lumMod val="75000"/>
              </a:schemeClr>
            </a:solidFill>
          </a:ln>
        </p:spPr>
      </p:pic>
    </p:spTree>
    <p:extLst>
      <p:ext uri="{BB962C8B-B14F-4D97-AF65-F5344CB8AC3E}">
        <p14:creationId xmlns:p14="http://schemas.microsoft.com/office/powerpoint/2010/main" val="2761024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28066" y="296068"/>
            <a:ext cx="8101584" cy="1409164"/>
          </a:xfrm>
          <a:solidFill>
            <a:schemeClr val="tx2">
              <a:lumMod val="75000"/>
            </a:schemeClr>
          </a:solidFill>
        </p:spPr>
        <p:txBody>
          <a:bodyPr>
            <a:normAutofit/>
          </a:bodyPr>
          <a:lstStyle/>
          <a:p>
            <a:r>
              <a:rPr lang="en-US" sz="4400" dirty="0" smtClean="0">
                <a:solidFill>
                  <a:schemeClr val="bg1"/>
                </a:solidFill>
              </a:rPr>
              <a:t>Learning Target 9-1 Review</a:t>
            </a:r>
            <a:endParaRPr lang="en-US" sz="4400" dirty="0">
              <a:solidFill>
                <a:schemeClr val="bg1"/>
              </a:solidFill>
            </a:endParaRPr>
          </a:p>
        </p:txBody>
      </p:sp>
      <p:sp>
        <p:nvSpPr>
          <p:cNvPr id="4" name="Content Placeholder 3"/>
          <p:cNvSpPr>
            <a:spLocks noGrp="1"/>
          </p:cNvSpPr>
          <p:nvPr>
            <p:ph sz="quarter" idx="13"/>
          </p:nvPr>
        </p:nvSpPr>
        <p:spPr>
          <a:xfrm>
            <a:off x="528066" y="2039421"/>
            <a:ext cx="8101012" cy="1219200"/>
          </a:xfrm>
          <a:solidFill>
            <a:srgbClr val="D4E5F4"/>
          </a:solidFill>
        </p:spPr>
        <p:txBody>
          <a:bodyPr>
            <a:normAutofit/>
          </a:bodyPr>
          <a:lstStyle/>
          <a:p>
            <a:r>
              <a:rPr lang="en-US" sz="2800" dirty="0" smtClean="0"/>
              <a:t>Explain why psychologists are </a:t>
            </a:r>
          </a:p>
          <a:p>
            <a:r>
              <a:rPr lang="en-US" sz="2800" dirty="0" smtClean="0"/>
              <a:t>concerned with human biology.</a:t>
            </a:r>
            <a:endParaRPr lang="en-US" sz="2800" dirty="0"/>
          </a:p>
        </p:txBody>
      </p:sp>
      <p:sp>
        <p:nvSpPr>
          <p:cNvPr id="3" name="Content Placeholder 2"/>
          <p:cNvSpPr>
            <a:spLocks noGrp="1"/>
          </p:cNvSpPr>
          <p:nvPr>
            <p:ph idx="1"/>
          </p:nvPr>
        </p:nvSpPr>
        <p:spPr>
          <a:xfrm>
            <a:off x="528066" y="3592811"/>
            <a:ext cx="8101584" cy="2797175"/>
          </a:xfrm>
          <a:solidFill>
            <a:schemeClr val="bg1"/>
          </a:solidFill>
          <a:ln w="76200">
            <a:solidFill>
              <a:schemeClr val="tx2">
                <a:lumMod val="75000"/>
              </a:schemeClr>
            </a:solidFill>
          </a:ln>
        </p:spPr>
        <p:txBody>
          <a:bodyPr>
            <a:normAutofit/>
          </a:bodyPr>
          <a:lstStyle/>
          <a:p>
            <a:pPr marL="457200" indent="-457200" algn="l">
              <a:buFont typeface="Wingdings" panose="05000000000000000000" pitchFamily="2" charset="2"/>
              <a:buChar char="§"/>
            </a:pPr>
            <a:r>
              <a:rPr lang="en-US" sz="2400" dirty="0"/>
              <a:t>Researchers working from a </a:t>
            </a:r>
            <a:r>
              <a:rPr lang="en-US" sz="2400" b="1" i="1" dirty="0"/>
              <a:t>biological perspective </a:t>
            </a:r>
            <a:r>
              <a:rPr lang="en-US" sz="2400" dirty="0" smtClean="0"/>
              <a:t>study the </a:t>
            </a:r>
            <a:r>
              <a:rPr lang="en-US" sz="2400" dirty="0"/>
              <a:t>links between our biology and our </a:t>
            </a:r>
            <a:r>
              <a:rPr lang="en-US" sz="2400" dirty="0" smtClean="0"/>
              <a:t>behavior and mental processes.</a:t>
            </a:r>
            <a:endParaRPr lang="en-US" sz="2400" dirty="0"/>
          </a:p>
          <a:p>
            <a:pPr marL="457200" indent="-457200" algn="l">
              <a:buFont typeface="Wingdings" panose="05000000000000000000" pitchFamily="2" charset="2"/>
              <a:buChar char="§"/>
            </a:pPr>
            <a:r>
              <a:rPr lang="en-US" sz="2400" dirty="0" smtClean="0"/>
              <a:t>We </a:t>
            </a:r>
            <a:r>
              <a:rPr lang="en-US" sz="2400" dirty="0"/>
              <a:t>are </a:t>
            </a:r>
            <a:r>
              <a:rPr lang="en-US" sz="2400" b="1" i="1" dirty="0"/>
              <a:t>biopsychosocial </a:t>
            </a:r>
            <a:r>
              <a:rPr lang="en-US" sz="2400" dirty="0"/>
              <a:t>systems: biological, psychological</a:t>
            </a:r>
            <a:r>
              <a:rPr lang="en-US" sz="2400" dirty="0" smtClean="0"/>
              <a:t>, and </a:t>
            </a:r>
            <a:r>
              <a:rPr lang="en-US" sz="2400" dirty="0"/>
              <a:t>social-cultural factors interact to influence behavior.</a:t>
            </a:r>
          </a:p>
        </p:txBody>
      </p:sp>
      <p:pic>
        <p:nvPicPr>
          <p:cNvPr id="5" name="Picture 4" descr="decorative"/>
          <p:cNvPicPr>
            <a:picLocks noChangeAspect="1"/>
          </p:cNvPicPr>
          <p:nvPr/>
        </p:nvPicPr>
        <p:blipFill>
          <a:blip r:embed="rId2"/>
          <a:stretch>
            <a:fillRect/>
          </a:stretch>
        </p:blipFill>
        <p:spPr>
          <a:xfrm>
            <a:off x="528066" y="2039421"/>
            <a:ext cx="688908" cy="688908"/>
          </a:xfrm>
          <a:prstGeom prst="rect">
            <a:avLst/>
          </a:prstGeom>
        </p:spPr>
      </p:pic>
    </p:spTree>
    <p:extLst>
      <p:ext uri="{BB962C8B-B14F-4D97-AF65-F5344CB8AC3E}">
        <p14:creationId xmlns:p14="http://schemas.microsoft.com/office/powerpoint/2010/main" val="2242018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70703" y="365126"/>
            <a:ext cx="8359531" cy="1253609"/>
          </a:xfrm>
          <a:solidFill>
            <a:schemeClr val="tx2">
              <a:lumMod val="75000"/>
            </a:schemeClr>
          </a:solidFill>
        </p:spPr>
        <p:txBody>
          <a:bodyPr>
            <a:normAutofit/>
          </a:bodyPr>
          <a:lstStyle/>
          <a:p>
            <a:r>
              <a:rPr lang="en-US" sz="4400" dirty="0" smtClean="0">
                <a:solidFill>
                  <a:schemeClr val="bg1"/>
                </a:solidFill>
              </a:rPr>
              <a:t>Learning Target 9-2 Review</a:t>
            </a:r>
            <a:endParaRPr lang="en-US" sz="4400" dirty="0">
              <a:solidFill>
                <a:schemeClr val="bg1"/>
              </a:solidFill>
            </a:endParaRPr>
          </a:p>
        </p:txBody>
      </p:sp>
      <p:sp>
        <p:nvSpPr>
          <p:cNvPr id="4" name="Content Placeholder 3"/>
          <p:cNvSpPr>
            <a:spLocks noGrp="1"/>
          </p:cNvSpPr>
          <p:nvPr>
            <p:ph sz="quarter" idx="4294967295"/>
          </p:nvPr>
        </p:nvSpPr>
        <p:spPr>
          <a:xfrm>
            <a:off x="370703" y="1984506"/>
            <a:ext cx="8359531" cy="1141753"/>
          </a:xfrm>
          <a:solidFill>
            <a:srgbClr val="D4E5F4"/>
          </a:solidFill>
        </p:spPr>
        <p:txBody>
          <a:bodyPr>
            <a:noAutofit/>
          </a:bodyPr>
          <a:lstStyle/>
          <a:p>
            <a:pPr marL="0" indent="0">
              <a:buNone/>
            </a:pPr>
            <a:r>
              <a:rPr lang="en-US" sz="2800" dirty="0" smtClean="0"/>
              <a:t>Describe the parts of a neuron </a:t>
            </a:r>
            <a:r>
              <a:rPr lang="en-US" sz="2800" dirty="0" smtClean="0"/>
              <a:t>and</a:t>
            </a:r>
          </a:p>
          <a:p>
            <a:pPr marL="0" indent="0">
              <a:buNone/>
            </a:pPr>
            <a:r>
              <a:rPr lang="en-US" sz="2800" dirty="0" smtClean="0"/>
              <a:t>explain </a:t>
            </a:r>
            <a:r>
              <a:rPr lang="en-US" sz="2800" dirty="0" smtClean="0"/>
              <a:t>how neural impulses are generated.</a:t>
            </a:r>
            <a:endParaRPr lang="en-US" sz="2800" dirty="0"/>
          </a:p>
        </p:txBody>
      </p:sp>
      <p:sp>
        <p:nvSpPr>
          <p:cNvPr id="3" name="Content Placeholder 2"/>
          <p:cNvSpPr>
            <a:spLocks noGrp="1"/>
          </p:cNvSpPr>
          <p:nvPr>
            <p:ph idx="1"/>
          </p:nvPr>
        </p:nvSpPr>
        <p:spPr>
          <a:xfrm>
            <a:off x="370703" y="3479799"/>
            <a:ext cx="8359531" cy="3056925"/>
          </a:xfrm>
          <a:solidFill>
            <a:schemeClr val="bg1"/>
          </a:solidFill>
          <a:ln w="76200">
            <a:solidFill>
              <a:schemeClr val="tx2">
                <a:lumMod val="75000"/>
              </a:schemeClr>
            </a:solidFill>
          </a:ln>
        </p:spPr>
        <p:txBody>
          <a:bodyPr>
            <a:normAutofit/>
          </a:bodyPr>
          <a:lstStyle/>
          <a:p>
            <a:pPr marL="457200" indent="-457200" algn="l">
              <a:buFont typeface="Wingdings" panose="05000000000000000000" pitchFamily="2" charset="2"/>
              <a:buChar char="§"/>
            </a:pPr>
            <a:r>
              <a:rPr lang="en-US" sz="2400" b="1" i="1" dirty="0"/>
              <a:t>Neurons </a:t>
            </a:r>
            <a:r>
              <a:rPr lang="en-US" sz="2400" dirty="0" smtClean="0"/>
              <a:t>are nerve cells that consist of a </a:t>
            </a:r>
            <a:r>
              <a:rPr lang="en-US" sz="2400" b="1" i="1" dirty="0"/>
              <a:t>cell </a:t>
            </a:r>
            <a:r>
              <a:rPr lang="en-US" sz="2400" b="1" i="1" dirty="0" smtClean="0"/>
              <a:t>body, dendrites</a:t>
            </a:r>
            <a:r>
              <a:rPr lang="en-US" sz="2400" i="1" dirty="0" smtClean="0"/>
              <a:t>, </a:t>
            </a:r>
            <a:r>
              <a:rPr lang="en-US" sz="2400" b="1" i="1" dirty="0" smtClean="0"/>
              <a:t>axons</a:t>
            </a:r>
            <a:r>
              <a:rPr lang="en-US" sz="2400" i="1" dirty="0" smtClean="0"/>
              <a:t> </a:t>
            </a:r>
            <a:r>
              <a:rPr lang="en-US" sz="2400" dirty="0" smtClean="0"/>
              <a:t>some of which are encased </a:t>
            </a:r>
            <a:r>
              <a:rPr lang="en-US" sz="2400" dirty="0"/>
              <a:t>in a </a:t>
            </a:r>
            <a:r>
              <a:rPr lang="en-US" sz="2400" b="1" i="1" dirty="0"/>
              <a:t>myelin </a:t>
            </a:r>
            <a:r>
              <a:rPr lang="en-US" sz="2400" b="1" i="1" dirty="0" smtClean="0"/>
              <a:t>sheath</a:t>
            </a:r>
            <a:r>
              <a:rPr lang="en-US" sz="2400" i="1" dirty="0" smtClean="0"/>
              <a:t>, </a:t>
            </a:r>
            <a:r>
              <a:rPr lang="en-US" sz="2400" dirty="0" smtClean="0"/>
              <a:t>and </a:t>
            </a:r>
            <a:r>
              <a:rPr lang="en-US" sz="2400" b="1" i="1" dirty="0" smtClean="0"/>
              <a:t>terminal branches</a:t>
            </a:r>
            <a:r>
              <a:rPr lang="en-US" sz="2400" i="1" dirty="0" smtClean="0"/>
              <a:t>.</a:t>
            </a:r>
            <a:endParaRPr lang="en-US" sz="2400" dirty="0"/>
          </a:p>
          <a:p>
            <a:pPr marL="457200" indent="-457200" algn="l">
              <a:buFont typeface="Wingdings" panose="05000000000000000000" pitchFamily="2" charset="2"/>
              <a:buChar char="§"/>
            </a:pPr>
            <a:r>
              <a:rPr lang="en-US" sz="2400" b="1" i="1" dirty="0" smtClean="0"/>
              <a:t>Glial </a:t>
            </a:r>
            <a:r>
              <a:rPr lang="en-US" sz="2400" b="1" i="1" dirty="0"/>
              <a:t>cells </a:t>
            </a:r>
            <a:r>
              <a:rPr lang="en-US" sz="2400" dirty="0"/>
              <a:t>support nerve </a:t>
            </a:r>
            <a:r>
              <a:rPr lang="en-US" sz="2400" dirty="0" smtClean="0"/>
              <a:t>cells and produce myelin.</a:t>
            </a:r>
            <a:endParaRPr lang="en-US" sz="2400" dirty="0"/>
          </a:p>
          <a:p>
            <a:pPr marL="457200" indent="-457200" algn="l">
              <a:buFont typeface="Wingdings" panose="05000000000000000000" pitchFamily="2" charset="2"/>
              <a:buChar char="§"/>
            </a:pPr>
            <a:r>
              <a:rPr lang="en-US" sz="2400" dirty="0" smtClean="0"/>
              <a:t>If </a:t>
            </a:r>
            <a:r>
              <a:rPr lang="en-US" sz="2400" dirty="0"/>
              <a:t>the </a:t>
            </a:r>
            <a:r>
              <a:rPr lang="en-US" sz="2400" dirty="0" smtClean="0"/>
              <a:t>combined excitatory signals </a:t>
            </a:r>
            <a:r>
              <a:rPr lang="en-US" sz="2400" dirty="0"/>
              <a:t>exceed a </a:t>
            </a:r>
            <a:r>
              <a:rPr lang="en-US" sz="2400" dirty="0" smtClean="0"/>
              <a:t>minimum </a:t>
            </a:r>
            <a:r>
              <a:rPr lang="en-US" sz="2400" b="1" i="1" dirty="0" smtClean="0"/>
              <a:t>threshold</a:t>
            </a:r>
            <a:r>
              <a:rPr lang="en-US" sz="2400" b="1" i="1" dirty="0"/>
              <a:t>, </a:t>
            </a:r>
            <a:r>
              <a:rPr lang="en-US" sz="2400" dirty="0"/>
              <a:t>the neuron fires, transmitting </a:t>
            </a:r>
            <a:r>
              <a:rPr lang="en-US" sz="2400" dirty="0" smtClean="0"/>
              <a:t>an </a:t>
            </a:r>
            <a:r>
              <a:rPr lang="en-US" sz="2400" b="1" i="1" dirty="0" smtClean="0"/>
              <a:t>action potential.</a:t>
            </a:r>
          </a:p>
          <a:p>
            <a:pPr marL="457200" indent="-457200" algn="l">
              <a:buFont typeface="Wingdings" panose="05000000000000000000" pitchFamily="2" charset="2"/>
              <a:buChar char="§"/>
            </a:pPr>
            <a:r>
              <a:rPr lang="en-US" sz="2400" dirty="0" smtClean="0"/>
              <a:t>The </a:t>
            </a:r>
            <a:r>
              <a:rPr lang="en-US" sz="2400" dirty="0"/>
              <a:t>neuron’s reaction </a:t>
            </a:r>
            <a:r>
              <a:rPr lang="en-US" sz="2400" dirty="0" smtClean="0"/>
              <a:t>is an </a:t>
            </a:r>
            <a:r>
              <a:rPr lang="en-US" sz="2400" b="1" i="1" dirty="0"/>
              <a:t>all-or-none process</a:t>
            </a:r>
            <a:r>
              <a:rPr lang="en-US" sz="2400" i="1" dirty="0"/>
              <a:t>.</a:t>
            </a:r>
            <a:endParaRPr lang="en-US" sz="2400" dirty="0"/>
          </a:p>
        </p:txBody>
      </p:sp>
      <p:pic>
        <p:nvPicPr>
          <p:cNvPr id="5" name="Picture 4" descr="decorative"/>
          <p:cNvPicPr>
            <a:picLocks noChangeAspect="1"/>
          </p:cNvPicPr>
          <p:nvPr/>
        </p:nvPicPr>
        <p:blipFill>
          <a:blip r:embed="rId2"/>
          <a:stretch>
            <a:fillRect/>
          </a:stretch>
        </p:blipFill>
        <p:spPr>
          <a:xfrm>
            <a:off x="370703" y="1984506"/>
            <a:ext cx="688908" cy="688908"/>
          </a:xfrm>
          <a:prstGeom prst="rect">
            <a:avLst/>
          </a:prstGeom>
        </p:spPr>
      </p:pic>
    </p:spTree>
    <p:extLst>
      <p:ext uri="{BB962C8B-B14F-4D97-AF65-F5344CB8AC3E}">
        <p14:creationId xmlns:p14="http://schemas.microsoft.com/office/powerpoint/2010/main" val="1788871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30942" y="229898"/>
            <a:ext cx="8299292" cy="1325563"/>
          </a:xfrm>
          <a:solidFill>
            <a:schemeClr val="tx2">
              <a:lumMod val="75000"/>
            </a:schemeClr>
          </a:solidFill>
        </p:spPr>
        <p:txBody>
          <a:bodyPr>
            <a:normAutofit/>
          </a:bodyPr>
          <a:lstStyle/>
          <a:p>
            <a:r>
              <a:rPr lang="en-US" sz="4400" dirty="0" smtClean="0">
                <a:solidFill>
                  <a:schemeClr val="bg1"/>
                </a:solidFill>
              </a:rPr>
              <a:t>Learning Target 9-3 Review</a:t>
            </a:r>
            <a:endParaRPr lang="en-US" sz="4400" dirty="0">
              <a:solidFill>
                <a:schemeClr val="bg1"/>
              </a:solidFill>
            </a:endParaRPr>
          </a:p>
        </p:txBody>
      </p:sp>
      <p:sp>
        <p:nvSpPr>
          <p:cNvPr id="4" name="Content Placeholder 3"/>
          <p:cNvSpPr>
            <a:spLocks noGrp="1"/>
          </p:cNvSpPr>
          <p:nvPr>
            <p:ph sz="quarter" idx="4294967295"/>
          </p:nvPr>
        </p:nvSpPr>
        <p:spPr>
          <a:xfrm>
            <a:off x="430942" y="1943018"/>
            <a:ext cx="8299292" cy="1066800"/>
          </a:xfrm>
          <a:solidFill>
            <a:srgbClr val="D4E5F4"/>
          </a:solidFill>
        </p:spPr>
        <p:txBody>
          <a:bodyPr>
            <a:normAutofit/>
          </a:bodyPr>
          <a:lstStyle/>
          <a:p>
            <a:pPr marL="0" indent="0">
              <a:buNone/>
            </a:pPr>
            <a:r>
              <a:rPr lang="en-US" sz="2800" dirty="0" smtClean="0"/>
              <a:t>Describe how nerve cells communicate </a:t>
            </a:r>
          </a:p>
          <a:p>
            <a:pPr marL="0" indent="0">
              <a:buNone/>
            </a:pPr>
            <a:r>
              <a:rPr lang="en-US" sz="2800" dirty="0" smtClean="0"/>
              <a:t>with other nerve cells.</a:t>
            </a:r>
            <a:endParaRPr lang="en-US" sz="2800" dirty="0"/>
          </a:p>
        </p:txBody>
      </p:sp>
      <p:sp>
        <p:nvSpPr>
          <p:cNvPr id="3" name="Content Placeholder 2"/>
          <p:cNvSpPr>
            <a:spLocks noGrp="1"/>
          </p:cNvSpPr>
          <p:nvPr>
            <p:ph idx="1"/>
          </p:nvPr>
        </p:nvSpPr>
        <p:spPr>
          <a:xfrm>
            <a:off x="430942" y="3397375"/>
            <a:ext cx="8299292" cy="2914779"/>
          </a:xfrm>
          <a:solidFill>
            <a:schemeClr val="bg1"/>
          </a:solidFill>
          <a:ln w="76200">
            <a:solidFill>
              <a:schemeClr val="tx2">
                <a:lumMod val="75000"/>
              </a:schemeClr>
            </a:solidFill>
          </a:ln>
        </p:spPr>
        <p:txBody>
          <a:bodyPr>
            <a:noAutofit/>
          </a:bodyPr>
          <a:lstStyle/>
          <a:p>
            <a:pPr marL="342900" indent="-342900" algn="l">
              <a:buFont typeface="Wingdings" panose="05000000000000000000" pitchFamily="2" charset="2"/>
              <a:buChar char="§"/>
            </a:pPr>
            <a:r>
              <a:rPr lang="en-US" sz="2400" dirty="0"/>
              <a:t>When action potentials reach the </a:t>
            </a:r>
            <a:r>
              <a:rPr lang="en-US" sz="2400" dirty="0" smtClean="0"/>
              <a:t>terminal branches, </a:t>
            </a:r>
            <a:r>
              <a:rPr lang="en-US" sz="2400" dirty="0"/>
              <a:t>they stimulate the release of </a:t>
            </a:r>
            <a:r>
              <a:rPr lang="en-US" sz="2400" b="1" i="1" dirty="0"/>
              <a:t>neurotransmitters</a:t>
            </a:r>
            <a:r>
              <a:rPr lang="en-US" sz="2400" i="1" dirty="0"/>
              <a:t>.</a:t>
            </a:r>
          </a:p>
          <a:p>
            <a:pPr marL="342900" indent="-342900" algn="l">
              <a:buFont typeface="Wingdings" panose="05000000000000000000" pitchFamily="2" charset="2"/>
              <a:buChar char="§"/>
            </a:pPr>
            <a:r>
              <a:rPr lang="en-US" sz="2400" dirty="0"/>
              <a:t>N</a:t>
            </a:r>
            <a:r>
              <a:rPr lang="en-US" sz="2400" dirty="0" smtClean="0"/>
              <a:t>eurotransmitters carry </a:t>
            </a:r>
            <a:r>
              <a:rPr lang="en-US" sz="2400" dirty="0"/>
              <a:t>a message from the </a:t>
            </a:r>
            <a:r>
              <a:rPr lang="en-US" sz="2400" dirty="0" smtClean="0"/>
              <a:t>sending neuron </a:t>
            </a:r>
            <a:r>
              <a:rPr lang="en-US" sz="2400" dirty="0"/>
              <a:t>across a </a:t>
            </a:r>
            <a:r>
              <a:rPr lang="en-US" sz="2400" b="1" i="1" dirty="0"/>
              <a:t>synapse</a:t>
            </a:r>
            <a:r>
              <a:rPr lang="en-US" sz="2400" i="1" dirty="0"/>
              <a:t> </a:t>
            </a:r>
            <a:r>
              <a:rPr lang="en-US" sz="2400" dirty="0"/>
              <a:t>to receptor sites on a receiving neuron.</a:t>
            </a:r>
          </a:p>
          <a:p>
            <a:pPr marL="342900" indent="-342900" algn="l">
              <a:buFont typeface="Wingdings" panose="05000000000000000000" pitchFamily="2" charset="2"/>
              <a:buChar char="§"/>
            </a:pPr>
            <a:r>
              <a:rPr lang="en-US" sz="2400" b="1" i="1" dirty="0"/>
              <a:t>R</a:t>
            </a:r>
            <a:r>
              <a:rPr lang="en-US" sz="2400" b="1" i="1" dirty="0" smtClean="0"/>
              <a:t>euptake</a:t>
            </a:r>
            <a:r>
              <a:rPr lang="en-US" sz="2400" i="1" dirty="0"/>
              <a:t>, </a:t>
            </a:r>
            <a:r>
              <a:rPr lang="en-US" sz="2400" dirty="0" smtClean="0"/>
              <a:t>is the reabsorption of excess neurotransmitters.</a:t>
            </a:r>
          </a:p>
        </p:txBody>
      </p:sp>
      <p:pic>
        <p:nvPicPr>
          <p:cNvPr id="5" name="Picture 4" descr="decorative"/>
          <p:cNvPicPr>
            <a:picLocks noChangeAspect="1"/>
          </p:cNvPicPr>
          <p:nvPr/>
        </p:nvPicPr>
        <p:blipFill>
          <a:blip r:embed="rId2"/>
          <a:stretch>
            <a:fillRect/>
          </a:stretch>
        </p:blipFill>
        <p:spPr>
          <a:xfrm>
            <a:off x="430942" y="1943018"/>
            <a:ext cx="688908" cy="688908"/>
          </a:xfrm>
          <a:prstGeom prst="rect">
            <a:avLst/>
          </a:prstGeom>
        </p:spPr>
      </p:pic>
    </p:spTree>
    <p:extLst>
      <p:ext uri="{BB962C8B-B14F-4D97-AF65-F5344CB8AC3E}">
        <p14:creationId xmlns:p14="http://schemas.microsoft.com/office/powerpoint/2010/main" val="798796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are the parts of a neuron?</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933316" y="2017382"/>
            <a:ext cx="7492251" cy="3897643"/>
          </a:xfrm>
          <a:prstGeom prst="rect">
            <a:avLst/>
          </a:prstGeom>
          <a:ln w="76200">
            <a:solidFill>
              <a:schemeClr val="tx2">
                <a:lumMod val="75000"/>
              </a:schemeClr>
            </a:solidFill>
          </a:ln>
        </p:spPr>
      </p:pic>
      <p:pic>
        <p:nvPicPr>
          <p:cNvPr id="5" name="Picture 4" descr="decorative"/>
          <p:cNvPicPr>
            <a:picLocks noChangeAspect="1"/>
          </p:cNvPicPr>
          <p:nvPr/>
        </p:nvPicPr>
        <p:blipFill>
          <a:blip r:embed="rId3"/>
          <a:stretch>
            <a:fillRect/>
          </a:stretch>
        </p:blipFill>
        <p:spPr>
          <a:xfrm>
            <a:off x="669594" y="406069"/>
            <a:ext cx="688908" cy="688908"/>
          </a:xfrm>
          <a:prstGeom prst="rect">
            <a:avLst/>
          </a:prstGeom>
        </p:spPr>
      </p:pic>
    </p:spTree>
    <p:extLst>
      <p:ext uri="{BB962C8B-B14F-4D97-AF65-F5344CB8AC3E}">
        <p14:creationId xmlns:p14="http://schemas.microsoft.com/office/powerpoint/2010/main" val="2549269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32486" y="365126"/>
            <a:ext cx="8297748" cy="1325563"/>
          </a:xfrm>
          <a:solidFill>
            <a:schemeClr val="tx2">
              <a:lumMod val="75000"/>
            </a:schemeClr>
          </a:solidFill>
        </p:spPr>
        <p:txBody>
          <a:bodyPr>
            <a:normAutofit/>
          </a:bodyPr>
          <a:lstStyle/>
          <a:p>
            <a:r>
              <a:rPr lang="en-US" sz="4400" dirty="0" smtClean="0">
                <a:solidFill>
                  <a:schemeClr val="bg1"/>
                </a:solidFill>
              </a:rPr>
              <a:t>Learning Target 9-4 Review</a:t>
            </a:r>
            <a:endParaRPr lang="en-US" sz="4400" dirty="0">
              <a:solidFill>
                <a:schemeClr val="bg1"/>
              </a:solidFill>
            </a:endParaRPr>
          </a:p>
        </p:txBody>
      </p:sp>
      <p:sp>
        <p:nvSpPr>
          <p:cNvPr id="4" name="Content Placeholder 3"/>
          <p:cNvSpPr>
            <a:spLocks noGrp="1"/>
          </p:cNvSpPr>
          <p:nvPr>
            <p:ph sz="quarter" idx="4294967295"/>
          </p:nvPr>
        </p:nvSpPr>
        <p:spPr>
          <a:xfrm>
            <a:off x="432486" y="1841156"/>
            <a:ext cx="8297748" cy="1458097"/>
          </a:xfrm>
          <a:solidFill>
            <a:srgbClr val="D4E5F4"/>
          </a:solidFill>
        </p:spPr>
        <p:txBody>
          <a:bodyPr>
            <a:noAutofit/>
          </a:bodyPr>
          <a:lstStyle/>
          <a:p>
            <a:pPr marL="0" indent="0">
              <a:buNone/>
            </a:pPr>
            <a:r>
              <a:rPr lang="en-US" sz="2800" dirty="0" smtClean="0"/>
              <a:t>Describe how neurotransmitters influence </a:t>
            </a:r>
          </a:p>
          <a:p>
            <a:pPr marL="0" indent="0">
              <a:buNone/>
            </a:pPr>
            <a:r>
              <a:rPr lang="en-US" sz="2800" dirty="0" smtClean="0"/>
              <a:t>behavior, and explain how drugs and </a:t>
            </a:r>
          </a:p>
          <a:p>
            <a:pPr marL="0" indent="0">
              <a:buNone/>
            </a:pPr>
            <a:r>
              <a:rPr lang="en-US" sz="2800" dirty="0" smtClean="0"/>
              <a:t>other chemicals affect neural transmission.</a:t>
            </a:r>
            <a:endParaRPr lang="en-US" sz="2800" dirty="0"/>
          </a:p>
        </p:txBody>
      </p:sp>
      <p:sp>
        <p:nvSpPr>
          <p:cNvPr id="3" name="Content Placeholder 2"/>
          <p:cNvSpPr>
            <a:spLocks noGrp="1"/>
          </p:cNvSpPr>
          <p:nvPr>
            <p:ph idx="1"/>
          </p:nvPr>
        </p:nvSpPr>
        <p:spPr>
          <a:xfrm>
            <a:off x="432486" y="3494012"/>
            <a:ext cx="8297748" cy="3075063"/>
          </a:xfrm>
          <a:solidFill>
            <a:schemeClr val="bg1"/>
          </a:solidFill>
          <a:ln w="76200">
            <a:solidFill>
              <a:schemeClr val="tx2">
                <a:lumMod val="75000"/>
              </a:schemeClr>
            </a:solidFill>
          </a:ln>
        </p:spPr>
        <p:txBody>
          <a:bodyPr>
            <a:noAutofit/>
          </a:bodyPr>
          <a:lstStyle/>
          <a:p>
            <a:pPr marL="342900" indent="-342900" algn="l">
              <a:buFont typeface="Wingdings" panose="05000000000000000000" pitchFamily="2" charset="2"/>
              <a:buChar char="§"/>
            </a:pPr>
            <a:r>
              <a:rPr lang="en-US" sz="2400" dirty="0"/>
              <a:t>Neurotransmitters travel designated pathways in </a:t>
            </a:r>
            <a:r>
              <a:rPr lang="en-US" sz="2400" dirty="0" smtClean="0"/>
              <a:t>the brain </a:t>
            </a:r>
            <a:endParaRPr lang="en-US" sz="2400" dirty="0" smtClean="0"/>
          </a:p>
          <a:p>
            <a:pPr marL="342900" indent="-342900" algn="l">
              <a:buFont typeface="Wingdings" panose="05000000000000000000" pitchFamily="2" charset="2"/>
              <a:buChar char="§"/>
            </a:pPr>
            <a:r>
              <a:rPr lang="en-US" sz="2400" dirty="0" smtClean="0"/>
              <a:t>Acetylcholine </a:t>
            </a:r>
            <a:r>
              <a:rPr lang="en-US" sz="2400" dirty="0"/>
              <a:t>(</a:t>
            </a:r>
            <a:r>
              <a:rPr lang="en-US" sz="2400" dirty="0" err="1"/>
              <a:t>ACh</a:t>
            </a:r>
            <a:r>
              <a:rPr lang="en-US" sz="2400" dirty="0"/>
              <a:t>) affects muscle action, learning, </a:t>
            </a:r>
            <a:r>
              <a:rPr lang="en-US" sz="2400" dirty="0" smtClean="0"/>
              <a:t>and memory</a:t>
            </a:r>
            <a:r>
              <a:rPr lang="en-US" sz="2400" dirty="0"/>
              <a:t>.</a:t>
            </a:r>
          </a:p>
          <a:p>
            <a:pPr marL="342900" indent="-342900" algn="l">
              <a:buFont typeface="Wingdings" panose="05000000000000000000" pitchFamily="2" charset="2"/>
              <a:buChar char="§"/>
            </a:pPr>
            <a:r>
              <a:rPr lang="en-US" sz="2400" b="1" i="1" dirty="0" smtClean="0"/>
              <a:t>Endorphins</a:t>
            </a:r>
            <a:r>
              <a:rPr lang="en-US" sz="2400" i="1" dirty="0" smtClean="0"/>
              <a:t> </a:t>
            </a:r>
            <a:r>
              <a:rPr lang="en-US" sz="2400" dirty="0"/>
              <a:t>are natural opiates released in response </a:t>
            </a:r>
            <a:r>
              <a:rPr lang="en-US" sz="2400" dirty="0" smtClean="0"/>
              <a:t>to pain </a:t>
            </a:r>
            <a:r>
              <a:rPr lang="en-US" sz="2400" dirty="0"/>
              <a:t>and exercise.</a:t>
            </a:r>
          </a:p>
          <a:p>
            <a:pPr marL="342900" indent="-342900" algn="l">
              <a:buFont typeface="Wingdings" panose="05000000000000000000" pitchFamily="2" charset="2"/>
              <a:buChar char="§"/>
            </a:pPr>
            <a:r>
              <a:rPr lang="en-US" sz="2400" dirty="0" smtClean="0"/>
              <a:t>Drugs </a:t>
            </a:r>
            <a:r>
              <a:rPr lang="en-US" sz="2400" dirty="0"/>
              <a:t>and other </a:t>
            </a:r>
            <a:r>
              <a:rPr lang="en-US" sz="2400" dirty="0" smtClean="0"/>
              <a:t>chemicals affect brain chemistry at </a:t>
            </a:r>
            <a:r>
              <a:rPr lang="en-US" sz="2400" dirty="0" smtClean="0"/>
              <a:t>the synapses</a:t>
            </a:r>
            <a:r>
              <a:rPr lang="en-US" sz="2400" dirty="0" smtClean="0"/>
              <a:t>.</a:t>
            </a:r>
            <a:endParaRPr lang="en-US" sz="2400" dirty="0"/>
          </a:p>
        </p:txBody>
      </p:sp>
      <p:pic>
        <p:nvPicPr>
          <p:cNvPr id="5" name="Picture 4" descr="decorative"/>
          <p:cNvPicPr>
            <a:picLocks noChangeAspect="1"/>
          </p:cNvPicPr>
          <p:nvPr/>
        </p:nvPicPr>
        <p:blipFill>
          <a:blip r:embed="rId2"/>
          <a:stretch>
            <a:fillRect/>
          </a:stretch>
        </p:blipFill>
        <p:spPr>
          <a:xfrm>
            <a:off x="432486" y="1841156"/>
            <a:ext cx="688908" cy="688908"/>
          </a:xfrm>
          <a:prstGeom prst="rect">
            <a:avLst/>
          </a:prstGeom>
        </p:spPr>
      </p:pic>
    </p:spTree>
    <p:extLst>
      <p:ext uri="{BB962C8B-B14F-4D97-AF65-F5344CB8AC3E}">
        <p14:creationId xmlns:p14="http://schemas.microsoft.com/office/powerpoint/2010/main" val="397072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is the cell body (soma)?</a:t>
            </a:r>
            <a:endParaRPr lang="en-US" dirty="0">
              <a:solidFill>
                <a:schemeClr val="bg1"/>
              </a:solidFill>
            </a:endParaRPr>
          </a:p>
        </p:txBody>
      </p:sp>
      <p:sp>
        <p:nvSpPr>
          <p:cNvPr id="4" name="Text Placeholder 3"/>
          <p:cNvSpPr>
            <a:spLocks noGrp="1"/>
          </p:cNvSpPr>
          <p:nvPr>
            <p:ph type="body" sz="half" idx="2"/>
          </p:nvPr>
        </p:nvSpPr>
        <p:spPr>
          <a:xfrm>
            <a:off x="630238" y="2214562"/>
            <a:ext cx="2949575" cy="3811588"/>
          </a:xfrm>
          <a:solidFill>
            <a:srgbClr val="E7D9B1"/>
          </a:solidFill>
          <a:ln w="76200">
            <a:solidFill>
              <a:schemeClr val="tx2">
                <a:lumMod val="75000"/>
              </a:schemeClr>
            </a:solidFill>
          </a:ln>
        </p:spPr>
        <p:txBody>
          <a:bodyPr/>
          <a:lstStyle/>
          <a:p>
            <a:r>
              <a:rPr lang="en-US" dirty="0"/>
              <a:t>t</a:t>
            </a:r>
            <a:r>
              <a:rPr lang="en-US" dirty="0" smtClean="0"/>
              <a:t>he part of the neuron that contains the nucleus, the cell’s life-support center</a:t>
            </a:r>
            <a:endParaRPr lang="en-US" dirty="0"/>
          </a:p>
        </p:txBody>
      </p:sp>
      <p:pic>
        <p:nvPicPr>
          <p:cNvPr id="5" name="Content Placeholder 4"/>
          <p:cNvPicPr>
            <a:picLocks noGrp="1" noChangeAspect="1"/>
          </p:cNvPicPr>
          <p:nvPr>
            <p:ph idx="1"/>
          </p:nvPr>
        </p:nvPicPr>
        <p:blipFill>
          <a:blip r:embed="rId2"/>
          <a:stretch>
            <a:fillRect/>
          </a:stretch>
        </p:blipFill>
        <p:spPr>
          <a:xfrm>
            <a:off x="4430934" y="1648047"/>
            <a:ext cx="3542857" cy="3552381"/>
          </a:xfrm>
          <a:prstGeom prst="rect">
            <a:avLst/>
          </a:prstGeom>
          <a:ln w="76200">
            <a:solidFill>
              <a:schemeClr val="tx2">
                <a:lumMod val="75000"/>
              </a:schemeClr>
            </a:solidFill>
          </a:ln>
        </p:spPr>
      </p:pic>
    </p:spTree>
    <p:extLst>
      <p:ext uri="{BB962C8B-B14F-4D97-AF65-F5344CB8AC3E}">
        <p14:creationId xmlns:p14="http://schemas.microsoft.com/office/powerpoint/2010/main" val="1903696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are the dendrites?</a:t>
            </a:r>
            <a:endParaRPr lang="en-US" dirty="0">
              <a:solidFill>
                <a:schemeClr val="bg1"/>
              </a:solidFill>
            </a:endParaRPr>
          </a:p>
        </p:txBody>
      </p:sp>
      <p:sp>
        <p:nvSpPr>
          <p:cNvPr id="4" name="Text Placeholder 3"/>
          <p:cNvSpPr>
            <a:spLocks noGrp="1"/>
          </p:cNvSpPr>
          <p:nvPr>
            <p:ph type="body" sz="half" idx="2"/>
          </p:nvPr>
        </p:nvSpPr>
        <p:spPr>
          <a:xfrm>
            <a:off x="630238" y="2214562"/>
            <a:ext cx="2949575" cy="3811588"/>
          </a:xfrm>
          <a:solidFill>
            <a:srgbClr val="E7D9B1"/>
          </a:solidFill>
          <a:ln w="76200">
            <a:solidFill>
              <a:schemeClr val="tx2">
                <a:lumMod val="75000"/>
              </a:schemeClr>
            </a:solidFill>
          </a:ln>
        </p:spPr>
        <p:txBody>
          <a:bodyPr/>
          <a:lstStyle/>
          <a:p>
            <a:r>
              <a:rPr lang="en-US" dirty="0"/>
              <a:t>bushy, branching extensions that</a:t>
            </a:r>
          </a:p>
          <a:p>
            <a:r>
              <a:rPr lang="en-US" dirty="0"/>
              <a:t>receive and integrate messages,</a:t>
            </a:r>
          </a:p>
          <a:p>
            <a:r>
              <a:rPr lang="en-US" dirty="0"/>
              <a:t>conducting impulses toward the</a:t>
            </a:r>
          </a:p>
          <a:p>
            <a:r>
              <a:rPr lang="en-US" dirty="0"/>
              <a:t>cell </a:t>
            </a:r>
            <a:r>
              <a:rPr lang="en-US" dirty="0" smtClean="0"/>
              <a:t>body</a:t>
            </a:r>
            <a:endParaRPr lang="en-US" dirty="0"/>
          </a:p>
        </p:txBody>
      </p:sp>
      <p:pic>
        <p:nvPicPr>
          <p:cNvPr id="6" name="Content Placeholder 5"/>
          <p:cNvPicPr>
            <a:picLocks noGrp="1" noChangeAspect="1"/>
          </p:cNvPicPr>
          <p:nvPr>
            <p:ph idx="1"/>
          </p:nvPr>
        </p:nvPicPr>
        <p:blipFill>
          <a:blip r:embed="rId2"/>
          <a:stretch>
            <a:fillRect/>
          </a:stretch>
        </p:blipFill>
        <p:spPr>
          <a:xfrm>
            <a:off x="4054744" y="1695666"/>
            <a:ext cx="4295238" cy="3457143"/>
          </a:xfrm>
          <a:prstGeom prst="rect">
            <a:avLst/>
          </a:prstGeom>
          <a:ln w="76200">
            <a:solidFill>
              <a:schemeClr val="tx2">
                <a:lumMod val="75000"/>
              </a:schemeClr>
            </a:solidFill>
          </a:ln>
        </p:spPr>
      </p:pic>
    </p:spTree>
    <p:extLst>
      <p:ext uri="{BB962C8B-B14F-4D97-AF65-F5344CB8AC3E}">
        <p14:creationId xmlns:p14="http://schemas.microsoft.com/office/powerpoint/2010/main" val="1957857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is the axon?</a:t>
            </a:r>
            <a:endParaRPr lang="en-US" dirty="0">
              <a:solidFill>
                <a:schemeClr val="bg1"/>
              </a:solidFill>
            </a:endParaRPr>
          </a:p>
        </p:txBody>
      </p:sp>
      <p:sp>
        <p:nvSpPr>
          <p:cNvPr id="4" name="Text Placeholder 3"/>
          <p:cNvSpPr>
            <a:spLocks noGrp="1"/>
          </p:cNvSpPr>
          <p:nvPr>
            <p:ph type="body" sz="half" idx="2"/>
          </p:nvPr>
        </p:nvSpPr>
        <p:spPr>
          <a:xfrm>
            <a:off x="630238" y="2214562"/>
            <a:ext cx="2949575" cy="3811588"/>
          </a:xfrm>
          <a:solidFill>
            <a:srgbClr val="E7D9B1"/>
          </a:solidFill>
          <a:ln w="76200">
            <a:solidFill>
              <a:schemeClr val="tx2">
                <a:lumMod val="75000"/>
              </a:schemeClr>
            </a:solidFill>
          </a:ln>
        </p:spPr>
        <p:txBody>
          <a:bodyPr/>
          <a:lstStyle/>
          <a:p>
            <a:r>
              <a:rPr lang="en-US" dirty="0" smtClean="0"/>
              <a:t>Attached to the soma, the </a:t>
            </a:r>
            <a:r>
              <a:rPr lang="en-US" dirty="0"/>
              <a:t>neuron extension that</a:t>
            </a:r>
          </a:p>
          <a:p>
            <a:r>
              <a:rPr lang="en-US" dirty="0"/>
              <a:t>passes messages through its</a:t>
            </a:r>
          </a:p>
          <a:p>
            <a:r>
              <a:rPr lang="en-US" dirty="0"/>
              <a:t>branches to other neurons or to</a:t>
            </a:r>
          </a:p>
          <a:p>
            <a:r>
              <a:rPr lang="en-US" dirty="0"/>
              <a:t>muscles or </a:t>
            </a:r>
            <a:r>
              <a:rPr lang="en-US" dirty="0" smtClean="0"/>
              <a:t>glands.</a:t>
            </a:r>
            <a:endParaRPr lang="en-US" dirty="0"/>
          </a:p>
        </p:txBody>
      </p:sp>
      <p:pic>
        <p:nvPicPr>
          <p:cNvPr id="6" name="Content Placeholder 5"/>
          <p:cNvPicPr>
            <a:picLocks noGrp="1" noChangeAspect="1"/>
          </p:cNvPicPr>
          <p:nvPr>
            <p:ph idx="1"/>
          </p:nvPr>
        </p:nvPicPr>
        <p:blipFill>
          <a:blip r:embed="rId2"/>
          <a:stretch>
            <a:fillRect/>
          </a:stretch>
        </p:blipFill>
        <p:spPr>
          <a:xfrm>
            <a:off x="4063696" y="1778059"/>
            <a:ext cx="4572324" cy="3374409"/>
          </a:xfrm>
          <a:prstGeom prst="rect">
            <a:avLst/>
          </a:prstGeom>
          <a:ln w="76200">
            <a:solidFill>
              <a:schemeClr val="tx2">
                <a:lumMod val="75000"/>
              </a:schemeClr>
            </a:solidFill>
          </a:ln>
        </p:spPr>
      </p:pic>
    </p:spTree>
    <p:extLst>
      <p:ext uri="{BB962C8B-B14F-4D97-AF65-F5344CB8AC3E}">
        <p14:creationId xmlns:p14="http://schemas.microsoft.com/office/powerpoint/2010/main" val="3361076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What is the myelin sheath?</a:t>
            </a:r>
            <a:endParaRPr lang="en-US" dirty="0">
              <a:solidFill>
                <a:schemeClr val="bg1"/>
              </a:solidFill>
            </a:endParaRPr>
          </a:p>
        </p:txBody>
      </p:sp>
      <p:sp>
        <p:nvSpPr>
          <p:cNvPr id="4" name="Text Placeholder 3"/>
          <p:cNvSpPr>
            <a:spLocks noGrp="1"/>
          </p:cNvSpPr>
          <p:nvPr>
            <p:ph type="body" sz="half" idx="2"/>
          </p:nvPr>
        </p:nvSpPr>
        <p:spPr>
          <a:xfrm>
            <a:off x="630238" y="2214561"/>
            <a:ext cx="2949575" cy="4445545"/>
          </a:xfrm>
          <a:solidFill>
            <a:srgbClr val="E7D9B1"/>
          </a:solidFill>
          <a:ln w="76200">
            <a:solidFill>
              <a:schemeClr val="tx2">
                <a:lumMod val="75000"/>
              </a:schemeClr>
            </a:solidFill>
          </a:ln>
        </p:spPr>
        <p:txBody>
          <a:bodyPr>
            <a:normAutofit/>
          </a:bodyPr>
          <a:lstStyle/>
          <a:p>
            <a:r>
              <a:rPr lang="en-US" dirty="0" smtClean="0"/>
              <a:t>the</a:t>
            </a:r>
            <a:endParaRPr lang="en-US" dirty="0"/>
          </a:p>
          <a:p>
            <a:r>
              <a:rPr lang="en-US" dirty="0"/>
              <a:t>fatty tissue layer segmentally</a:t>
            </a:r>
          </a:p>
          <a:p>
            <a:r>
              <a:rPr lang="en-US" dirty="0"/>
              <a:t>encasing the axons of some</a:t>
            </a:r>
          </a:p>
          <a:p>
            <a:r>
              <a:rPr lang="en-US" dirty="0"/>
              <a:t>neurons; </a:t>
            </a:r>
            <a:r>
              <a:rPr lang="en-US" dirty="0" smtClean="0"/>
              <a:t>increases transmission speed and provides insulation</a:t>
            </a:r>
            <a:endParaRPr lang="en-US" dirty="0"/>
          </a:p>
        </p:txBody>
      </p:sp>
      <p:pic>
        <p:nvPicPr>
          <p:cNvPr id="6" name="Content Placeholder 5"/>
          <p:cNvPicPr>
            <a:picLocks noGrp="1" noChangeAspect="1"/>
          </p:cNvPicPr>
          <p:nvPr>
            <p:ph idx="1"/>
          </p:nvPr>
        </p:nvPicPr>
        <p:blipFill>
          <a:blip r:embed="rId2"/>
          <a:stretch>
            <a:fillRect/>
          </a:stretch>
        </p:blipFill>
        <p:spPr>
          <a:xfrm>
            <a:off x="3818647" y="2760472"/>
            <a:ext cx="5123945" cy="2630393"/>
          </a:xfrm>
          <a:prstGeom prst="rect">
            <a:avLst/>
          </a:prstGeom>
          <a:ln w="76200">
            <a:solidFill>
              <a:schemeClr val="tx2">
                <a:lumMod val="75000"/>
              </a:schemeClr>
            </a:solidFill>
          </a:ln>
        </p:spPr>
      </p:pic>
    </p:spTree>
    <p:extLst>
      <p:ext uri="{BB962C8B-B14F-4D97-AF65-F5344CB8AC3E}">
        <p14:creationId xmlns:p14="http://schemas.microsoft.com/office/powerpoint/2010/main" val="3572650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T 3">
      <a:dk1>
        <a:sysClr val="windowText" lastClr="000000"/>
      </a:dk1>
      <a:lt1>
        <a:sysClr val="window" lastClr="FFFFFF"/>
      </a:lt1>
      <a:dk2>
        <a:srgbClr val="0070C0"/>
      </a:dk2>
      <a:lt2>
        <a:srgbClr val="CCCCFF"/>
      </a:lt2>
      <a:accent1>
        <a:srgbClr val="006666"/>
      </a:accent1>
      <a:accent2>
        <a:srgbClr val="C00000"/>
      </a:accent2>
      <a:accent3>
        <a:srgbClr val="A50021"/>
      </a:accent3>
      <a:accent4>
        <a:srgbClr val="660033"/>
      </a:accent4>
      <a:accent5>
        <a:srgbClr val="CCCCFF"/>
      </a:accent5>
      <a:accent6>
        <a:srgbClr val="CC99FF"/>
      </a:accent6>
      <a:hlink>
        <a:srgbClr val="CCCC00"/>
      </a:hlink>
      <a:folHlink>
        <a:srgbClr val="33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IT 3">
      <a:dk1>
        <a:sysClr val="windowText" lastClr="000000"/>
      </a:dk1>
      <a:lt1>
        <a:sysClr val="window" lastClr="FFFFFF"/>
      </a:lt1>
      <a:dk2>
        <a:srgbClr val="0070C0"/>
      </a:dk2>
      <a:lt2>
        <a:srgbClr val="CCCCFF"/>
      </a:lt2>
      <a:accent1>
        <a:srgbClr val="006666"/>
      </a:accent1>
      <a:accent2>
        <a:srgbClr val="C00000"/>
      </a:accent2>
      <a:accent3>
        <a:srgbClr val="A50021"/>
      </a:accent3>
      <a:accent4>
        <a:srgbClr val="660033"/>
      </a:accent4>
      <a:accent5>
        <a:srgbClr val="CCCCFF"/>
      </a:accent5>
      <a:accent6>
        <a:srgbClr val="CC99FF"/>
      </a:accent6>
      <a:hlink>
        <a:srgbClr val="CCCC00"/>
      </a:hlink>
      <a:folHlink>
        <a:srgbClr val="33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5213</TotalTime>
  <Words>1945</Words>
  <Application>Microsoft Office PowerPoint</Application>
  <PresentationFormat>On-screen Show (4:3)</PresentationFormat>
  <Paragraphs>274</Paragraphs>
  <Slides>50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Calibri</vt:lpstr>
      <vt:lpstr>Wingdings</vt:lpstr>
      <vt:lpstr>Office Theme</vt:lpstr>
      <vt:lpstr>Custom Design</vt:lpstr>
      <vt:lpstr>Unit 3: Biological Bases of Behavior</vt:lpstr>
      <vt:lpstr>Module 9 Biological Psychology and Neural Transmission</vt:lpstr>
      <vt:lpstr>Why are psychologists concerned  with human biology?</vt:lpstr>
      <vt:lpstr>What is a neuron?</vt:lpstr>
      <vt:lpstr>What are the parts of a neuron?</vt:lpstr>
      <vt:lpstr>What is the cell body (soma)?</vt:lpstr>
      <vt:lpstr>What are the dendrites?</vt:lpstr>
      <vt:lpstr>What is the axon?</vt:lpstr>
      <vt:lpstr>What is the myelin sheath?</vt:lpstr>
      <vt:lpstr>What is myelin and why is it important?</vt:lpstr>
      <vt:lpstr>AP® Exam Tip 1</vt:lpstr>
      <vt:lpstr>What are the terminal branches?</vt:lpstr>
      <vt:lpstr>What are glial cells?</vt:lpstr>
      <vt:lpstr>How is a neural impulse generated?</vt:lpstr>
      <vt:lpstr>What is a threshold?</vt:lpstr>
      <vt:lpstr>What is the all-or-none response?</vt:lpstr>
      <vt:lpstr>Neural impulses can be  excitatory or inhibitory.</vt:lpstr>
      <vt:lpstr>1. What Would You Answer?</vt:lpstr>
      <vt:lpstr>What is the resting state of an axon?</vt:lpstr>
      <vt:lpstr>What does it mean that an axon membrane is selectively permeable?</vt:lpstr>
      <vt:lpstr>What are the steps in an action potential?</vt:lpstr>
      <vt:lpstr>Why do Na+ ions rush in?</vt:lpstr>
      <vt:lpstr>What is the next step in an action potential?</vt:lpstr>
      <vt:lpstr>How do K+ ions move out?</vt:lpstr>
      <vt:lpstr>What happens next?</vt:lpstr>
      <vt:lpstr>How does the impulse move?</vt:lpstr>
      <vt:lpstr>Talk through the steps of the action potential with a partner.</vt:lpstr>
      <vt:lpstr>What happens after the action potential moves to the end of the neuron??</vt:lpstr>
      <vt:lpstr>Let’s review three key terms in the process…</vt:lpstr>
      <vt:lpstr>How do neurons communicate  with each other?</vt:lpstr>
      <vt:lpstr>What is a neurotransmitter?</vt:lpstr>
      <vt:lpstr>What is a synapse?</vt:lpstr>
      <vt:lpstr>How does the process work?</vt:lpstr>
      <vt:lpstr>What is  reuptake?</vt:lpstr>
      <vt:lpstr>2. What Would You Answer?</vt:lpstr>
      <vt:lpstr>3. What Would You Answer?</vt:lpstr>
      <vt:lpstr>How do neurotransmitters  influence our behavior?</vt:lpstr>
      <vt:lpstr>AP® Exam Tip 2</vt:lpstr>
      <vt:lpstr>Neurotransmitters have different  neural pathways.</vt:lpstr>
      <vt:lpstr>Let’s consider the neurotransmitter acetylcholine (ACh)…</vt:lpstr>
      <vt:lpstr>Let’s consider the neurotransmitter dopamine…</vt:lpstr>
      <vt:lpstr>Dopamine…</vt:lpstr>
      <vt:lpstr>What are endorphins?</vt:lpstr>
      <vt:lpstr>How do drugs alter  neurotransmission ?</vt:lpstr>
      <vt:lpstr>How does an agonist work?</vt:lpstr>
      <vt:lpstr>How does an antagonist work?</vt:lpstr>
      <vt:lpstr>Learning Target 9-1 Review</vt:lpstr>
      <vt:lpstr>Learning Target 9-2 Review</vt:lpstr>
      <vt:lpstr>Learning Target 9-3 Review</vt:lpstr>
      <vt:lpstr>Learning Target 9-4 Review</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580</cp:revision>
  <dcterms:created xsi:type="dcterms:W3CDTF">2017-07-06T19:56:42Z</dcterms:created>
  <dcterms:modified xsi:type="dcterms:W3CDTF">2017-11-01T15:43:50Z</dcterms:modified>
  <cp:category/>
</cp:coreProperties>
</file>