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2" r:id="rId6"/>
    <p:sldId id="268" r:id="rId7"/>
    <p:sldId id="273" r:id="rId8"/>
    <p:sldId id="274" r:id="rId9"/>
    <p:sldId id="275" r:id="rId10"/>
    <p:sldId id="276" r:id="rId11"/>
    <p:sldId id="284" r:id="rId12"/>
    <p:sldId id="277" r:id="rId13"/>
    <p:sldId id="283" r:id="rId14"/>
    <p:sldId id="282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10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56581-AE93-4AFA-B8E8-AEBFFC15F44A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D2C84-2ECE-42BB-B1C4-A3A5069B2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93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9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 8    2)  23   3) 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91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 8    2)  23   3) 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D2C84-2ECE-42BB-B1C4-A3A5069B2E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5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46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17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1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6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8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1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2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4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58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E874B0-93A5-47D3-A241-222B6451B3C6}" type="datetimeFigureOut">
              <a:rPr lang="en-US" smtClean="0"/>
              <a:pPr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9B33FB-4D46-48CD-9627-3C48A955DA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70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4" Type="http://schemas.openxmlformats.org/officeDocument/2006/relationships/image" Target="../media/image140.png"/><Relationship Id="rId5" Type="http://schemas.openxmlformats.org/officeDocument/2006/relationships/image" Target="../media/image11.jpeg"/><Relationship Id="rId6" Type="http://schemas.openxmlformats.org/officeDocument/2006/relationships/image" Target="../media/image150.png"/><Relationship Id="rId7" Type="http://schemas.openxmlformats.org/officeDocument/2006/relationships/image" Target="../media/image160.png"/><Relationship Id="rId8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00600"/>
            <a:ext cx="6629400" cy="146304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Finding the Percent of a Number</a:t>
            </a:r>
            <a:endParaRPr lang="en-US" sz="3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5420380"/>
            <a:ext cx="118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6.RP.3c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2172" y="252535"/>
            <a:ext cx="6086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Percent of a Number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6"/>
          <p:cNvSpPr txBox="1">
            <a:spLocks/>
          </p:cNvSpPr>
          <p:nvPr/>
        </p:nvSpPr>
        <p:spPr>
          <a:xfrm>
            <a:off x="218994" y="1371600"/>
            <a:ext cx="7519909" cy="1143000"/>
          </a:xfrm>
          <a:prstGeom prst="rect">
            <a:avLst/>
          </a:prstGeom>
          <a:noFill/>
          <a:ln w="25400">
            <a:solidFill>
              <a:sysClr val="windowText" lastClr="000000"/>
            </a:solidFill>
          </a:ln>
        </p:spPr>
        <p:txBody>
          <a:bodyPr wrap="square" rtlCol="0">
            <a:noAutofit/>
          </a:bodyPr>
          <a:lstStyle/>
          <a:p>
            <a:pPr marL="0" marR="0">
              <a:lnSpc>
                <a:spcPct val="150000"/>
              </a:lnSpc>
              <a:spcAft>
                <a:spcPts val="0"/>
              </a:spcAft>
            </a:pPr>
            <a:r>
              <a:rPr lang="en-US" sz="20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spaceship carrying 40 aliens land on Earth.  Of the 40 aliens, 25% </a:t>
            </a:r>
            <a:r>
              <a:rPr lang="en-US" sz="20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</a:t>
            </a:r>
            <a:r>
              <a:rPr lang="en-US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0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highly</a:t>
            </a:r>
            <a:r>
              <a:rPr lang="en-US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desirable feature of having a third eye.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Image result for aliens with 3 ey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23" y="1078316"/>
            <a:ext cx="1119187" cy="1729567"/>
          </a:xfrm>
          <a:prstGeom prst="rect">
            <a:avLst/>
          </a:prstGeom>
          <a:noFill/>
          <a:extLst/>
        </p:spPr>
      </p:pic>
      <p:sp>
        <p:nvSpPr>
          <p:cNvPr id="2" name="Rectangle 1"/>
          <p:cNvSpPr/>
          <p:nvPr/>
        </p:nvSpPr>
        <p:spPr>
          <a:xfrm>
            <a:off x="218994" y="2710335"/>
            <a:ext cx="80106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asked to </a:t>
            </a:r>
            <a:r>
              <a:rPr lang="en-US" b="1" dirty="0"/>
              <a:t>find</a:t>
            </a:r>
            <a:r>
              <a:rPr lang="en-US" dirty="0"/>
              <a:t> a certain </a:t>
            </a:r>
            <a:r>
              <a:rPr lang="en-US" b="1" dirty="0"/>
              <a:t>percent of a </a:t>
            </a:r>
            <a:r>
              <a:rPr lang="en-US" b="1" dirty="0" smtClean="0"/>
              <a:t>number</a:t>
            </a:r>
          </a:p>
          <a:p>
            <a:endParaRPr lang="en-US" b="1" dirty="0" smtClean="0"/>
          </a:p>
          <a:p>
            <a:r>
              <a:rPr lang="en-US" dirty="0" smtClean="0"/>
              <a:t>Step 1:	You </a:t>
            </a:r>
            <a:r>
              <a:rPr lang="en-US" u="sng" dirty="0"/>
              <a:t>must</a:t>
            </a:r>
            <a:r>
              <a:rPr lang="en-US" dirty="0"/>
              <a:t> </a:t>
            </a:r>
            <a:r>
              <a:rPr lang="en-US" dirty="0" smtClean="0"/>
              <a:t>first change </a:t>
            </a:r>
            <a:r>
              <a:rPr lang="en-US" dirty="0"/>
              <a:t>the </a:t>
            </a:r>
            <a:r>
              <a:rPr lang="en-US" b="1" dirty="0"/>
              <a:t>percent</a:t>
            </a:r>
            <a:r>
              <a:rPr lang="en-US" dirty="0"/>
              <a:t> to a decimal or </a:t>
            </a:r>
            <a:r>
              <a:rPr lang="en-US" dirty="0" smtClean="0"/>
              <a:t>fraction!</a:t>
            </a:r>
          </a:p>
          <a:p>
            <a:r>
              <a:rPr lang="en-US" dirty="0" smtClean="0"/>
              <a:t>Step 2:	Then, </a:t>
            </a:r>
            <a:r>
              <a:rPr lang="en-US" dirty="0"/>
              <a:t>MULTIPLY that by the </a:t>
            </a:r>
            <a:r>
              <a:rPr lang="en-US" b="1" dirty="0"/>
              <a:t>number</a:t>
            </a:r>
            <a:r>
              <a:rPr lang="en-US" dirty="0"/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8994" y="4506211"/>
            <a:ext cx="1740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Find</a:t>
            </a:r>
            <a:r>
              <a:rPr lang="en-US" dirty="0"/>
              <a:t> 25% of 40.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65808" y="4506211"/>
                <a:ext cx="2209800" cy="1320683"/>
              </a:xfrm>
              <a:prstGeom prst="rect">
                <a:avLst/>
              </a:prstGeom>
              <a:noFill/>
              <a:ln>
                <a:solidFill>
                  <a:srgbClr val="01060B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Step 1</a:t>
                </a:r>
              </a:p>
              <a:p>
                <a:endParaRPr lang="en-US" u="sng" dirty="0"/>
              </a:p>
              <a:p>
                <a:r>
                  <a:rPr lang="en-US" dirty="0" smtClean="0"/>
                  <a:t>  F        D        P(%)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 smtClean="0"/>
                  <a:t>     .</a:t>
                </a:r>
                <a:r>
                  <a:rPr lang="en-US" dirty="0" smtClean="0">
                    <a:solidFill>
                      <a:srgbClr val="0000CC"/>
                    </a:solidFill>
                  </a:rPr>
                  <a:t>25</a:t>
                </a:r>
                <a:r>
                  <a:rPr lang="en-US" dirty="0" smtClean="0"/>
                  <a:t>      </a:t>
                </a:r>
                <a:r>
                  <a:rPr lang="en-US" dirty="0" smtClean="0">
                    <a:solidFill>
                      <a:srgbClr val="0000CC"/>
                    </a:solidFill>
                  </a:rPr>
                  <a:t>25</a:t>
                </a:r>
                <a:r>
                  <a:rPr lang="en-US" dirty="0" smtClean="0">
                    <a:solidFill>
                      <a:schemeClr val="accent5"/>
                    </a:solidFill>
                  </a:rPr>
                  <a:t>%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808" y="4506211"/>
                <a:ext cx="2209800" cy="1320683"/>
              </a:xfrm>
              <a:prstGeom prst="rect">
                <a:avLst/>
              </a:prstGeom>
              <a:blipFill>
                <a:blip r:embed="rId3"/>
                <a:stretch>
                  <a:fillRect l="-1918" t="-1826" b="-1370"/>
                </a:stretch>
              </a:blipFill>
              <a:ln>
                <a:solidFill>
                  <a:srgbClr val="01060B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29103" y="4506211"/>
                <a:ext cx="2209800" cy="1874680"/>
              </a:xfrm>
              <a:prstGeom prst="rect">
                <a:avLst/>
              </a:prstGeom>
              <a:noFill/>
              <a:ln>
                <a:solidFill>
                  <a:srgbClr val="01060B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Step 2</a:t>
                </a:r>
              </a:p>
              <a:p>
                <a:endParaRPr lang="en-US" u="sng" dirty="0"/>
              </a:p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 smtClean="0"/>
                  <a:t> •  40 = 10</a:t>
                </a:r>
              </a:p>
              <a:p>
                <a:endParaRPr lang="en-US" dirty="0"/>
              </a:p>
              <a:p>
                <a:r>
                  <a:rPr lang="en-US" dirty="0" smtClean="0">
                    <a:solidFill>
                      <a:srgbClr val="0000CC"/>
                    </a:solidFill>
                  </a:rPr>
                  <a:t>.25 </a:t>
                </a:r>
                <a:r>
                  <a:rPr lang="en-US" dirty="0"/>
                  <a:t>•  40 = 10</a:t>
                </a:r>
              </a:p>
              <a:p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103" y="4506211"/>
                <a:ext cx="2209800" cy="1874680"/>
              </a:xfrm>
              <a:prstGeom prst="rect">
                <a:avLst/>
              </a:prstGeom>
              <a:blipFill>
                <a:blip r:embed="rId4"/>
                <a:stretch>
                  <a:fillRect l="-1918" t="-1290"/>
                </a:stretch>
              </a:blipFill>
              <a:ln>
                <a:solidFill>
                  <a:srgbClr val="01060B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48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63" y="1047863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Step 1:	You </a:t>
            </a:r>
            <a:r>
              <a:rPr lang="en-US" u="sng" dirty="0"/>
              <a:t>must</a:t>
            </a:r>
            <a:r>
              <a:rPr lang="en-US" dirty="0"/>
              <a:t> first change the </a:t>
            </a:r>
            <a:r>
              <a:rPr lang="en-US" b="1" dirty="0"/>
              <a:t>percent</a:t>
            </a:r>
            <a:r>
              <a:rPr lang="en-US" dirty="0"/>
              <a:t> to a decimal or </a:t>
            </a:r>
            <a:r>
              <a:rPr lang="en-US" dirty="0" smtClean="0"/>
              <a:t>fraction.</a:t>
            </a:r>
            <a:endParaRPr lang="en-US" dirty="0"/>
          </a:p>
          <a:p>
            <a:r>
              <a:rPr lang="en-US" dirty="0"/>
              <a:t>Step 2:	Then, MULTIPLY that by the </a:t>
            </a:r>
            <a:r>
              <a:rPr lang="en-US" b="1" dirty="0"/>
              <a:t>number</a:t>
            </a:r>
            <a:r>
              <a:rPr lang="en-US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63" y="2645255"/>
            <a:ext cx="204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 </a:t>
            </a:r>
            <a:r>
              <a:rPr lang="en-US" dirty="0" smtClean="0"/>
              <a:t>Find 4% of 200.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734" y="1828800"/>
            <a:ext cx="229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</a:t>
            </a:r>
          </a:p>
          <a:p>
            <a:r>
              <a:rPr lang="en-US" dirty="0" smtClean="0"/>
              <a:t>F           D          (%)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77634" y="18267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6961" y="18371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256998" y="1826712"/>
            <a:ext cx="20817" cy="491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6033" y="2491219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665" y="6022909"/>
            <a:ext cx="221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3) </a:t>
            </a:r>
            <a:r>
              <a:rPr lang="en-US" dirty="0" smtClean="0"/>
              <a:t>Find 30% of 50.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6322" y="3605101"/>
            <a:ext cx="21408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2) </a:t>
            </a:r>
            <a:r>
              <a:rPr lang="en-US" dirty="0" smtClean="0"/>
              <a:t>Roy </a:t>
            </a:r>
            <a:r>
              <a:rPr lang="en-US" dirty="0"/>
              <a:t>took a math </a:t>
            </a:r>
            <a:r>
              <a:rPr lang="en-US" dirty="0" smtClean="0"/>
              <a:t>quiz. </a:t>
            </a:r>
            <a:r>
              <a:rPr lang="en-US" dirty="0"/>
              <a:t>There were </a:t>
            </a:r>
            <a:r>
              <a:rPr lang="en-US" dirty="0" smtClean="0"/>
              <a:t>92 </a:t>
            </a:r>
            <a:r>
              <a:rPr lang="en-US" dirty="0"/>
              <a:t>problems on the quiz and </a:t>
            </a:r>
            <a:r>
              <a:rPr lang="en-US" dirty="0" smtClean="0"/>
              <a:t>he </a:t>
            </a:r>
            <a:r>
              <a:rPr lang="en-US" dirty="0"/>
              <a:t>answered 25% of them correctly. How many problems did </a:t>
            </a:r>
            <a:r>
              <a:rPr lang="en-US" dirty="0" smtClean="0"/>
              <a:t>he </a:t>
            </a:r>
            <a:r>
              <a:rPr lang="en-US" dirty="0"/>
              <a:t>get correct</a:t>
            </a:r>
            <a:r>
              <a:rPr lang="en-US" dirty="0" smtClean="0"/>
              <a:t>?</a:t>
            </a:r>
            <a:endParaRPr lang="en-US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945647" y="1837150"/>
            <a:ext cx="15107" cy="4905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45434" y="1816274"/>
            <a:ext cx="176" cy="4926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898" y="3598878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898" y="5877426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383259" y="42056"/>
            <a:ext cx="4662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Guided Practice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434" y="23614"/>
            <a:ext cx="1828800" cy="176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8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63" y="1047863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Step 1:	You </a:t>
            </a:r>
            <a:r>
              <a:rPr lang="en-US" u="sng" dirty="0"/>
              <a:t>must</a:t>
            </a:r>
            <a:r>
              <a:rPr lang="en-US" dirty="0"/>
              <a:t> first change the </a:t>
            </a:r>
            <a:r>
              <a:rPr lang="en-US" b="1" dirty="0"/>
              <a:t>percent</a:t>
            </a:r>
            <a:r>
              <a:rPr lang="en-US" dirty="0"/>
              <a:t> to a decimal or </a:t>
            </a:r>
            <a:r>
              <a:rPr lang="en-US" dirty="0" smtClean="0"/>
              <a:t>fraction.</a:t>
            </a:r>
            <a:endParaRPr lang="en-US" dirty="0"/>
          </a:p>
          <a:p>
            <a:r>
              <a:rPr lang="en-US" dirty="0"/>
              <a:t>Step 2:	Then, MULTIPLY that by the </a:t>
            </a:r>
            <a:r>
              <a:rPr lang="en-US" b="1" dirty="0"/>
              <a:t>number</a:t>
            </a:r>
            <a:r>
              <a:rPr lang="en-US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63" y="2645255"/>
            <a:ext cx="204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 </a:t>
            </a:r>
            <a:r>
              <a:rPr lang="en-US" dirty="0" smtClean="0"/>
              <a:t>Find 4% of 200.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734" y="1828800"/>
            <a:ext cx="229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</a:t>
            </a:r>
          </a:p>
          <a:p>
            <a:r>
              <a:rPr lang="en-US" dirty="0" smtClean="0"/>
              <a:t>F           D          (%)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77634" y="18267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6961" y="18371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256998" y="1826712"/>
            <a:ext cx="20817" cy="491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6033" y="2491219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665" y="6022909"/>
            <a:ext cx="221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3) </a:t>
            </a:r>
            <a:r>
              <a:rPr lang="en-US" dirty="0" smtClean="0"/>
              <a:t>Find 30% of 50.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6322" y="3605101"/>
            <a:ext cx="21408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2) </a:t>
            </a:r>
            <a:r>
              <a:rPr lang="en-US" dirty="0" smtClean="0"/>
              <a:t>Roy </a:t>
            </a:r>
            <a:r>
              <a:rPr lang="en-US" dirty="0"/>
              <a:t>took a math </a:t>
            </a:r>
            <a:r>
              <a:rPr lang="en-US" dirty="0" smtClean="0"/>
              <a:t>quiz. </a:t>
            </a:r>
            <a:r>
              <a:rPr lang="en-US" dirty="0"/>
              <a:t>There were </a:t>
            </a:r>
            <a:r>
              <a:rPr lang="en-US" dirty="0" smtClean="0"/>
              <a:t>92 </a:t>
            </a:r>
            <a:r>
              <a:rPr lang="en-US" dirty="0"/>
              <a:t>problems on the quiz and </a:t>
            </a:r>
            <a:r>
              <a:rPr lang="en-US" dirty="0" smtClean="0"/>
              <a:t>he </a:t>
            </a:r>
            <a:r>
              <a:rPr lang="en-US" dirty="0"/>
              <a:t>answered 25% of them correctly. How many problems did </a:t>
            </a:r>
            <a:r>
              <a:rPr lang="en-US" dirty="0" smtClean="0"/>
              <a:t>he </a:t>
            </a:r>
            <a:r>
              <a:rPr lang="en-US" dirty="0"/>
              <a:t>get correct</a:t>
            </a:r>
            <a:r>
              <a:rPr lang="en-US" dirty="0" smtClean="0"/>
              <a:t>?</a:t>
            </a:r>
            <a:endParaRPr lang="en-US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945647" y="1837150"/>
            <a:ext cx="15107" cy="4905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45434" y="1816274"/>
            <a:ext cx="176" cy="4926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898" y="3598878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898" y="5877426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383259" y="42056"/>
            <a:ext cx="4662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Guided Practice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434" y="23614"/>
            <a:ext cx="1828800" cy="17602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46484" y="2645255"/>
                <a:ext cx="233543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     .04        4%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484" y="2645255"/>
                <a:ext cx="2335436" cy="492443"/>
              </a:xfrm>
              <a:prstGeom prst="rect">
                <a:avLst/>
              </a:prstGeom>
              <a:blipFill>
                <a:blip r:embed="rId4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46484" y="3674011"/>
                <a:ext cx="233543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     .25        25%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484" y="3674011"/>
                <a:ext cx="2335436" cy="492443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326189" y="5844986"/>
                <a:ext cx="233543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     .30        30%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189" y="5844986"/>
                <a:ext cx="2335436" cy="492443"/>
              </a:xfrm>
              <a:prstGeom prst="rect">
                <a:avLst/>
              </a:prstGeom>
              <a:blipFill>
                <a:blip r:embed="rId6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75131" y="2558817"/>
                <a:ext cx="1269302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• 200</a:t>
                </a: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.04  • 200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131" y="2558817"/>
                <a:ext cx="1269302" cy="1046440"/>
              </a:xfrm>
              <a:prstGeom prst="rect">
                <a:avLst/>
              </a:prstGeom>
              <a:blipFill>
                <a:blip r:embed="rId7"/>
                <a:stretch>
                  <a:fillRect l="-4327"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53200" y="3712823"/>
                <a:ext cx="1269302" cy="1050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• 92</a:t>
                </a: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.25  • 92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200" y="3712823"/>
                <a:ext cx="1269302" cy="1050544"/>
              </a:xfrm>
              <a:prstGeom prst="rect">
                <a:avLst/>
              </a:prstGeom>
              <a:blipFill>
                <a:blip r:embed="rId8"/>
                <a:stretch>
                  <a:fillRect l="-4327" b="-8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75131" y="5844986"/>
                <a:ext cx="1269302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•  50</a:t>
                </a:r>
              </a:p>
              <a:p>
                <a:endParaRPr lang="en-US" sz="1200" b="1" dirty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.30  •  50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131" y="5844986"/>
                <a:ext cx="1269302" cy="984885"/>
              </a:xfrm>
              <a:prstGeom prst="rect">
                <a:avLst/>
              </a:prstGeom>
              <a:blipFill>
                <a:blip r:embed="rId9"/>
                <a:stretch>
                  <a:fillRect l="-4327" b="-6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250010" y="2558817"/>
            <a:ext cx="126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6961" y="3741834"/>
            <a:ext cx="126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22347" y="5924541"/>
            <a:ext cx="126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033" y="250838"/>
            <a:ext cx="1863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ANSWER KEY!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9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5407" y="151621"/>
            <a:ext cx="2353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 Try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663" y="1047863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Step 1:	You </a:t>
            </a:r>
            <a:r>
              <a:rPr lang="en-US" u="sng" dirty="0"/>
              <a:t>must</a:t>
            </a:r>
            <a:r>
              <a:rPr lang="en-US" dirty="0"/>
              <a:t> first change the </a:t>
            </a:r>
            <a:r>
              <a:rPr lang="en-US" b="1" dirty="0"/>
              <a:t>percent</a:t>
            </a:r>
            <a:r>
              <a:rPr lang="en-US" dirty="0"/>
              <a:t> to a decimal or </a:t>
            </a:r>
            <a:r>
              <a:rPr lang="en-US" dirty="0" smtClean="0"/>
              <a:t>fraction.</a:t>
            </a:r>
            <a:endParaRPr lang="en-US" dirty="0"/>
          </a:p>
          <a:p>
            <a:r>
              <a:rPr lang="en-US" dirty="0"/>
              <a:t>Step 2:	Then, MULTIPLY that by the </a:t>
            </a:r>
            <a:r>
              <a:rPr lang="en-US" b="1" dirty="0"/>
              <a:t>number</a:t>
            </a:r>
            <a:r>
              <a:rPr lang="en-US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63" y="2645255"/>
            <a:ext cx="204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 </a:t>
            </a:r>
            <a:r>
              <a:rPr lang="en-US" dirty="0" smtClean="0"/>
              <a:t>Find 60% of 15.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734" y="1828800"/>
            <a:ext cx="229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</a:t>
            </a:r>
          </a:p>
          <a:p>
            <a:r>
              <a:rPr lang="en-US" dirty="0" smtClean="0"/>
              <a:t>F           D          (%)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77634" y="18267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6961" y="18371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256998" y="1826712"/>
            <a:ext cx="20817" cy="491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6033" y="2491219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665" y="6022909"/>
            <a:ext cx="221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3) </a:t>
            </a:r>
            <a:r>
              <a:rPr lang="en-US" dirty="0" smtClean="0"/>
              <a:t>Find 6% of 550.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6322" y="3605101"/>
            <a:ext cx="21408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2) </a:t>
            </a:r>
            <a:r>
              <a:rPr lang="en-US" dirty="0" smtClean="0"/>
              <a:t>Tori </a:t>
            </a:r>
            <a:r>
              <a:rPr lang="en-US" dirty="0"/>
              <a:t>took a math </a:t>
            </a:r>
            <a:r>
              <a:rPr lang="en-US" dirty="0" smtClean="0"/>
              <a:t>quiz. </a:t>
            </a:r>
            <a:r>
              <a:rPr lang="en-US" dirty="0"/>
              <a:t>There were 56 problems on the quiz and s</a:t>
            </a:r>
            <a:r>
              <a:rPr lang="en-US" dirty="0" smtClean="0"/>
              <a:t>he </a:t>
            </a:r>
            <a:r>
              <a:rPr lang="en-US" dirty="0"/>
              <a:t>answered 25% of them correctly. How many problems did </a:t>
            </a:r>
            <a:r>
              <a:rPr lang="en-US" dirty="0" smtClean="0"/>
              <a:t>she </a:t>
            </a:r>
            <a:r>
              <a:rPr lang="en-US" dirty="0"/>
              <a:t>get correct</a:t>
            </a:r>
            <a:r>
              <a:rPr lang="en-US" dirty="0" smtClean="0"/>
              <a:t>?</a:t>
            </a:r>
            <a:endParaRPr lang="en-US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945647" y="1837150"/>
            <a:ext cx="15107" cy="4905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45434" y="1816274"/>
            <a:ext cx="176" cy="4926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898" y="3598878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898" y="5877426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Image result for blue smiley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1514"/>
            <a:ext cx="1545926" cy="154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14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5407" y="151621"/>
            <a:ext cx="2353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 Try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663" y="1047863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Step 1:	You </a:t>
            </a:r>
            <a:r>
              <a:rPr lang="en-US" u="sng" dirty="0"/>
              <a:t>must</a:t>
            </a:r>
            <a:r>
              <a:rPr lang="en-US" dirty="0"/>
              <a:t> first change the </a:t>
            </a:r>
            <a:r>
              <a:rPr lang="en-US" b="1" dirty="0"/>
              <a:t>percent</a:t>
            </a:r>
            <a:r>
              <a:rPr lang="en-US" dirty="0"/>
              <a:t> to a decimal or </a:t>
            </a:r>
            <a:r>
              <a:rPr lang="en-US" dirty="0" smtClean="0"/>
              <a:t>fraction.</a:t>
            </a:r>
            <a:endParaRPr lang="en-US" dirty="0"/>
          </a:p>
          <a:p>
            <a:r>
              <a:rPr lang="en-US" dirty="0"/>
              <a:t>Step 2:	Then, MULTIPLY that by the </a:t>
            </a:r>
            <a:r>
              <a:rPr lang="en-US" b="1" dirty="0"/>
              <a:t>number</a:t>
            </a:r>
            <a:r>
              <a:rPr lang="en-US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63" y="2645255"/>
            <a:ext cx="204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 </a:t>
            </a:r>
            <a:r>
              <a:rPr lang="en-US" dirty="0" smtClean="0"/>
              <a:t>Find 60% of 15.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734" y="1828800"/>
            <a:ext cx="229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</a:t>
            </a:r>
          </a:p>
          <a:p>
            <a:r>
              <a:rPr lang="en-US" dirty="0" smtClean="0"/>
              <a:t>F           D          (%)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77634" y="18267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6961" y="18371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256998" y="1826712"/>
            <a:ext cx="20817" cy="491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6033" y="2491219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665" y="6022909"/>
            <a:ext cx="221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3) </a:t>
            </a:r>
            <a:r>
              <a:rPr lang="en-US" dirty="0" smtClean="0"/>
              <a:t>Find 6% of 550.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96425" y="2645255"/>
                <a:ext cx="233543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     .60        60%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425" y="2645255"/>
                <a:ext cx="2335436" cy="492443"/>
              </a:xfrm>
              <a:prstGeom prst="rect">
                <a:avLst/>
              </a:prstGeom>
              <a:blipFill>
                <a:blip r:embed="rId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93331" y="5939573"/>
                <a:ext cx="233543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     .06        6%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331" y="5939573"/>
                <a:ext cx="2335436" cy="492443"/>
              </a:xfrm>
              <a:prstGeom prst="rect">
                <a:avLst/>
              </a:prstGeom>
              <a:blipFill>
                <a:blip r:embed="rId3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86322" y="3605101"/>
            <a:ext cx="21408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2) </a:t>
            </a:r>
            <a:r>
              <a:rPr lang="en-US" dirty="0" smtClean="0"/>
              <a:t>Tori </a:t>
            </a:r>
            <a:r>
              <a:rPr lang="en-US" dirty="0"/>
              <a:t>took a math </a:t>
            </a:r>
            <a:r>
              <a:rPr lang="en-US" dirty="0" smtClean="0"/>
              <a:t>quiz. </a:t>
            </a:r>
            <a:r>
              <a:rPr lang="en-US" dirty="0"/>
              <a:t>There were 56 problems on the quiz and s</a:t>
            </a:r>
            <a:r>
              <a:rPr lang="en-US" dirty="0" smtClean="0"/>
              <a:t>he </a:t>
            </a:r>
            <a:r>
              <a:rPr lang="en-US" dirty="0"/>
              <a:t>answered 25% of them correctly. How many problems did </a:t>
            </a:r>
            <a:r>
              <a:rPr lang="en-US" dirty="0" smtClean="0"/>
              <a:t>she </a:t>
            </a:r>
            <a:r>
              <a:rPr lang="en-US" dirty="0"/>
              <a:t>get correct</a:t>
            </a:r>
            <a:r>
              <a:rPr lang="en-US" dirty="0" smtClean="0"/>
              <a:t>?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75131" y="2558817"/>
                <a:ext cx="1269302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• 15</a:t>
                </a: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.60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• 15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131" y="2558817"/>
                <a:ext cx="1269302" cy="1046440"/>
              </a:xfrm>
              <a:prstGeom prst="rect">
                <a:avLst/>
              </a:prstGeom>
              <a:blipFill>
                <a:blip r:embed="rId4"/>
                <a:stretch>
                  <a:fillRect l="-4327"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4945647" y="1837150"/>
            <a:ext cx="15107" cy="4905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45434" y="1816274"/>
            <a:ext cx="176" cy="4926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50010" y="2558817"/>
            <a:ext cx="126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2898" y="3598878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898" y="5877426"/>
            <a:ext cx="8839200" cy="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Image result for blue smiley fa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1514"/>
            <a:ext cx="1545926" cy="154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12381" y="5880537"/>
                <a:ext cx="1269302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•  550</a:t>
                </a:r>
              </a:p>
              <a:p>
                <a:endParaRPr lang="en-US" sz="1200" b="1" dirty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.06  •  550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381" y="5880537"/>
                <a:ext cx="1269302" cy="984885"/>
              </a:xfrm>
              <a:prstGeom prst="rect">
                <a:avLst/>
              </a:prstGeom>
              <a:blipFill>
                <a:blip r:embed="rId6"/>
                <a:stretch>
                  <a:fillRect l="-4327" r="-481" b="-6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197061" y="5975041"/>
            <a:ext cx="126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33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374011" y="3694285"/>
                <a:ext cx="233543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     .25        25%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011" y="3694285"/>
                <a:ext cx="2335436" cy="492443"/>
              </a:xfrm>
              <a:prstGeom prst="rect">
                <a:avLst/>
              </a:prstGeom>
              <a:blipFill>
                <a:blip r:embed="rId7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7104" y="3738158"/>
                <a:ext cx="1269302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•  56</a:t>
                </a: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.25  •  56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104" y="3738158"/>
                <a:ext cx="1269302" cy="1046440"/>
              </a:xfrm>
              <a:prstGeom prst="rect">
                <a:avLst/>
              </a:prstGeom>
              <a:blipFill>
                <a:blip r:embed="rId8"/>
                <a:stretch>
                  <a:fillRect l="-4327" b="-8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197061" y="3816144"/>
            <a:ext cx="126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033" y="250838"/>
            <a:ext cx="1863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ANSWER KEY!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6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9645" y="2362200"/>
            <a:ext cx="72081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End of PowerPoint</a:t>
            </a:r>
            <a:endParaRPr lang="en-US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395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 numbers can be written in three forms!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24999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Fraction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Decimal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Percent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3528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form of the number you use depends on the math problem you are trying to solve.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920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Today, we will be working with Percents.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24999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Fraction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Decimal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Percent</a:t>
            </a:r>
            <a:endParaRPr lang="en-US" sz="2800" dirty="0"/>
          </a:p>
        </p:txBody>
      </p:sp>
      <p:sp>
        <p:nvSpPr>
          <p:cNvPr id="6" name="Left Arrow 5"/>
          <p:cNvSpPr/>
          <p:nvPr/>
        </p:nvSpPr>
        <p:spPr>
          <a:xfrm>
            <a:off x="2315582" y="215818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34290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However, we will need to change the percent into one of it’s other forms  in order to solve problems.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0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9772" y="71163"/>
            <a:ext cx="48515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First,</a:t>
            </a:r>
          </a:p>
          <a:p>
            <a:pPr algn="ctr"/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What is a Percent?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727914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use the symbol </a:t>
            </a:r>
            <a:r>
              <a:rPr lang="en-US" sz="2800" dirty="0" smtClean="0">
                <a:solidFill>
                  <a:schemeClr val="accent5"/>
                </a:solidFill>
              </a:rPr>
              <a:t>%</a:t>
            </a:r>
            <a:r>
              <a:rPr lang="en-US" sz="2800" dirty="0" smtClean="0"/>
              <a:t> to represent a </a:t>
            </a:r>
            <a:r>
              <a:rPr lang="en-US" sz="2800" dirty="0" smtClean="0">
                <a:solidFill>
                  <a:schemeClr val="accent5"/>
                </a:solidFill>
              </a:rPr>
              <a:t>percent</a:t>
            </a:r>
            <a:r>
              <a:rPr lang="en-US" sz="28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033" y="2432620"/>
            <a:ext cx="8077200" cy="665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word “</a:t>
            </a:r>
            <a:r>
              <a:rPr lang="en-US" sz="2800" dirty="0" smtClean="0">
                <a:solidFill>
                  <a:schemeClr val="accent5"/>
                </a:solidFill>
              </a:rPr>
              <a:t>percent</a:t>
            </a:r>
            <a:r>
              <a:rPr lang="en-US" sz="2800" dirty="0" smtClean="0"/>
              <a:t>” really just means “</a:t>
            </a:r>
            <a:r>
              <a:rPr lang="en-US" sz="2800" dirty="0" smtClean="0">
                <a:solidFill>
                  <a:schemeClr val="accent5"/>
                </a:solidFill>
              </a:rPr>
              <a:t>per hundred</a:t>
            </a:r>
            <a:r>
              <a:rPr lang="en-US" sz="2800" dirty="0" smtClean="0"/>
              <a:t>”.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91396" y="3356093"/>
                <a:ext cx="6587894" cy="7210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CC"/>
                    </a:solidFill>
                  </a:rPr>
                  <a:t> 25</a:t>
                </a:r>
                <a:r>
                  <a:rPr lang="en-US" sz="2800" dirty="0" smtClean="0">
                    <a:solidFill>
                      <a:schemeClr val="accent5"/>
                    </a:solidFill>
                  </a:rPr>
                  <a:t>%</a:t>
                </a:r>
                <a:r>
                  <a:rPr lang="en-US" sz="2800" dirty="0" smtClean="0"/>
                  <a:t> means “</a:t>
                </a:r>
                <a:r>
                  <a:rPr lang="en-US" sz="2800" dirty="0" smtClean="0">
                    <a:solidFill>
                      <a:srgbClr val="0000CC"/>
                    </a:solidFill>
                  </a:rPr>
                  <a:t>25</a:t>
                </a:r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chemeClr val="accent5"/>
                    </a:solidFill>
                  </a:rPr>
                  <a:t>per hundred</a:t>
                </a:r>
                <a:r>
                  <a:rPr lang="en-US" sz="2800" dirty="0" smtClean="0"/>
                  <a:t>” which is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396" y="3356093"/>
                <a:ext cx="6587894" cy="721031"/>
              </a:xfrm>
              <a:prstGeom prst="rect">
                <a:avLst/>
              </a:prstGeom>
              <a:blipFill>
                <a:blip r:embed="rId2"/>
                <a:stretch>
                  <a:fillRect l="-369" b="-826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371600" y="433027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Fraction			Decimal			Percent (%)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66465" y="4777667"/>
            <a:ext cx="1143000" cy="665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25</a:t>
            </a:r>
            <a:r>
              <a:rPr lang="en-US" sz="2800" b="1" dirty="0" smtClean="0">
                <a:solidFill>
                  <a:schemeClr val="accent5"/>
                </a:solidFill>
              </a:rPr>
              <a:t>%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424170" y="4758019"/>
                <a:ext cx="716863" cy="8610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dirty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sz="2000" b="1" i="1" dirty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170" y="4758019"/>
                <a:ext cx="716863" cy="8610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85800" y="3789185"/>
            <a:ext cx="6553200" cy="2819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407" y="5272327"/>
            <a:ext cx="1501035" cy="151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9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76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real life, not all situations are described as 100%</a:t>
            </a:r>
          </a:p>
        </p:txBody>
      </p:sp>
      <p:sp>
        <p:nvSpPr>
          <p:cNvPr id="4" name="Rectangle 3"/>
          <p:cNvSpPr/>
          <p:nvPr/>
        </p:nvSpPr>
        <p:spPr>
          <a:xfrm>
            <a:off x="1652172" y="252535"/>
            <a:ext cx="6086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Percent of a Number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700155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Think about the following situations. 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276600" y="3723910"/>
            <a:ext cx="23622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Sports</a:t>
            </a:r>
            <a:endParaRPr lang="en-US" sz="5400" b="1" dirty="0"/>
          </a:p>
        </p:txBody>
      </p:sp>
      <p:pic>
        <p:nvPicPr>
          <p:cNvPr id="3074" name="Picture 2" descr="Michael_Jordan_Wallpaper by mike_kute1711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143000"/>
            <a:ext cx="4343400" cy="495300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24400" y="3276600"/>
                <a:ext cx="4419600" cy="2195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US" sz="24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Noooo!  Jordan made about 83 out of ever 100 he attempted.</a:t>
                </a:r>
              </a:p>
              <a:p>
                <a:pPr>
                  <a:buNone/>
                </a:pPr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>
                  <a:buNone/>
                </a:pPr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  </a:t>
                </a:r>
                <a:r>
                  <a:rPr lang="en-US" sz="24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F               D          P(%)</a:t>
                </a:r>
              </a:p>
              <a:p>
                <a:pPr>
                  <a:buNone/>
                </a:pPr>
                <a:endParaRPr lang="en-US" sz="1200" b="1" dirty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>
                  <a:buNone/>
                </a:pPr>
                <a14:m>
                  <m:oMath xmlns:m="http://schemas.openxmlformats.org/officeDocument/2006/math" xmlns="">
                    <m:f>
                      <m:fPr>
                        <m:ctrlPr>
                          <a:rPr lang="en-US" sz="24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𝟖𝟑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				        </a:t>
                </a:r>
                <a:r>
                  <a:rPr lang="en-US" sz="2400" b="1" dirty="0" smtClean="0">
                    <a:solidFill>
                      <a:srgbClr val="0000CC"/>
                    </a:solidFill>
                  </a:rPr>
                  <a:t>83</a:t>
                </a:r>
                <a:r>
                  <a:rPr lang="en-US" sz="2400" b="1" dirty="0" smtClean="0">
                    <a:solidFill>
                      <a:schemeClr val="accent5"/>
                    </a:solidFill>
                  </a:rPr>
                  <a:t>%</a:t>
                </a:r>
                <a:endParaRPr lang="en-US" sz="2400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276600"/>
                <a:ext cx="4419600" cy="2195473"/>
              </a:xfrm>
              <a:prstGeom prst="rect">
                <a:avLst/>
              </a:prstGeom>
              <a:blipFill>
                <a:blip r:embed="rId5"/>
                <a:stretch>
                  <a:fillRect l="-2069" t="-2222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724400" y="1265010"/>
            <a:ext cx="39728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Michael Jordan was a great free-throw shooter.  But, did he make 100% of every free-throw he attempted?</a:t>
            </a:r>
          </a:p>
        </p:txBody>
      </p:sp>
    </p:spTree>
    <p:extLst>
      <p:ext uri="{BB962C8B-B14F-4D97-AF65-F5344CB8AC3E}">
        <p14:creationId xmlns:p14="http://schemas.microsoft.com/office/powerpoint/2010/main" val="75324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rett fav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5109"/>
            <a:ext cx="3578225" cy="238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1961" y="1065414"/>
            <a:ext cx="381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1)  	What's this guy’s name?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5775" y="1468108"/>
            <a:ext cx="2041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Bret Favre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829" y="2093108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 startAt="2"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What sport did he play</a:t>
            </a: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    and what position?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9577" y="58952"/>
            <a:ext cx="44686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00CC"/>
                </a:solidFill>
              </a:rPr>
              <a:t>Trivia.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ONLY answer the question asked!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3000" y="2860053"/>
            <a:ext cx="2041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Football, QB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821" y="3454557"/>
            <a:ext cx="4468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3)  What college did he play for?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9577" y="3869174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University of Southern Mississippi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8558" y="4535552"/>
            <a:ext cx="56064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4)  What NFL team is he most known for?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9577" y="4971097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Green Bay Packers (16 years)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84" y="5607796"/>
            <a:ext cx="52995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 startAt="5"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How many super bowl rings does </a:t>
            </a: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   	he have?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9577" y="6324629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 ring from </a:t>
            </a:r>
            <a:r>
              <a:rPr lang="en-US" sz="2400" b="1" dirty="0">
                <a:solidFill>
                  <a:srgbClr val="FF0000"/>
                </a:solidFill>
              </a:rPr>
              <a:t>Super Bowl XXXI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53322" y="2798914"/>
            <a:ext cx="3366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 startAt="6"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Did Favre complete </a:t>
            </a: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	100% of the passes </a:t>
            </a: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he threw?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562600" y="2860053"/>
            <a:ext cx="0" cy="381226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802052" y="3524549"/>
            <a:ext cx="10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No!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53322" y="4038136"/>
            <a:ext cx="33663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7)	Any guess as to 	about how many out 	of ever 100 did he 	complete?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073561" y="5421327"/>
                <a:ext cx="3010903" cy="12909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>
                  <a:buNone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  F     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      D         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P(%)</a:t>
                </a:r>
              </a:p>
              <a:p>
                <a:pPr>
                  <a:buNone/>
                </a:pPr>
                <a:endParaRPr lang="en-US" sz="1100" b="1" dirty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>
                  <a:buNone/>
                </a:pPr>
                <a14:m>
                  <m:oMath xmlns:m="http://schemas.openxmlformats.org/officeDocument/2006/math" xmlns="">
                    <m:f>
                      <m:fPr>
                        <m:ctrlPr>
                          <a:rPr lang="en-US" sz="20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𝟔𝟐</m:t>
                        </m:r>
                      </m:num>
                      <m:den>
                        <m:r>
                          <a:rPr lang="en-US" sz="2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chemeClr val="bg2">
                        <a:lumMod val="10000"/>
                      </a:schemeClr>
                    </a:solidFill>
                  </a:rPr>
                  <a:t>			        </a:t>
                </a:r>
                <a:r>
                  <a:rPr lang="en-US" sz="2000" b="1" dirty="0" smtClean="0">
                    <a:solidFill>
                      <a:srgbClr val="0000CC"/>
                    </a:solidFill>
                  </a:rPr>
                  <a:t>62</a:t>
                </a:r>
                <a:r>
                  <a:rPr lang="en-US" sz="2000" b="1" dirty="0" smtClean="0">
                    <a:solidFill>
                      <a:schemeClr val="accent5"/>
                    </a:solidFill>
                  </a:rPr>
                  <a:t>%</a:t>
                </a:r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561" y="5421327"/>
                <a:ext cx="3010903" cy="1290994"/>
              </a:xfrm>
              <a:prstGeom prst="rect">
                <a:avLst/>
              </a:prstGeom>
              <a:blipFill>
                <a:blip r:embed="rId3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37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9" grpId="0"/>
      <p:bldP spid="20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2172" y="252535"/>
            <a:ext cx="6086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Percent of a Number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 we have seen from the examples, some percents are described as a portion of 100%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Jordan completed 83% of his free-throws.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Favre completed 62% of his passes.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581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2172" y="252535"/>
            <a:ext cx="6086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Percent of a Number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111" y="1175865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Look at this math problem.</a:t>
            </a:r>
            <a:endParaRPr lang="en-US" sz="2400" dirty="0"/>
          </a:p>
        </p:txBody>
      </p:sp>
      <p:sp>
        <p:nvSpPr>
          <p:cNvPr id="5" name="TextBox 6"/>
          <p:cNvSpPr txBox="1">
            <a:spLocks/>
          </p:cNvSpPr>
          <p:nvPr/>
        </p:nvSpPr>
        <p:spPr>
          <a:xfrm>
            <a:off x="399030" y="1810640"/>
            <a:ext cx="7519909" cy="1872788"/>
          </a:xfrm>
          <a:prstGeom prst="rect">
            <a:avLst/>
          </a:prstGeom>
          <a:noFill/>
          <a:ln w="25400">
            <a:solidFill>
              <a:sysClr val="windowText" lastClr="000000"/>
            </a:solidFill>
          </a:ln>
        </p:spPr>
        <p:txBody>
          <a:bodyPr wrap="square" rtlCol="0">
            <a:noAutofit/>
          </a:bodyPr>
          <a:lstStyle/>
          <a:p>
            <a:pPr marL="0" marR="0">
              <a:lnSpc>
                <a:spcPct val="150000"/>
              </a:lnSpc>
              <a:spcAft>
                <a:spcPts val="0"/>
              </a:spcAft>
            </a:pPr>
            <a:r>
              <a:rPr lang="en-US" sz="24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spaceship carrying 40 aliens land on Earth.  Of the 40 aliens, 25% </a:t>
            </a:r>
            <a:r>
              <a:rPr lang="en-US" sz="24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highly</a:t>
            </a:r>
            <a:r>
              <a:rPr lang="en-US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desirable feature of having a third eye.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Image result for aliens with 3 ey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1903883"/>
            <a:ext cx="1119187" cy="1729567"/>
          </a:xfrm>
          <a:prstGeom prst="rect">
            <a:avLst/>
          </a:prstGeom>
          <a:noFill/>
          <a:extLst/>
        </p:spPr>
      </p:pic>
      <p:sp>
        <p:nvSpPr>
          <p:cNvPr id="7" name="TextBox 6"/>
          <p:cNvSpPr txBox="1"/>
          <p:nvPr/>
        </p:nvSpPr>
        <p:spPr>
          <a:xfrm>
            <a:off x="300111" y="406537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Before we solve this problem, let me ask you a question.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900191" y="5464552"/>
            <a:ext cx="70187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No, only a portion (25%) of the 40 aliens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have a third eye.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111" y="490898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ALL (100%) of the aliens have a third eye?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579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498</TotalTime>
  <Words>906</Words>
  <Application>Microsoft Macintosh PowerPoint</Application>
  <PresentationFormat>On-screen Show (4:3)</PresentationFormat>
  <Paragraphs>161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Percents Everywhere!</dc:title>
  <dc:creator>amanda</dc:creator>
  <cp:lastModifiedBy>Nicki Hesse</cp:lastModifiedBy>
  <cp:revision>157</cp:revision>
  <dcterms:created xsi:type="dcterms:W3CDTF">2008-09-28T20:30:15Z</dcterms:created>
  <dcterms:modified xsi:type="dcterms:W3CDTF">2020-03-29T21:24:11Z</dcterms:modified>
</cp:coreProperties>
</file>