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80" r:id="rId2"/>
    <p:sldId id="381" r:id="rId3"/>
    <p:sldId id="382" r:id="rId4"/>
    <p:sldId id="383" r:id="rId5"/>
    <p:sldId id="384" r:id="rId6"/>
    <p:sldId id="385" r:id="rId7"/>
    <p:sldId id="386" r:id="rId8"/>
    <p:sldId id="387" r:id="rId9"/>
    <p:sldId id="388" r:id="rId10"/>
    <p:sldId id="393" r:id="rId11"/>
    <p:sldId id="394" r:id="rId12"/>
    <p:sldId id="389" r:id="rId13"/>
    <p:sldId id="390" r:id="rId14"/>
    <p:sldId id="391" r:id="rId15"/>
    <p:sldId id="392" r:id="rId16"/>
    <p:sldId id="395" r:id="rId17"/>
    <p:sldId id="396" r:id="rId18"/>
    <p:sldId id="397" r:id="rId19"/>
    <p:sldId id="398" r:id="rId20"/>
    <p:sldId id="399" r:id="rId21"/>
    <p:sldId id="400" r:id="rId22"/>
    <p:sldId id="401" r:id="rId23"/>
    <p:sldId id="402" r:id="rId24"/>
    <p:sldId id="403" r:id="rId25"/>
    <p:sldId id="404" r:id="rId26"/>
    <p:sldId id="405" r:id="rId27"/>
    <p:sldId id="407" r:id="rId28"/>
    <p:sldId id="406" r:id="rId29"/>
    <p:sldId id="408" r:id="rId30"/>
    <p:sldId id="409" r:id="rId31"/>
  </p:sldIdLst>
  <p:sldSz cx="9144000" cy="6858000" type="screen4x3"/>
  <p:notesSz cx="6797675" cy="9874250"/>
  <p:defaultTextStyle>
    <a:defPPr>
      <a:defRPr lang="en-A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0066"/>
    <a:srgbClr val="FF3399"/>
    <a:srgbClr val="00FF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98713" autoAdjust="0"/>
  </p:normalViewPr>
  <p:slideViewPr>
    <p:cSldViewPr>
      <p:cViewPr>
        <p:scale>
          <a:sx n="65" d="100"/>
          <a:sy n="65" d="100"/>
        </p:scale>
        <p:origin x="-840"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AU" dirty="0"/>
          </a:p>
        </p:txBody>
      </p:sp>
      <p:sp>
        <p:nvSpPr>
          <p:cNvPr id="29081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AU" dirty="0"/>
          </a:p>
        </p:txBody>
      </p:sp>
      <p:sp>
        <p:nvSpPr>
          <p:cNvPr id="29082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AU" dirty="0"/>
          </a:p>
        </p:txBody>
      </p:sp>
      <p:sp>
        <p:nvSpPr>
          <p:cNvPr id="29082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AB5FE9A-A563-4369-B0D6-7F04DD273159}" type="slidenum">
              <a:rPr lang="en-AU"/>
              <a:pPr>
                <a:defRPr/>
              </a:pPr>
              <a:t>‹#›</a:t>
            </a:fld>
            <a:endParaRPr lang="en-A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22"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AU" dirty="0"/>
          </a:p>
        </p:txBody>
      </p:sp>
      <p:sp>
        <p:nvSpPr>
          <p:cNvPr id="542723"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AU" dirty="0"/>
          </a:p>
        </p:txBody>
      </p:sp>
      <p:sp>
        <p:nvSpPr>
          <p:cNvPr id="30724" name="Rectangle 4"/>
          <p:cNvSpPr>
            <a:spLocks noRo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542725"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42726"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AU" dirty="0"/>
          </a:p>
        </p:txBody>
      </p:sp>
      <p:sp>
        <p:nvSpPr>
          <p:cNvPr id="542727"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07E72B8-75BB-4C63-9841-63A1019C895C}" type="slidenum">
              <a:rPr lang="en-AU"/>
              <a:pPr>
                <a:defRPr/>
              </a:pPr>
              <a:t>‹#›</a:t>
            </a:fld>
            <a:endParaRPr lang="en-A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D903DD6-44B4-43CF-8CB6-D97D4D2E711F}" type="slidenum">
              <a:rPr lang="en-AU" smtClean="0"/>
              <a:pPr/>
              <a:t>1</a:t>
            </a:fld>
            <a:endParaRPr lang="en-AU" dirty="0"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AC13430-EA95-444D-B838-7946A5E5A3E0}" type="slidenum">
              <a:rPr lang="en-AU" smtClean="0"/>
              <a:pPr/>
              <a:t>10</a:t>
            </a:fld>
            <a:endParaRPr lang="en-AU" dirty="0"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76DB664-8482-4D11-A787-1398558B5E80}" type="slidenum">
              <a:rPr lang="en-AU" smtClean="0"/>
              <a:pPr/>
              <a:t>11</a:t>
            </a:fld>
            <a:endParaRPr lang="en-AU" dirty="0"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1892439-A5BF-4E2F-95CB-6016057AA81B}" type="slidenum">
              <a:rPr lang="en-AU" smtClean="0"/>
              <a:pPr/>
              <a:t>12</a:t>
            </a:fld>
            <a:endParaRPr lang="en-AU" dirty="0"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083890E-839C-4D02-83DD-531F5A1DD207}" type="slidenum">
              <a:rPr lang="en-AU" smtClean="0"/>
              <a:pPr/>
              <a:t>13</a:t>
            </a:fld>
            <a:endParaRPr lang="en-AU" dirty="0"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050DEF2-525A-472C-AC53-40A80BBAD803}" type="slidenum">
              <a:rPr lang="en-AU" smtClean="0"/>
              <a:pPr/>
              <a:t>14</a:t>
            </a:fld>
            <a:endParaRPr lang="en-AU" dirty="0"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4212B34-E1BD-4F86-BE57-3AFA1C04365C}" type="slidenum">
              <a:rPr lang="en-AU" smtClean="0"/>
              <a:pPr/>
              <a:t>15</a:t>
            </a:fld>
            <a:endParaRPr lang="en-AU" dirty="0"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7A7B505-0BCC-4075-B9D8-4252ACF71143}" type="slidenum">
              <a:rPr lang="en-AU" smtClean="0"/>
              <a:pPr/>
              <a:t>16</a:t>
            </a:fld>
            <a:endParaRPr lang="en-AU" dirty="0"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48F6ACE-CFE4-4B85-8FF7-C93F5C706846}" type="slidenum">
              <a:rPr lang="en-AU" smtClean="0"/>
              <a:pPr/>
              <a:t>17</a:t>
            </a:fld>
            <a:endParaRPr lang="en-AU" dirty="0"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43ACE89-6CFF-4119-BF17-CE8ACBBB0611}" type="slidenum">
              <a:rPr lang="en-AU" smtClean="0"/>
              <a:pPr/>
              <a:t>18</a:t>
            </a:fld>
            <a:endParaRPr lang="en-AU" dirty="0"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B0AB63-CD46-40BA-984E-554B699D4280}" type="slidenum">
              <a:rPr lang="en-AU" smtClean="0"/>
              <a:pPr/>
              <a:t>19</a:t>
            </a:fld>
            <a:endParaRPr lang="en-AU" dirty="0"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F11BA88-BBA0-4FF8-A94F-CA3BCDABCAAD}" type="slidenum">
              <a:rPr lang="en-AU" smtClean="0"/>
              <a:pPr/>
              <a:t>2</a:t>
            </a:fld>
            <a:endParaRPr lang="en-AU" dirty="0"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3C940BF-E0AE-4D0F-90FC-18D5D42BBC93}" type="slidenum">
              <a:rPr lang="en-AU" smtClean="0"/>
              <a:pPr/>
              <a:t>20</a:t>
            </a:fld>
            <a:endParaRPr lang="en-AU" dirty="0"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E415943-6E20-47F7-95D8-4045E1BA385B}" type="slidenum">
              <a:rPr lang="en-AU" smtClean="0"/>
              <a:pPr/>
              <a:t>21</a:t>
            </a:fld>
            <a:endParaRPr lang="en-AU" dirty="0"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921326A-1EB9-4531-9BD9-B4672FC0F63F}" type="slidenum">
              <a:rPr lang="en-AU" smtClean="0"/>
              <a:pPr/>
              <a:t>22</a:t>
            </a:fld>
            <a:endParaRPr lang="en-AU" dirty="0"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D66B898-2563-4435-A1D6-EA64F593697A}" type="slidenum">
              <a:rPr lang="en-AU" smtClean="0"/>
              <a:pPr/>
              <a:t>23</a:t>
            </a:fld>
            <a:endParaRPr lang="en-AU" dirty="0"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5F00294-ADC9-4636-9358-0EE922962F90}" type="slidenum">
              <a:rPr lang="en-AU" smtClean="0"/>
              <a:pPr/>
              <a:t>24</a:t>
            </a:fld>
            <a:endParaRPr lang="en-AU" dirty="0"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848C45D-1252-4C7A-B839-3EB3D23E8CED}" type="slidenum">
              <a:rPr lang="en-AU" smtClean="0"/>
              <a:pPr/>
              <a:t>25</a:t>
            </a:fld>
            <a:endParaRPr lang="en-AU" dirty="0"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62B0C08-9BB5-4DEF-9E52-39ED9EFAD459}" type="slidenum">
              <a:rPr lang="en-AU" smtClean="0"/>
              <a:pPr/>
              <a:t>26</a:t>
            </a:fld>
            <a:endParaRPr lang="en-AU" dirty="0"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1F54F09-D176-43A0-92DF-7EACECE0A3C9}" type="slidenum">
              <a:rPr lang="en-AU" smtClean="0"/>
              <a:pPr/>
              <a:t>27</a:t>
            </a:fld>
            <a:endParaRPr lang="en-AU" dirty="0"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83FD183-D2EB-4598-9C56-84B0965B2770}" type="slidenum">
              <a:rPr lang="en-AU" smtClean="0"/>
              <a:pPr/>
              <a:t>28</a:t>
            </a:fld>
            <a:endParaRPr lang="en-AU" dirty="0"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83FD183-D2EB-4598-9C56-84B0965B2770}" type="slidenum">
              <a:rPr lang="en-AU" smtClean="0"/>
              <a:pPr/>
              <a:t>29</a:t>
            </a:fld>
            <a:endParaRPr lang="en-AU" dirty="0"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08504F6-93E8-4E9C-BEFD-BB77BC308D9D}" type="slidenum">
              <a:rPr lang="en-AU" smtClean="0"/>
              <a:pPr/>
              <a:t>3</a:t>
            </a:fld>
            <a:endParaRPr lang="en-AU" dirty="0"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83FD183-D2EB-4598-9C56-84B0965B2770}" type="slidenum">
              <a:rPr lang="en-AU" smtClean="0"/>
              <a:pPr/>
              <a:t>30</a:t>
            </a:fld>
            <a:endParaRPr lang="en-AU" dirty="0"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6577AA0-560E-4907-B36A-2ABE0B2D020C}" type="slidenum">
              <a:rPr lang="en-AU" smtClean="0"/>
              <a:pPr/>
              <a:t>4</a:t>
            </a:fld>
            <a:endParaRPr lang="en-AU" dirty="0"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39A1311-986F-4FD5-B126-15A2E5BD54CB}" type="slidenum">
              <a:rPr lang="en-AU" smtClean="0"/>
              <a:pPr/>
              <a:t>5</a:t>
            </a:fld>
            <a:endParaRPr lang="en-AU" dirty="0"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8990E22-D65C-4A4B-BC2E-6BD091B4ADE1}" type="slidenum">
              <a:rPr lang="en-AU" smtClean="0"/>
              <a:pPr/>
              <a:t>6</a:t>
            </a:fld>
            <a:endParaRPr lang="en-AU" dirty="0"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1B25B04-446D-417A-9843-8DF46A07177B}" type="slidenum">
              <a:rPr lang="en-AU" smtClean="0"/>
              <a:pPr/>
              <a:t>7</a:t>
            </a:fld>
            <a:endParaRPr lang="en-AU" dirty="0"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7D3378C-CD17-4771-B95B-AF835B0753F2}" type="slidenum">
              <a:rPr lang="en-AU" smtClean="0"/>
              <a:pPr/>
              <a:t>8</a:t>
            </a:fld>
            <a:endParaRPr lang="en-AU" dirty="0"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54A81FC-A1C9-40F7-9910-5A6DB732BDBF}" type="slidenum">
              <a:rPr lang="en-AU" smtClean="0"/>
              <a:pPr/>
              <a:t>9</a:t>
            </a:fld>
            <a:endParaRPr lang="en-AU" dirty="0"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62666557-5F4B-43D0-8921-BF168C075923}"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B16FF18-8F16-4E7A-AC5C-3B710AA31A65}"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D2A71025-9938-4B92-B9D9-5038E38B2156}"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025DF042-806A-47C5-9102-9CE228BDC2EE}"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27AAD0A5-AB0C-452F-B11F-7A4F6913BC0A}"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7F15439F-F3FD-441B-BB64-0212A9927CDE}"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1D77A97B-E0C5-4462-BA89-43D2054711EF}"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31C42AD4-3F32-40D8-B683-80654FBA5B43}"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A5CB9839-77A6-471D-B84E-F39ECB345880}"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5F87D0D7-9F44-4A0B-8B43-EA84F98ED5B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2AA14F81-6F9A-483E-9591-B48F3E0FF915}"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AU"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AU"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B2A72F3-CAF4-4B08-B0CD-D7F9255E777A}"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0.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en.wikipedia.org/wiki/Skeletal_muscle" TargetMode="External"/><Relationship Id="rId5" Type="http://schemas.openxmlformats.org/officeDocument/2006/relationships/slide" Target="slide9.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0.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en.wikipedia.org/wiki/Anatomical_terms_of_motion" TargetMode="External"/><Relationship Id="rId5" Type="http://schemas.openxmlformats.org/officeDocument/2006/relationships/slide" Target="slide9.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0.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http://en.wikipedia.org/wiki/Anatomical_terms_of_motion" TargetMode="External"/><Relationship Id="rId5" Type="http://schemas.openxmlformats.org/officeDocument/2006/relationships/slide" Target="slide9.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hyperlink" Target="http://www.exrx.net/Lists/Directory.html"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hyperlink" Target="http://sportsmedicine.about.com/cs/injuries/a/doms.htm" TargetMode="External"/><Relationship Id="rId5" Type="http://schemas.openxmlformats.org/officeDocument/2006/relationships/slide" Target="slide30.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slide" Target="slide30.xml"/><Relationship Id="rId5" Type="http://schemas.openxmlformats.org/officeDocument/2006/relationships/slide" Target="slide9.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051"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052"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053"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054"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055" name="Line 8"/>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056" name="Line 9"/>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057" name="Line 12"/>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058" name="Line 13"/>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059" name="Line 14"/>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060" name="Text Box 15"/>
          <p:cNvSpPr txBox="1">
            <a:spLocks noChangeArrowheads="1"/>
          </p:cNvSpPr>
          <p:nvPr/>
        </p:nvSpPr>
        <p:spPr bwMode="auto">
          <a:xfrm>
            <a:off x="1219200" y="395288"/>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061" name="Text Box 16"/>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4.1.1 Draw and label a diagram of a motor unit.</a:t>
            </a:r>
          </a:p>
        </p:txBody>
      </p:sp>
      <p:sp>
        <p:nvSpPr>
          <p:cNvPr id="2062" name="Line 17"/>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063" name="Rectangle 18"/>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2064" name="Text Box 19">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065" name="Line 20"/>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066" name="Line 21"/>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067" name="Rectangle 24">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068" name="Rectangle 25">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069" name="Rectangle 26">
            <a:hlinkClick r:id="" action="ppaction://noaction" tooltip="Click here to go to this dot point"/>
          </p:cNvPr>
          <p:cNvSpPr>
            <a:spLocks noChangeArrowheads="1"/>
          </p:cNvSpPr>
          <p:nvPr/>
        </p:nvSpPr>
        <p:spPr bwMode="auto">
          <a:xfrm>
            <a:off x="1295400" y="3581400"/>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070" name="Text Box 43">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071" name="Text Box 44">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pic>
        <p:nvPicPr>
          <p:cNvPr id="2072" name="Picture 49" descr="motor_unit"/>
          <p:cNvPicPr>
            <a:picLocks noChangeAspect="1" noChangeArrowheads="1"/>
          </p:cNvPicPr>
          <p:nvPr/>
        </p:nvPicPr>
        <p:blipFill>
          <a:blip r:embed="rId7"/>
          <a:srcRect/>
          <a:stretch>
            <a:fillRect/>
          </a:stretch>
        </p:blipFill>
        <p:spPr bwMode="auto">
          <a:xfrm>
            <a:off x="2339975" y="2708275"/>
            <a:ext cx="4032250" cy="3330575"/>
          </a:xfrm>
          <a:prstGeom prst="rect">
            <a:avLst/>
          </a:prstGeom>
          <a:noFill/>
          <a:ln w="9525">
            <a:noFill/>
            <a:miter lim="800000"/>
            <a:headEnd/>
            <a:tailEnd/>
          </a:ln>
        </p:spPr>
      </p:pic>
      <p:sp>
        <p:nvSpPr>
          <p:cNvPr id="2073" name="Rectangle 50"/>
          <p:cNvSpPr>
            <a:spLocks noChangeArrowheads="1"/>
          </p:cNvSpPr>
          <p:nvPr/>
        </p:nvSpPr>
        <p:spPr bwMode="auto">
          <a:xfrm>
            <a:off x="6300788" y="6381750"/>
            <a:ext cx="2624137" cy="214313"/>
          </a:xfrm>
          <a:prstGeom prst="rect">
            <a:avLst/>
          </a:prstGeom>
          <a:noFill/>
          <a:ln w="9525">
            <a:noFill/>
            <a:miter lim="800000"/>
            <a:headEnd/>
            <a:tailEnd/>
          </a:ln>
        </p:spPr>
        <p:txBody>
          <a:bodyPr wrap="none">
            <a:spAutoFit/>
          </a:bodyPr>
          <a:lstStyle/>
          <a:p>
            <a:r>
              <a:rPr lang="en-AU" sz="800" dirty="0"/>
              <a:t>http://academic.wsc.edu/faculty/jatodd1/351/motor_unit.jpg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1267"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1268"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1269"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1270"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1271"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1272"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1273"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1274"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1275"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1276"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1277"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1278"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1279"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1280"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1281"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1282"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1283"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1284"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r>
              <a:rPr lang="en-AU" b="1" dirty="0">
                <a:solidFill>
                  <a:srgbClr val="660066"/>
                </a:solidFill>
                <a:latin typeface="Tahoma" pitchFamily="34" charset="0"/>
              </a:rPr>
              <a:t>Troponin</a:t>
            </a:r>
            <a:r>
              <a:rPr lang="en-AU" dirty="0">
                <a:solidFill>
                  <a:srgbClr val="660066"/>
                </a:solidFill>
                <a:latin typeface="Tahoma" pitchFamily="34" charset="0"/>
              </a:rPr>
              <a:t> is a complex of three proteins that is integral to muscle contraction in skeletal and cardiac muscle, but not smooth muscle. </a:t>
            </a:r>
            <a:r>
              <a:rPr lang="en-AU" dirty="0">
                <a:solidFill>
                  <a:srgbClr val="660066"/>
                </a:solidFill>
                <a:latin typeface="Tahoma" pitchFamily="34" charset="0"/>
              </a:rPr>
              <a:t>Troponin</a:t>
            </a:r>
            <a:r>
              <a:rPr lang="en-AU" dirty="0">
                <a:solidFill>
                  <a:srgbClr val="660066"/>
                </a:solidFill>
                <a:latin typeface="Tahoma" pitchFamily="34" charset="0"/>
              </a:rPr>
              <a:t> is attached to the protein </a:t>
            </a:r>
            <a:r>
              <a:rPr lang="en-AU" dirty="0">
                <a:solidFill>
                  <a:srgbClr val="660066"/>
                </a:solidFill>
                <a:latin typeface="Tahoma" pitchFamily="34" charset="0"/>
              </a:rPr>
              <a:t>tropomyosin</a:t>
            </a:r>
            <a:r>
              <a:rPr lang="en-AU" dirty="0">
                <a:solidFill>
                  <a:srgbClr val="660066"/>
                </a:solidFill>
                <a:latin typeface="Tahoma" pitchFamily="34" charset="0"/>
              </a:rPr>
              <a:t> and lies within the groove between </a:t>
            </a:r>
            <a:r>
              <a:rPr lang="en-AU" dirty="0">
                <a:solidFill>
                  <a:srgbClr val="660066"/>
                </a:solidFill>
                <a:latin typeface="Tahoma" pitchFamily="34" charset="0"/>
              </a:rPr>
              <a:t>actin</a:t>
            </a:r>
            <a:r>
              <a:rPr lang="en-AU" dirty="0">
                <a:solidFill>
                  <a:srgbClr val="660066"/>
                </a:solidFill>
                <a:latin typeface="Tahoma" pitchFamily="34" charset="0"/>
              </a:rPr>
              <a:t> filaments in muscle tissue. In a relaxed muscle, </a:t>
            </a:r>
            <a:r>
              <a:rPr lang="en-AU" dirty="0">
                <a:solidFill>
                  <a:srgbClr val="660066"/>
                </a:solidFill>
                <a:latin typeface="Tahoma" pitchFamily="34" charset="0"/>
              </a:rPr>
              <a:t>tropomyosin</a:t>
            </a:r>
            <a:r>
              <a:rPr lang="en-AU" dirty="0">
                <a:solidFill>
                  <a:srgbClr val="660066"/>
                </a:solidFill>
                <a:latin typeface="Tahoma" pitchFamily="34" charset="0"/>
              </a:rPr>
              <a:t> blocks the attachment site for the myosin </a:t>
            </a:r>
            <a:r>
              <a:rPr lang="en-AU" dirty="0">
                <a:solidFill>
                  <a:srgbClr val="660066"/>
                </a:solidFill>
                <a:latin typeface="Tahoma" pitchFamily="34" charset="0"/>
              </a:rPr>
              <a:t>crossbridge</a:t>
            </a:r>
            <a:r>
              <a:rPr lang="en-AU" dirty="0">
                <a:solidFill>
                  <a:srgbClr val="660066"/>
                </a:solidFill>
                <a:latin typeface="Tahoma" pitchFamily="34" charset="0"/>
              </a:rPr>
              <a:t>, thus preventing contraction. </a:t>
            </a:r>
            <a:endParaRPr lang="en-AU"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sz="800" dirty="0"/>
          </a:p>
          <a:p>
            <a:pPr marL="342900" indent="-342900" algn="r">
              <a:lnSpc>
                <a:spcPct val="95000"/>
              </a:lnSpc>
              <a:spcBef>
                <a:spcPct val="20000"/>
              </a:spcBef>
              <a:buClr>
                <a:srgbClr val="00FF00"/>
              </a:buClr>
              <a:buSzPct val="65000"/>
              <a:buFont typeface="Wingdings" pitchFamily="2" charset="2"/>
              <a:buNone/>
            </a:pPr>
            <a:endParaRPr lang="en-AU" sz="800" dirty="0"/>
          </a:p>
          <a:p>
            <a:pPr marL="342900" indent="-342900" algn="r">
              <a:lnSpc>
                <a:spcPct val="95000"/>
              </a:lnSpc>
              <a:spcBef>
                <a:spcPct val="20000"/>
              </a:spcBef>
              <a:buClr>
                <a:srgbClr val="00FF00"/>
              </a:buClr>
              <a:buSzPct val="65000"/>
              <a:buFont typeface="Wingdings" pitchFamily="2" charset="2"/>
              <a:buNone/>
            </a:pPr>
            <a:r>
              <a:rPr lang="en-AU" sz="800" dirty="0"/>
              <a:t>http://en.wikipedia.org/wiki/Troponin</a:t>
            </a: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1285"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1286"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1287"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2291"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2292"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2293"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2294"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2295"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2296"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2297"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2298"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2299"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2300"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2301"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2302"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2303"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2304"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2305"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2306"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2307"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2308"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r>
              <a:rPr lang="en-AU" dirty="0">
                <a:solidFill>
                  <a:srgbClr val="660066"/>
                </a:solidFill>
                <a:latin typeface="Tahoma" pitchFamily="34" charset="0"/>
              </a:rPr>
              <a:t>When the muscle cell is stimulated to contract by an action potential, calcium channels open in the </a:t>
            </a:r>
            <a:r>
              <a:rPr lang="en-AU" dirty="0">
                <a:solidFill>
                  <a:srgbClr val="660066"/>
                </a:solidFill>
                <a:latin typeface="Tahoma" pitchFamily="34" charset="0"/>
              </a:rPr>
              <a:t>sarcoplasmic</a:t>
            </a:r>
            <a:r>
              <a:rPr lang="en-AU" dirty="0">
                <a:solidFill>
                  <a:srgbClr val="660066"/>
                </a:solidFill>
                <a:latin typeface="Tahoma" pitchFamily="34" charset="0"/>
              </a:rPr>
              <a:t> reticulum and release calcium into the </a:t>
            </a:r>
            <a:r>
              <a:rPr lang="en-AU" dirty="0">
                <a:solidFill>
                  <a:srgbClr val="660066"/>
                </a:solidFill>
                <a:latin typeface="Tahoma" pitchFamily="34" charset="0"/>
              </a:rPr>
              <a:t>sarcoplasm</a:t>
            </a:r>
            <a:r>
              <a:rPr lang="en-AU" dirty="0">
                <a:solidFill>
                  <a:srgbClr val="660066"/>
                </a:solidFill>
                <a:latin typeface="Tahoma" pitchFamily="34" charset="0"/>
              </a:rPr>
              <a:t>. Some of this calcium attaches to </a:t>
            </a:r>
            <a:r>
              <a:rPr lang="en-AU" dirty="0">
                <a:solidFill>
                  <a:srgbClr val="660066"/>
                </a:solidFill>
                <a:latin typeface="Tahoma" pitchFamily="34" charset="0"/>
              </a:rPr>
              <a:t>troponin</a:t>
            </a:r>
            <a:r>
              <a:rPr lang="en-AU" dirty="0">
                <a:solidFill>
                  <a:srgbClr val="660066"/>
                </a:solidFill>
                <a:latin typeface="Tahoma" pitchFamily="34" charset="0"/>
              </a:rPr>
              <a:t>, causing a conformational change that moves </a:t>
            </a:r>
            <a:r>
              <a:rPr lang="en-AU" dirty="0">
                <a:solidFill>
                  <a:srgbClr val="660066"/>
                </a:solidFill>
                <a:latin typeface="Tahoma" pitchFamily="34" charset="0"/>
              </a:rPr>
              <a:t>tropomyosin</a:t>
            </a:r>
            <a:r>
              <a:rPr lang="en-AU" dirty="0">
                <a:solidFill>
                  <a:srgbClr val="660066"/>
                </a:solidFill>
                <a:latin typeface="Tahoma" pitchFamily="34" charset="0"/>
              </a:rPr>
              <a:t> out of the way so that the cross bridges can attach to </a:t>
            </a:r>
            <a:r>
              <a:rPr lang="en-AU" dirty="0">
                <a:solidFill>
                  <a:srgbClr val="660066"/>
                </a:solidFill>
                <a:latin typeface="Tahoma" pitchFamily="34" charset="0"/>
              </a:rPr>
              <a:t>actin</a:t>
            </a:r>
            <a:r>
              <a:rPr lang="en-AU" dirty="0">
                <a:solidFill>
                  <a:srgbClr val="660066"/>
                </a:solidFill>
                <a:latin typeface="Tahoma" pitchFamily="34" charset="0"/>
              </a:rPr>
              <a:t> and produce muscle contraction.</a:t>
            </a:r>
          </a:p>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r>
              <a:rPr lang="en-AU" sz="800" dirty="0"/>
              <a:t>http://en.wikipedia.org/wiki/Troponin</a:t>
            </a: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2309"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2310"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2311"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3315"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3316"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3317"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3318"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3319"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3320"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3321"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3322"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3323"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3324"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3325"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3326"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3327"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3328"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3329"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3330"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3331"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3332"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r>
              <a:rPr lang="en-AU" dirty="0">
                <a:solidFill>
                  <a:srgbClr val="660066"/>
                </a:solidFill>
                <a:latin typeface="Tahoma" pitchFamily="34" charset="0"/>
              </a:rPr>
              <a:t>Immediately after the myosin head tilts, it breaks away from the active site, rotates back to its original position, and attaches to a new active site farther along the </a:t>
            </a:r>
            <a:r>
              <a:rPr lang="en-AU" dirty="0">
                <a:solidFill>
                  <a:srgbClr val="660066"/>
                </a:solidFill>
                <a:latin typeface="Tahoma" pitchFamily="34" charset="0"/>
              </a:rPr>
              <a:t>actin</a:t>
            </a:r>
            <a:r>
              <a:rPr lang="en-AU" dirty="0">
                <a:solidFill>
                  <a:srgbClr val="660066"/>
                </a:solidFill>
                <a:latin typeface="Tahoma" pitchFamily="34" charset="0"/>
              </a:rPr>
              <a:t> filament. Repeated attachments and power strokes cause the filaments to slide past one another, giving rise to the term </a:t>
            </a:r>
            <a:r>
              <a:rPr lang="en-AU" i="1" dirty="0">
                <a:solidFill>
                  <a:srgbClr val="660066"/>
                </a:solidFill>
                <a:latin typeface="Tahoma" pitchFamily="34" charset="0"/>
              </a:rPr>
              <a:t>sliding filament theory</a:t>
            </a:r>
            <a:r>
              <a:rPr lang="en-AU" dirty="0">
                <a:solidFill>
                  <a:srgbClr val="660066"/>
                </a:solidFill>
                <a:latin typeface="Tahoma" pitchFamily="34" charset="0"/>
              </a:rPr>
              <a:t>. This process continues until the ends of the myosin filaments reaches the Z-disks, or until the Calcium is pumped back into the </a:t>
            </a:r>
            <a:r>
              <a:rPr lang="en-AU" dirty="0">
                <a:solidFill>
                  <a:srgbClr val="660066"/>
                </a:solidFill>
                <a:latin typeface="Tahoma" pitchFamily="34" charset="0"/>
              </a:rPr>
              <a:t>sarcoplasmic</a:t>
            </a:r>
            <a:r>
              <a:rPr lang="en-AU" dirty="0">
                <a:solidFill>
                  <a:srgbClr val="660066"/>
                </a:solidFill>
                <a:latin typeface="Tahoma" pitchFamily="34" charset="0"/>
              </a:rPr>
              <a:t> reticulum.</a:t>
            </a:r>
          </a:p>
          <a:p>
            <a:pPr marL="342900" indent="-342900" algn="r">
              <a:lnSpc>
                <a:spcPct val="95000"/>
              </a:lnSpc>
              <a:spcBef>
                <a:spcPct val="20000"/>
              </a:spcBef>
              <a:buClr>
                <a:srgbClr val="00FF00"/>
              </a:buClr>
              <a:buSzPct val="65000"/>
              <a:buFont typeface="Wingdings" pitchFamily="2" charset="2"/>
              <a:buChar char="§"/>
            </a:pPr>
            <a:r>
              <a:rPr lang="en-AU" sz="800" dirty="0">
                <a:solidFill>
                  <a:srgbClr val="660066"/>
                </a:solidFill>
                <a:latin typeface="Tahoma" pitchFamily="34" charset="0"/>
                <a:cs typeface="Times New Roman" pitchFamily="18" charset="0"/>
              </a:rPr>
              <a:t>Wilmore et.al 2008</a:t>
            </a: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3333"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3334"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3335"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433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434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434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434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434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434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434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434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434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434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4349"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435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4351"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435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435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435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4355"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4356"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r>
              <a:rPr lang="en-AU" sz="2000" dirty="0">
                <a:solidFill>
                  <a:srgbClr val="660066"/>
                </a:solidFill>
                <a:latin typeface="Tahoma" pitchFamily="34" charset="0"/>
              </a:rPr>
              <a:t>The </a:t>
            </a:r>
            <a:r>
              <a:rPr lang="en-AU" sz="2000" i="1" dirty="0">
                <a:solidFill>
                  <a:srgbClr val="660066"/>
                </a:solidFill>
                <a:latin typeface="Tahoma" pitchFamily="34" charset="0"/>
              </a:rPr>
              <a:t>sarcoplasmic</a:t>
            </a:r>
            <a:r>
              <a:rPr lang="en-AU" sz="2000" i="1" dirty="0">
                <a:solidFill>
                  <a:srgbClr val="660066"/>
                </a:solidFill>
                <a:latin typeface="Tahoma" pitchFamily="34" charset="0"/>
              </a:rPr>
              <a:t> reticulum</a:t>
            </a:r>
            <a:r>
              <a:rPr lang="en-AU" sz="2000" dirty="0">
                <a:solidFill>
                  <a:srgbClr val="660066"/>
                </a:solidFill>
                <a:latin typeface="Tahoma" pitchFamily="34" charset="0"/>
              </a:rPr>
              <a:t> is a special type of smooth ER found in smooth and striated muscle. The only structural difference between this organelle and the smooth endoplasmic reticulum is the medley of protein they have, both bound to their membranes and drifting within the confines of their lumens. This fundamental difference is indicative of their functions: the smooth ER synthesizes molecules and the </a:t>
            </a:r>
            <a:r>
              <a:rPr lang="en-AU" sz="2000" dirty="0">
                <a:solidFill>
                  <a:srgbClr val="660066"/>
                </a:solidFill>
                <a:latin typeface="Tahoma" pitchFamily="34" charset="0"/>
              </a:rPr>
              <a:t>sarcoplasmic</a:t>
            </a:r>
            <a:r>
              <a:rPr lang="en-AU" sz="2000" dirty="0">
                <a:solidFill>
                  <a:srgbClr val="660066"/>
                </a:solidFill>
                <a:latin typeface="Tahoma" pitchFamily="34" charset="0"/>
              </a:rPr>
              <a:t> reticulum stores and pumps calcium ions. The </a:t>
            </a:r>
            <a:r>
              <a:rPr lang="en-AU" sz="2000" dirty="0">
                <a:solidFill>
                  <a:srgbClr val="660066"/>
                </a:solidFill>
                <a:latin typeface="Tahoma" pitchFamily="34" charset="0"/>
              </a:rPr>
              <a:t>sarcoplasmic</a:t>
            </a:r>
            <a:r>
              <a:rPr lang="en-AU" sz="2000" dirty="0">
                <a:solidFill>
                  <a:srgbClr val="660066"/>
                </a:solidFill>
                <a:latin typeface="Tahoma" pitchFamily="34" charset="0"/>
              </a:rPr>
              <a:t> reticulum contains large stores of calcium, which it sequesters and then releases when the cell is depolarized. This has the effect of triggering muscle contraction.</a:t>
            </a:r>
          </a:p>
          <a:p>
            <a:pPr marL="342900" indent="-342900" algn="r">
              <a:lnSpc>
                <a:spcPct val="95000"/>
              </a:lnSpc>
              <a:spcBef>
                <a:spcPct val="20000"/>
              </a:spcBef>
              <a:buClr>
                <a:srgbClr val="00FF00"/>
              </a:buClr>
              <a:buSzPct val="65000"/>
              <a:buFont typeface="Wingdings" pitchFamily="2" charset="2"/>
              <a:buNone/>
            </a:pPr>
            <a:r>
              <a:rPr lang="en-AU" sz="800" dirty="0"/>
              <a:t>http://en.wikipedia.org/wiki/Endoplasmic_reticulum</a:t>
            </a: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sz="20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435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435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435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5363"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5364"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5365"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5366"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5367"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5368"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5369"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5370"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5371"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5372"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5373"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5374"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5375"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5376"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5377"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5378"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5379"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5380"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Char char="§"/>
            </a:pPr>
            <a:r>
              <a:rPr lang="en-AU" dirty="0">
                <a:solidFill>
                  <a:srgbClr val="660066"/>
                </a:solidFill>
                <a:latin typeface="Tahoma" pitchFamily="34" charset="0"/>
              </a:rPr>
              <a:t>During this sliding (contraction), the thin filaments move toward the centre of the </a:t>
            </a:r>
            <a:r>
              <a:rPr lang="en-AU" dirty="0">
                <a:solidFill>
                  <a:srgbClr val="660066"/>
                </a:solidFill>
                <a:latin typeface="Tahoma" pitchFamily="34" charset="0"/>
              </a:rPr>
              <a:t>sarcomere</a:t>
            </a:r>
            <a:r>
              <a:rPr lang="en-AU" dirty="0">
                <a:solidFill>
                  <a:srgbClr val="660066"/>
                </a:solidFill>
                <a:latin typeface="Tahoma" pitchFamily="34" charset="0"/>
              </a:rPr>
              <a:t> and protrude into the H-zone, ultimately overlapping. When this occurs, the H zone is no longer visible.</a:t>
            </a:r>
          </a:p>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Char char="§"/>
            </a:pPr>
            <a:r>
              <a:rPr lang="en-AU" sz="800" dirty="0">
                <a:solidFill>
                  <a:srgbClr val="660066"/>
                </a:solidFill>
                <a:latin typeface="Tahoma" pitchFamily="34" charset="0"/>
                <a:cs typeface="Times New Roman" pitchFamily="18" charset="0"/>
              </a:rPr>
              <a:t>Wilmore et.al 2008</a:t>
            </a: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5381"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5382"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5383"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6387"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6388"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6389"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6390"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6391"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6392"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6393"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6394"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6395"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6396"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6397"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6398"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6399"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6400"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6401"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6402"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6403"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6404"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6405"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6406"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6407"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pic>
        <p:nvPicPr>
          <p:cNvPr id="16408" name="Picture 25" descr="0199210896"/>
          <p:cNvPicPr>
            <a:picLocks noChangeAspect="1" noChangeArrowheads="1"/>
          </p:cNvPicPr>
          <p:nvPr/>
        </p:nvPicPr>
        <p:blipFill>
          <a:blip r:embed="rId7"/>
          <a:srcRect/>
          <a:stretch>
            <a:fillRect/>
          </a:stretch>
        </p:blipFill>
        <p:spPr bwMode="auto">
          <a:xfrm>
            <a:off x="2987675" y="2708275"/>
            <a:ext cx="3316288" cy="3600450"/>
          </a:xfrm>
          <a:prstGeom prst="rect">
            <a:avLst/>
          </a:prstGeom>
          <a:noFill/>
          <a:ln w="9525">
            <a:noFill/>
            <a:miter lim="800000"/>
            <a:headEnd/>
            <a:tailEnd/>
          </a:ln>
        </p:spPr>
      </p:pic>
      <p:sp>
        <p:nvSpPr>
          <p:cNvPr id="16409" name="Rectangle 26"/>
          <p:cNvSpPr>
            <a:spLocks noChangeArrowheads="1"/>
          </p:cNvSpPr>
          <p:nvPr/>
        </p:nvSpPr>
        <p:spPr bwMode="auto">
          <a:xfrm>
            <a:off x="-4357688" y="6453188"/>
            <a:ext cx="13252451" cy="214312"/>
          </a:xfrm>
          <a:prstGeom prst="rect">
            <a:avLst/>
          </a:prstGeom>
          <a:noFill/>
          <a:ln w="9525">
            <a:noFill/>
            <a:miter lim="800000"/>
            <a:headEnd/>
            <a:tailEnd/>
          </a:ln>
        </p:spPr>
        <p:txBody>
          <a:bodyPr>
            <a:spAutoFit/>
          </a:bodyPr>
          <a:lstStyle/>
          <a:p>
            <a:pPr algn="r"/>
            <a:r>
              <a:rPr lang="en-AU" sz="800" dirty="0"/>
              <a:t>http://content.answers.com/main/content/img/oxford/Oxford_Sports/0199210896.sliding-filament-theory.1.jpg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7411"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7412"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7413"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7414"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7415"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7416"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7417"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7418"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7419"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7420"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7421"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4.1.4 Explain how slow and fast twitch fibre types differ in structure and function.</a:t>
            </a:r>
          </a:p>
        </p:txBody>
      </p:sp>
      <p:sp>
        <p:nvSpPr>
          <p:cNvPr id="17422"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7423"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7424"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7425"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7426"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7427"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7428" name="Rectangle 20">
            <a:hlinkClick r:id="rId5" action="ppaction://hlinksldjump" tooltip="Click here to go to this dot point"/>
          </p:cNvPr>
          <p:cNvSpPr>
            <a:spLocks noChangeArrowheads="1"/>
          </p:cNvSpPr>
          <p:nvPr/>
        </p:nvSpPr>
        <p:spPr bwMode="auto">
          <a:xfrm>
            <a:off x="1547813" y="1989138"/>
            <a:ext cx="6934200" cy="184943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	Skeletal muscles contain two main types of </a:t>
            </a:r>
            <a:r>
              <a:rPr lang="en-AU" dirty="0">
                <a:solidFill>
                  <a:srgbClr val="660066"/>
                </a:solidFill>
                <a:latin typeface="Tahoma" pitchFamily="34" charset="0"/>
              </a:rPr>
              <a:t>fibers</a:t>
            </a:r>
            <a:r>
              <a:rPr lang="en-AU" dirty="0">
                <a:solidFill>
                  <a:srgbClr val="660066"/>
                </a:solidFill>
                <a:latin typeface="Tahoma" pitchFamily="34" charset="0"/>
              </a:rPr>
              <a:t>, which differ in the primary mechanisms they use to produce ATP, the type of motor neuron </a:t>
            </a:r>
            <a:r>
              <a:rPr lang="en-AU" dirty="0">
                <a:solidFill>
                  <a:srgbClr val="660066"/>
                </a:solidFill>
                <a:latin typeface="Tahoma" pitchFamily="34" charset="0"/>
              </a:rPr>
              <a:t>innervation</a:t>
            </a:r>
            <a:r>
              <a:rPr lang="en-AU" dirty="0">
                <a:solidFill>
                  <a:srgbClr val="660066"/>
                </a:solidFill>
                <a:latin typeface="Tahoma" pitchFamily="34" charset="0"/>
              </a:rPr>
              <a:t>, and the type of myosin heavy chain expressed. The proportions of each type of </a:t>
            </a:r>
            <a:r>
              <a:rPr lang="en-AU" dirty="0">
                <a:solidFill>
                  <a:srgbClr val="660066"/>
                </a:solidFill>
                <a:latin typeface="Tahoma" pitchFamily="34" charset="0"/>
              </a:rPr>
              <a:t>fiber</a:t>
            </a:r>
            <a:r>
              <a:rPr lang="en-AU" dirty="0">
                <a:solidFill>
                  <a:srgbClr val="660066"/>
                </a:solidFill>
                <a:latin typeface="Tahoma" pitchFamily="34" charset="0"/>
              </a:rPr>
              <a:t> varies from muscle to muscle, from animal to animal, and from person to person.</a:t>
            </a:r>
          </a:p>
          <a:p>
            <a:pPr marL="342900" indent="-342900">
              <a:spcBef>
                <a:spcPct val="20000"/>
              </a:spcBef>
            </a:pPr>
            <a:endParaRPr lang="en-AU" dirty="0">
              <a:solidFill>
                <a:srgbClr val="660066"/>
              </a:solidFill>
              <a:latin typeface="Tahoma" pitchFamily="34" charset="0"/>
            </a:endParaRPr>
          </a:p>
          <a:p>
            <a:pPr marL="342900" indent="-342900" algn="r">
              <a:spcBef>
                <a:spcPct val="20000"/>
              </a:spcBef>
            </a:pPr>
            <a:r>
              <a:rPr lang="en-AU" sz="800" dirty="0"/>
              <a:t>http://en.wikipedia.org/wiki/Skeletal_muscle</a:t>
            </a:r>
          </a:p>
        </p:txBody>
      </p:sp>
      <p:sp>
        <p:nvSpPr>
          <p:cNvPr id="17429"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7430"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7431"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8435"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8436"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8437"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8438"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8439"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8440"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8441"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8442"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8443"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8444"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8445"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4.1.4 Explain how slow and fast twitch fibre types differ in structure and function.</a:t>
            </a:r>
          </a:p>
        </p:txBody>
      </p:sp>
      <p:sp>
        <p:nvSpPr>
          <p:cNvPr id="18446"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8447"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8448"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8449"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8450"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8451"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8452" name="Rectangle 20">
            <a:hlinkClick r:id="rId5" action="ppaction://hlinksldjump" tooltip="Click here to go to this dot point"/>
          </p:cNvPr>
          <p:cNvSpPr>
            <a:spLocks noChangeArrowheads="1"/>
          </p:cNvSpPr>
          <p:nvPr/>
        </p:nvSpPr>
        <p:spPr bwMode="auto">
          <a:xfrm>
            <a:off x="1547813" y="1989138"/>
            <a:ext cx="6934200" cy="184943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	Slow-twitch, or type I, </a:t>
            </a:r>
            <a:r>
              <a:rPr lang="en-AU" dirty="0">
                <a:solidFill>
                  <a:srgbClr val="660066"/>
                </a:solidFill>
                <a:latin typeface="Tahoma" pitchFamily="34" charset="0"/>
              </a:rPr>
              <a:t>fibers</a:t>
            </a:r>
            <a:r>
              <a:rPr lang="en-AU" dirty="0">
                <a:solidFill>
                  <a:srgbClr val="660066"/>
                </a:solidFill>
                <a:latin typeface="Tahoma" pitchFamily="34" charset="0"/>
              </a:rPr>
              <a:t> (sometimes referred to as "Red") have more mitochondria, store oxygen in </a:t>
            </a:r>
            <a:r>
              <a:rPr lang="en-AU" dirty="0">
                <a:solidFill>
                  <a:srgbClr val="660066"/>
                </a:solidFill>
                <a:latin typeface="Tahoma" pitchFamily="34" charset="0"/>
              </a:rPr>
              <a:t>myoglobin</a:t>
            </a:r>
            <a:r>
              <a:rPr lang="en-AU" dirty="0">
                <a:solidFill>
                  <a:srgbClr val="660066"/>
                </a:solidFill>
                <a:latin typeface="Tahoma" pitchFamily="34" charset="0"/>
              </a:rPr>
              <a:t>, rely on aerobic metabolism, have a greater capillary to volume ratio and are associated with endurance; these produce ATP more slowly. Marathon runners tend to have more type I </a:t>
            </a:r>
            <a:r>
              <a:rPr lang="en-AU" dirty="0">
                <a:solidFill>
                  <a:srgbClr val="660066"/>
                </a:solidFill>
                <a:latin typeface="Tahoma" pitchFamily="34" charset="0"/>
              </a:rPr>
              <a:t>fibers</a:t>
            </a:r>
            <a:r>
              <a:rPr lang="en-AU" dirty="0">
                <a:solidFill>
                  <a:srgbClr val="660066"/>
                </a:solidFill>
                <a:latin typeface="Tahoma" pitchFamily="34" charset="0"/>
              </a:rPr>
              <a:t>, generally through a combination of genetics and training.</a:t>
            </a:r>
          </a:p>
          <a:p>
            <a:pPr marL="342900" indent="-342900">
              <a:spcBef>
                <a:spcPct val="20000"/>
              </a:spcBef>
            </a:pPr>
            <a:endParaRPr lang="en-AU" dirty="0">
              <a:solidFill>
                <a:srgbClr val="660066"/>
              </a:solidFill>
              <a:latin typeface="Tahoma" pitchFamily="34" charset="0"/>
            </a:endParaRPr>
          </a:p>
          <a:p>
            <a:pPr marL="342900" indent="-342900" algn="r">
              <a:spcBef>
                <a:spcPct val="20000"/>
              </a:spcBef>
            </a:pPr>
            <a:r>
              <a:rPr lang="en-AU" sz="800" dirty="0"/>
              <a:t>http://en.wikipedia.org/wiki/Skeletal_muscle</a:t>
            </a:r>
            <a:r>
              <a:rPr lang="en-AU" dirty="0">
                <a:solidFill>
                  <a:srgbClr val="660066"/>
                </a:solidFill>
                <a:latin typeface="Tahoma" pitchFamily="34" charset="0"/>
              </a:rPr>
              <a:t> </a:t>
            </a:r>
          </a:p>
          <a:p>
            <a:pPr marL="342900" indent="-342900" algn="r">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8453"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8454"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8455"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945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946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946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946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946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946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946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946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946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946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9469"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4.1.4 Explain how slow and fast twitch fibre types differ in structure and function.</a:t>
            </a:r>
          </a:p>
        </p:txBody>
      </p:sp>
      <p:sp>
        <p:nvSpPr>
          <p:cNvPr id="1947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9471"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947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947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947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9475"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9476" name="Rectangle 20">
            <a:hlinkClick r:id="rId5" action="ppaction://hlinksldjump" tooltip="Click here to go to this dot point"/>
          </p:cNvPr>
          <p:cNvSpPr>
            <a:spLocks noChangeArrowheads="1"/>
          </p:cNvSpPr>
          <p:nvPr/>
        </p:nvSpPr>
        <p:spPr bwMode="auto">
          <a:xfrm>
            <a:off x="1547813" y="1844675"/>
            <a:ext cx="6934200" cy="19939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	Fast-twitch, or type II, </a:t>
            </a:r>
            <a:r>
              <a:rPr lang="en-AU" dirty="0">
                <a:solidFill>
                  <a:srgbClr val="660066"/>
                </a:solidFill>
                <a:latin typeface="Tahoma" pitchFamily="34" charset="0"/>
              </a:rPr>
              <a:t>fibers</a:t>
            </a:r>
            <a:r>
              <a:rPr lang="en-AU" dirty="0">
                <a:solidFill>
                  <a:srgbClr val="660066"/>
                </a:solidFill>
                <a:latin typeface="Tahoma" pitchFamily="34" charset="0"/>
              </a:rPr>
              <a:t> (sometimes referred to as "White") have fewer mitochondria, are capable of more powerful (but shorter) contractions, metabolize ATP more quickly, have a lower capillary to volume ratio, and are more likely to accumulate lactic acid. Weightlifters and sprinters tend to have more type II </a:t>
            </a:r>
            <a:r>
              <a:rPr lang="en-AU" dirty="0">
                <a:solidFill>
                  <a:srgbClr val="660066"/>
                </a:solidFill>
                <a:latin typeface="Tahoma" pitchFamily="34" charset="0"/>
              </a:rPr>
              <a:t>fibers</a:t>
            </a:r>
            <a:r>
              <a:rPr lang="en-AU" dirty="0">
                <a:solidFill>
                  <a:srgbClr val="660066"/>
                </a:solidFill>
                <a:latin typeface="Tahoma" pitchFamily="34" charset="0"/>
              </a:rPr>
              <a:t>. Type II </a:t>
            </a:r>
            <a:r>
              <a:rPr lang="en-AU" dirty="0">
                <a:solidFill>
                  <a:srgbClr val="660066"/>
                </a:solidFill>
                <a:latin typeface="Tahoma" pitchFamily="34" charset="0"/>
              </a:rPr>
              <a:t>fibers</a:t>
            </a:r>
            <a:r>
              <a:rPr lang="en-AU" dirty="0">
                <a:solidFill>
                  <a:srgbClr val="660066"/>
                </a:solidFill>
                <a:latin typeface="Tahoma" pitchFamily="34" charset="0"/>
              </a:rPr>
              <a:t> are distinguished by their primary sub-types, </a:t>
            </a:r>
            <a:r>
              <a:rPr lang="en-AU" dirty="0">
                <a:solidFill>
                  <a:srgbClr val="660066"/>
                </a:solidFill>
                <a:latin typeface="Tahoma" pitchFamily="34" charset="0"/>
              </a:rPr>
              <a:t>IIa</a:t>
            </a:r>
            <a:r>
              <a:rPr lang="en-AU" dirty="0">
                <a:solidFill>
                  <a:srgbClr val="660066"/>
                </a:solidFill>
                <a:latin typeface="Tahoma" pitchFamily="34" charset="0"/>
              </a:rPr>
              <a:t>, </a:t>
            </a:r>
            <a:r>
              <a:rPr lang="en-AU" dirty="0">
                <a:solidFill>
                  <a:srgbClr val="660066"/>
                </a:solidFill>
                <a:latin typeface="Tahoma" pitchFamily="34" charset="0"/>
              </a:rPr>
              <a:t>IIx</a:t>
            </a:r>
            <a:r>
              <a:rPr lang="en-AU" dirty="0">
                <a:solidFill>
                  <a:srgbClr val="660066"/>
                </a:solidFill>
                <a:latin typeface="Tahoma" pitchFamily="34" charset="0"/>
              </a:rPr>
              <a:t>, and </a:t>
            </a:r>
            <a:r>
              <a:rPr lang="en-AU" dirty="0">
                <a:solidFill>
                  <a:srgbClr val="660066"/>
                </a:solidFill>
                <a:latin typeface="Tahoma" pitchFamily="34" charset="0"/>
              </a:rPr>
              <a:t>IIb</a:t>
            </a:r>
            <a:r>
              <a:rPr lang="en-AU" dirty="0">
                <a:solidFill>
                  <a:srgbClr val="660066"/>
                </a:solidFill>
                <a:latin typeface="Tahoma" pitchFamily="34" charset="0"/>
              </a:rPr>
              <a:t>, as described below. </a:t>
            </a:r>
          </a:p>
          <a:p>
            <a:pPr marL="342900" indent="-342900" algn="r">
              <a:lnSpc>
                <a:spcPct val="95000"/>
              </a:lnSpc>
              <a:spcBef>
                <a:spcPct val="20000"/>
              </a:spcBef>
              <a:buClr>
                <a:srgbClr val="00FF00"/>
              </a:buClr>
              <a:buSzPct val="65000"/>
              <a:buFont typeface="Wingdings" pitchFamily="2" charset="2"/>
              <a:buNone/>
            </a:pPr>
            <a:r>
              <a:rPr lang="en-AU" sz="800" dirty="0"/>
              <a:t>http://en.wikipedia.org/wiki/Skeletal_muscle</a:t>
            </a: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947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947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947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0483"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0484"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0485"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0486"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0487"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0488"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0489"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0490"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0491"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0492"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0493"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4.1.4 Explain how slow and fast twitch fibre types differ in structure and function.</a:t>
            </a:r>
          </a:p>
        </p:txBody>
      </p:sp>
      <p:sp>
        <p:nvSpPr>
          <p:cNvPr id="20494"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0495"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20496"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0497"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0498"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0499"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0500" name="Rectangle 20">
            <a:hlinkClick r:id="rId5" action="ppaction://hlinksldjump" tooltip="Click here to go to this dot point"/>
          </p:cNvPr>
          <p:cNvSpPr>
            <a:spLocks noChangeArrowheads="1"/>
          </p:cNvSpPr>
          <p:nvPr/>
        </p:nvSpPr>
        <p:spPr bwMode="auto">
          <a:xfrm>
            <a:off x="1547813" y="1989138"/>
            <a:ext cx="6934200" cy="184943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	Type II </a:t>
            </a:r>
            <a:r>
              <a:rPr lang="en-AU" dirty="0">
                <a:solidFill>
                  <a:srgbClr val="660066"/>
                </a:solidFill>
                <a:latin typeface="Tahoma" pitchFamily="34" charset="0"/>
              </a:rPr>
              <a:t>fibers</a:t>
            </a:r>
            <a:r>
              <a:rPr lang="en-AU" dirty="0">
                <a:solidFill>
                  <a:srgbClr val="660066"/>
                </a:solidFill>
                <a:latin typeface="Tahoma" pitchFamily="34" charset="0"/>
              </a:rPr>
              <a:t> come in three primary sub-types, called type </a:t>
            </a:r>
            <a:r>
              <a:rPr lang="en-AU" dirty="0">
                <a:solidFill>
                  <a:srgbClr val="660066"/>
                </a:solidFill>
                <a:latin typeface="Tahoma" pitchFamily="34" charset="0"/>
              </a:rPr>
              <a:t>IIa</a:t>
            </a:r>
            <a:r>
              <a:rPr lang="en-AU" dirty="0">
                <a:solidFill>
                  <a:srgbClr val="660066"/>
                </a:solidFill>
                <a:latin typeface="Tahoma" pitchFamily="34" charset="0"/>
              </a:rPr>
              <a:t>, </a:t>
            </a:r>
            <a:r>
              <a:rPr lang="en-AU" dirty="0">
                <a:solidFill>
                  <a:srgbClr val="660066"/>
                </a:solidFill>
                <a:latin typeface="Tahoma" pitchFamily="34" charset="0"/>
              </a:rPr>
              <a:t>IIx</a:t>
            </a:r>
            <a:r>
              <a:rPr lang="en-AU" dirty="0">
                <a:solidFill>
                  <a:srgbClr val="660066"/>
                </a:solidFill>
                <a:latin typeface="Tahoma" pitchFamily="34" charset="0"/>
              </a:rPr>
              <a:t>, and </a:t>
            </a:r>
            <a:r>
              <a:rPr lang="en-AU" dirty="0">
                <a:solidFill>
                  <a:srgbClr val="660066"/>
                </a:solidFill>
                <a:latin typeface="Tahoma" pitchFamily="34" charset="0"/>
              </a:rPr>
              <a:t>IIb</a:t>
            </a:r>
            <a:r>
              <a:rPr lang="en-AU" dirty="0">
                <a:solidFill>
                  <a:srgbClr val="660066"/>
                </a:solidFill>
                <a:latin typeface="Tahoma" pitchFamily="34" charset="0"/>
              </a:rPr>
              <a:t>. Recent studies  show that human skeletal muscle contains type I, </a:t>
            </a:r>
            <a:r>
              <a:rPr lang="en-AU" dirty="0">
                <a:solidFill>
                  <a:srgbClr val="660066"/>
                </a:solidFill>
                <a:latin typeface="Tahoma" pitchFamily="34" charset="0"/>
              </a:rPr>
              <a:t>IIa</a:t>
            </a:r>
            <a:r>
              <a:rPr lang="en-AU" dirty="0">
                <a:solidFill>
                  <a:srgbClr val="660066"/>
                </a:solidFill>
                <a:latin typeface="Tahoma" pitchFamily="34" charset="0"/>
              </a:rPr>
              <a:t>, and </a:t>
            </a:r>
            <a:r>
              <a:rPr lang="en-AU" dirty="0">
                <a:solidFill>
                  <a:srgbClr val="660066"/>
                </a:solidFill>
                <a:latin typeface="Tahoma" pitchFamily="34" charset="0"/>
              </a:rPr>
              <a:t>IIx</a:t>
            </a:r>
            <a:r>
              <a:rPr lang="en-AU" dirty="0">
                <a:solidFill>
                  <a:srgbClr val="660066"/>
                </a:solidFill>
                <a:latin typeface="Tahoma" pitchFamily="34" charset="0"/>
              </a:rPr>
              <a:t> </a:t>
            </a:r>
            <a:r>
              <a:rPr lang="en-AU" dirty="0">
                <a:solidFill>
                  <a:srgbClr val="660066"/>
                </a:solidFill>
                <a:latin typeface="Tahoma" pitchFamily="34" charset="0"/>
              </a:rPr>
              <a:t>fibers</a:t>
            </a:r>
            <a:r>
              <a:rPr lang="en-AU" dirty="0">
                <a:solidFill>
                  <a:srgbClr val="660066"/>
                </a:solidFill>
                <a:latin typeface="Tahoma" pitchFamily="34" charset="0"/>
              </a:rPr>
              <a:t>, though confusingly, human </a:t>
            </a:r>
            <a:r>
              <a:rPr lang="en-AU" dirty="0">
                <a:solidFill>
                  <a:srgbClr val="660066"/>
                </a:solidFill>
                <a:latin typeface="Tahoma" pitchFamily="34" charset="0"/>
              </a:rPr>
              <a:t>IIx</a:t>
            </a:r>
            <a:r>
              <a:rPr lang="en-AU" dirty="0">
                <a:solidFill>
                  <a:srgbClr val="660066"/>
                </a:solidFill>
                <a:latin typeface="Tahoma" pitchFamily="34" charset="0"/>
              </a:rPr>
              <a:t> </a:t>
            </a:r>
            <a:r>
              <a:rPr lang="en-AU" dirty="0">
                <a:solidFill>
                  <a:srgbClr val="660066"/>
                </a:solidFill>
                <a:latin typeface="Tahoma" pitchFamily="34" charset="0"/>
              </a:rPr>
              <a:t>fibers</a:t>
            </a:r>
            <a:r>
              <a:rPr lang="en-AU" dirty="0">
                <a:solidFill>
                  <a:srgbClr val="660066"/>
                </a:solidFill>
                <a:latin typeface="Tahoma" pitchFamily="34" charset="0"/>
              </a:rPr>
              <a:t> used to be referred to as type </a:t>
            </a:r>
            <a:r>
              <a:rPr lang="en-AU" dirty="0">
                <a:solidFill>
                  <a:srgbClr val="660066"/>
                </a:solidFill>
                <a:latin typeface="Tahoma" pitchFamily="34" charset="0"/>
              </a:rPr>
              <a:t>IIb</a:t>
            </a:r>
            <a:r>
              <a:rPr lang="en-AU" dirty="0">
                <a:solidFill>
                  <a:srgbClr val="660066"/>
                </a:solidFill>
                <a:latin typeface="Tahoma" pitchFamily="34" charset="0"/>
              </a:rPr>
              <a:t>. Types </a:t>
            </a:r>
            <a:r>
              <a:rPr lang="en-AU" dirty="0">
                <a:solidFill>
                  <a:srgbClr val="660066"/>
                </a:solidFill>
                <a:latin typeface="Tahoma" pitchFamily="34" charset="0"/>
              </a:rPr>
              <a:t>IIa</a:t>
            </a:r>
            <a:r>
              <a:rPr lang="en-AU" dirty="0">
                <a:solidFill>
                  <a:srgbClr val="660066"/>
                </a:solidFill>
                <a:latin typeface="Tahoma" pitchFamily="34" charset="0"/>
              </a:rPr>
              <a:t>, </a:t>
            </a:r>
            <a:r>
              <a:rPr lang="en-AU" dirty="0">
                <a:solidFill>
                  <a:srgbClr val="660066"/>
                </a:solidFill>
                <a:latin typeface="Tahoma" pitchFamily="34" charset="0"/>
              </a:rPr>
              <a:t>IIx</a:t>
            </a:r>
            <a:r>
              <a:rPr lang="en-AU" dirty="0">
                <a:solidFill>
                  <a:srgbClr val="660066"/>
                </a:solidFill>
                <a:latin typeface="Tahoma" pitchFamily="34" charset="0"/>
              </a:rPr>
              <a:t>, and </a:t>
            </a:r>
            <a:r>
              <a:rPr lang="en-AU" dirty="0">
                <a:solidFill>
                  <a:srgbClr val="660066"/>
                </a:solidFill>
                <a:latin typeface="Tahoma" pitchFamily="34" charset="0"/>
              </a:rPr>
              <a:t>IIb</a:t>
            </a:r>
            <a:r>
              <a:rPr lang="en-AU" dirty="0">
                <a:solidFill>
                  <a:srgbClr val="660066"/>
                </a:solidFill>
                <a:latin typeface="Tahoma" pitchFamily="34" charset="0"/>
              </a:rPr>
              <a:t> </a:t>
            </a:r>
            <a:r>
              <a:rPr lang="en-AU" dirty="0">
                <a:solidFill>
                  <a:srgbClr val="660066"/>
                </a:solidFill>
                <a:latin typeface="Tahoma" pitchFamily="34" charset="0"/>
              </a:rPr>
              <a:t>fibers</a:t>
            </a:r>
            <a:r>
              <a:rPr lang="en-AU" dirty="0">
                <a:solidFill>
                  <a:srgbClr val="660066"/>
                </a:solidFill>
                <a:latin typeface="Tahoma" pitchFamily="34" charset="0"/>
              </a:rPr>
              <a:t> are found in skeletal muscle of other mammals (e.g., rodents and cats).</a:t>
            </a:r>
          </a:p>
          <a:p>
            <a:pPr marL="342900" indent="-342900">
              <a:spcBef>
                <a:spcPct val="20000"/>
              </a:spcBef>
            </a:pPr>
            <a:endParaRPr lang="en-AU" dirty="0">
              <a:solidFill>
                <a:srgbClr val="660066"/>
              </a:solidFill>
              <a:latin typeface="Tahoma" pitchFamily="34" charset="0"/>
            </a:endParaRPr>
          </a:p>
          <a:p>
            <a:pPr marL="342900" indent="-342900" algn="r">
              <a:spcBef>
                <a:spcPct val="20000"/>
              </a:spcBef>
            </a:pPr>
            <a:r>
              <a:rPr lang="en-AU" sz="800" dirty="0"/>
              <a:t>http://en.wikipedia.org/wiki/Skeletal_muscle</a:t>
            </a: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20501"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0502"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0503"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3075"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3076"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3077"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3078"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3079"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3080"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3081"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3082"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3083"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3084" name="Text Box 12"/>
          <p:cNvSpPr txBox="1">
            <a:spLocks noChangeArrowheads="1"/>
          </p:cNvSpPr>
          <p:nvPr/>
        </p:nvSpPr>
        <p:spPr bwMode="auto">
          <a:xfrm>
            <a:off x="1219200" y="395288"/>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3085"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4.1.1 Draw and label a diagram of a motor unit.</a:t>
            </a:r>
          </a:p>
        </p:txBody>
      </p:sp>
      <p:sp>
        <p:nvSpPr>
          <p:cNvPr id="3086"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3087"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3088"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3089"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3090"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3091"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3092" name="Rectangle 20">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3093" name="Rectangle 21">
            <a:hlinkClick r:id="" action="ppaction://noaction" tooltip="Click here to go to this dot point"/>
          </p:cNvPr>
          <p:cNvSpPr>
            <a:spLocks noChangeArrowheads="1"/>
          </p:cNvSpPr>
          <p:nvPr/>
        </p:nvSpPr>
        <p:spPr bwMode="auto">
          <a:xfrm>
            <a:off x="1295400" y="3581400"/>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3094"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3095"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pic>
        <p:nvPicPr>
          <p:cNvPr id="3096" name="Picture 26" descr="motorunit 2"/>
          <p:cNvPicPr>
            <a:picLocks noChangeAspect="1" noChangeArrowheads="1"/>
          </p:cNvPicPr>
          <p:nvPr/>
        </p:nvPicPr>
        <p:blipFill>
          <a:blip r:embed="rId7"/>
          <a:srcRect/>
          <a:stretch>
            <a:fillRect/>
          </a:stretch>
        </p:blipFill>
        <p:spPr bwMode="auto">
          <a:xfrm>
            <a:off x="3203575" y="3068638"/>
            <a:ext cx="3292475" cy="281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1507"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1508"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1509"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1510"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1511"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1512"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1513"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1514"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1515"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1516"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1517"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4.1.4 Explain how slow and fast twitch fibre types differ in structure and function.</a:t>
            </a:r>
          </a:p>
        </p:txBody>
      </p:sp>
      <p:sp>
        <p:nvSpPr>
          <p:cNvPr id="21518"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1519"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21520"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1521"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1522"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1523"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1524" name="Rectangle 20">
            <a:hlinkClick r:id="rId5" action="ppaction://hlinksldjump" tooltip="Click here to go to this dot point"/>
          </p:cNvPr>
          <p:cNvSpPr>
            <a:spLocks noChangeArrowheads="1"/>
          </p:cNvSpPr>
          <p:nvPr/>
        </p:nvSpPr>
        <p:spPr bwMode="auto">
          <a:xfrm>
            <a:off x="1547813" y="1989138"/>
            <a:ext cx="6934200" cy="184943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	Look up the following website and copy the table.</a:t>
            </a:r>
          </a:p>
          <a:p>
            <a:pPr marL="342900" indent="-342900">
              <a:spcBef>
                <a:spcPct val="20000"/>
              </a:spcBef>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hlinkClick r:id="rId6"/>
              </a:rPr>
              <a:t>Skeletal muscle - Wikipedia, the free </a:t>
            </a:r>
            <a:r>
              <a:rPr lang="en-AU" dirty="0">
                <a:solidFill>
                  <a:srgbClr val="660066"/>
                </a:solidFill>
                <a:latin typeface="Tahoma" pitchFamily="34" charset="0"/>
                <a:hlinkClick r:id="rId6"/>
              </a:rPr>
              <a:t>encyclopedia</a:t>
            </a: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21525"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1526"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1527" name="Text Box 23">
            <a:hlinkClick r:id="rId7"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2531"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2532"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2533"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2534"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2535"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2536"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2537"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2538"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2539"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2540"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2541"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4.2.1 Outline the types of movement of synovial joints.</a:t>
            </a:r>
          </a:p>
        </p:txBody>
      </p:sp>
      <p:sp>
        <p:nvSpPr>
          <p:cNvPr id="22542"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2543"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2544"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2545"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2546"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2547"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2548" name="Rectangle 20">
            <a:hlinkClick r:id="rId5" action="ppaction://hlinksldjump" tooltip="Click here to go to this dot point"/>
          </p:cNvPr>
          <p:cNvSpPr>
            <a:spLocks noChangeArrowheads="1"/>
          </p:cNvSpPr>
          <p:nvPr/>
        </p:nvSpPr>
        <p:spPr bwMode="auto">
          <a:xfrm>
            <a:off x="1331913" y="1989138"/>
            <a:ext cx="7150100" cy="184943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Consider: flexion/extension, abduction/adduction,</a:t>
            </a:r>
          </a:p>
          <a:p>
            <a:pPr marL="342900" indent="-342900">
              <a:spcBef>
                <a:spcPct val="20000"/>
              </a:spcBef>
            </a:pPr>
            <a:r>
              <a:rPr lang="en-AU" dirty="0">
                <a:solidFill>
                  <a:srgbClr val="660066"/>
                </a:solidFill>
                <a:latin typeface="Tahoma" pitchFamily="34" charset="0"/>
              </a:rPr>
              <a:t>	</a:t>
            </a:r>
            <a:r>
              <a:rPr lang="en-AU" dirty="0">
                <a:solidFill>
                  <a:srgbClr val="660066"/>
                </a:solidFill>
                <a:latin typeface="Tahoma" pitchFamily="34" charset="0"/>
              </a:rPr>
              <a:t>pronation</a:t>
            </a:r>
            <a:r>
              <a:rPr lang="en-AU" dirty="0">
                <a:solidFill>
                  <a:srgbClr val="660066"/>
                </a:solidFill>
                <a:latin typeface="Tahoma" pitchFamily="34" charset="0"/>
              </a:rPr>
              <a:t>/</a:t>
            </a:r>
            <a:r>
              <a:rPr lang="en-AU" dirty="0">
                <a:solidFill>
                  <a:srgbClr val="660066"/>
                </a:solidFill>
                <a:latin typeface="Tahoma" pitchFamily="34" charset="0"/>
              </a:rPr>
              <a:t>supination</a:t>
            </a:r>
            <a:r>
              <a:rPr lang="en-AU" dirty="0">
                <a:solidFill>
                  <a:srgbClr val="660066"/>
                </a:solidFill>
                <a:latin typeface="Tahoma" pitchFamily="34" charset="0"/>
              </a:rPr>
              <a:t>, elevation/depression, rotation, </a:t>
            </a:r>
            <a:r>
              <a:rPr lang="en-AU" dirty="0">
                <a:solidFill>
                  <a:srgbClr val="660066"/>
                </a:solidFill>
                <a:latin typeface="Tahoma" pitchFamily="34" charset="0"/>
              </a:rPr>
              <a:t>circumduction</a:t>
            </a:r>
            <a:r>
              <a:rPr lang="en-AU" dirty="0">
                <a:solidFill>
                  <a:srgbClr val="660066"/>
                </a:solidFill>
                <a:latin typeface="Tahoma" pitchFamily="34" charset="0"/>
              </a:rPr>
              <a:t>, </a:t>
            </a:r>
            <a:r>
              <a:rPr lang="en-AU" dirty="0">
                <a:solidFill>
                  <a:srgbClr val="660066"/>
                </a:solidFill>
                <a:latin typeface="Tahoma" pitchFamily="34" charset="0"/>
              </a:rPr>
              <a:t>dorsi</a:t>
            </a:r>
            <a:r>
              <a:rPr lang="en-AU" dirty="0">
                <a:solidFill>
                  <a:srgbClr val="660066"/>
                </a:solidFill>
                <a:latin typeface="Tahoma" pitchFamily="34" charset="0"/>
              </a:rPr>
              <a:t> flexion/plantar flexion, </a:t>
            </a:r>
            <a:r>
              <a:rPr lang="en-AU" dirty="0">
                <a:solidFill>
                  <a:srgbClr val="660066"/>
                </a:solidFill>
                <a:latin typeface="Tahoma" pitchFamily="34" charset="0"/>
              </a:rPr>
              <a:t>eversion</a:t>
            </a:r>
            <a:r>
              <a:rPr lang="en-AU" dirty="0">
                <a:solidFill>
                  <a:srgbClr val="660066"/>
                </a:solidFill>
                <a:latin typeface="Tahoma" pitchFamily="34" charset="0"/>
              </a:rPr>
              <a:t>/inversion.</a:t>
            </a:r>
          </a:p>
          <a:p>
            <a:pPr marL="342900" indent="-342900">
              <a:spcBef>
                <a:spcPct val="20000"/>
              </a:spcBef>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Use the following website to copy definitions of the above terms:</a:t>
            </a:r>
          </a:p>
          <a:p>
            <a:pPr marL="342900" indent="-342900">
              <a:spcBef>
                <a:spcPct val="20000"/>
              </a:spcBef>
            </a:pPr>
            <a:r>
              <a:rPr lang="en-AU" dirty="0">
                <a:solidFill>
                  <a:srgbClr val="660066"/>
                </a:solidFill>
                <a:latin typeface="Tahoma" pitchFamily="34" charset="0"/>
                <a:hlinkClick r:id="rId6"/>
              </a:rPr>
              <a:t>http://en.wikipedia.org/wiki/Anatomical_terms_of_motion - </a:t>
            </a: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22549"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2550"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2551" name="Text Box 23">
            <a:hlinkClick r:id="rId7"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3555"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3556"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3557"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3558"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3559"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3560"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3561"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3562"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3563"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3564"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3565" name="Text Box 13"/>
          <p:cNvSpPr txBox="1">
            <a:spLocks noChangeArrowheads="1"/>
          </p:cNvSpPr>
          <p:nvPr/>
        </p:nvSpPr>
        <p:spPr bwMode="auto">
          <a:xfrm>
            <a:off x="1676400" y="1412875"/>
            <a:ext cx="7467600" cy="519113"/>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4.2.2 Outline the types of muscle contraction.</a:t>
            </a:r>
          </a:p>
        </p:txBody>
      </p:sp>
      <p:sp>
        <p:nvSpPr>
          <p:cNvPr id="23566"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3567"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3568"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3569"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3570"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3571"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3572" name="Rectangle 20">
            <a:hlinkClick r:id="rId5" action="ppaction://hlinksldjump" tooltip="Click here to go to this dot point"/>
          </p:cNvPr>
          <p:cNvSpPr>
            <a:spLocks noChangeArrowheads="1"/>
          </p:cNvSpPr>
          <p:nvPr/>
        </p:nvSpPr>
        <p:spPr bwMode="auto">
          <a:xfrm>
            <a:off x="1331913" y="1989138"/>
            <a:ext cx="7150100" cy="184943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hlinkClick r:id="rId6"/>
              </a:rPr>
              <a:t>- </a:t>
            </a:r>
            <a:r>
              <a:rPr lang="en-AU" dirty="0">
                <a:solidFill>
                  <a:srgbClr val="660066"/>
                </a:solidFill>
                <a:latin typeface="Tahoma" pitchFamily="34" charset="0"/>
              </a:rPr>
              <a:t>	</a:t>
            </a:r>
            <a:r>
              <a:rPr lang="en-AU" sz="2800" dirty="0">
                <a:solidFill>
                  <a:srgbClr val="660066"/>
                </a:solidFill>
                <a:latin typeface="Tahoma" pitchFamily="34" charset="0"/>
              </a:rPr>
              <a:t>Isotonic contraction: an increase in tension (load) results in changes in skeletal muscle length. i.e. lengthening and shortening of the muscle.</a:t>
            </a: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23573"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3574"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3575" name="Text Box 23">
            <a:hlinkClick r:id="rId7"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457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458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458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458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458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458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458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458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458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458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4589" name="Text Box 13"/>
          <p:cNvSpPr txBox="1">
            <a:spLocks noChangeArrowheads="1"/>
          </p:cNvSpPr>
          <p:nvPr/>
        </p:nvSpPr>
        <p:spPr bwMode="auto">
          <a:xfrm>
            <a:off x="1676400" y="1412875"/>
            <a:ext cx="7467600" cy="519113"/>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4.2.2 Outline the types of muscle contraction.</a:t>
            </a:r>
          </a:p>
        </p:txBody>
      </p:sp>
      <p:sp>
        <p:nvSpPr>
          <p:cNvPr id="2459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4591"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459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459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459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4595"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4596" name="Rectangle 20">
            <a:hlinkClick r:id="rId5" action="ppaction://hlinksldjump" tooltip="Click here to go to this dot point"/>
          </p:cNvPr>
          <p:cNvSpPr>
            <a:spLocks noChangeArrowheads="1"/>
          </p:cNvSpPr>
          <p:nvPr/>
        </p:nvSpPr>
        <p:spPr bwMode="auto">
          <a:xfrm>
            <a:off x="1331913" y="1700213"/>
            <a:ext cx="7150100" cy="2138362"/>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pPr>
            <a:r>
              <a:rPr lang="en-AU" dirty="0">
                <a:solidFill>
                  <a:srgbClr val="660066"/>
                </a:solidFill>
                <a:latin typeface="Tahoma" pitchFamily="34" charset="0"/>
              </a:rPr>
              <a:t>There are two types of isotonic contraction:</a:t>
            </a:r>
          </a:p>
          <a:p>
            <a:pPr marL="342900" indent="-342900">
              <a:spcBef>
                <a:spcPct val="20000"/>
              </a:spcBef>
              <a:buFontTx/>
              <a:buChar char="-"/>
            </a:pPr>
            <a:endParaRPr lang="en-AU" dirty="0">
              <a:solidFill>
                <a:srgbClr val="660066"/>
              </a:solidFill>
              <a:latin typeface="Tahoma" pitchFamily="34" charset="0"/>
            </a:endParaRPr>
          </a:p>
          <a:p>
            <a:pPr marL="342900" indent="-342900">
              <a:spcBef>
                <a:spcPct val="20000"/>
              </a:spcBef>
              <a:buFontTx/>
              <a:buChar char="-"/>
            </a:pPr>
            <a:r>
              <a:rPr lang="en-AU" dirty="0">
                <a:solidFill>
                  <a:srgbClr val="660066"/>
                </a:solidFill>
                <a:latin typeface="Tahoma" pitchFamily="34" charset="0"/>
              </a:rPr>
              <a:t>Concentric contraction: concerns muscle actions that produce a force to overcome the load being acted upon. The work done is referred to as positive work.</a:t>
            </a:r>
          </a:p>
          <a:p>
            <a:pPr marL="742950" lvl="1" indent="-285750">
              <a:spcBef>
                <a:spcPct val="20000"/>
              </a:spcBef>
              <a:buFontTx/>
              <a:buChar char="-"/>
            </a:pPr>
            <a:r>
              <a:rPr lang="en-AU" sz="2000" dirty="0">
                <a:solidFill>
                  <a:srgbClr val="660066"/>
                </a:solidFill>
                <a:latin typeface="Tahoma" pitchFamily="34" charset="0"/>
              </a:rPr>
              <a:t>It is shortening contraction which typically occurs against gravity.</a:t>
            </a:r>
          </a:p>
          <a:p>
            <a:pPr marL="742950" lvl="1" indent="-285750">
              <a:spcBef>
                <a:spcPct val="20000"/>
              </a:spcBef>
            </a:pPr>
            <a:r>
              <a:rPr lang="en-AU" sz="2000" dirty="0">
                <a:solidFill>
                  <a:srgbClr val="660066"/>
                </a:solidFill>
                <a:latin typeface="Tahoma" pitchFamily="34" charset="0"/>
              </a:rPr>
              <a:t>	e.g. the lifting phase of the bicep curl.</a:t>
            </a:r>
          </a:p>
          <a:p>
            <a:pPr marL="742950" lvl="1" indent="-285750">
              <a:spcBef>
                <a:spcPct val="20000"/>
              </a:spcBef>
            </a:pPr>
            <a:endParaRPr lang="en-AU" sz="2000" dirty="0">
              <a:solidFill>
                <a:srgbClr val="660066"/>
              </a:solidFill>
              <a:latin typeface="Tahoma" pitchFamily="34" charset="0"/>
            </a:endParaRPr>
          </a:p>
          <a:p>
            <a:pPr marL="742950" lvl="1" indent="-285750" algn="r">
              <a:spcBef>
                <a:spcPct val="20000"/>
              </a:spcBef>
            </a:pPr>
            <a:r>
              <a:rPr lang="en-AU" sz="800" dirty="0">
                <a:solidFill>
                  <a:srgbClr val="660066"/>
                </a:solidFill>
                <a:latin typeface="Tahoma" pitchFamily="34" charset="0"/>
              </a:rPr>
              <a:t>Sewell et.al 2005</a:t>
            </a: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2459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459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459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5603"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5604"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5605"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5606"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5607"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5608"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5609"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5610"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5611"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5612"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5613" name="Text Box 13"/>
          <p:cNvSpPr txBox="1">
            <a:spLocks noChangeArrowheads="1"/>
          </p:cNvSpPr>
          <p:nvPr/>
        </p:nvSpPr>
        <p:spPr bwMode="auto">
          <a:xfrm>
            <a:off x="1676400" y="1412875"/>
            <a:ext cx="7467600" cy="519113"/>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4.2.2 Outline the types of muscle contraction.</a:t>
            </a:r>
          </a:p>
        </p:txBody>
      </p:sp>
      <p:sp>
        <p:nvSpPr>
          <p:cNvPr id="25614"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5615"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5616"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5617"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5618"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5619"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5620" name="Rectangle 20">
            <a:hlinkClick r:id="rId5" action="ppaction://hlinksldjump" tooltip="Click here to go to this dot point"/>
          </p:cNvPr>
          <p:cNvSpPr>
            <a:spLocks noChangeArrowheads="1"/>
          </p:cNvSpPr>
          <p:nvPr/>
        </p:nvSpPr>
        <p:spPr bwMode="auto">
          <a:xfrm>
            <a:off x="1331913" y="1700213"/>
            <a:ext cx="7150100" cy="2138362"/>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buFontTx/>
              <a:buChar char="-"/>
            </a:pPr>
            <a:r>
              <a:rPr lang="en-AU" dirty="0">
                <a:solidFill>
                  <a:srgbClr val="660066"/>
                </a:solidFill>
                <a:latin typeface="Tahoma" pitchFamily="34" charset="0"/>
              </a:rPr>
              <a:t>Eccentric contraction: refers to muscle action in which the muscle force yields to the imposed load. The work done during a concentric contraction is referred to as negative.</a:t>
            </a: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742950" lvl="1" indent="-285750">
              <a:lnSpc>
                <a:spcPct val="95000"/>
              </a:lnSpc>
              <a:spcBef>
                <a:spcPct val="20000"/>
              </a:spcBef>
              <a:buClr>
                <a:srgbClr val="00FF00"/>
              </a:buClr>
              <a:buSzPct val="65000"/>
              <a:buFont typeface="Wingdings" pitchFamily="2" charset="2"/>
              <a:buChar char="§"/>
            </a:pPr>
            <a:r>
              <a:rPr lang="en-AU" sz="2000" dirty="0">
                <a:solidFill>
                  <a:srgbClr val="660066"/>
                </a:solidFill>
                <a:latin typeface="Tahoma" pitchFamily="34" charset="0"/>
              </a:rPr>
              <a:t>It is a lengthening contraction which typically occurs with gravity.</a:t>
            </a:r>
          </a:p>
          <a:p>
            <a:pPr marL="742950" lvl="1" indent="-285750">
              <a:lnSpc>
                <a:spcPct val="95000"/>
              </a:lnSpc>
              <a:spcBef>
                <a:spcPct val="20000"/>
              </a:spcBef>
              <a:buClr>
                <a:srgbClr val="00FF00"/>
              </a:buClr>
              <a:buSzPct val="65000"/>
              <a:buFont typeface="Wingdings" pitchFamily="2" charset="2"/>
              <a:buChar char="§"/>
            </a:pPr>
            <a:r>
              <a:rPr lang="en-AU" sz="2000" dirty="0">
                <a:solidFill>
                  <a:srgbClr val="660066"/>
                </a:solidFill>
                <a:latin typeface="Tahoma" pitchFamily="34" charset="0"/>
              </a:rPr>
              <a:t>Absolute tensions achieved are very high relative to the muscles maximum tension generating capacity i.e. you can set down a much heavier object then you can lift. It can be very useful when applied to Strength training.</a:t>
            </a:r>
          </a:p>
          <a:p>
            <a:pPr marL="742950" lvl="1" indent="-285750" algn="r">
              <a:spcBef>
                <a:spcPct val="20000"/>
              </a:spcBef>
            </a:pPr>
            <a:r>
              <a:rPr lang="en-AU" sz="800" dirty="0">
                <a:solidFill>
                  <a:srgbClr val="660066"/>
                </a:solidFill>
                <a:latin typeface="Tahoma" pitchFamily="34" charset="0"/>
              </a:rPr>
              <a:t>Sewell et.al 2005</a:t>
            </a:r>
          </a:p>
          <a:p>
            <a:pPr marL="742950" lvl="1" indent="-285750" algn="r">
              <a:lnSpc>
                <a:spcPct val="95000"/>
              </a:lnSpc>
              <a:spcBef>
                <a:spcPct val="20000"/>
              </a:spcBef>
              <a:buClr>
                <a:srgbClr val="00FF00"/>
              </a:buClr>
              <a:buSzPct val="65000"/>
              <a:buFont typeface="Wingdings" pitchFamily="2" charset="2"/>
              <a:buNone/>
            </a:pPr>
            <a:r>
              <a:rPr lang="en-AU" sz="800" dirty="0"/>
              <a:t>http://en.wikipedia.org/wiki/Isotonic_%28exercise_physiology%29</a:t>
            </a:r>
            <a:endParaRPr lang="en-AU" sz="800" dirty="0">
              <a:solidFill>
                <a:srgbClr val="660066"/>
              </a:solidFill>
              <a:latin typeface="Tahoma" pitchFamily="34" charset="0"/>
            </a:endParaRPr>
          </a:p>
          <a:p>
            <a:pPr marL="742950" lvl="1" indent="-285750">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p:txBody>
      </p:sp>
      <p:sp>
        <p:nvSpPr>
          <p:cNvPr id="25621"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5622"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5623"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6627"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6628"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6629"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6630"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6631"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6632"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6633"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6634"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6635"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6636"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6637" name="Text Box 13"/>
          <p:cNvSpPr txBox="1">
            <a:spLocks noChangeArrowheads="1"/>
          </p:cNvSpPr>
          <p:nvPr/>
        </p:nvSpPr>
        <p:spPr bwMode="auto">
          <a:xfrm>
            <a:off x="1676400" y="1412875"/>
            <a:ext cx="7467600" cy="519113"/>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4.2.2 Outline the types of muscle contraction.</a:t>
            </a:r>
          </a:p>
        </p:txBody>
      </p:sp>
      <p:sp>
        <p:nvSpPr>
          <p:cNvPr id="26638"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6639"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6640"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6641"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6642"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6643"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6644" name="Rectangle 20">
            <a:hlinkClick r:id="rId5" action="ppaction://hlinksldjump" tooltip="Click here to go to this dot point"/>
          </p:cNvPr>
          <p:cNvSpPr>
            <a:spLocks noChangeArrowheads="1"/>
          </p:cNvSpPr>
          <p:nvPr/>
        </p:nvSpPr>
        <p:spPr bwMode="auto">
          <a:xfrm>
            <a:off x="1331913" y="1700213"/>
            <a:ext cx="7150100" cy="2138362"/>
          </a:xfrm>
          <a:prstGeom prst="rect">
            <a:avLst/>
          </a:prstGeom>
          <a:noFill/>
          <a:ln w="9525">
            <a:noFill/>
            <a:miter lim="800000"/>
            <a:headEnd/>
            <a:tailEnd/>
          </a:ln>
        </p:spPr>
        <p:txBody>
          <a:bodyPr/>
          <a:lstStyle/>
          <a:p>
            <a:pPr marL="1143000" lvl="2" indent="-228600">
              <a:lnSpc>
                <a:spcPct val="95000"/>
              </a:lnSpc>
              <a:spcBef>
                <a:spcPct val="20000"/>
              </a:spcBef>
              <a:buClr>
                <a:srgbClr val="00FF00"/>
              </a:buClr>
              <a:buSzPct val="65000"/>
              <a:buFont typeface="Wingdings" pitchFamily="2" charset="2"/>
              <a:buChar char="§"/>
            </a:pPr>
            <a:endParaRPr lang="en-AU" sz="1800" dirty="0">
              <a:solidFill>
                <a:srgbClr val="660066"/>
              </a:solidFill>
              <a:latin typeface="Tahoma" pitchFamily="34" charset="0"/>
            </a:endParaRPr>
          </a:p>
          <a:p>
            <a:pPr marL="1143000" lvl="2" indent="-228600">
              <a:spcBef>
                <a:spcPct val="20000"/>
              </a:spcBef>
            </a:pPr>
            <a:r>
              <a:rPr lang="en-AU" sz="1800" dirty="0">
                <a:solidFill>
                  <a:srgbClr val="660066"/>
                </a:solidFill>
                <a:latin typeface="Tahoma" pitchFamily="34" charset="0"/>
              </a:rPr>
              <a:t>	</a:t>
            </a:r>
          </a:p>
          <a:p>
            <a:pPr marL="1143000" lvl="2" indent="-228600">
              <a:spcBef>
                <a:spcPct val="20000"/>
              </a:spcBef>
              <a:buFontTx/>
              <a:buChar char="-"/>
            </a:pPr>
            <a:endParaRPr lang="en-AU" sz="700" dirty="0">
              <a:solidFill>
                <a:srgbClr val="660066"/>
              </a:solidFill>
              <a:latin typeface="Tahoma" pitchFamily="34" charset="0"/>
            </a:endParaRPr>
          </a:p>
          <a:p>
            <a:pPr marL="742950" lvl="1" indent="-285750">
              <a:lnSpc>
                <a:spcPct val="95000"/>
              </a:lnSpc>
              <a:spcBef>
                <a:spcPct val="20000"/>
              </a:spcBef>
              <a:buClr>
                <a:srgbClr val="00FF00"/>
              </a:buClr>
              <a:buSzPct val="65000"/>
              <a:buFont typeface="Wingdings" pitchFamily="2" charset="2"/>
              <a:buNone/>
            </a:pPr>
            <a:r>
              <a:rPr lang="en-AU" dirty="0">
                <a:solidFill>
                  <a:srgbClr val="660066"/>
                </a:solidFill>
                <a:latin typeface="Tahoma" pitchFamily="34" charset="0"/>
              </a:rPr>
              <a:t>	</a:t>
            </a:r>
          </a:p>
          <a:p>
            <a:pPr marL="742950" lvl="1" indent="-285750">
              <a:lnSpc>
                <a:spcPct val="95000"/>
              </a:lnSpc>
              <a:spcBef>
                <a:spcPct val="20000"/>
              </a:spcBef>
              <a:buClr>
                <a:srgbClr val="00FF00"/>
              </a:buClr>
              <a:buSzPct val="65000"/>
              <a:buFont typeface="Wingdings" pitchFamily="2" charset="2"/>
              <a:buNone/>
            </a:pPr>
            <a:r>
              <a:rPr lang="en-AU" dirty="0">
                <a:solidFill>
                  <a:srgbClr val="660066"/>
                </a:solidFill>
                <a:latin typeface="Tahoma" pitchFamily="34" charset="0"/>
              </a:rPr>
              <a:t>	Isometric contraction: In general in this form of contraction the muscle length remains constant. It occurs when muscle force balances resistance and no joint movement occurs.</a:t>
            </a:r>
          </a:p>
          <a:p>
            <a:pPr marL="1143000" lvl="2" indent="-228600">
              <a:lnSpc>
                <a:spcPct val="95000"/>
              </a:lnSpc>
              <a:spcBef>
                <a:spcPct val="20000"/>
              </a:spcBef>
              <a:buClr>
                <a:srgbClr val="00FF00"/>
              </a:buClr>
              <a:buSzPct val="65000"/>
              <a:buFont typeface="Wingdings" pitchFamily="2" charset="2"/>
              <a:buNone/>
            </a:pPr>
            <a:r>
              <a:rPr lang="en-AU" sz="2000" dirty="0">
                <a:solidFill>
                  <a:srgbClr val="660066"/>
                </a:solidFill>
                <a:latin typeface="Tahoma" pitchFamily="34" charset="0"/>
              </a:rPr>
              <a:t>Note: It is the joint angle that remains constant because there are internal movement processes that take place during muscle contraction that make it virtually impossible for the fibres to remain the same length.</a:t>
            </a:r>
          </a:p>
          <a:p>
            <a:pPr marL="1143000" lvl="2" indent="-228600">
              <a:lnSpc>
                <a:spcPct val="95000"/>
              </a:lnSpc>
              <a:spcBef>
                <a:spcPct val="20000"/>
              </a:spcBef>
              <a:buClr>
                <a:srgbClr val="00FF00"/>
              </a:buClr>
              <a:buSzPct val="65000"/>
              <a:buFont typeface="Wingdings" pitchFamily="2" charset="2"/>
              <a:buNone/>
            </a:pPr>
            <a:r>
              <a:rPr lang="en-AU" sz="2000" dirty="0">
                <a:solidFill>
                  <a:srgbClr val="660066"/>
                </a:solidFill>
                <a:latin typeface="Tahoma" pitchFamily="34" charset="0"/>
              </a:rPr>
              <a:t>	e.g. carrying an armful of shopping bags.</a:t>
            </a:r>
          </a:p>
          <a:p>
            <a:pPr marL="1143000" lvl="2" indent="-2286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1143000" lvl="2" indent="-228600" algn="r">
              <a:lnSpc>
                <a:spcPct val="95000"/>
              </a:lnSpc>
              <a:spcBef>
                <a:spcPct val="20000"/>
              </a:spcBef>
              <a:buClr>
                <a:srgbClr val="00FF00"/>
              </a:buClr>
              <a:buSzPct val="65000"/>
              <a:buFont typeface="Wingdings" pitchFamily="2" charset="2"/>
              <a:buNone/>
            </a:pPr>
            <a:r>
              <a:rPr lang="en-AU" sz="700" dirty="0">
                <a:solidFill>
                  <a:srgbClr val="660066"/>
                </a:solidFill>
                <a:latin typeface="Tahoma" pitchFamily="34" charset="0"/>
              </a:rPr>
              <a:t>Sewell et.al 2005</a:t>
            </a:r>
            <a:endParaRPr lang="en-AU" sz="8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p:txBody>
      </p:sp>
      <p:sp>
        <p:nvSpPr>
          <p:cNvPr id="26645"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6646"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6647"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7651"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7652"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7653"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7654"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7655"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7656"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7657"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7658"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7659"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7660"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7661" name="Text Box 13"/>
          <p:cNvSpPr txBox="1">
            <a:spLocks noChangeArrowheads="1"/>
          </p:cNvSpPr>
          <p:nvPr/>
        </p:nvSpPr>
        <p:spPr bwMode="auto">
          <a:xfrm>
            <a:off x="1676400" y="1412875"/>
            <a:ext cx="7467600" cy="519113"/>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4.2.2 Outline the types of muscle contraction.</a:t>
            </a:r>
          </a:p>
        </p:txBody>
      </p:sp>
      <p:sp>
        <p:nvSpPr>
          <p:cNvPr id="27662"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7663"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7664"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7665"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7666"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7667"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7668" name="Rectangle 20">
            <a:hlinkClick r:id="rId5" action="ppaction://hlinksldjump" tooltip="Click here to go to this dot point"/>
          </p:cNvPr>
          <p:cNvSpPr>
            <a:spLocks noChangeArrowheads="1"/>
          </p:cNvSpPr>
          <p:nvPr/>
        </p:nvSpPr>
        <p:spPr bwMode="auto">
          <a:xfrm>
            <a:off x="1331913" y="1412875"/>
            <a:ext cx="7150100" cy="24257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buFontTx/>
              <a:buChar char="-"/>
            </a:pPr>
            <a:endParaRPr lang="en-AU" sz="900" dirty="0">
              <a:solidFill>
                <a:srgbClr val="660066"/>
              </a:solidFill>
              <a:latin typeface="Tahoma" pitchFamily="34" charset="0"/>
            </a:endParaRPr>
          </a:p>
          <a:p>
            <a:pPr marL="742950" lvl="1" indent="-285750">
              <a:lnSpc>
                <a:spcPct val="95000"/>
              </a:lnSpc>
              <a:spcBef>
                <a:spcPct val="20000"/>
              </a:spcBef>
              <a:buClr>
                <a:srgbClr val="00FF00"/>
              </a:buClr>
              <a:buSzPct val="65000"/>
              <a:buFont typeface="Wingdings" pitchFamily="2" charset="2"/>
              <a:buNone/>
            </a:pPr>
            <a:r>
              <a:rPr lang="en-AU" dirty="0">
                <a:solidFill>
                  <a:srgbClr val="660066"/>
                </a:solidFill>
                <a:latin typeface="Tahoma" pitchFamily="34" charset="0"/>
              </a:rPr>
              <a:t>	</a:t>
            </a:r>
            <a:r>
              <a:rPr lang="en-AU" dirty="0">
                <a:solidFill>
                  <a:srgbClr val="660066"/>
                </a:solidFill>
                <a:latin typeface="Tahoma" pitchFamily="34" charset="0"/>
              </a:rPr>
              <a:t>Isokinetic</a:t>
            </a:r>
            <a:r>
              <a:rPr lang="en-AU" dirty="0">
                <a:solidFill>
                  <a:srgbClr val="660066"/>
                </a:solidFill>
                <a:latin typeface="Tahoma" pitchFamily="34" charset="0"/>
              </a:rPr>
              <a:t> contraction: The term is used in two contexts. First, as a specific muscle contraction and second as a testing and rehabilitation machine. </a:t>
            </a:r>
          </a:p>
          <a:p>
            <a:pPr marL="1143000" lvl="2" indent="-228600">
              <a:lnSpc>
                <a:spcPct val="95000"/>
              </a:lnSpc>
              <a:spcBef>
                <a:spcPct val="20000"/>
              </a:spcBef>
              <a:buClr>
                <a:srgbClr val="00FF00"/>
              </a:buClr>
              <a:buSzPct val="65000"/>
              <a:buFont typeface="Wingdings" pitchFamily="2" charset="2"/>
              <a:buNone/>
            </a:pPr>
            <a:r>
              <a:rPr lang="en-AU" sz="2000" dirty="0">
                <a:solidFill>
                  <a:srgbClr val="660066"/>
                </a:solidFill>
                <a:latin typeface="Tahoma" pitchFamily="34" charset="0"/>
              </a:rPr>
              <a:t>	</a:t>
            </a:r>
          </a:p>
          <a:p>
            <a:pPr marL="1143000" lvl="2" indent="-228600">
              <a:lnSpc>
                <a:spcPct val="95000"/>
              </a:lnSpc>
              <a:spcBef>
                <a:spcPct val="20000"/>
              </a:spcBef>
              <a:buClr>
                <a:srgbClr val="00FF00"/>
              </a:buClr>
              <a:buSzPct val="65000"/>
              <a:buFont typeface="Wingdings" pitchFamily="2" charset="2"/>
              <a:buNone/>
            </a:pPr>
            <a:r>
              <a:rPr lang="en-AU" sz="2000" dirty="0">
                <a:solidFill>
                  <a:srgbClr val="660066"/>
                </a:solidFill>
                <a:latin typeface="Tahoma" pitchFamily="34" charset="0"/>
              </a:rPr>
              <a:t>	The term </a:t>
            </a:r>
            <a:r>
              <a:rPr lang="en-AU" sz="2000" dirty="0">
                <a:solidFill>
                  <a:srgbClr val="660066"/>
                </a:solidFill>
                <a:latin typeface="Tahoma" pitchFamily="34" charset="0"/>
              </a:rPr>
              <a:t>isokinetic</a:t>
            </a:r>
            <a:r>
              <a:rPr lang="en-AU" sz="2000" dirty="0">
                <a:solidFill>
                  <a:srgbClr val="660066"/>
                </a:solidFill>
                <a:latin typeface="Tahoma" pitchFamily="34" charset="0"/>
              </a:rPr>
              <a:t> is often inappropriate since it is impossible to carry out a </a:t>
            </a:r>
            <a:r>
              <a:rPr lang="en-AU" sz="2000" b="1" dirty="0">
                <a:solidFill>
                  <a:srgbClr val="660066"/>
                </a:solidFill>
                <a:latin typeface="Tahoma" pitchFamily="34" charset="0"/>
              </a:rPr>
              <a:t>constant-velocity full range of movement muscle contraction</a:t>
            </a:r>
            <a:r>
              <a:rPr lang="en-AU" sz="2000" dirty="0">
                <a:solidFill>
                  <a:srgbClr val="660066"/>
                </a:solidFill>
                <a:latin typeface="Tahoma" pitchFamily="34" charset="0"/>
              </a:rPr>
              <a:t>. According to Newton’s second law, a muscle that contracts from rest and returns to that state must involve acceleration. Therefore constant angular velocity about a joint can only take place over part of that action range.</a:t>
            </a:r>
          </a:p>
          <a:p>
            <a:pPr marL="742950" lvl="1" indent="-285750" algn="r">
              <a:lnSpc>
                <a:spcPct val="95000"/>
              </a:lnSpc>
              <a:spcBef>
                <a:spcPct val="20000"/>
              </a:spcBef>
              <a:buClr>
                <a:srgbClr val="00FF00"/>
              </a:buClr>
              <a:buSzPct val="65000"/>
              <a:buFont typeface="Wingdings" pitchFamily="2" charset="2"/>
              <a:buNone/>
            </a:pPr>
            <a:r>
              <a:rPr lang="en-AU" sz="800" dirty="0">
                <a:solidFill>
                  <a:srgbClr val="660066"/>
                </a:solidFill>
                <a:latin typeface="Tahoma" pitchFamily="34" charset="0"/>
              </a:rPr>
              <a:t>Sewell et.al 2005</a:t>
            </a:r>
            <a:endParaRPr lang="en-AU" sz="9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p:txBody>
      </p:sp>
      <p:sp>
        <p:nvSpPr>
          <p:cNvPr id="27669"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7670"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7671"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8675"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8676"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8677"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8678"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8679"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8680"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8681"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8682"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8683"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8684"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8685" name="Text Box 13"/>
          <p:cNvSpPr txBox="1">
            <a:spLocks noChangeArrowheads="1"/>
          </p:cNvSpPr>
          <p:nvPr/>
        </p:nvSpPr>
        <p:spPr bwMode="auto">
          <a:xfrm>
            <a:off x="1676400" y="1412875"/>
            <a:ext cx="7467600" cy="519113"/>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4.2.2 Outline the types of muscle contraction.</a:t>
            </a:r>
          </a:p>
        </p:txBody>
      </p:sp>
      <p:sp>
        <p:nvSpPr>
          <p:cNvPr id="28686"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8687"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8688"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8689"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8690"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8691"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28692" name="Rectangle 20">
            <a:hlinkClick r:id="rId5" action="ppaction://hlinksldjump" tooltip="Click here to go to this dot point"/>
          </p:cNvPr>
          <p:cNvSpPr>
            <a:spLocks noChangeArrowheads="1"/>
          </p:cNvSpPr>
          <p:nvPr/>
        </p:nvSpPr>
        <p:spPr bwMode="auto">
          <a:xfrm>
            <a:off x="1331913" y="1412875"/>
            <a:ext cx="7150100" cy="24257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342900" indent="-342900">
              <a:spcBef>
                <a:spcPct val="20000"/>
              </a:spcBef>
              <a:buFontTx/>
              <a:buChar char="-"/>
            </a:pPr>
            <a:endParaRPr lang="en-AU" sz="900" dirty="0">
              <a:solidFill>
                <a:srgbClr val="660066"/>
              </a:solidFill>
              <a:latin typeface="Tahoma" pitchFamily="34" charset="0"/>
            </a:endParaRPr>
          </a:p>
          <a:p>
            <a:pPr marL="742950" lvl="1" indent="-285750">
              <a:lnSpc>
                <a:spcPct val="95000"/>
              </a:lnSpc>
              <a:spcBef>
                <a:spcPct val="20000"/>
              </a:spcBef>
              <a:buClr>
                <a:srgbClr val="00FF00"/>
              </a:buClr>
              <a:buSzPct val="65000"/>
              <a:buFont typeface="Wingdings" pitchFamily="2" charset="2"/>
              <a:buNone/>
            </a:pPr>
            <a:r>
              <a:rPr lang="en-AU" dirty="0">
                <a:solidFill>
                  <a:srgbClr val="660066"/>
                </a:solidFill>
                <a:latin typeface="Tahoma" pitchFamily="34" charset="0"/>
              </a:rPr>
              <a:t>	</a:t>
            </a:r>
            <a:r>
              <a:rPr lang="en-AU" dirty="0">
                <a:solidFill>
                  <a:srgbClr val="660066"/>
                </a:solidFill>
                <a:latin typeface="Tahoma" pitchFamily="34" charset="0"/>
              </a:rPr>
              <a:t>Isokinetic</a:t>
            </a:r>
            <a:r>
              <a:rPr lang="en-AU" dirty="0">
                <a:solidFill>
                  <a:srgbClr val="660066"/>
                </a:solidFill>
                <a:latin typeface="Tahoma" pitchFamily="34" charset="0"/>
              </a:rPr>
              <a:t> contraction: The term is used in two contexts. First, as a specific muscle contraction and second as a testing and rehabilitation machine. </a:t>
            </a:r>
          </a:p>
          <a:p>
            <a:pPr marL="1143000" lvl="2" indent="-228600">
              <a:lnSpc>
                <a:spcPct val="95000"/>
              </a:lnSpc>
              <a:spcBef>
                <a:spcPct val="20000"/>
              </a:spcBef>
              <a:buClr>
                <a:srgbClr val="00FF00"/>
              </a:buClr>
              <a:buSzPct val="65000"/>
              <a:buFont typeface="Wingdings" pitchFamily="2" charset="2"/>
              <a:buNone/>
            </a:pPr>
            <a:r>
              <a:rPr lang="en-AU" sz="2000" dirty="0">
                <a:solidFill>
                  <a:srgbClr val="660066"/>
                </a:solidFill>
                <a:latin typeface="Tahoma" pitchFamily="34" charset="0"/>
              </a:rPr>
              <a:t>	</a:t>
            </a:r>
          </a:p>
          <a:p>
            <a:pPr marL="1143000" lvl="2" indent="-228600">
              <a:lnSpc>
                <a:spcPct val="95000"/>
              </a:lnSpc>
              <a:spcBef>
                <a:spcPct val="20000"/>
              </a:spcBef>
              <a:buClr>
                <a:srgbClr val="00FF00"/>
              </a:buClr>
              <a:buSzPct val="65000"/>
              <a:buFont typeface="Wingdings" pitchFamily="2" charset="2"/>
              <a:buNone/>
            </a:pPr>
            <a:r>
              <a:rPr lang="en-AU" sz="2000" dirty="0">
                <a:solidFill>
                  <a:srgbClr val="660066"/>
                </a:solidFill>
                <a:latin typeface="Tahoma" pitchFamily="34" charset="0"/>
              </a:rPr>
              <a:t>	The term </a:t>
            </a:r>
            <a:r>
              <a:rPr lang="en-AU" sz="2000" dirty="0">
                <a:solidFill>
                  <a:srgbClr val="660066"/>
                </a:solidFill>
                <a:latin typeface="Tahoma" pitchFamily="34" charset="0"/>
              </a:rPr>
              <a:t>isokinetic</a:t>
            </a:r>
            <a:r>
              <a:rPr lang="en-AU" sz="2000" dirty="0">
                <a:solidFill>
                  <a:srgbClr val="660066"/>
                </a:solidFill>
                <a:latin typeface="Tahoma" pitchFamily="34" charset="0"/>
              </a:rPr>
              <a:t> is often inappropriate since it is impossible to carry out a </a:t>
            </a:r>
            <a:r>
              <a:rPr lang="en-AU" sz="2000" b="1" dirty="0">
                <a:solidFill>
                  <a:srgbClr val="660066"/>
                </a:solidFill>
                <a:latin typeface="Tahoma" pitchFamily="34" charset="0"/>
              </a:rPr>
              <a:t>constant-velocity full range of movement muscle contraction</a:t>
            </a:r>
            <a:r>
              <a:rPr lang="en-AU" sz="2000" dirty="0">
                <a:solidFill>
                  <a:srgbClr val="660066"/>
                </a:solidFill>
                <a:latin typeface="Tahoma" pitchFamily="34" charset="0"/>
              </a:rPr>
              <a:t>. According to Newton’s second law, a muscle that contracts from rest and returns to that state must involve acceleration. Therefore constant angular velocity about a joint can only take place over part of that action range.</a:t>
            </a:r>
          </a:p>
          <a:p>
            <a:pPr marL="742950" lvl="1" indent="-285750" algn="r">
              <a:lnSpc>
                <a:spcPct val="95000"/>
              </a:lnSpc>
              <a:spcBef>
                <a:spcPct val="20000"/>
              </a:spcBef>
              <a:buClr>
                <a:srgbClr val="00FF00"/>
              </a:buClr>
              <a:buSzPct val="65000"/>
              <a:buFont typeface="Wingdings" pitchFamily="2" charset="2"/>
              <a:buNone/>
            </a:pPr>
            <a:r>
              <a:rPr lang="en-AU" sz="800" dirty="0">
                <a:solidFill>
                  <a:srgbClr val="660066"/>
                </a:solidFill>
                <a:latin typeface="Tahoma" pitchFamily="34" charset="0"/>
              </a:rPr>
              <a:t>Sewell et.al 2005</a:t>
            </a:r>
            <a:endParaRPr lang="en-AU" sz="9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p:txBody>
      </p:sp>
      <p:sp>
        <p:nvSpPr>
          <p:cNvPr id="28693"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8694"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8695"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969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970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970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970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970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970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970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970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970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970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9709" name="Text Box 13"/>
          <p:cNvSpPr txBox="1">
            <a:spLocks noChangeArrowheads="1"/>
          </p:cNvSpPr>
          <p:nvPr/>
        </p:nvSpPr>
        <p:spPr bwMode="auto">
          <a:xfrm>
            <a:off x="1676400" y="1412875"/>
            <a:ext cx="7467600" cy="954088"/>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4.2.3 Explain the concept of reciprocal inhibition.</a:t>
            </a:r>
          </a:p>
        </p:txBody>
      </p:sp>
      <p:sp>
        <p:nvSpPr>
          <p:cNvPr id="2971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9711"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971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971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971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9715"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r>
              <a:rPr lang="en-US" sz="2300" dirty="0">
                <a:solidFill>
                  <a:srgbClr val="660066"/>
                </a:solidFill>
                <a:latin typeface="Tahoma" pitchFamily="34" charset="0"/>
                <a:cs typeface="Times New Roman" pitchFamily="18" charset="0"/>
              </a:rPr>
              <a:t>	</a:t>
            </a:r>
          </a:p>
          <a:p>
            <a:pPr marL="342900" indent="-342900">
              <a:lnSpc>
                <a:spcPct val="95000"/>
              </a:lnSpc>
              <a:spcBef>
                <a:spcPct val="20000"/>
              </a:spcBef>
              <a:buClr>
                <a:srgbClr val="00FF00"/>
              </a:buClr>
              <a:buSzPct val="65000"/>
              <a:buFont typeface="Wingdings" pitchFamily="2" charset="2"/>
              <a:buNone/>
            </a:pPr>
            <a:r>
              <a:rPr lang="en-US" sz="2300" dirty="0">
                <a:solidFill>
                  <a:srgbClr val="660066"/>
                </a:solidFill>
                <a:latin typeface="Tahoma" pitchFamily="34" charset="0"/>
                <a:cs typeface="Times New Roman" pitchFamily="18" charset="0"/>
              </a:rPr>
              <a:t>	Research Task: Explain the concept of reciprocal inhibition, considering the terms agonist and antagonist.</a:t>
            </a:r>
          </a:p>
        </p:txBody>
      </p:sp>
      <p:sp>
        <p:nvSpPr>
          <p:cNvPr id="29716" name="Rectangle 20">
            <a:hlinkClick r:id="rId5" action="ppaction://hlinksldjump" tooltip="Click here to go to this dot point"/>
          </p:cNvPr>
          <p:cNvSpPr>
            <a:spLocks noChangeArrowheads="1"/>
          </p:cNvSpPr>
          <p:nvPr/>
        </p:nvSpPr>
        <p:spPr bwMode="auto">
          <a:xfrm>
            <a:off x="1331913" y="1700213"/>
            <a:ext cx="7150100" cy="58578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1143000" lvl="2" indent="-228600">
              <a:spcBef>
                <a:spcPct val="20000"/>
              </a:spcBef>
            </a:pPr>
            <a:endParaRPr lang="en-AU" sz="1800" dirty="0">
              <a:solidFill>
                <a:srgbClr val="660066"/>
              </a:solidFill>
              <a:latin typeface="Tahoma" pitchFamily="34" charset="0"/>
            </a:endParaRPr>
          </a:p>
          <a:p>
            <a:pPr marL="742950" lvl="1" indent="-285750">
              <a:spcBef>
                <a:spcPct val="20000"/>
              </a:spcBef>
            </a:pPr>
            <a:r>
              <a:rPr lang="en-AU" sz="1800" dirty="0">
                <a:solidFill>
                  <a:srgbClr val="660066"/>
                </a:solidFill>
                <a:latin typeface="Tahoma" pitchFamily="34" charset="0"/>
              </a:rPr>
              <a:t>	</a:t>
            </a:r>
          </a:p>
          <a:p>
            <a:pPr marL="742950" lvl="1" indent="-285750">
              <a:spcBef>
                <a:spcPct val="20000"/>
              </a:spcBef>
            </a:pPr>
            <a:r>
              <a:rPr lang="en-AU" sz="1800" dirty="0">
                <a:solidFill>
                  <a:srgbClr val="660066"/>
                </a:solidFill>
                <a:latin typeface="Tahoma" pitchFamily="34" charset="0"/>
              </a:rPr>
              <a:t>	</a:t>
            </a:r>
          </a:p>
          <a:p>
            <a:pPr marL="742950" lvl="1" indent="-285750">
              <a:spcBef>
                <a:spcPct val="20000"/>
              </a:spcBef>
            </a:pPr>
            <a:endParaRPr lang="en-AU" sz="18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9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p:txBody>
      </p:sp>
      <p:sp>
        <p:nvSpPr>
          <p:cNvPr id="2971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971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971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969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970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970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970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970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970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970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970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970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970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9709" name="Text Box 13"/>
          <p:cNvSpPr txBox="1">
            <a:spLocks noChangeArrowheads="1"/>
          </p:cNvSpPr>
          <p:nvPr/>
        </p:nvSpPr>
        <p:spPr bwMode="auto">
          <a:xfrm>
            <a:off x="1676400" y="1412875"/>
            <a:ext cx="7467600" cy="954107"/>
          </a:xfrm>
          <a:prstGeom prst="rect">
            <a:avLst/>
          </a:prstGeom>
          <a:noFill/>
          <a:ln w="9525">
            <a:noFill/>
            <a:miter lim="800000"/>
            <a:headEnd/>
            <a:tailEnd/>
          </a:ln>
        </p:spPr>
        <p:txBody>
          <a:bodyPr>
            <a:spAutoFit/>
          </a:bodyPr>
          <a:lstStyle/>
          <a:p>
            <a:pPr>
              <a:spcBef>
                <a:spcPct val="50000"/>
              </a:spcBef>
            </a:pPr>
            <a:r>
              <a:rPr lang="en-AU" sz="2800" dirty="0" smtClean="0">
                <a:solidFill>
                  <a:srgbClr val="660066"/>
                </a:solidFill>
                <a:latin typeface="Tahoma" pitchFamily="34" charset="0"/>
              </a:rPr>
              <a:t>4.2.4 Analyse movements in relation to joint action and muscle contraction.</a:t>
            </a:r>
            <a:endParaRPr lang="en-AU" sz="2800" dirty="0">
              <a:solidFill>
                <a:srgbClr val="660066"/>
              </a:solidFill>
              <a:latin typeface="Tahoma" pitchFamily="34" charset="0"/>
            </a:endParaRPr>
          </a:p>
        </p:txBody>
      </p:sp>
      <p:sp>
        <p:nvSpPr>
          <p:cNvPr id="2971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9711"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971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971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971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9715" name="Rectangle 19">
            <a:hlinkClick r:id="rId4" action="ppaction://hlinksldjump" tooltip="Click here to go to this dot point"/>
          </p:cNvPr>
          <p:cNvSpPr>
            <a:spLocks noChangeArrowheads="1"/>
          </p:cNvSpPr>
          <p:nvPr/>
        </p:nvSpPr>
        <p:spPr bwMode="auto">
          <a:xfrm>
            <a:off x="1214414" y="2571744"/>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r>
              <a:rPr lang="en-US" sz="2300" dirty="0">
                <a:solidFill>
                  <a:srgbClr val="660066"/>
                </a:solidFill>
                <a:latin typeface="Tahoma" pitchFamily="34" charset="0"/>
                <a:cs typeface="Times New Roman" pitchFamily="18" charset="0"/>
              </a:rPr>
              <a:t>	</a:t>
            </a:r>
          </a:p>
          <a:p>
            <a:pPr marL="342900" indent="-342900">
              <a:lnSpc>
                <a:spcPct val="95000"/>
              </a:lnSpc>
              <a:spcBef>
                <a:spcPct val="20000"/>
              </a:spcBef>
              <a:buClr>
                <a:srgbClr val="00FF00"/>
              </a:buClr>
              <a:buSzPct val="65000"/>
              <a:buFont typeface="Wingdings" pitchFamily="2" charset="2"/>
              <a:buNone/>
            </a:pPr>
            <a:r>
              <a:rPr lang="en-US" sz="2300" dirty="0">
                <a:solidFill>
                  <a:srgbClr val="660066"/>
                </a:solidFill>
                <a:latin typeface="Tahoma" pitchFamily="34" charset="0"/>
                <a:cs typeface="Times New Roman" pitchFamily="18" charset="0"/>
              </a:rPr>
              <a:t>	</a:t>
            </a:r>
            <a:r>
              <a:rPr lang="en-US" sz="2300" dirty="0" smtClean="0">
                <a:solidFill>
                  <a:srgbClr val="660066"/>
                </a:solidFill>
                <a:latin typeface="Tahoma" pitchFamily="34" charset="0"/>
                <a:cs typeface="Times New Roman" pitchFamily="18" charset="0"/>
              </a:rPr>
              <a:t>Using the following website complete 4 examples such as the one below.</a:t>
            </a:r>
          </a:p>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r>
              <a:rPr lang="en-US" sz="2300" dirty="0" smtClean="0">
                <a:solidFill>
                  <a:srgbClr val="660066"/>
                </a:solidFill>
                <a:latin typeface="Tahoma" pitchFamily="34" charset="0"/>
                <a:cs typeface="Times New Roman" pitchFamily="18" charset="0"/>
              </a:rPr>
              <a:t>	</a:t>
            </a:r>
            <a:r>
              <a:rPr lang="en-US" sz="2300" dirty="0" smtClean="0">
                <a:solidFill>
                  <a:srgbClr val="660066"/>
                </a:solidFill>
                <a:latin typeface="Tahoma" pitchFamily="34" charset="0"/>
                <a:cs typeface="Times New Roman" pitchFamily="18" charset="0"/>
              </a:rPr>
              <a:t>e.g.during</a:t>
            </a:r>
            <a:r>
              <a:rPr lang="en-US" sz="2300" dirty="0" smtClean="0">
                <a:solidFill>
                  <a:srgbClr val="660066"/>
                </a:solidFill>
                <a:latin typeface="Tahoma" pitchFamily="34" charset="0"/>
                <a:cs typeface="Times New Roman" pitchFamily="18" charset="0"/>
              </a:rPr>
              <a:t> a bicep curl the joint action is flexion. The biceps contracts concentrically while the </a:t>
            </a:r>
            <a:r>
              <a:rPr lang="en-US" sz="2300" dirty="0" smtClean="0">
                <a:solidFill>
                  <a:srgbClr val="660066"/>
                </a:solidFill>
                <a:latin typeface="Tahoma" pitchFamily="34" charset="0"/>
                <a:cs typeface="Times New Roman" pitchFamily="18" charset="0"/>
              </a:rPr>
              <a:t>tricep</a:t>
            </a:r>
            <a:r>
              <a:rPr lang="en-US" sz="2300" dirty="0" smtClean="0">
                <a:solidFill>
                  <a:srgbClr val="660066"/>
                </a:solidFill>
                <a:latin typeface="Tahoma" pitchFamily="34" charset="0"/>
                <a:cs typeface="Times New Roman" pitchFamily="18" charset="0"/>
              </a:rPr>
              <a:t> contracts eccentrically.</a:t>
            </a:r>
          </a:p>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endParaRPr lang="en-US" sz="2300" dirty="0" smtClean="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endParaRPr lang="en-US" sz="2300" dirty="0" smtClean="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r>
              <a:rPr lang="en-US" sz="2300" dirty="0" smtClean="0">
                <a:solidFill>
                  <a:srgbClr val="660066"/>
                </a:solidFill>
                <a:latin typeface="Tahoma" pitchFamily="34" charset="0"/>
                <a:cs typeface="Times New Roman" pitchFamily="18" charset="0"/>
              </a:rPr>
              <a:t>	</a:t>
            </a:r>
            <a:endParaRPr lang="en-US" sz="2300" dirty="0">
              <a:solidFill>
                <a:srgbClr val="660066"/>
              </a:solidFill>
              <a:latin typeface="Tahoma" pitchFamily="34" charset="0"/>
              <a:cs typeface="Times New Roman" pitchFamily="18" charset="0"/>
            </a:endParaRPr>
          </a:p>
        </p:txBody>
      </p:sp>
      <p:sp>
        <p:nvSpPr>
          <p:cNvPr id="29716" name="Rectangle 20">
            <a:hlinkClick r:id="rId5" action="ppaction://hlinksldjump" tooltip="Click here to go to this dot point"/>
          </p:cNvPr>
          <p:cNvSpPr>
            <a:spLocks noChangeArrowheads="1"/>
          </p:cNvSpPr>
          <p:nvPr/>
        </p:nvSpPr>
        <p:spPr bwMode="auto">
          <a:xfrm>
            <a:off x="1285852" y="1714488"/>
            <a:ext cx="7150100" cy="585787"/>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dirty="0">
              <a:solidFill>
                <a:srgbClr val="660066"/>
              </a:solidFill>
              <a:latin typeface="Tahoma" pitchFamily="34" charset="0"/>
            </a:endParaRPr>
          </a:p>
          <a:p>
            <a:pPr marL="342900" indent="-342900">
              <a:spcBef>
                <a:spcPct val="20000"/>
              </a:spcBef>
            </a:pPr>
            <a:r>
              <a:rPr lang="en-AU" dirty="0">
                <a:solidFill>
                  <a:srgbClr val="660066"/>
                </a:solidFill>
                <a:latin typeface="Tahoma" pitchFamily="34" charset="0"/>
              </a:rPr>
              <a:t>	</a:t>
            </a:r>
          </a:p>
          <a:p>
            <a:pPr marL="1143000" lvl="2" indent="-228600">
              <a:spcBef>
                <a:spcPct val="20000"/>
              </a:spcBef>
            </a:pPr>
            <a:endParaRPr lang="en-AU" sz="1800" dirty="0">
              <a:solidFill>
                <a:srgbClr val="660066"/>
              </a:solidFill>
              <a:latin typeface="Tahoma" pitchFamily="34" charset="0"/>
            </a:endParaRPr>
          </a:p>
          <a:p>
            <a:pPr marL="742950" lvl="1" indent="-285750">
              <a:spcBef>
                <a:spcPct val="20000"/>
              </a:spcBef>
            </a:pPr>
            <a:r>
              <a:rPr lang="en-AU" sz="1800" dirty="0">
                <a:solidFill>
                  <a:srgbClr val="660066"/>
                </a:solidFill>
                <a:latin typeface="Tahoma" pitchFamily="34" charset="0"/>
              </a:rPr>
              <a:t>	</a:t>
            </a:r>
          </a:p>
          <a:p>
            <a:pPr marL="742950" lvl="1" indent="-285750">
              <a:spcBef>
                <a:spcPct val="20000"/>
              </a:spcBef>
            </a:pPr>
            <a:r>
              <a:rPr lang="en-AU" sz="1800" dirty="0">
                <a:solidFill>
                  <a:srgbClr val="660066"/>
                </a:solidFill>
                <a:latin typeface="Tahoma" pitchFamily="34" charset="0"/>
              </a:rPr>
              <a:t>	</a:t>
            </a:r>
          </a:p>
          <a:p>
            <a:pPr marL="742950" lvl="1" indent="-285750">
              <a:spcBef>
                <a:spcPct val="20000"/>
              </a:spcBef>
            </a:pPr>
            <a:endParaRPr lang="en-AU" sz="18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900" dirty="0">
              <a:solidFill>
                <a:srgbClr val="660066"/>
              </a:solidFill>
              <a:latin typeface="Tahoma" pitchFamily="34" charset="0"/>
            </a:endParaRPr>
          </a:p>
          <a:p>
            <a:pPr marL="742950" lvl="1" indent="-28575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p:txBody>
      </p:sp>
      <p:sp>
        <p:nvSpPr>
          <p:cNvPr id="2971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971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971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
        <p:nvSpPr>
          <p:cNvPr id="25" name="Rectangle 24"/>
          <p:cNvSpPr/>
          <p:nvPr/>
        </p:nvSpPr>
        <p:spPr>
          <a:xfrm>
            <a:off x="2428860" y="5305306"/>
            <a:ext cx="4786346" cy="830997"/>
          </a:xfrm>
          <a:prstGeom prst="rect">
            <a:avLst/>
          </a:prstGeom>
        </p:spPr>
        <p:txBody>
          <a:bodyPr wrap="square">
            <a:spAutoFit/>
          </a:bodyPr>
          <a:lstStyle/>
          <a:p>
            <a:r>
              <a:rPr lang="en-AU" dirty="0" smtClean="0"/>
              <a:t>http://</a:t>
            </a:r>
            <a:r>
              <a:rPr lang="en-AU" dirty="0" smtClean="0">
                <a:hlinkClick r:id="rId7"/>
              </a:rPr>
              <a:t>www.exrx.net/Lists/Directory.html</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409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410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410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410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410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410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410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410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410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410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4109"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4.1.1 Draw and label a diagram of a motor unit.</a:t>
            </a:r>
          </a:p>
        </p:txBody>
      </p:sp>
      <p:sp>
        <p:nvSpPr>
          <p:cNvPr id="411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4111"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411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411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411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4115"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4116" name="Rectangle 20">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411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411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411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pic>
        <p:nvPicPr>
          <p:cNvPr id="4120" name="Picture 26" descr="dendrite"/>
          <p:cNvPicPr>
            <a:picLocks noChangeAspect="1" noChangeArrowheads="1"/>
          </p:cNvPicPr>
          <p:nvPr/>
        </p:nvPicPr>
        <p:blipFill>
          <a:blip r:embed="rId7"/>
          <a:srcRect/>
          <a:stretch>
            <a:fillRect/>
          </a:stretch>
        </p:blipFill>
        <p:spPr bwMode="auto">
          <a:xfrm>
            <a:off x="3492500" y="2781300"/>
            <a:ext cx="2005013" cy="3313113"/>
          </a:xfrm>
          <a:prstGeom prst="rect">
            <a:avLst/>
          </a:prstGeom>
          <a:noFill/>
          <a:ln w="9525">
            <a:noFill/>
            <a:miter lim="800000"/>
            <a:headEnd/>
            <a:tailEnd/>
          </a:ln>
        </p:spPr>
      </p:pic>
      <p:sp>
        <p:nvSpPr>
          <p:cNvPr id="4121" name="Rectangle 27"/>
          <p:cNvSpPr>
            <a:spLocks noChangeArrowheads="1"/>
          </p:cNvSpPr>
          <p:nvPr/>
        </p:nvSpPr>
        <p:spPr bwMode="auto">
          <a:xfrm>
            <a:off x="2051050" y="6308725"/>
            <a:ext cx="6591300" cy="214313"/>
          </a:xfrm>
          <a:prstGeom prst="rect">
            <a:avLst/>
          </a:prstGeom>
          <a:noFill/>
          <a:ln w="9525">
            <a:noFill/>
            <a:miter lim="800000"/>
            <a:headEnd/>
            <a:tailEnd/>
          </a:ln>
        </p:spPr>
        <p:txBody>
          <a:bodyPr>
            <a:spAutoFit/>
          </a:bodyPr>
          <a:lstStyle/>
          <a:p>
            <a:pPr algn="r"/>
            <a:r>
              <a:rPr lang="en-AU" sz="800" dirty="0"/>
              <a:t>http://www.brainexplorer.org/brain-images/dendrite.jpg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2969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2970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970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970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2970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2970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2970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2970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2970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2970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29709" name="Text Box 13"/>
          <p:cNvSpPr txBox="1">
            <a:spLocks noChangeArrowheads="1"/>
          </p:cNvSpPr>
          <p:nvPr/>
        </p:nvSpPr>
        <p:spPr bwMode="auto">
          <a:xfrm>
            <a:off x="1676400" y="1412875"/>
            <a:ext cx="7467600" cy="1200329"/>
          </a:xfrm>
          <a:prstGeom prst="rect">
            <a:avLst/>
          </a:prstGeom>
          <a:noFill/>
          <a:ln w="9525">
            <a:noFill/>
            <a:miter lim="800000"/>
            <a:headEnd/>
            <a:tailEnd/>
          </a:ln>
        </p:spPr>
        <p:txBody>
          <a:bodyPr>
            <a:spAutoFit/>
          </a:bodyPr>
          <a:lstStyle/>
          <a:p>
            <a:pPr>
              <a:spcBef>
                <a:spcPct val="50000"/>
              </a:spcBef>
            </a:pPr>
            <a:r>
              <a:rPr lang="en-AU" dirty="0" smtClean="0">
                <a:solidFill>
                  <a:srgbClr val="660066"/>
                </a:solidFill>
                <a:latin typeface="Tahoma" pitchFamily="34" charset="0"/>
              </a:rPr>
              <a:t>4.2.5 Discuss delayed onset of muscle soreness (DOMS) in relation to eccentric and concentric muscle contractions.</a:t>
            </a:r>
            <a:endParaRPr lang="en-AU" dirty="0">
              <a:solidFill>
                <a:srgbClr val="660066"/>
              </a:solidFill>
              <a:latin typeface="Tahoma" pitchFamily="34" charset="0"/>
            </a:endParaRPr>
          </a:p>
        </p:txBody>
      </p:sp>
      <p:sp>
        <p:nvSpPr>
          <p:cNvPr id="2971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29711" name="Rectangle 15"/>
          <p:cNvSpPr>
            <a:spLocks noChangeArrowheads="1"/>
          </p:cNvSpPr>
          <p:nvPr/>
        </p:nvSpPr>
        <p:spPr bwMode="auto">
          <a:xfrm>
            <a:off x="3419475" y="1916113"/>
            <a:ext cx="9144000" cy="0"/>
          </a:xfrm>
          <a:prstGeom prst="rect">
            <a:avLst/>
          </a:prstGeom>
          <a:noFill/>
          <a:ln w="9525">
            <a:noFill/>
            <a:miter lim="800000"/>
            <a:headEnd/>
            <a:tailEnd/>
          </a:ln>
        </p:spPr>
        <p:txBody>
          <a:bodyPr>
            <a:spAutoFit/>
          </a:bodyPr>
          <a:lstStyle/>
          <a:p>
            <a:endParaRPr lang="en-US" dirty="0"/>
          </a:p>
        </p:txBody>
      </p:sp>
      <p:sp>
        <p:nvSpPr>
          <p:cNvPr id="2971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2971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2971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29715" name="Rectangle 19">
            <a:hlinkClick r:id="rId4" action="ppaction://hlinksldjump" tooltip="Click here to go to this dot point"/>
          </p:cNvPr>
          <p:cNvSpPr>
            <a:spLocks noChangeArrowheads="1"/>
          </p:cNvSpPr>
          <p:nvPr/>
        </p:nvSpPr>
        <p:spPr bwMode="auto">
          <a:xfrm>
            <a:off x="1214414" y="2571744"/>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r>
              <a:rPr lang="en-US" sz="2300" dirty="0">
                <a:solidFill>
                  <a:srgbClr val="660066"/>
                </a:solidFill>
                <a:latin typeface="Tahoma" pitchFamily="34" charset="0"/>
                <a:cs typeface="Times New Roman" pitchFamily="18" charset="0"/>
              </a:rPr>
              <a:t>	</a:t>
            </a:r>
          </a:p>
          <a:p>
            <a:pPr marL="342900" indent="-342900">
              <a:lnSpc>
                <a:spcPct val="95000"/>
              </a:lnSpc>
              <a:spcBef>
                <a:spcPct val="20000"/>
              </a:spcBef>
              <a:buClr>
                <a:srgbClr val="00FF00"/>
              </a:buClr>
              <a:buSzPct val="65000"/>
              <a:buFont typeface="Wingdings" pitchFamily="2" charset="2"/>
              <a:buNone/>
            </a:pPr>
            <a:r>
              <a:rPr lang="en-US" sz="2300" dirty="0">
                <a:solidFill>
                  <a:srgbClr val="660066"/>
                </a:solidFill>
                <a:latin typeface="Tahoma" pitchFamily="34" charset="0"/>
                <a:cs typeface="Times New Roman" pitchFamily="18" charset="0"/>
              </a:rPr>
              <a:t>	</a:t>
            </a:r>
          </a:p>
          <a:p>
            <a:pPr marL="342900" indent="-342900">
              <a:lnSpc>
                <a:spcPct val="95000"/>
              </a:lnSpc>
              <a:spcBef>
                <a:spcPct val="20000"/>
              </a:spcBef>
              <a:buClr>
                <a:srgbClr val="00FF00"/>
              </a:buClr>
              <a:buSzPct val="65000"/>
              <a:buFont typeface="Wingdings" pitchFamily="2" charset="2"/>
              <a:buNone/>
            </a:pPr>
            <a:r>
              <a:rPr lang="en-US" sz="2300" dirty="0" smtClean="0">
                <a:solidFill>
                  <a:srgbClr val="660066"/>
                </a:solidFill>
                <a:latin typeface="Tahoma" pitchFamily="34" charset="0"/>
                <a:cs typeface="Times New Roman" pitchFamily="18" charset="0"/>
              </a:rPr>
              <a:t>	Read and </a:t>
            </a:r>
            <a:r>
              <a:rPr lang="en-US" sz="2300" dirty="0" smtClean="0">
                <a:solidFill>
                  <a:srgbClr val="660066"/>
                </a:solidFill>
                <a:latin typeface="Tahoma" pitchFamily="34" charset="0"/>
                <a:cs typeface="Times New Roman" pitchFamily="18" charset="0"/>
              </a:rPr>
              <a:t>summarise</a:t>
            </a:r>
            <a:r>
              <a:rPr lang="en-US" sz="2300" dirty="0" smtClean="0">
                <a:solidFill>
                  <a:srgbClr val="660066"/>
                </a:solidFill>
                <a:latin typeface="Tahoma" pitchFamily="34" charset="0"/>
                <a:cs typeface="Times New Roman" pitchFamily="18" charset="0"/>
              </a:rPr>
              <a:t> the article below.</a:t>
            </a:r>
          </a:p>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r>
              <a:rPr lang="en-US" sz="2300" dirty="0" smtClean="0">
                <a:solidFill>
                  <a:srgbClr val="660066"/>
                </a:solidFill>
                <a:latin typeface="Tahoma" pitchFamily="34" charset="0"/>
                <a:cs typeface="Times New Roman" pitchFamily="18" charset="0"/>
              </a:rPr>
              <a:t>	 </a:t>
            </a:r>
            <a:endParaRPr lang="en-US" sz="2300" dirty="0">
              <a:solidFill>
                <a:srgbClr val="660066"/>
              </a:solidFill>
              <a:latin typeface="Tahoma" pitchFamily="34" charset="0"/>
              <a:cs typeface="Times New Roman" pitchFamily="18" charset="0"/>
            </a:endParaRPr>
          </a:p>
        </p:txBody>
      </p:sp>
      <p:sp>
        <p:nvSpPr>
          <p:cNvPr id="29717" name="Rectangle 21">
            <a:hlinkClick r:id="" action="ppaction://noaction" tooltip="Click here to go to this dot point"/>
          </p:cNvPr>
          <p:cNvSpPr>
            <a:spLocks noChangeArrowheads="1"/>
          </p:cNvSpPr>
          <p:nvPr/>
        </p:nvSpPr>
        <p:spPr bwMode="auto">
          <a:xfrm>
            <a:off x="1285852" y="3571876"/>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2971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29719" name="Text Box 23">
            <a:hlinkClick r:id="rId5"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
        <p:nvSpPr>
          <p:cNvPr id="26" name="Rectangle 25"/>
          <p:cNvSpPr/>
          <p:nvPr/>
        </p:nvSpPr>
        <p:spPr>
          <a:xfrm>
            <a:off x="2286000" y="4675495"/>
            <a:ext cx="4572000" cy="830997"/>
          </a:xfrm>
          <a:prstGeom prst="rect">
            <a:avLst/>
          </a:prstGeom>
        </p:spPr>
        <p:txBody>
          <a:bodyPr wrap="square">
            <a:spAutoFit/>
          </a:bodyPr>
          <a:lstStyle/>
          <a:p>
            <a:r>
              <a:rPr lang="en-AU" dirty="0" smtClean="0"/>
              <a:t>http://</a:t>
            </a:r>
            <a:r>
              <a:rPr lang="en-AU" dirty="0" smtClean="0">
                <a:hlinkClick r:id="rId6"/>
              </a:rPr>
              <a:t>sportsmedicine.about.com/cs/injuries/a/doms.htm</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5123"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5124"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5125"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5126"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5127"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5128"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5129"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5130"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5131"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5132"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5133"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4.1.1 Draw and label a diagram of a motor unit.</a:t>
            </a:r>
          </a:p>
        </p:txBody>
      </p:sp>
      <p:sp>
        <p:nvSpPr>
          <p:cNvPr id="5134"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5135"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5136"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5137"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5138"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5139"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5140" name="Rectangle 20">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Char char="§"/>
            </a:pPr>
            <a:endParaRPr lang="en-AU"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Char char="§"/>
            </a:pPr>
            <a:r>
              <a:rPr lang="en-AU" sz="2300" dirty="0">
                <a:solidFill>
                  <a:srgbClr val="660066"/>
                </a:solidFill>
                <a:latin typeface="Tahoma" pitchFamily="34" charset="0"/>
                <a:cs typeface="Times New Roman" pitchFamily="18" charset="0"/>
              </a:rPr>
              <a:t>Label: dendrite, cell body, nucleus, axon, motor end plate, synapse and muscle.</a:t>
            </a:r>
          </a:p>
        </p:txBody>
      </p:sp>
      <p:sp>
        <p:nvSpPr>
          <p:cNvPr id="5141"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5142"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5143"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6147"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6148"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6149"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6150"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6151"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6152"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6153"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6154"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6155"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6156"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6157"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4.1.2 Explain the role of neurotransmitters in stimulating muscle contraction.</a:t>
            </a:r>
          </a:p>
        </p:txBody>
      </p:sp>
      <p:sp>
        <p:nvSpPr>
          <p:cNvPr id="6158"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6159"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6160"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6161"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6162"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6163"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6164" name="Rectangle 20">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AU"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Char char="§"/>
            </a:pPr>
            <a:r>
              <a:rPr lang="en-AU" sz="2300" dirty="0">
                <a:solidFill>
                  <a:srgbClr val="660066"/>
                </a:solidFill>
                <a:latin typeface="Tahoma" pitchFamily="34" charset="0"/>
                <a:cs typeface="Times New Roman" pitchFamily="18" charset="0"/>
              </a:rPr>
              <a:t>Neurotransmitters are chemicals that are used for communication between a neuron at the synapse and another cell.</a:t>
            </a:r>
          </a:p>
          <a:p>
            <a:pPr marL="342900" indent="-342900">
              <a:lnSpc>
                <a:spcPct val="95000"/>
              </a:lnSpc>
              <a:spcBef>
                <a:spcPct val="20000"/>
              </a:spcBef>
              <a:buClr>
                <a:srgbClr val="00FF00"/>
              </a:buClr>
              <a:buSzPct val="65000"/>
              <a:buFont typeface="Wingdings" pitchFamily="2" charset="2"/>
              <a:buNone/>
            </a:pPr>
            <a:endParaRPr lang="en-AU"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endParaRPr lang="en-AU"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None/>
            </a:pPr>
            <a:endParaRPr lang="en-AU" sz="23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r>
              <a:rPr lang="en-AU" sz="800" dirty="0">
                <a:solidFill>
                  <a:srgbClr val="660066"/>
                </a:solidFill>
                <a:latin typeface="Tahoma" pitchFamily="34" charset="0"/>
                <a:cs typeface="Times New Roman" pitchFamily="18" charset="0"/>
              </a:rPr>
              <a:t>Wilmore et.al 2008</a:t>
            </a:r>
          </a:p>
        </p:txBody>
      </p:sp>
      <p:sp>
        <p:nvSpPr>
          <p:cNvPr id="6165"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6166"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6167"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7171"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7172"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7173"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7174"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7175"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7176"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7177"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7178"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7179"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7180"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7181"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4.1.2 Explain the role of neurotransmitters in stimulating muscle contraction.</a:t>
            </a:r>
          </a:p>
        </p:txBody>
      </p:sp>
      <p:sp>
        <p:nvSpPr>
          <p:cNvPr id="7182"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7183"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7184"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7185"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7186"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7187"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7188" name="Rectangle 20">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AU" sz="2300" dirty="0">
              <a:solidFill>
                <a:srgbClr val="660066"/>
              </a:solidFill>
              <a:latin typeface="Tahoma" pitchFamily="34" charset="0"/>
              <a:cs typeface="Times New Roman" pitchFamily="18" charset="0"/>
            </a:endParaRPr>
          </a:p>
          <a:p>
            <a:pPr marL="342900" indent="-342900">
              <a:lnSpc>
                <a:spcPct val="95000"/>
              </a:lnSpc>
              <a:spcBef>
                <a:spcPct val="20000"/>
              </a:spcBef>
              <a:buClr>
                <a:srgbClr val="00FF00"/>
              </a:buClr>
              <a:buSzPct val="65000"/>
              <a:buFont typeface="Wingdings" pitchFamily="2" charset="2"/>
              <a:buChar char="§"/>
            </a:pPr>
            <a:r>
              <a:rPr lang="en-AU" sz="2300" dirty="0">
                <a:solidFill>
                  <a:srgbClr val="660066"/>
                </a:solidFill>
                <a:latin typeface="Tahoma" pitchFamily="34" charset="0"/>
                <a:cs typeface="Times New Roman" pitchFamily="18" charset="0"/>
              </a:rPr>
              <a:t>Acetylcholine is the primary neurotransmitter for the motor neurons that innervate skeletal muscle and for most parasympathetic neurons. It is generally an excitatory neurotransmitter, but it can have inhibitory effects at some parasympathetic nerve endings, such as the heart.</a:t>
            </a:r>
          </a:p>
          <a:p>
            <a:pPr marL="342900" indent="-342900">
              <a:lnSpc>
                <a:spcPct val="95000"/>
              </a:lnSpc>
              <a:spcBef>
                <a:spcPct val="20000"/>
              </a:spcBef>
              <a:buClr>
                <a:srgbClr val="00FF00"/>
              </a:buClr>
              <a:buSzPct val="65000"/>
              <a:buFont typeface="Wingdings" pitchFamily="2" charset="2"/>
              <a:buChar char="§"/>
            </a:pPr>
            <a:endParaRPr lang="en-AU" sz="23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None/>
            </a:pPr>
            <a:r>
              <a:rPr lang="en-AU" sz="800" dirty="0">
                <a:solidFill>
                  <a:srgbClr val="660066"/>
                </a:solidFill>
                <a:latin typeface="Tahoma" pitchFamily="34" charset="0"/>
                <a:cs typeface="Times New Roman" pitchFamily="18" charset="0"/>
              </a:rPr>
              <a:t>Wilmore et.al 2008</a:t>
            </a:r>
          </a:p>
          <a:p>
            <a:pPr marL="342900" indent="-342900">
              <a:lnSpc>
                <a:spcPct val="95000"/>
              </a:lnSpc>
              <a:spcBef>
                <a:spcPct val="20000"/>
              </a:spcBef>
              <a:buClr>
                <a:srgbClr val="00FF00"/>
              </a:buClr>
              <a:buSzPct val="65000"/>
              <a:buFont typeface="Wingdings" pitchFamily="2" charset="2"/>
              <a:buNone/>
            </a:pPr>
            <a:endParaRPr lang="en-AU" sz="2300" dirty="0">
              <a:solidFill>
                <a:srgbClr val="660066"/>
              </a:solidFill>
              <a:latin typeface="Tahoma" pitchFamily="34" charset="0"/>
              <a:cs typeface="Times New Roman" pitchFamily="18" charset="0"/>
            </a:endParaRPr>
          </a:p>
        </p:txBody>
      </p:sp>
      <p:sp>
        <p:nvSpPr>
          <p:cNvPr id="7189"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7190"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7191"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8195"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8196"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8197"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8198"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8199"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8200"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8201"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8202"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8203"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8204"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8205"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4.1.2 Explain the role of neurotransmitters in stimulating muscle contraction.</a:t>
            </a:r>
          </a:p>
        </p:txBody>
      </p:sp>
      <p:sp>
        <p:nvSpPr>
          <p:cNvPr id="8206"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8207"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8208"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8209"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8210"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8211"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8212" name="Rectangle 20">
            <a:hlinkClick r:id="rId5" action="ppaction://hlinksldjump" tooltip="Click here to go to this dot point"/>
          </p:cNvPr>
          <p:cNvSpPr>
            <a:spLocks noChangeArrowheads="1"/>
          </p:cNvSpPr>
          <p:nvPr/>
        </p:nvSpPr>
        <p:spPr bwMode="auto">
          <a:xfrm>
            <a:off x="1547813" y="2924175"/>
            <a:ext cx="6934200" cy="9144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r>
              <a:rPr lang="en-AU" sz="3200" dirty="0"/>
              <a:t>	</a:t>
            </a:r>
            <a:r>
              <a:rPr lang="en-AU" dirty="0">
                <a:solidFill>
                  <a:srgbClr val="660066"/>
                </a:solidFill>
                <a:latin typeface="Tahoma" pitchFamily="34" charset="0"/>
              </a:rPr>
              <a:t>In biochemistry, </a:t>
            </a:r>
            <a:r>
              <a:rPr lang="en-AU" b="1" dirty="0">
                <a:solidFill>
                  <a:srgbClr val="660066"/>
                </a:solidFill>
                <a:latin typeface="Tahoma" pitchFamily="34" charset="0"/>
              </a:rPr>
              <a:t>cholinesterase</a:t>
            </a:r>
            <a:r>
              <a:rPr lang="en-AU" dirty="0">
                <a:solidFill>
                  <a:srgbClr val="660066"/>
                </a:solidFill>
                <a:latin typeface="Tahoma" pitchFamily="34" charset="0"/>
              </a:rPr>
              <a:t> is an enzyme that </a:t>
            </a:r>
            <a:r>
              <a:rPr lang="en-AU" dirty="0">
                <a:solidFill>
                  <a:srgbClr val="660066"/>
                </a:solidFill>
                <a:latin typeface="Tahoma" pitchFamily="34" charset="0"/>
              </a:rPr>
              <a:t>catalyzes</a:t>
            </a:r>
            <a:r>
              <a:rPr lang="en-AU" dirty="0">
                <a:solidFill>
                  <a:srgbClr val="660066"/>
                </a:solidFill>
                <a:latin typeface="Tahoma" pitchFamily="34" charset="0"/>
              </a:rPr>
              <a:t> the hydrolysis of the neurotransmitter acetylcholine into </a:t>
            </a:r>
            <a:r>
              <a:rPr lang="en-AU" dirty="0">
                <a:solidFill>
                  <a:srgbClr val="660066"/>
                </a:solidFill>
                <a:latin typeface="Tahoma" pitchFamily="34" charset="0"/>
              </a:rPr>
              <a:t>choline</a:t>
            </a:r>
            <a:r>
              <a:rPr lang="en-AU" dirty="0">
                <a:solidFill>
                  <a:srgbClr val="660066"/>
                </a:solidFill>
                <a:latin typeface="Tahoma" pitchFamily="34" charset="0"/>
              </a:rPr>
              <a:t> and acetic acid, a reaction necessary to allow a neuron to return to its resting state after activation.</a:t>
            </a: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p>
          <a:p>
            <a:pPr marL="342900" indent="-342900" algn="r">
              <a:lnSpc>
                <a:spcPct val="95000"/>
              </a:lnSpc>
              <a:spcBef>
                <a:spcPct val="20000"/>
              </a:spcBef>
              <a:buClr>
                <a:srgbClr val="00FF00"/>
              </a:buClr>
              <a:buSzPct val="65000"/>
              <a:buFont typeface="Wingdings" pitchFamily="2" charset="2"/>
              <a:buNone/>
            </a:pPr>
            <a:endParaRPr lang="en-AU" sz="800" dirty="0"/>
          </a:p>
          <a:p>
            <a:pPr marL="342900" indent="-342900" algn="r">
              <a:lnSpc>
                <a:spcPct val="95000"/>
              </a:lnSpc>
              <a:spcBef>
                <a:spcPct val="20000"/>
              </a:spcBef>
              <a:buClr>
                <a:srgbClr val="00FF00"/>
              </a:buClr>
              <a:buSzPct val="65000"/>
              <a:buFont typeface="Wingdings" pitchFamily="2" charset="2"/>
              <a:buNone/>
            </a:pPr>
            <a:endParaRPr lang="en-AU" sz="800" dirty="0"/>
          </a:p>
          <a:p>
            <a:pPr marL="342900" indent="-342900" algn="r">
              <a:lnSpc>
                <a:spcPct val="95000"/>
              </a:lnSpc>
              <a:spcBef>
                <a:spcPct val="20000"/>
              </a:spcBef>
              <a:buClr>
                <a:srgbClr val="00FF00"/>
              </a:buClr>
              <a:buSzPct val="65000"/>
              <a:buFont typeface="Wingdings" pitchFamily="2" charset="2"/>
              <a:buNone/>
            </a:pPr>
            <a:r>
              <a:rPr lang="en-AU" sz="800" dirty="0"/>
              <a:t>http://en.wikipedia.org/wiki/Cholinesterase_enzyme</a:t>
            </a:r>
          </a:p>
        </p:txBody>
      </p:sp>
      <p:sp>
        <p:nvSpPr>
          <p:cNvPr id="8213"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8214"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8215"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9219"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9220"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9221"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9222"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9223"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9224"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9225"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9226"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9227"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9228"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9229"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9230"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9231"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9232"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9233"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9234"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9235"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9236"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r>
              <a:rPr lang="en-AU" dirty="0">
                <a:solidFill>
                  <a:srgbClr val="660066"/>
                </a:solidFill>
                <a:latin typeface="Tahoma" pitchFamily="34" charset="0"/>
              </a:rPr>
              <a:t>When muscle contracts, muscle fibres shorten. How do they shorten? The explanation for this phenomenon is termed the Sliding Filament Theory.</a:t>
            </a:r>
          </a:p>
          <a:p>
            <a:pPr marL="342900" indent="-342900">
              <a:lnSpc>
                <a:spcPct val="95000"/>
              </a:lnSpc>
              <a:spcBef>
                <a:spcPct val="20000"/>
              </a:spcBef>
              <a:buClr>
                <a:srgbClr val="00FF00"/>
              </a:buClr>
              <a:buSzPct val="65000"/>
              <a:buFont typeface="Wingdings" pitchFamily="2" charset="2"/>
              <a:buChar char="§"/>
            </a:pPr>
            <a:r>
              <a:rPr lang="en-AU" dirty="0">
                <a:solidFill>
                  <a:srgbClr val="660066"/>
                </a:solidFill>
                <a:latin typeface="Tahoma" pitchFamily="34" charset="0"/>
              </a:rPr>
              <a:t>When the myosin cross-bridges are activated, they bind with </a:t>
            </a:r>
            <a:r>
              <a:rPr lang="en-AU" dirty="0">
                <a:solidFill>
                  <a:srgbClr val="660066"/>
                </a:solidFill>
                <a:latin typeface="Tahoma" pitchFamily="34" charset="0"/>
              </a:rPr>
              <a:t>actin</a:t>
            </a:r>
            <a:r>
              <a:rPr lang="en-AU" dirty="0">
                <a:solidFill>
                  <a:srgbClr val="660066"/>
                </a:solidFill>
                <a:latin typeface="Tahoma" pitchFamily="34" charset="0"/>
              </a:rPr>
              <a:t>, resulting in a conformational change in the cross-bridge, which causes the myosin to tilt and to drag the thin filament toward the centre of the </a:t>
            </a:r>
            <a:r>
              <a:rPr lang="en-AU" dirty="0">
                <a:solidFill>
                  <a:srgbClr val="660066"/>
                </a:solidFill>
                <a:latin typeface="Tahoma" pitchFamily="34" charset="0"/>
              </a:rPr>
              <a:t>sarcomere</a:t>
            </a:r>
            <a:r>
              <a:rPr lang="en-AU" dirty="0">
                <a:solidFill>
                  <a:srgbClr val="660066"/>
                </a:solidFill>
                <a:latin typeface="Tahoma" pitchFamily="34" charset="0"/>
              </a:rPr>
              <a:t>.</a:t>
            </a:r>
          </a:p>
          <a:p>
            <a:pPr marL="342900" indent="-342900" algn="r">
              <a:lnSpc>
                <a:spcPct val="95000"/>
              </a:lnSpc>
              <a:spcBef>
                <a:spcPct val="20000"/>
              </a:spcBef>
              <a:buClr>
                <a:srgbClr val="00FF00"/>
              </a:buClr>
              <a:buSzPct val="65000"/>
              <a:buFont typeface="Wingdings" pitchFamily="2" charset="2"/>
              <a:buNone/>
            </a:pPr>
            <a:r>
              <a:rPr lang="en-AU" sz="800" dirty="0">
                <a:solidFill>
                  <a:srgbClr val="660066"/>
                </a:solidFill>
                <a:latin typeface="Tahoma" pitchFamily="34" charset="0"/>
                <a:cs typeface="Times New Roman" pitchFamily="18" charset="0"/>
              </a:rPr>
              <a:t>Wilmore et.al 2008</a:t>
            </a: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9237"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9238"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9239"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1219200" cy="1174750"/>
          </a:xfrm>
          <a:prstGeom prst="rect">
            <a:avLst/>
          </a:prstGeom>
          <a:solidFill>
            <a:srgbClr val="800080"/>
          </a:solidFill>
          <a:ln w="9525">
            <a:noFill/>
            <a:miter lim="800000"/>
            <a:headEnd/>
            <a:tailEnd/>
          </a:ln>
        </p:spPr>
        <p:txBody>
          <a:bodyPr>
            <a:spAutoFit/>
          </a:bodyPr>
          <a:lstStyle/>
          <a:p>
            <a:pPr>
              <a:lnSpc>
                <a:spcPct val="75000"/>
              </a:lnSpc>
              <a:spcBef>
                <a:spcPct val="50000"/>
              </a:spcBef>
            </a:pPr>
            <a:endParaRPr lang="en-AU" sz="1200" b="1" dirty="0">
              <a:solidFill>
                <a:schemeClr val="accent2"/>
              </a:solidFill>
              <a:latin typeface="Tahoma" pitchFamily="34" charset="0"/>
            </a:endParaRPr>
          </a:p>
          <a:p>
            <a:pPr>
              <a:lnSpc>
                <a:spcPct val="75000"/>
              </a:lnSpc>
              <a:spcBef>
                <a:spcPct val="50000"/>
              </a:spcBef>
            </a:pPr>
            <a:r>
              <a:rPr lang="en-AU" sz="1100" b="1" dirty="0">
                <a:solidFill>
                  <a:srgbClr val="00FF00"/>
                </a:solidFill>
                <a:latin typeface="Tahoma" pitchFamily="34" charset="0"/>
              </a:rPr>
              <a:t>IB</a:t>
            </a:r>
          </a:p>
          <a:p>
            <a:pPr>
              <a:lnSpc>
                <a:spcPct val="75000"/>
              </a:lnSpc>
              <a:spcBef>
                <a:spcPct val="50000"/>
              </a:spcBef>
            </a:pPr>
            <a:r>
              <a:rPr lang="en-AU" sz="1100" b="1" dirty="0">
                <a:solidFill>
                  <a:srgbClr val="00FF00"/>
                </a:solidFill>
                <a:latin typeface="Tahoma" pitchFamily="34" charset="0"/>
              </a:rPr>
              <a:t>Sports, exercise and health science</a:t>
            </a:r>
          </a:p>
          <a:p>
            <a:pPr>
              <a:lnSpc>
                <a:spcPct val="75000"/>
              </a:lnSpc>
              <a:spcBef>
                <a:spcPct val="50000"/>
              </a:spcBef>
            </a:pPr>
            <a:endParaRPr lang="en-AU" sz="600" b="1" dirty="0">
              <a:solidFill>
                <a:srgbClr val="00FF00"/>
              </a:solidFill>
              <a:latin typeface="Tahoma" pitchFamily="34" charset="0"/>
            </a:endParaRPr>
          </a:p>
          <a:p>
            <a:pPr>
              <a:lnSpc>
                <a:spcPct val="75000"/>
              </a:lnSpc>
              <a:spcBef>
                <a:spcPct val="50000"/>
              </a:spcBef>
            </a:pPr>
            <a:endParaRPr lang="en-AU" sz="800" b="1" dirty="0">
              <a:solidFill>
                <a:schemeClr val="accent2"/>
              </a:solidFill>
              <a:latin typeface="Tahoma" pitchFamily="34" charset="0"/>
            </a:endParaRPr>
          </a:p>
        </p:txBody>
      </p:sp>
      <p:sp>
        <p:nvSpPr>
          <p:cNvPr id="10243" name="Line 3"/>
          <p:cNvSpPr>
            <a:spLocks noChangeShapeType="1"/>
          </p:cNvSpPr>
          <p:nvPr/>
        </p:nvSpPr>
        <p:spPr bwMode="auto">
          <a:xfrm>
            <a:off x="1219200" y="0"/>
            <a:ext cx="0" cy="6858000"/>
          </a:xfrm>
          <a:prstGeom prst="line">
            <a:avLst/>
          </a:prstGeom>
          <a:noFill/>
          <a:ln w="3175">
            <a:solidFill>
              <a:srgbClr val="FF00FF"/>
            </a:solidFill>
            <a:round/>
            <a:headEnd/>
            <a:tailEnd/>
          </a:ln>
        </p:spPr>
        <p:txBody>
          <a:bodyPr/>
          <a:lstStyle/>
          <a:p>
            <a:endParaRPr lang="en-AU" dirty="0"/>
          </a:p>
        </p:txBody>
      </p:sp>
      <p:sp>
        <p:nvSpPr>
          <p:cNvPr id="10244" name="Line 4"/>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0245" name="Line 5"/>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0246" name="Text Box 6"/>
          <p:cNvSpPr txBox="1">
            <a:spLocks noChangeArrowheads="1"/>
          </p:cNvSpPr>
          <p:nvPr/>
        </p:nvSpPr>
        <p:spPr bwMode="auto">
          <a:xfrm>
            <a:off x="0" y="2727325"/>
            <a:ext cx="1219200" cy="244475"/>
          </a:xfrm>
          <a:prstGeom prst="rect">
            <a:avLst/>
          </a:prstGeom>
          <a:noFill/>
          <a:ln w="3175">
            <a:noFill/>
            <a:miter lim="800000"/>
            <a:headEnd/>
            <a:tailEnd/>
          </a:ln>
        </p:spPr>
        <p:txBody>
          <a:bodyPr>
            <a:spAutoFit/>
          </a:bodyPr>
          <a:lstStyle/>
          <a:p>
            <a:pPr>
              <a:spcBef>
                <a:spcPct val="50000"/>
              </a:spcBef>
            </a:pPr>
            <a:r>
              <a:rPr lang="en-AU" sz="1000" b="1" dirty="0">
                <a:solidFill>
                  <a:srgbClr val="660066"/>
                </a:solidFill>
                <a:latin typeface="Tahoma" pitchFamily="34" charset="0"/>
              </a:rPr>
              <a:t>Sub-topics</a:t>
            </a:r>
          </a:p>
        </p:txBody>
      </p:sp>
      <p:sp>
        <p:nvSpPr>
          <p:cNvPr id="10247" name="Line 7"/>
          <p:cNvSpPr>
            <a:spLocks noChangeShapeType="1"/>
          </p:cNvSpPr>
          <p:nvPr/>
        </p:nvSpPr>
        <p:spPr bwMode="auto">
          <a:xfrm>
            <a:off x="76200" y="2667000"/>
            <a:ext cx="990600" cy="0"/>
          </a:xfrm>
          <a:prstGeom prst="line">
            <a:avLst/>
          </a:prstGeom>
          <a:noFill/>
          <a:ln w="25400">
            <a:solidFill>
              <a:srgbClr val="FF00FF"/>
            </a:solidFill>
            <a:round/>
            <a:headEnd/>
            <a:tailEnd/>
          </a:ln>
        </p:spPr>
        <p:txBody>
          <a:bodyPr/>
          <a:lstStyle/>
          <a:p>
            <a:endParaRPr lang="en-AU" dirty="0"/>
          </a:p>
        </p:txBody>
      </p:sp>
      <p:sp>
        <p:nvSpPr>
          <p:cNvPr id="10248" name="Line 8"/>
          <p:cNvSpPr>
            <a:spLocks noChangeShapeType="1"/>
          </p:cNvSpPr>
          <p:nvPr/>
        </p:nvSpPr>
        <p:spPr bwMode="auto">
          <a:xfrm>
            <a:off x="76200" y="3200400"/>
            <a:ext cx="990600" cy="0"/>
          </a:xfrm>
          <a:prstGeom prst="line">
            <a:avLst/>
          </a:prstGeom>
          <a:noFill/>
          <a:ln w="25400">
            <a:solidFill>
              <a:srgbClr val="FF00FF"/>
            </a:solidFill>
            <a:round/>
            <a:headEnd/>
            <a:tailEnd/>
          </a:ln>
        </p:spPr>
        <p:txBody>
          <a:bodyPr/>
          <a:lstStyle/>
          <a:p>
            <a:endParaRPr lang="en-AU" dirty="0"/>
          </a:p>
        </p:txBody>
      </p:sp>
      <p:sp>
        <p:nvSpPr>
          <p:cNvPr id="10249" name="Line 9"/>
          <p:cNvSpPr>
            <a:spLocks noChangeShapeType="1"/>
          </p:cNvSpPr>
          <p:nvPr/>
        </p:nvSpPr>
        <p:spPr bwMode="auto">
          <a:xfrm flipV="1">
            <a:off x="0" y="1295400"/>
            <a:ext cx="9144000" cy="0"/>
          </a:xfrm>
          <a:prstGeom prst="line">
            <a:avLst/>
          </a:prstGeom>
          <a:noFill/>
          <a:ln w="3175">
            <a:solidFill>
              <a:srgbClr val="FF00FF"/>
            </a:solidFill>
            <a:round/>
            <a:headEnd/>
            <a:tailEnd/>
          </a:ln>
        </p:spPr>
        <p:txBody>
          <a:bodyPr/>
          <a:lstStyle/>
          <a:p>
            <a:endParaRPr lang="en-AU" dirty="0"/>
          </a:p>
        </p:txBody>
      </p:sp>
      <p:sp>
        <p:nvSpPr>
          <p:cNvPr id="10250" name="Line 10"/>
          <p:cNvSpPr>
            <a:spLocks noChangeShapeType="1"/>
          </p:cNvSpPr>
          <p:nvPr/>
        </p:nvSpPr>
        <p:spPr bwMode="auto">
          <a:xfrm>
            <a:off x="76200" y="1143000"/>
            <a:ext cx="990600" cy="0"/>
          </a:xfrm>
          <a:prstGeom prst="line">
            <a:avLst/>
          </a:prstGeom>
          <a:noFill/>
          <a:ln w="25400">
            <a:solidFill>
              <a:srgbClr val="FF00FF"/>
            </a:solidFill>
            <a:round/>
            <a:headEnd/>
            <a:tailEnd/>
          </a:ln>
        </p:spPr>
        <p:txBody>
          <a:bodyPr/>
          <a:lstStyle/>
          <a:p>
            <a:endParaRPr lang="en-AU" dirty="0"/>
          </a:p>
        </p:txBody>
      </p:sp>
      <p:sp>
        <p:nvSpPr>
          <p:cNvPr id="10251" name="Line 11"/>
          <p:cNvSpPr>
            <a:spLocks noChangeShapeType="1"/>
          </p:cNvSpPr>
          <p:nvPr/>
        </p:nvSpPr>
        <p:spPr bwMode="auto">
          <a:xfrm>
            <a:off x="76200" y="152400"/>
            <a:ext cx="990600" cy="0"/>
          </a:xfrm>
          <a:prstGeom prst="line">
            <a:avLst/>
          </a:prstGeom>
          <a:noFill/>
          <a:ln w="25400">
            <a:solidFill>
              <a:srgbClr val="FF00FF"/>
            </a:solidFill>
            <a:round/>
            <a:headEnd/>
            <a:tailEnd/>
          </a:ln>
        </p:spPr>
        <p:txBody>
          <a:bodyPr/>
          <a:lstStyle/>
          <a:p>
            <a:endParaRPr lang="en-AU" dirty="0"/>
          </a:p>
        </p:txBody>
      </p:sp>
      <p:sp>
        <p:nvSpPr>
          <p:cNvPr id="10252" name="Text Box 12"/>
          <p:cNvSpPr txBox="1">
            <a:spLocks noChangeArrowheads="1"/>
          </p:cNvSpPr>
          <p:nvPr/>
        </p:nvSpPr>
        <p:spPr bwMode="auto">
          <a:xfrm>
            <a:off x="1371600" y="404813"/>
            <a:ext cx="7772400" cy="519112"/>
          </a:xfrm>
          <a:prstGeom prst="rect">
            <a:avLst/>
          </a:prstGeom>
          <a:noFill/>
          <a:ln w="9525">
            <a:noFill/>
            <a:miter lim="800000"/>
            <a:headEnd/>
            <a:tailEnd/>
          </a:ln>
        </p:spPr>
        <p:txBody>
          <a:bodyPr>
            <a:spAutoFit/>
          </a:bodyPr>
          <a:lstStyle/>
          <a:p>
            <a:pPr algn="r">
              <a:spcBef>
                <a:spcPct val="50000"/>
              </a:spcBef>
            </a:pPr>
            <a:r>
              <a:rPr lang="en-AU" sz="2800" b="1" dirty="0">
                <a:solidFill>
                  <a:srgbClr val="660066"/>
                </a:solidFill>
                <a:latin typeface="Tahoma" pitchFamily="34" charset="0"/>
              </a:rPr>
              <a:t>Movement analysis</a:t>
            </a:r>
          </a:p>
        </p:txBody>
      </p:sp>
      <p:sp>
        <p:nvSpPr>
          <p:cNvPr id="10253" name="Text Box 13"/>
          <p:cNvSpPr txBox="1">
            <a:spLocks noChangeArrowheads="1"/>
          </p:cNvSpPr>
          <p:nvPr/>
        </p:nvSpPr>
        <p:spPr bwMode="auto">
          <a:xfrm>
            <a:off x="1676400" y="1412875"/>
            <a:ext cx="7467600" cy="946150"/>
          </a:xfrm>
          <a:prstGeom prst="rect">
            <a:avLst/>
          </a:prstGeom>
          <a:noFill/>
          <a:ln w="9525">
            <a:noFill/>
            <a:miter lim="800000"/>
            <a:headEnd/>
            <a:tailEnd/>
          </a:ln>
        </p:spPr>
        <p:txBody>
          <a:bodyPr>
            <a:spAutoFit/>
          </a:bodyPr>
          <a:lstStyle/>
          <a:p>
            <a:pPr>
              <a:spcBef>
                <a:spcPct val="50000"/>
              </a:spcBef>
            </a:pPr>
            <a:r>
              <a:rPr lang="en-AU" sz="2800" dirty="0">
                <a:solidFill>
                  <a:srgbClr val="660066"/>
                </a:solidFill>
                <a:latin typeface="Tahoma" pitchFamily="34" charset="0"/>
              </a:rPr>
              <a:t>4.1.3 Explain how skeletal muscle contracts by the sliding filament theory.</a:t>
            </a:r>
          </a:p>
        </p:txBody>
      </p:sp>
      <p:sp>
        <p:nvSpPr>
          <p:cNvPr id="10254" name="Line 14"/>
          <p:cNvSpPr>
            <a:spLocks noChangeShapeType="1"/>
          </p:cNvSpPr>
          <p:nvPr/>
        </p:nvSpPr>
        <p:spPr bwMode="auto">
          <a:xfrm>
            <a:off x="0" y="2514600"/>
            <a:ext cx="5181600" cy="0"/>
          </a:xfrm>
          <a:prstGeom prst="line">
            <a:avLst/>
          </a:prstGeom>
          <a:noFill/>
          <a:ln w="3175">
            <a:solidFill>
              <a:srgbClr val="FF00FF"/>
            </a:solidFill>
            <a:round/>
            <a:headEnd/>
            <a:tailEnd/>
          </a:ln>
        </p:spPr>
        <p:txBody>
          <a:bodyPr/>
          <a:lstStyle/>
          <a:p>
            <a:endParaRPr lang="en-AU" dirty="0"/>
          </a:p>
        </p:txBody>
      </p:sp>
      <p:sp>
        <p:nvSpPr>
          <p:cNvPr id="10255" name="Rectangle 15"/>
          <p:cNvSpPr>
            <a:spLocks noChangeArrowheads="1"/>
          </p:cNvSpPr>
          <p:nvPr/>
        </p:nvSpPr>
        <p:spPr bwMode="auto">
          <a:xfrm>
            <a:off x="3429000" y="1885950"/>
            <a:ext cx="9144000" cy="0"/>
          </a:xfrm>
          <a:prstGeom prst="rect">
            <a:avLst/>
          </a:prstGeom>
          <a:noFill/>
          <a:ln w="9525">
            <a:noFill/>
            <a:miter lim="800000"/>
            <a:headEnd/>
            <a:tailEnd/>
          </a:ln>
        </p:spPr>
        <p:txBody>
          <a:bodyPr>
            <a:spAutoFit/>
          </a:bodyPr>
          <a:lstStyle/>
          <a:p>
            <a:endParaRPr lang="en-US" dirty="0"/>
          </a:p>
        </p:txBody>
      </p:sp>
      <p:sp>
        <p:nvSpPr>
          <p:cNvPr id="10256" name="Text Box 16">
            <a:hlinkClick r:id="rId3" action="ppaction://hlinksldjump" tooltip="'Click' here"/>
          </p:cNvPr>
          <p:cNvSpPr txBox="1">
            <a:spLocks noChangeArrowheads="1"/>
          </p:cNvSpPr>
          <p:nvPr/>
        </p:nvSpPr>
        <p:spPr bwMode="auto">
          <a:xfrm>
            <a:off x="0" y="1295400"/>
            <a:ext cx="1219200" cy="930275"/>
          </a:xfrm>
          <a:prstGeom prst="rect">
            <a:avLst/>
          </a:prstGeom>
          <a:solidFill>
            <a:srgbClr val="00FF00"/>
          </a:solidFill>
          <a:ln w="9525">
            <a:noFill/>
            <a:miter lim="800000"/>
            <a:headEnd/>
            <a:tailEnd/>
          </a:ln>
        </p:spPr>
        <p:txBody>
          <a:bodyPr>
            <a:spAutoFit/>
          </a:bodyPr>
          <a:lstStyle/>
          <a:p>
            <a:pPr>
              <a:lnSpc>
                <a:spcPct val="75000"/>
              </a:lnSpc>
              <a:spcBef>
                <a:spcPct val="50000"/>
              </a:spcBef>
            </a:pPr>
            <a:endParaRPr lang="en-AU" sz="200" b="1" dirty="0">
              <a:solidFill>
                <a:srgbClr val="660066"/>
              </a:solidFill>
              <a:latin typeface="Tahoma" pitchFamily="34" charset="0"/>
            </a:endParaRPr>
          </a:p>
          <a:p>
            <a:pPr>
              <a:lnSpc>
                <a:spcPct val="72000"/>
              </a:lnSpc>
              <a:spcBef>
                <a:spcPct val="50000"/>
              </a:spcBef>
            </a:pPr>
            <a:endParaRPr lang="en-AU" sz="600" b="1" dirty="0">
              <a:solidFill>
                <a:srgbClr val="660066"/>
              </a:solidFill>
              <a:latin typeface="Tahoma" pitchFamily="34" charset="0"/>
            </a:endParaRPr>
          </a:p>
          <a:p>
            <a:pPr>
              <a:lnSpc>
                <a:spcPct val="72000"/>
              </a:lnSpc>
              <a:spcBef>
                <a:spcPct val="50000"/>
              </a:spcBef>
            </a:pPr>
            <a:r>
              <a:rPr lang="en-AU" sz="1100" b="1" dirty="0">
                <a:solidFill>
                  <a:srgbClr val="660066"/>
                </a:solidFill>
                <a:latin typeface="Tahoma" pitchFamily="34" charset="0"/>
              </a:rPr>
              <a:t>Topic 4</a:t>
            </a:r>
          </a:p>
          <a:p>
            <a:pPr>
              <a:lnSpc>
                <a:spcPct val="72000"/>
              </a:lnSpc>
              <a:spcBef>
                <a:spcPct val="50000"/>
              </a:spcBef>
            </a:pPr>
            <a:r>
              <a:rPr lang="en-AU" sz="1100" b="1" dirty="0">
                <a:solidFill>
                  <a:srgbClr val="660066"/>
                </a:solidFill>
                <a:latin typeface="Tahoma" pitchFamily="34" charset="0"/>
              </a:rPr>
              <a:t>Movement analysis</a:t>
            </a:r>
          </a:p>
          <a:p>
            <a:pPr>
              <a:lnSpc>
                <a:spcPct val="72000"/>
              </a:lnSpc>
              <a:spcBef>
                <a:spcPct val="50000"/>
              </a:spcBef>
            </a:pPr>
            <a:endParaRPr lang="en-AU" sz="400" b="1" dirty="0">
              <a:solidFill>
                <a:srgbClr val="660066"/>
              </a:solidFill>
              <a:latin typeface="Tahoma" pitchFamily="34" charset="0"/>
            </a:endParaRPr>
          </a:p>
          <a:p>
            <a:pPr>
              <a:lnSpc>
                <a:spcPct val="75000"/>
              </a:lnSpc>
              <a:spcBef>
                <a:spcPct val="50000"/>
              </a:spcBef>
            </a:pPr>
            <a:endParaRPr lang="en-AU" sz="2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a:p>
            <a:pPr>
              <a:lnSpc>
                <a:spcPct val="75000"/>
              </a:lnSpc>
              <a:spcBef>
                <a:spcPct val="50000"/>
              </a:spcBef>
            </a:pPr>
            <a:endParaRPr lang="en-AU" sz="100" b="1" dirty="0">
              <a:solidFill>
                <a:srgbClr val="660066"/>
              </a:solidFill>
              <a:latin typeface="Tahoma" pitchFamily="34" charset="0"/>
            </a:endParaRPr>
          </a:p>
        </p:txBody>
      </p:sp>
      <p:sp>
        <p:nvSpPr>
          <p:cNvPr id="10257" name="Line 17"/>
          <p:cNvSpPr>
            <a:spLocks noChangeShapeType="1"/>
          </p:cNvSpPr>
          <p:nvPr/>
        </p:nvSpPr>
        <p:spPr bwMode="auto">
          <a:xfrm>
            <a:off x="76200" y="2362200"/>
            <a:ext cx="990600" cy="0"/>
          </a:xfrm>
          <a:prstGeom prst="line">
            <a:avLst/>
          </a:prstGeom>
          <a:noFill/>
          <a:ln w="25400">
            <a:solidFill>
              <a:srgbClr val="FF00FF"/>
            </a:solidFill>
            <a:round/>
            <a:headEnd/>
            <a:tailEnd/>
          </a:ln>
        </p:spPr>
        <p:txBody>
          <a:bodyPr/>
          <a:lstStyle/>
          <a:p>
            <a:endParaRPr lang="en-AU" dirty="0"/>
          </a:p>
        </p:txBody>
      </p:sp>
      <p:sp>
        <p:nvSpPr>
          <p:cNvPr id="10258" name="Line 18"/>
          <p:cNvSpPr>
            <a:spLocks noChangeShapeType="1"/>
          </p:cNvSpPr>
          <p:nvPr/>
        </p:nvSpPr>
        <p:spPr bwMode="auto">
          <a:xfrm>
            <a:off x="76200" y="1447800"/>
            <a:ext cx="990600" cy="0"/>
          </a:xfrm>
          <a:prstGeom prst="line">
            <a:avLst/>
          </a:prstGeom>
          <a:noFill/>
          <a:ln w="25400">
            <a:solidFill>
              <a:srgbClr val="FF00FF"/>
            </a:solidFill>
            <a:round/>
            <a:headEnd/>
            <a:tailEnd/>
          </a:ln>
        </p:spPr>
        <p:txBody>
          <a:bodyPr/>
          <a:lstStyle/>
          <a:p>
            <a:endParaRPr lang="en-AU" dirty="0"/>
          </a:p>
        </p:txBody>
      </p:sp>
      <p:sp>
        <p:nvSpPr>
          <p:cNvPr id="10259" name="Rectangle 19">
            <a:hlinkClick r:id="rId4" action="ppaction://hlinksldjump" tooltip="Click here to go to this dot point"/>
          </p:cNvPr>
          <p:cNvSpPr>
            <a:spLocks noChangeArrowheads="1"/>
          </p:cNvSpPr>
          <p:nvPr/>
        </p:nvSpPr>
        <p:spPr bwMode="auto">
          <a:xfrm>
            <a:off x="1258888" y="2636838"/>
            <a:ext cx="72390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None/>
            </a:pPr>
            <a:endParaRPr lang="en-US" sz="2300" dirty="0">
              <a:solidFill>
                <a:srgbClr val="660066"/>
              </a:solidFill>
              <a:latin typeface="Tahoma" pitchFamily="34" charset="0"/>
              <a:cs typeface="Times New Roman" pitchFamily="18" charset="0"/>
            </a:endParaRPr>
          </a:p>
        </p:txBody>
      </p:sp>
      <p:sp>
        <p:nvSpPr>
          <p:cNvPr id="10260" name="Rectangle 20">
            <a:hlinkClick r:id="rId5" action="ppaction://hlinksldjump" tooltip="Click here to go to this dot point"/>
          </p:cNvPr>
          <p:cNvSpPr>
            <a:spLocks noChangeArrowheads="1"/>
          </p:cNvSpPr>
          <p:nvPr/>
        </p:nvSpPr>
        <p:spPr bwMode="auto">
          <a:xfrm>
            <a:off x="1547813" y="2708275"/>
            <a:ext cx="6934200" cy="11303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r>
              <a:rPr lang="en-AU" dirty="0">
                <a:solidFill>
                  <a:srgbClr val="660066"/>
                </a:solidFill>
                <a:latin typeface="Tahoma" pitchFamily="34" charset="0"/>
              </a:rPr>
              <a:t>This tilting of the head is referred to as the power stroke. The pulling of the thin filament past the thick filament shortens the </a:t>
            </a:r>
            <a:r>
              <a:rPr lang="en-AU" dirty="0">
                <a:solidFill>
                  <a:srgbClr val="660066"/>
                </a:solidFill>
                <a:latin typeface="Tahoma" pitchFamily="34" charset="0"/>
              </a:rPr>
              <a:t>sarcomere</a:t>
            </a:r>
            <a:r>
              <a:rPr lang="en-AU" dirty="0">
                <a:solidFill>
                  <a:srgbClr val="660066"/>
                </a:solidFill>
                <a:latin typeface="Tahoma" pitchFamily="34" charset="0"/>
              </a:rPr>
              <a:t> and generates force. When the fibres are not contracting, the myosin head remains in contact with the </a:t>
            </a:r>
            <a:r>
              <a:rPr lang="en-AU" dirty="0">
                <a:solidFill>
                  <a:srgbClr val="660066"/>
                </a:solidFill>
                <a:latin typeface="Tahoma" pitchFamily="34" charset="0"/>
              </a:rPr>
              <a:t>actin</a:t>
            </a:r>
            <a:r>
              <a:rPr lang="en-AU" dirty="0">
                <a:solidFill>
                  <a:srgbClr val="660066"/>
                </a:solidFill>
                <a:latin typeface="Tahoma" pitchFamily="34" charset="0"/>
              </a:rPr>
              <a:t> molecule, but the molecular bonding at the site is weakened or blocked by </a:t>
            </a:r>
            <a:r>
              <a:rPr lang="en-AU" dirty="0">
                <a:solidFill>
                  <a:srgbClr val="660066"/>
                </a:solidFill>
                <a:latin typeface="Tahoma" pitchFamily="34" charset="0"/>
              </a:rPr>
              <a:t>tropomyosin</a:t>
            </a:r>
            <a:r>
              <a:rPr lang="en-AU" dirty="0">
                <a:solidFill>
                  <a:srgbClr val="660066"/>
                </a:solidFill>
                <a:latin typeface="Tahoma" pitchFamily="34" charset="0"/>
              </a:rPr>
              <a:t>.</a:t>
            </a:r>
          </a:p>
          <a:p>
            <a:pPr marL="342900" indent="-342900">
              <a:lnSpc>
                <a:spcPct val="95000"/>
              </a:lnSpc>
              <a:spcBef>
                <a:spcPct val="20000"/>
              </a:spcBef>
              <a:buClr>
                <a:srgbClr val="00FF00"/>
              </a:buClr>
              <a:buSzPct val="65000"/>
              <a:buFont typeface="Wingdings" pitchFamily="2" charset="2"/>
              <a:buNone/>
            </a:pPr>
            <a:r>
              <a:rPr lang="en-AU" dirty="0">
                <a:solidFill>
                  <a:srgbClr val="660066"/>
                </a:solidFill>
                <a:latin typeface="Tahoma" pitchFamily="34" charset="0"/>
              </a:rPr>
              <a:t>	(</a:t>
            </a:r>
            <a:r>
              <a:rPr lang="en-AU" b="1" dirty="0">
                <a:solidFill>
                  <a:srgbClr val="660066"/>
                </a:solidFill>
                <a:latin typeface="Tahoma" pitchFamily="34" charset="0"/>
              </a:rPr>
              <a:t>Tropomyosin</a:t>
            </a:r>
            <a:r>
              <a:rPr lang="en-AU" dirty="0">
                <a:solidFill>
                  <a:srgbClr val="660066"/>
                </a:solidFill>
                <a:latin typeface="Tahoma" pitchFamily="34" charset="0"/>
              </a:rPr>
              <a:t> is an </a:t>
            </a:r>
            <a:r>
              <a:rPr lang="en-AU" dirty="0">
                <a:solidFill>
                  <a:srgbClr val="660066"/>
                </a:solidFill>
                <a:latin typeface="Tahoma" pitchFamily="34" charset="0"/>
              </a:rPr>
              <a:t>actin</a:t>
            </a:r>
            <a:r>
              <a:rPr lang="en-AU" dirty="0">
                <a:solidFill>
                  <a:srgbClr val="660066"/>
                </a:solidFill>
                <a:latin typeface="Tahoma" pitchFamily="34" charset="0"/>
              </a:rPr>
              <a:t>-binding protein that regulates </a:t>
            </a:r>
            <a:r>
              <a:rPr lang="en-AU" dirty="0">
                <a:solidFill>
                  <a:srgbClr val="660066"/>
                </a:solidFill>
                <a:latin typeface="Tahoma" pitchFamily="34" charset="0"/>
              </a:rPr>
              <a:t>actin</a:t>
            </a:r>
            <a:r>
              <a:rPr lang="en-AU" dirty="0">
                <a:solidFill>
                  <a:srgbClr val="660066"/>
                </a:solidFill>
                <a:latin typeface="Tahoma" pitchFamily="34" charset="0"/>
              </a:rPr>
              <a:t> mechanics.)</a:t>
            </a:r>
            <a:r>
              <a:rPr lang="en-AU" sz="3200" dirty="0"/>
              <a:t> </a:t>
            </a:r>
            <a:endParaRPr lang="en-AU"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Char char="§"/>
            </a:pPr>
            <a:endParaRPr lang="en-AU" sz="800" dirty="0">
              <a:solidFill>
                <a:srgbClr val="660066"/>
              </a:solidFill>
              <a:latin typeface="Tahoma" pitchFamily="34" charset="0"/>
              <a:cs typeface="Times New Roman" pitchFamily="18" charset="0"/>
            </a:endParaRPr>
          </a:p>
          <a:p>
            <a:pPr marL="342900" indent="-342900" algn="r">
              <a:lnSpc>
                <a:spcPct val="95000"/>
              </a:lnSpc>
              <a:spcBef>
                <a:spcPct val="20000"/>
              </a:spcBef>
              <a:buClr>
                <a:srgbClr val="00FF00"/>
              </a:buClr>
              <a:buSzPct val="65000"/>
              <a:buFont typeface="Wingdings" pitchFamily="2" charset="2"/>
              <a:buChar char="§"/>
            </a:pPr>
            <a:r>
              <a:rPr lang="en-AU" sz="800" dirty="0">
                <a:solidFill>
                  <a:srgbClr val="660066"/>
                </a:solidFill>
                <a:latin typeface="Tahoma" pitchFamily="34" charset="0"/>
                <a:cs typeface="Times New Roman" pitchFamily="18" charset="0"/>
              </a:rPr>
              <a:t>Wilmore et.al 2008</a:t>
            </a: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gn="r">
              <a:lnSpc>
                <a:spcPct val="95000"/>
              </a:lnSpc>
              <a:spcBef>
                <a:spcPct val="20000"/>
              </a:spcBef>
              <a:buClr>
                <a:srgbClr val="00FF00"/>
              </a:buClr>
              <a:buSzPct val="65000"/>
              <a:buFont typeface="Wingdings" pitchFamily="2" charset="2"/>
              <a:buNone/>
            </a:pPr>
            <a:endParaRPr lang="en-AU" sz="800" dirty="0">
              <a:solidFill>
                <a:srgbClr val="660066"/>
              </a:solidFill>
              <a:latin typeface="Tahoma" pitchFamily="34" charset="0"/>
            </a:endParaRPr>
          </a:p>
          <a:p>
            <a:pPr marL="342900" indent="-342900">
              <a:lnSpc>
                <a:spcPct val="95000"/>
              </a:lnSpc>
              <a:spcBef>
                <a:spcPct val="20000"/>
              </a:spcBef>
              <a:buClr>
                <a:srgbClr val="00FF00"/>
              </a:buClr>
              <a:buSzPct val="65000"/>
              <a:buFont typeface="Wingdings" pitchFamily="2" charset="2"/>
              <a:buNone/>
            </a:pPr>
            <a:endParaRPr lang="en-AU" dirty="0">
              <a:solidFill>
                <a:srgbClr val="660066"/>
              </a:solidFill>
              <a:latin typeface="Tahoma" pitchFamily="34" charset="0"/>
            </a:endParaRPr>
          </a:p>
        </p:txBody>
      </p:sp>
      <p:sp>
        <p:nvSpPr>
          <p:cNvPr id="10261" name="Rectangle 21">
            <a:hlinkClick r:id="" action="ppaction://noaction" tooltip="Click here to go to this dot point"/>
          </p:cNvPr>
          <p:cNvSpPr>
            <a:spLocks noChangeArrowheads="1"/>
          </p:cNvSpPr>
          <p:nvPr/>
        </p:nvSpPr>
        <p:spPr bwMode="auto">
          <a:xfrm>
            <a:off x="1258888" y="3573463"/>
            <a:ext cx="3962400" cy="457200"/>
          </a:xfrm>
          <a:prstGeom prst="rect">
            <a:avLst/>
          </a:prstGeom>
          <a:noFill/>
          <a:ln w="9525">
            <a:noFill/>
            <a:miter lim="800000"/>
            <a:headEnd/>
            <a:tailEnd/>
          </a:ln>
        </p:spPr>
        <p:txBody>
          <a:bodyPr/>
          <a:lstStyle/>
          <a:p>
            <a:pPr marL="342900" indent="-342900">
              <a:lnSpc>
                <a:spcPct val="95000"/>
              </a:lnSpc>
              <a:spcBef>
                <a:spcPct val="20000"/>
              </a:spcBef>
              <a:buClr>
                <a:srgbClr val="00FF00"/>
              </a:buClr>
              <a:buSzPct val="65000"/>
              <a:buFont typeface="Wingdings" pitchFamily="2" charset="2"/>
              <a:buChar char="§"/>
            </a:pPr>
            <a:endParaRPr lang="en-US" sz="2300" dirty="0">
              <a:solidFill>
                <a:srgbClr val="660066"/>
              </a:solidFill>
              <a:latin typeface="Tahoma" pitchFamily="34" charset="0"/>
              <a:cs typeface="Times New Roman" pitchFamily="18" charset="0"/>
            </a:endParaRPr>
          </a:p>
        </p:txBody>
      </p:sp>
      <p:sp>
        <p:nvSpPr>
          <p:cNvPr id="10262" name="Text Box 22">
            <a:hlinkClick r:id="rId3" action="ppaction://hlinksldjump" tooltip="'Click' to go to this Critical Question"/>
          </p:cNvPr>
          <p:cNvSpPr txBox="1">
            <a:spLocks noChangeArrowheads="1"/>
          </p:cNvSpPr>
          <p:nvPr/>
        </p:nvSpPr>
        <p:spPr bwMode="auto">
          <a:xfrm>
            <a:off x="0" y="3351213"/>
            <a:ext cx="1219200" cy="3651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1. Neuromuscular function</a:t>
            </a:r>
          </a:p>
        </p:txBody>
      </p:sp>
      <p:sp>
        <p:nvSpPr>
          <p:cNvPr id="10263" name="Text Box 23">
            <a:hlinkClick r:id="rId6" action="ppaction://hlinksldjump" tooltip="'Click' to go to this Critical Question"/>
          </p:cNvPr>
          <p:cNvSpPr txBox="1">
            <a:spLocks noChangeArrowheads="1"/>
          </p:cNvSpPr>
          <p:nvPr/>
        </p:nvSpPr>
        <p:spPr bwMode="auto">
          <a:xfrm>
            <a:off x="0" y="3960813"/>
            <a:ext cx="1219200" cy="911225"/>
          </a:xfrm>
          <a:prstGeom prst="rect">
            <a:avLst/>
          </a:prstGeom>
          <a:noFill/>
          <a:ln w="3175">
            <a:noFill/>
            <a:miter lim="800000"/>
            <a:headEnd/>
            <a:tailEnd/>
          </a:ln>
        </p:spPr>
        <p:txBody>
          <a:bodyPr>
            <a:spAutoFit/>
          </a:bodyPr>
          <a:lstStyle/>
          <a:p>
            <a:pPr>
              <a:spcBef>
                <a:spcPct val="50000"/>
              </a:spcBef>
            </a:pPr>
            <a:r>
              <a:rPr lang="en-AU" sz="900" b="1" dirty="0">
                <a:solidFill>
                  <a:srgbClr val="660066"/>
                </a:solidFill>
                <a:latin typeface="Tahoma" pitchFamily="34" charset="0"/>
              </a:rPr>
              <a:t>2. Joint and movement type</a:t>
            </a:r>
          </a:p>
          <a:p>
            <a:pPr>
              <a:spcBef>
                <a:spcPct val="50000"/>
              </a:spcBef>
            </a:pPr>
            <a:endParaRPr lang="en-AU" sz="900" b="1" dirty="0">
              <a:solidFill>
                <a:srgbClr val="660066"/>
              </a:solidFill>
              <a:latin typeface="Tahoma" pitchFamily="34" charset="0"/>
            </a:endParaRPr>
          </a:p>
          <a:p>
            <a:pPr>
              <a:spcBef>
                <a:spcPct val="50000"/>
              </a:spcBef>
            </a:pPr>
            <a:r>
              <a:rPr lang="en-AU" sz="900" b="1" dirty="0">
                <a:solidFill>
                  <a:srgbClr val="660066"/>
                </a:solidFill>
                <a:latin typeface="Tahoma" pitchFamily="34" charset="0"/>
              </a:rPr>
              <a:t>3. Fundamentals of biomechanics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4429</TotalTime>
  <Words>1839</Words>
  <Application>Microsoft PowerPoint</Application>
  <PresentationFormat>On-screen Show (4:3)</PresentationFormat>
  <Paragraphs>729</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Times New Roman</vt:lpstr>
      <vt:lpstr>Arial</vt:lpstr>
      <vt:lpstr>Tahoma</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Trinity Grammar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Wilkins</dc:creator>
  <cp:lastModifiedBy>pwilkins</cp:lastModifiedBy>
  <cp:revision>425</cp:revision>
  <dcterms:created xsi:type="dcterms:W3CDTF">2006-11-10T08:05:25Z</dcterms:created>
  <dcterms:modified xsi:type="dcterms:W3CDTF">2008-08-06T08:00:20Z</dcterms:modified>
</cp:coreProperties>
</file>