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60"/>
  </p:notesMasterIdLst>
  <p:handoutMasterIdLst>
    <p:handoutMasterId r:id="rId61"/>
  </p:handoutMasterIdLst>
  <p:sldIdLst>
    <p:sldId id="1173" r:id="rId3"/>
    <p:sldId id="2552" r:id="rId4"/>
    <p:sldId id="2553" r:id="rId5"/>
    <p:sldId id="2323" r:id="rId6"/>
    <p:sldId id="2324" r:id="rId7"/>
    <p:sldId id="1889" r:id="rId8"/>
    <p:sldId id="2344" r:id="rId9"/>
    <p:sldId id="1075" r:id="rId10"/>
    <p:sldId id="2628" r:id="rId11"/>
    <p:sldId id="1113" r:id="rId12"/>
    <p:sldId id="1108" r:id="rId13"/>
    <p:sldId id="1109" r:id="rId14"/>
    <p:sldId id="1110" r:id="rId15"/>
    <p:sldId id="1111" r:id="rId16"/>
    <p:sldId id="2401" r:id="rId17"/>
    <p:sldId id="2460" r:id="rId18"/>
    <p:sldId id="1048" r:id="rId19"/>
    <p:sldId id="1049" r:id="rId20"/>
    <p:sldId id="1053" r:id="rId21"/>
    <p:sldId id="1054" r:id="rId22"/>
    <p:sldId id="1055" r:id="rId23"/>
    <p:sldId id="1063" r:id="rId24"/>
    <p:sldId id="1064" r:id="rId25"/>
    <p:sldId id="1065" r:id="rId26"/>
    <p:sldId id="1056" r:id="rId27"/>
    <p:sldId id="1057" r:id="rId28"/>
    <p:sldId id="1066" r:id="rId29"/>
    <p:sldId id="1058" r:id="rId30"/>
    <p:sldId id="1067" r:id="rId31"/>
    <p:sldId id="1059" r:id="rId32"/>
    <p:sldId id="1062" r:id="rId33"/>
    <p:sldId id="1181" r:id="rId34"/>
    <p:sldId id="2427" r:id="rId35"/>
    <p:sldId id="2428" r:id="rId36"/>
    <p:sldId id="882" r:id="rId37"/>
    <p:sldId id="883" r:id="rId38"/>
    <p:sldId id="851" r:id="rId39"/>
    <p:sldId id="866" r:id="rId40"/>
    <p:sldId id="884" r:id="rId41"/>
    <p:sldId id="885" r:id="rId42"/>
    <p:sldId id="2440" r:id="rId43"/>
    <p:sldId id="2594" r:id="rId44"/>
    <p:sldId id="2589" r:id="rId45"/>
    <p:sldId id="2520" r:id="rId46"/>
    <p:sldId id="2595" r:id="rId47"/>
    <p:sldId id="2596" r:id="rId48"/>
    <p:sldId id="2627" r:id="rId49"/>
    <p:sldId id="2509" r:id="rId50"/>
    <p:sldId id="2510" r:id="rId51"/>
    <p:sldId id="2511" r:id="rId52"/>
    <p:sldId id="2512" r:id="rId53"/>
    <p:sldId id="2513" r:id="rId54"/>
    <p:sldId id="2514" r:id="rId55"/>
    <p:sldId id="2592" r:id="rId56"/>
    <p:sldId id="2516" r:id="rId57"/>
    <p:sldId id="2476" r:id="rId58"/>
    <p:sldId id="331" r:id="rId5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9B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4655" autoAdjust="0"/>
  </p:normalViewPr>
  <p:slideViewPr>
    <p:cSldViewPr>
      <p:cViewPr varScale="1">
        <p:scale>
          <a:sx n="73" d="100"/>
          <a:sy n="73" d="100"/>
        </p:scale>
        <p:origin x="10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9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15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6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2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5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2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3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5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1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0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3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1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1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1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228599"/>
            <a:ext cx="7848599" cy="931464"/>
          </a:xfrm>
          <a:prstGeom prst="rect">
            <a:avLst/>
          </a:prstGeom>
          <a:solidFill>
            <a:srgbClr val="B319B7"/>
          </a:solidFill>
          <a:ln w="76200">
            <a:solidFill>
              <a:srgbClr val="92D050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September 18, 2019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6341082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7D624-760A-4C92-A4CD-52C00B5A6407}"/>
              </a:ext>
            </a:extLst>
          </p:cNvPr>
          <p:cNvSpPr txBox="1"/>
          <p:nvPr/>
        </p:nvSpPr>
        <p:spPr>
          <a:xfrm>
            <a:off x="457200" y="2138868"/>
            <a:ext cx="4267201" cy="28007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Wednesday: </a:t>
            </a:r>
            <a:r>
              <a:rPr lang="en-US" sz="2400" b="1" dirty="0" smtClean="0"/>
              <a:t>Imagine Math – </a:t>
            </a:r>
            <a:r>
              <a:rPr lang="en-US" sz="2400" b="1" dirty="0" err="1" smtClean="0"/>
              <a:t>classworks</a:t>
            </a:r>
            <a:r>
              <a:rPr lang="en-US" sz="2400" b="1" dirty="0" smtClean="0"/>
              <a:t> unavailable</a:t>
            </a:r>
            <a:endParaRPr lang="en-US" sz="2400" b="1" dirty="0"/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Amiyah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Jaiden</a:t>
            </a:r>
          </a:p>
          <a:p>
            <a:pPr algn="ctr"/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Macon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F46DB1-999E-4617-9987-25EE10C79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01" y="1472211"/>
            <a:ext cx="3694764" cy="45567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52578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Landon – LLI w/Mrs. Thompson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5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935162"/>
          </a:xfrm>
          <a:solidFill>
            <a:srgbClr val="0070C0"/>
          </a:solidFill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at </a:t>
            </a: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Carpet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419600" cy="31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00200" y="5893289"/>
            <a:ext cx="5943600" cy="7921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800" b="1" dirty="0"/>
              <a:t>Are we still the best?</a:t>
            </a:r>
          </a:p>
        </p:txBody>
      </p:sp>
    </p:spTree>
    <p:extLst>
      <p:ext uri="{BB962C8B-B14F-4D97-AF65-F5344CB8AC3E}">
        <p14:creationId xmlns:p14="http://schemas.microsoft.com/office/powerpoint/2010/main" val="195079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975" y="160338"/>
            <a:ext cx="4659086" cy="5794883"/>
          </a:xfrm>
          <a:prstGeom prst="rect">
            <a:avLst/>
          </a:prstGeom>
        </p:spPr>
      </p:pic>
      <p:sp>
        <p:nvSpPr>
          <p:cNvPr id="5" name="AutoShape 2" descr="Image result for kevin henk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30465"/>
            <a:ext cx="1600199" cy="1998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Author &amp; Illustrator:  Kevin </a:t>
            </a:r>
            <a:r>
              <a:rPr lang="en-US" dirty="0" err="1"/>
              <a:t>Henkes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16286" y="3581400"/>
            <a:ext cx="4027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this story you will meet a young mouse named Lilly who has a new baby brother named Julius.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343" y="5819411"/>
            <a:ext cx="8109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will stop during the reading so you and your partner can discuss what you have learned about Lilly.</a:t>
            </a:r>
          </a:p>
        </p:txBody>
      </p:sp>
    </p:spTree>
    <p:extLst>
      <p:ext uri="{BB962C8B-B14F-4D97-AF65-F5344CB8AC3E}">
        <p14:creationId xmlns:p14="http://schemas.microsoft.com/office/powerpoint/2010/main" val="17969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4648200" cy="1143000"/>
          </a:xfrm>
        </p:spPr>
        <p:txBody>
          <a:bodyPr/>
          <a:lstStyle/>
          <a:p>
            <a:r>
              <a:rPr lang="en-US" dirty="0"/>
              <a:t>After page 11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381000"/>
            <a:ext cx="1914525" cy="238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048000"/>
            <a:ext cx="6291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have you found out about Lilly so far?  </a:t>
            </a:r>
            <a:r>
              <a:rPr lang="en-US" sz="3200" b="1" i="1" dirty="0">
                <a:solidFill>
                  <a:srgbClr val="FF0000"/>
                </a:solidFill>
              </a:rPr>
              <a:t>Turn to your partner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61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228725"/>
            <a:ext cx="4648200" cy="1143000"/>
          </a:xfrm>
        </p:spPr>
        <p:txBody>
          <a:bodyPr/>
          <a:lstStyle/>
          <a:p>
            <a:r>
              <a:rPr lang="en-US" dirty="0"/>
              <a:t>After page 25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457200"/>
            <a:ext cx="1914525" cy="238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399" y="3048000"/>
            <a:ext cx="7400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more have you found out about Lilly?  </a:t>
            </a:r>
            <a:r>
              <a:rPr lang="en-US" sz="3200" b="1" i="1" dirty="0">
                <a:solidFill>
                  <a:srgbClr val="FF0000"/>
                </a:solidFill>
              </a:rPr>
              <a:t>Turn to your partner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53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477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Discussion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1"/>
          <a:stretch/>
        </p:blipFill>
        <p:spPr>
          <a:xfrm>
            <a:off x="7086600" y="261575"/>
            <a:ext cx="1814226" cy="1795825"/>
          </a:xfrm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74009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What is this story about?</a:t>
            </a:r>
          </a:p>
          <a:p>
            <a:endParaRPr lang="en-US" sz="3200" dirty="0"/>
          </a:p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that main characters usually have problems to solve.</a:t>
            </a:r>
          </a:p>
          <a:p>
            <a:endParaRPr lang="en-US" sz="3200" dirty="0"/>
          </a:p>
          <a:p>
            <a:r>
              <a:rPr lang="en-US" sz="3200" b="1" i="1" dirty="0"/>
              <a:t>What is Lilly’s problem in this story?  How is her problem solved?</a:t>
            </a:r>
          </a:p>
        </p:txBody>
      </p:sp>
    </p:spTree>
    <p:extLst>
      <p:ext uri="{BB962C8B-B14F-4D97-AF65-F5344CB8AC3E}">
        <p14:creationId xmlns:p14="http://schemas.microsoft.com/office/powerpoint/2010/main" val="162736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0823" y="240786"/>
            <a:ext cx="3802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Reading &amp; Teacher Conferences</a:t>
            </a:r>
          </a:p>
        </p:txBody>
      </p:sp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9:55 – 10:25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901" y="3287774"/>
            <a:ext cx="2481992" cy="2300899"/>
          </a:xfrm>
          <a:prstGeom prst="rect">
            <a:avLst/>
          </a:prstGeom>
        </p:spPr>
      </p:pic>
      <p:sp>
        <p:nvSpPr>
          <p:cNvPr id="6" name="Subtitle 5"/>
          <p:cNvSpPr txBox="1">
            <a:spLocks/>
          </p:cNvSpPr>
          <p:nvPr/>
        </p:nvSpPr>
        <p:spPr bwMode="auto">
          <a:xfrm>
            <a:off x="155575" y="1295400"/>
            <a:ext cx="2770985" cy="44622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 –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Epic: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Jaiden - 1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Elin -2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Jearon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- 3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 - 4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Aiden - 5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Kaylah - 6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Katelynn - 7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McKenzie - 8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 - 9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132DFD-7134-475F-A684-340ADCAF8EA1}"/>
              </a:ext>
            </a:extLst>
          </p:cNvPr>
          <p:cNvSpPr/>
          <p:nvPr/>
        </p:nvSpPr>
        <p:spPr>
          <a:xfrm>
            <a:off x="3135405" y="480288"/>
            <a:ext cx="1981200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Roby: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</a:t>
            </a:r>
          </a:p>
          <a:p>
            <a:pPr marL="0" lvl="1">
              <a:defRPr/>
            </a:pPr>
            <a:r>
              <a:rPr lang="en-US" sz="2400" dirty="0">
                <a:solidFill>
                  <a:srgbClr val="003300"/>
                </a:solidFill>
              </a:rPr>
              <a:t>Emma</a:t>
            </a:r>
          </a:p>
          <a:p>
            <a:pPr marL="0" lvl="1">
              <a:defRPr/>
            </a:pPr>
            <a:r>
              <a:rPr lang="en-US" sz="2400" dirty="0" err="1">
                <a:solidFill>
                  <a:srgbClr val="003300"/>
                </a:solidFill>
              </a:rPr>
              <a:t>Caydance</a:t>
            </a:r>
            <a:endParaRPr lang="en-US" sz="2400" dirty="0">
              <a:solidFill>
                <a:srgbClr val="003300"/>
              </a:solidFill>
            </a:endParaRPr>
          </a:p>
          <a:p>
            <a:pPr marL="0" lvl="1">
              <a:defRPr/>
            </a:pPr>
            <a:r>
              <a:rPr lang="en-US" sz="2400" dirty="0">
                <a:solidFill>
                  <a:srgbClr val="003300"/>
                </a:solidFill>
              </a:rPr>
              <a:t>Kaylee</a:t>
            </a:r>
          </a:p>
          <a:p>
            <a:pPr marL="0" lvl="1">
              <a:defRPr/>
            </a:pPr>
            <a:r>
              <a:rPr lang="en-US" sz="2400" dirty="0">
                <a:solidFill>
                  <a:srgbClr val="003300"/>
                </a:solidFill>
              </a:rPr>
              <a:t>Jordyn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2FBC5-D06E-4771-8C04-1E825E1CEA1E}"/>
              </a:ext>
            </a:extLst>
          </p:cNvPr>
          <p:cNvSpPr/>
          <p:nvPr/>
        </p:nvSpPr>
        <p:spPr>
          <a:xfrm>
            <a:off x="3135405" y="3047708"/>
            <a:ext cx="1981200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Thompson: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SIPPS</a:t>
            </a:r>
          </a:p>
          <a:p>
            <a:pPr marL="0" lvl="1"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Amiyah</a:t>
            </a:r>
          </a:p>
          <a:p>
            <a:pPr marL="0" lvl="1"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Landon</a:t>
            </a:r>
          </a:p>
          <a:p>
            <a:pPr marL="0" lvl="1">
              <a:defRPr/>
            </a:pP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Macon</a:t>
            </a:r>
          </a:p>
          <a:p>
            <a:pPr marL="0" lvl="1"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Cohen</a:t>
            </a:r>
          </a:p>
          <a:p>
            <a:pPr marL="0" lvl="1">
              <a:defRPr/>
            </a:pP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Paisleigh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770773"/>
            <a:ext cx="6553200" cy="4267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&amp; Grammar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5648" y="6096000"/>
            <a:ext cx="2528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10:25 – 10:40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clock 8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Image result for vocabulary gram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990433"/>
            <a:ext cx="1307857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4724400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6" y="347881"/>
            <a:ext cx="2650347" cy="1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4267200" cy="71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Snack Time </a:t>
            </a:r>
          </a:p>
        </p:txBody>
      </p:sp>
    </p:spTree>
    <p:extLst>
      <p:ext uri="{BB962C8B-B14F-4D97-AF65-F5344CB8AC3E}">
        <p14:creationId xmlns:p14="http://schemas.microsoft.com/office/powerpoint/2010/main" val="11061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077200" cy="3733800"/>
          </a:xfrm>
        </p:spPr>
        <p:txBody>
          <a:bodyPr/>
          <a:lstStyle/>
          <a:p>
            <a:r>
              <a:rPr lang="en-US" dirty="0"/>
              <a:t>Let’s listen to pages 6 &amp; 7 again.</a:t>
            </a:r>
          </a:p>
          <a:p>
            <a:endParaRPr lang="en-US" dirty="0"/>
          </a:p>
          <a:p>
            <a:r>
              <a:rPr lang="en-US" dirty="0"/>
              <a:t>Unfortunate has the prefix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un- </a:t>
            </a:r>
          </a:p>
          <a:p>
            <a:pPr marL="457200" lvl="1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Un- means not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274638"/>
            <a:ext cx="8382000" cy="104378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 – ?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2" y="1600200"/>
            <a:ext cx="2414588" cy="238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71214"/>
            <a:ext cx="3456224" cy="245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2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572000"/>
          </a:xfrm>
        </p:spPr>
        <p:txBody>
          <a:bodyPr/>
          <a:lstStyle/>
          <a:p>
            <a:r>
              <a:rPr lang="en-US" dirty="0"/>
              <a:t>Let’s listen to page 6 again.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Based on what you heard and what you know about the prefix un-, what do you think unfortunate means?</a:t>
            </a:r>
          </a:p>
          <a:p>
            <a:r>
              <a:rPr lang="en-US" dirty="0"/>
              <a:t>Did you use your knowledge of the prefix un- to determine that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 means unlucky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3255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 - 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1869624" cy="184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4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What’s the new word we are learning that means “</a:t>
            </a:r>
            <a:r>
              <a:rPr lang="en-US" sz="4400" b="1" i="1" dirty="0"/>
              <a:t>unlucky</a:t>
            </a:r>
            <a:r>
              <a:rPr lang="en-US" sz="4400" dirty="0"/>
              <a:t>”?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960085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</a:t>
            </a:r>
          </a:p>
        </p:txBody>
      </p:sp>
    </p:spTree>
    <p:extLst>
      <p:ext uri="{BB962C8B-B14F-4D97-AF65-F5344CB8AC3E}">
        <p14:creationId xmlns:p14="http://schemas.microsoft.com/office/powerpoint/2010/main" val="289330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250" t="13000" r="40625" b="7000"/>
          <a:stretch/>
        </p:blipFill>
        <p:spPr>
          <a:xfrm>
            <a:off x="4455814" y="248214"/>
            <a:ext cx="4521552" cy="59299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F013A5-F26A-43A5-9023-0DD4B0157B5B}"/>
              </a:ext>
            </a:extLst>
          </p:cNvPr>
          <p:cNvSpPr/>
          <p:nvPr/>
        </p:nvSpPr>
        <p:spPr>
          <a:xfrm>
            <a:off x="4527080" y="3296214"/>
            <a:ext cx="2252834" cy="2881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919AAB-4AE8-48E0-A3C8-0ABCCE58D3EB}"/>
              </a:ext>
            </a:extLst>
          </p:cNvPr>
          <p:cNvSpPr/>
          <p:nvPr/>
        </p:nvSpPr>
        <p:spPr>
          <a:xfrm>
            <a:off x="6781538" y="3246267"/>
            <a:ext cx="2134674" cy="293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B7D8A9-C312-4CC7-8BA3-035A392A69F3}"/>
              </a:ext>
            </a:extLst>
          </p:cNvPr>
          <p:cNvSpPr txBox="1">
            <a:spLocks/>
          </p:cNvSpPr>
          <p:nvPr/>
        </p:nvSpPr>
        <p:spPr bwMode="auto">
          <a:xfrm>
            <a:off x="284825" y="6054572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b="1" i="1"/>
              <a:t>Reading Homework</a:t>
            </a:r>
            <a:endParaRPr lang="en-US" b="1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AA2997-807C-42D1-8691-817A322A42F9}"/>
              </a:ext>
            </a:extLst>
          </p:cNvPr>
          <p:cNvSpPr txBox="1">
            <a:spLocks/>
          </p:cNvSpPr>
          <p:nvPr/>
        </p:nvSpPr>
        <p:spPr bwMode="auto">
          <a:xfrm>
            <a:off x="4552025" y="6199383"/>
            <a:ext cx="4191000" cy="71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Snack Time – 10:30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1250" t="13000" r="40625" b="7000"/>
          <a:stretch/>
        </p:blipFill>
        <p:spPr>
          <a:xfrm>
            <a:off x="53921" y="263372"/>
            <a:ext cx="441579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4779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fortunate – 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905000"/>
            <a:ext cx="8081554" cy="3657600"/>
          </a:xfrm>
        </p:spPr>
        <p:txBody>
          <a:bodyPr/>
          <a:lstStyle/>
          <a:p>
            <a:r>
              <a:rPr lang="en-US" b="1" dirty="0"/>
              <a:t>Fortunate and unfortunate are antonyms.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dirty="0"/>
              <a:t>If unfortunate means </a:t>
            </a:r>
            <a:r>
              <a:rPr lang="en-US" b="1" i="1" dirty="0"/>
              <a:t>“unlucky,” </a:t>
            </a:r>
            <a:r>
              <a:rPr lang="en-US" b="1" dirty="0"/>
              <a:t>what do you think fortunate means? </a:t>
            </a:r>
          </a:p>
          <a:p>
            <a:r>
              <a:rPr lang="en-US" b="1" i="1" dirty="0"/>
              <a:t>Fortunate </a:t>
            </a:r>
            <a:r>
              <a:rPr lang="en-US" b="1" dirty="0"/>
              <a:t>means</a:t>
            </a:r>
            <a:r>
              <a:rPr lang="en-US" b="1" i="1" dirty="0"/>
              <a:t> “lucky.”</a:t>
            </a:r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0"/>
          <a:stretch/>
        </p:blipFill>
        <p:spPr bwMode="auto">
          <a:xfrm>
            <a:off x="4419600" y="2508406"/>
            <a:ext cx="3352800" cy="201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2442395"/>
            <a:ext cx="2782888" cy="2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6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80400" cy="11731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 or Fortunate?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r>
              <a:rPr lang="en-US" dirty="0"/>
              <a:t>Olive is at the bookstore.  When she asks the salesperson for a comic book she wants, he says, “It’s your lucky day.  This is our last copy.”</a:t>
            </a:r>
          </a:p>
          <a:p>
            <a:r>
              <a:rPr lang="en-US" b="1" dirty="0"/>
              <a:t>Is Olive unfortunate or fortunate?  Why?</a:t>
            </a:r>
          </a:p>
          <a:p>
            <a:pPr marL="0" indent="0">
              <a:buNone/>
            </a:pPr>
            <a:r>
              <a:rPr lang="en-US" b="1" dirty="0"/>
              <a:t>     – </a:t>
            </a:r>
            <a:r>
              <a:rPr lang="en-US" b="1" i="1" dirty="0">
                <a:solidFill>
                  <a:srgbClr val="FF0000"/>
                </a:solidFill>
              </a:rPr>
              <a:t>Turn to your Partner</a:t>
            </a:r>
            <a:endParaRPr lang="en-US" b="1" i="1" dirty="0"/>
          </a:p>
          <a:p>
            <a:pPr marL="457200" lvl="1" indent="0">
              <a:buNone/>
            </a:pPr>
            <a:r>
              <a:rPr lang="en-US" b="1" dirty="0"/>
              <a:t>		Olive is unfortunate/fortunate because…</a:t>
            </a:r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80400" cy="117316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 or Fortunate?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r>
              <a:rPr lang="en-US" dirty="0"/>
              <a:t>Olive is walking on the sidewalk after a rainstorm.  A car drives through a puddle and splashes her with rainwater.</a:t>
            </a:r>
          </a:p>
          <a:p>
            <a:r>
              <a:rPr lang="en-US" b="1" dirty="0"/>
              <a:t>Is Olive unfortunate or fortunate?  Why?</a:t>
            </a:r>
          </a:p>
          <a:p>
            <a:pPr marL="0" indent="0">
              <a:buNone/>
            </a:pPr>
            <a:r>
              <a:rPr lang="en-US" b="1" dirty="0"/>
              <a:t>     – </a:t>
            </a:r>
            <a:r>
              <a:rPr lang="en-US" b="1" i="1" dirty="0">
                <a:solidFill>
                  <a:srgbClr val="FF0000"/>
                </a:solidFill>
              </a:rPr>
              <a:t>Turn to your Partner</a:t>
            </a:r>
            <a:endParaRPr lang="en-US" b="1" i="1" dirty="0"/>
          </a:p>
          <a:p>
            <a:pPr marL="457200" lvl="1" indent="0">
              <a:buNone/>
            </a:pPr>
            <a:r>
              <a:rPr lang="en-US" b="1" dirty="0"/>
              <a:t>		Olive is unfortunate/fortunate because…</a:t>
            </a:r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80400" cy="11731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 or Fortunate?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r>
              <a:rPr lang="en-US" dirty="0"/>
              <a:t>Olive is eating lunch with her friend Orlando.  As she lifts a spoonful of soup to her mouth, Orlando shouts, “Stop! There’s a fly in your soup!”.</a:t>
            </a:r>
          </a:p>
          <a:p>
            <a:r>
              <a:rPr lang="en-US" b="1" dirty="0"/>
              <a:t>Is Olive unfortunate or fortunate?  Why?</a:t>
            </a:r>
          </a:p>
          <a:p>
            <a:pPr marL="0" indent="0">
              <a:buNone/>
            </a:pPr>
            <a:r>
              <a:rPr lang="en-US" b="1" dirty="0"/>
              <a:t>     – </a:t>
            </a:r>
            <a:r>
              <a:rPr lang="en-US" b="1" i="1" dirty="0">
                <a:solidFill>
                  <a:srgbClr val="FF0000"/>
                </a:solidFill>
              </a:rPr>
              <a:t>Turn to your Partner</a:t>
            </a:r>
            <a:endParaRPr lang="en-US" b="1" i="1" dirty="0"/>
          </a:p>
          <a:p>
            <a:pPr marL="457200" lvl="1" indent="0">
              <a:buNone/>
            </a:pPr>
            <a:r>
              <a:rPr lang="en-US" b="1" dirty="0"/>
              <a:t>		Olive is unfortunate/fortunate because…</a:t>
            </a:r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What’s the new word we are learning that means “</a:t>
            </a:r>
            <a:r>
              <a:rPr lang="en-US" sz="4400" b="1" i="1" dirty="0"/>
              <a:t>unlucky</a:t>
            </a:r>
            <a:r>
              <a:rPr lang="en-US" sz="4400" dirty="0"/>
              <a:t>”?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960085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</a:t>
            </a:r>
          </a:p>
        </p:txBody>
      </p:sp>
    </p:spTree>
    <p:extLst>
      <p:ext uri="{BB962C8B-B14F-4D97-AF65-F5344CB8AC3E}">
        <p14:creationId xmlns:p14="http://schemas.microsoft.com/office/powerpoint/2010/main" val="21665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What’s the new word we are learning that means “</a:t>
            </a:r>
            <a:r>
              <a:rPr lang="en-US" sz="4400" b="1" i="1" dirty="0"/>
              <a:t>lucky</a:t>
            </a:r>
            <a:r>
              <a:rPr lang="en-US" sz="4400" dirty="0"/>
              <a:t>”?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0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fortunate</a:t>
            </a:r>
          </a:p>
        </p:txBody>
      </p:sp>
    </p:spTree>
    <p:extLst>
      <p:ext uri="{BB962C8B-B14F-4D97-AF65-F5344CB8AC3E}">
        <p14:creationId xmlns:p14="http://schemas.microsoft.com/office/powerpoint/2010/main" val="27158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935162"/>
          </a:xfrm>
          <a:solidFill>
            <a:srgbClr val="FFFF00"/>
          </a:solidFill>
        </p:spPr>
        <p:txBody>
          <a:bodyPr/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immense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very large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27" y="2372519"/>
            <a:ext cx="7391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Immense means the same thing as large, but with this important difference:  when something is immense, it is huge or very large.  </a:t>
            </a:r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1869624" cy="184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8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96962"/>
          </a:xfrm>
          <a:solidFill>
            <a:srgbClr val="FFFF00"/>
          </a:solidFill>
        </p:spPr>
        <p:txBody>
          <a:bodyPr/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immense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05" y="1452959"/>
            <a:ext cx="8192589" cy="24280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me name a few things I have seen that are immense.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624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Niagara Falls in New York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5905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30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96962"/>
          </a:xfrm>
          <a:solidFill>
            <a:srgbClr val="FFFF00"/>
          </a:solidFill>
        </p:spPr>
        <p:txBody>
          <a:bodyPr/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immense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60637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Atlantic Ocean – East of The United States of America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096000" cy="40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96962"/>
          </a:xfrm>
          <a:solidFill>
            <a:srgbClr val="FFFF00"/>
          </a:solidFill>
        </p:spPr>
        <p:txBody>
          <a:bodyPr/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immense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30198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Mount Rushmore in South Dakota</a:t>
            </a:r>
          </a:p>
        </p:txBody>
      </p:sp>
    </p:spTree>
    <p:extLst>
      <p:ext uri="{BB962C8B-B14F-4D97-AF65-F5344CB8AC3E}">
        <p14:creationId xmlns:p14="http://schemas.microsoft.com/office/powerpoint/2010/main" val="34151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25" t="14001" r="40625" b="7999"/>
          <a:stretch/>
        </p:blipFill>
        <p:spPr>
          <a:xfrm>
            <a:off x="381000" y="225972"/>
            <a:ext cx="4876800" cy="6558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600200"/>
            <a:ext cx="3200400" cy="3048000"/>
          </a:xfrm>
        </p:spPr>
        <p:txBody>
          <a:bodyPr/>
          <a:lstStyle/>
          <a:p>
            <a:r>
              <a:rPr lang="en-US" sz="3200" b="1" i="1" dirty="0"/>
              <a:t>Math Homework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4E941-9F80-480A-8223-314DE683DC8F}"/>
              </a:ext>
            </a:extLst>
          </p:cNvPr>
          <p:cNvSpPr/>
          <p:nvPr/>
        </p:nvSpPr>
        <p:spPr>
          <a:xfrm>
            <a:off x="2819400" y="381000"/>
            <a:ext cx="2514600" cy="624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/>
              <a:t>When have you seen something that is immense?  Where did you see it? </a:t>
            </a:r>
            <a:r>
              <a:rPr lang="en-US" dirty="0">
                <a:solidFill>
                  <a:srgbClr val="FF0000"/>
                </a:solidFill>
              </a:rPr>
              <a:t>Turn to your Partner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/>
              <a:t>I saw an immense…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274638"/>
            <a:ext cx="8610600" cy="1096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immense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5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What’s the new word we are learning that means “</a:t>
            </a:r>
            <a:r>
              <a:rPr lang="en-US" sz="4400" b="1" dirty="0"/>
              <a:t>very large</a:t>
            </a:r>
            <a:r>
              <a:rPr lang="en-US" sz="4400" dirty="0"/>
              <a:t>”?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0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immense</a:t>
            </a:r>
          </a:p>
        </p:txBody>
      </p:sp>
    </p:spTree>
    <p:extLst>
      <p:ext uri="{BB962C8B-B14F-4D97-AF65-F5344CB8AC3E}">
        <p14:creationId xmlns:p14="http://schemas.microsoft.com/office/powerpoint/2010/main" val="16879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10:40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47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6019800"/>
            <a:ext cx="27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11:05 – 11:35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91" y="215578"/>
            <a:ext cx="2098818" cy="127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72853"/>
            <a:ext cx="2438399" cy="251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65" y="2272853"/>
            <a:ext cx="2520431" cy="251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4762137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 W3.3  </a:t>
            </a:r>
          </a:p>
          <a:p>
            <a:r>
              <a:rPr lang="en-US" sz="2400" b="1" i="1" dirty="0"/>
              <a:t>I can write narratives to develop real or imagined experiences or events using effective technique, descriptive details, and clear event sequences.</a:t>
            </a:r>
          </a:p>
        </p:txBody>
      </p:sp>
    </p:spTree>
    <p:extLst>
      <p:ext uri="{BB962C8B-B14F-4D97-AF65-F5344CB8AC3E}">
        <p14:creationId xmlns:p14="http://schemas.microsoft.com/office/powerpoint/2010/main" val="5767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at the Carpet…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28255" y="1600200"/>
            <a:ext cx="7606145" cy="4525963"/>
          </a:xfrm>
        </p:spPr>
        <p:txBody>
          <a:bodyPr/>
          <a:lstStyle/>
          <a:p>
            <a:r>
              <a:rPr lang="en-US" sz="4800" b="1" dirty="0"/>
              <a:t>Was it a perfect transition?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029200" cy="362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0899"/>
            <a:ext cx="4572000" cy="5847501"/>
          </a:xfrm>
        </p:spPr>
        <p:txBody>
          <a:bodyPr/>
          <a:lstStyle/>
          <a:p>
            <a:r>
              <a:rPr lang="en-US" sz="2800" dirty="0"/>
              <a:t>Remember our two previous stories from </a:t>
            </a:r>
            <a:r>
              <a:rPr lang="en-US" sz="2800" dirty="0" err="1"/>
              <a:t>Childtimes</a:t>
            </a:r>
            <a:r>
              <a:rPr lang="en-US" sz="2800" dirty="0"/>
              <a:t> – “Our House” and “Chores”?</a:t>
            </a:r>
          </a:p>
          <a:p>
            <a:r>
              <a:rPr lang="en-US" sz="2800" dirty="0"/>
              <a:t>Today I will read “John and the Snake” also by Pattie Ridley Jones.</a:t>
            </a:r>
          </a:p>
          <a:p>
            <a:r>
              <a:rPr lang="en-US" sz="2800" dirty="0"/>
              <a:t>In this personal narrative, she describes one incident from her childhood.</a:t>
            </a:r>
          </a:p>
          <a:p>
            <a:r>
              <a:rPr lang="en-US" sz="2800" dirty="0"/>
              <a:t>Imagine what is happening while I read.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931" y="228600"/>
            <a:ext cx="3332269" cy="40936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14800"/>
            <a:ext cx="150303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3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8713"/>
            <a:ext cx="6045067" cy="4475901"/>
          </a:xfrm>
        </p:spPr>
        <p:txBody>
          <a:bodyPr/>
          <a:lstStyle/>
          <a:p>
            <a:r>
              <a:rPr lang="en-US" sz="2800" dirty="0"/>
              <a:t>What incident does Pattie Ridley Jones describe in this personal narrative?</a:t>
            </a:r>
          </a:p>
          <a:p>
            <a:r>
              <a:rPr lang="en-US" sz="2800" dirty="0"/>
              <a:t>What did you see in your mind?</a:t>
            </a:r>
          </a:p>
          <a:p>
            <a:r>
              <a:rPr lang="en-US" sz="2800" dirty="0"/>
              <a:t>What other senses did you imagine using?</a:t>
            </a:r>
          </a:p>
          <a:p>
            <a:endParaRPr lang="en-US" sz="2800" dirty="0"/>
          </a:p>
          <a:p>
            <a:r>
              <a:rPr lang="en-US" sz="2800" dirty="0"/>
              <a:t>Many personal narratives, like this one, tell us about just one interesting incident from the author’s life.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949" y="1143000"/>
            <a:ext cx="2046885" cy="25146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50" y="328713"/>
            <a:ext cx="1045835" cy="142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189743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is one interesting incident from your life that you could write about?  </a:t>
            </a:r>
            <a:r>
              <a:rPr lang="en-US" sz="3200" i="1" dirty="0">
                <a:solidFill>
                  <a:srgbClr val="FF0000"/>
                </a:solidFill>
              </a:rPr>
              <a:t>Turn to your Partner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217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0899"/>
            <a:ext cx="4572000" cy="5847501"/>
          </a:xfrm>
        </p:spPr>
        <p:txBody>
          <a:bodyPr/>
          <a:lstStyle/>
          <a:p>
            <a:r>
              <a:rPr lang="en-US" sz="2800" dirty="0"/>
              <a:t>This story – “John and the Snake” is a personal narrative.</a:t>
            </a:r>
          </a:p>
          <a:p>
            <a:r>
              <a:rPr lang="en-US" sz="2800" dirty="0"/>
              <a:t>A personal narrative can be about just one interesting incident, such as when the author’s brother was bitten by a snake.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931" y="228600"/>
            <a:ext cx="3332269" cy="40936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14800"/>
            <a:ext cx="150303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8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8077200" cy="52322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Add to Anchor Chart</a:t>
            </a:r>
          </a:p>
          <a:p>
            <a:endParaRPr lang="en-US" sz="3200" b="1" dirty="0"/>
          </a:p>
          <a:p>
            <a:pPr algn="ctr"/>
            <a:r>
              <a:rPr lang="en-US" sz="3200" b="1" dirty="0"/>
              <a:t>Notes About Personal Narratives</a:t>
            </a:r>
          </a:p>
          <a:p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/>
              <a:t>A personal narrative tells a true story from the author’s own life.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Write about a memory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Sensory details help the reader see, hear, smell, taste, or feel what happens</a:t>
            </a:r>
          </a:p>
          <a:p>
            <a:pPr marL="457200" indent="-457200">
              <a:buFontTx/>
              <a:buChar char="-"/>
            </a:pPr>
            <a:r>
              <a:rPr lang="en-US" sz="3200" b="1" i="1" dirty="0">
                <a:solidFill>
                  <a:srgbClr val="FF0000"/>
                </a:solidFill>
              </a:rPr>
              <a:t>Write about single, interesting incidents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46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785" y="1278962"/>
            <a:ext cx="62265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Write silently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Double-space, or skip every other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Continue writing until time is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Write about an interesting incident from your own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Work on a personal narrative you started earlier.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Start a new personal narrative about anything from your own life.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716" y="3048000"/>
            <a:ext cx="3150330" cy="762000"/>
          </a:xfrm>
          <a:solidFill>
            <a:srgbClr val="92D050"/>
          </a:solidFill>
        </p:spPr>
        <p:txBody>
          <a:bodyPr/>
          <a:lstStyle/>
          <a:p>
            <a:pPr algn="l"/>
            <a:r>
              <a:rPr lang="en-US" dirty="0"/>
              <a:t>Writing Time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7285" y="117475"/>
            <a:ext cx="6314515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Journal</a:t>
            </a:r>
            <a:r>
              <a:rPr lang="en-US" altLang="en-US" b="1" dirty="0"/>
              <a:t> </a:t>
            </a:r>
          </a:p>
        </p:txBody>
      </p:sp>
      <p:pic>
        <p:nvPicPr>
          <p:cNvPr id="5" name="Picture 2" descr="C:\Users\Karla\Pictures\2014-07-29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636038" cy="21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13" y="3276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3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 and Reflecting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wrote about an interesting incident from their own life?  Tell us about it.</a:t>
            </a:r>
          </a:p>
          <a:p>
            <a:r>
              <a:rPr lang="en-US" dirty="0"/>
              <a:t>What other topics from your own life did you write about?  Tell us about them.</a:t>
            </a:r>
          </a:p>
        </p:txBody>
      </p:sp>
    </p:spTree>
    <p:extLst>
      <p:ext uri="{BB962C8B-B14F-4D97-AF65-F5344CB8AC3E}">
        <p14:creationId xmlns:p14="http://schemas.microsoft.com/office/powerpoint/2010/main" val="25584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Fluency &amp; Focus Lesson!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587381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11:35 – 11:55</a:t>
            </a:r>
          </a:p>
        </p:txBody>
      </p:sp>
    </p:spTree>
    <p:extLst>
      <p:ext uri="{BB962C8B-B14F-4D97-AF65-F5344CB8AC3E}">
        <p14:creationId xmlns:p14="http://schemas.microsoft.com/office/powerpoint/2010/main" val="25482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DD51-ED1F-4925-AA3C-F5C44319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0803ED-0B58-40C6-BB37-DF400A580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12" t="47141" r="25377" b="5716"/>
          <a:stretch/>
        </p:blipFill>
        <p:spPr>
          <a:xfrm>
            <a:off x="914400" y="152400"/>
            <a:ext cx="759693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D23895-14B7-47B1-B4D8-2F8FD98BD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06" t="11785" r="32006" b="4034"/>
          <a:stretch/>
        </p:blipFill>
        <p:spPr>
          <a:xfrm>
            <a:off x="228599" y="228600"/>
            <a:ext cx="4829619" cy="63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899C38-DDCE-4D2F-BCB1-2514C1F5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Distributive Doctor Continued!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312FC-DE5D-499D-BF58-B152FE110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8519" r="32500" b="5556"/>
          <a:stretch/>
        </p:blipFill>
        <p:spPr>
          <a:xfrm>
            <a:off x="5867400" y="3733800"/>
            <a:ext cx="1864936" cy="25753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28ADA48-1EE9-432E-9CCB-769D2FDDB649}"/>
              </a:ext>
            </a:extLst>
          </p:cNvPr>
          <p:cNvSpPr txBox="1">
            <a:spLocks/>
          </p:cNvSpPr>
          <p:nvPr/>
        </p:nvSpPr>
        <p:spPr bwMode="auto">
          <a:xfrm>
            <a:off x="5372100" y="1447800"/>
            <a:ext cx="34290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Guided Practice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9F56F-81EA-4B99-A710-E21958FD8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0" t="15418" r="49670" b="45841"/>
          <a:stretch/>
        </p:blipFill>
        <p:spPr>
          <a:xfrm>
            <a:off x="459164" y="1252978"/>
            <a:ext cx="4112836" cy="54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32B876-DA2E-4019-8407-D17D7645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30" t="15417" r="33820" b="45904"/>
          <a:stretch/>
        </p:blipFill>
        <p:spPr>
          <a:xfrm>
            <a:off x="140879" y="2854837"/>
            <a:ext cx="2743200" cy="3765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75BF0-8A51-4F81-B90F-AF3B92B80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1" t="54159" r="50330" b="8273"/>
          <a:stretch/>
        </p:blipFill>
        <p:spPr>
          <a:xfrm>
            <a:off x="3101757" y="2854837"/>
            <a:ext cx="2942058" cy="3765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5AF570-823F-4570-8C21-5A6E6BE13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30" t="52984" r="32500" b="7100"/>
          <a:stretch/>
        </p:blipFill>
        <p:spPr>
          <a:xfrm>
            <a:off x="6221180" y="2878790"/>
            <a:ext cx="2861437" cy="37418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826BA0-F963-48BE-8C30-6783CD1FE123}"/>
              </a:ext>
            </a:extLst>
          </p:cNvPr>
          <p:cNvSpPr txBox="1">
            <a:spLocks/>
          </p:cNvSpPr>
          <p:nvPr/>
        </p:nvSpPr>
        <p:spPr bwMode="auto">
          <a:xfrm>
            <a:off x="2819400" y="762000"/>
            <a:ext cx="571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Student Leaders!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D8EBA-B1FA-4E65-893A-BC72B72FB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8519" r="32500" b="5556"/>
          <a:stretch/>
        </p:blipFill>
        <p:spPr>
          <a:xfrm>
            <a:off x="609600" y="152400"/>
            <a:ext cx="1864936" cy="25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5706-7942-467C-B0C8-020D965B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274638"/>
            <a:ext cx="3124200" cy="2316162"/>
          </a:xfrm>
        </p:spPr>
        <p:txBody>
          <a:bodyPr/>
          <a:lstStyle/>
          <a:p>
            <a:r>
              <a:rPr lang="en-US" dirty="0"/>
              <a:t>Mrs. Roby’s station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D3FE63-7384-47FD-8E2A-55D957D4D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4CB2BF-BB2B-4D82-BFB4-2C474BB88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0000" r="32500" b="7037"/>
          <a:stretch/>
        </p:blipFill>
        <p:spPr>
          <a:xfrm>
            <a:off x="304800" y="245572"/>
            <a:ext cx="48768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52BA-953D-466E-9D9B-55FB4CBD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Practice - Wednesday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1AEC0F-8868-41C3-A69B-A6CD46833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54" t="8418" r="17800" b="9085"/>
          <a:stretch/>
        </p:blipFill>
        <p:spPr>
          <a:xfrm>
            <a:off x="1066800" y="1550849"/>
            <a:ext cx="7086600" cy="50325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1952C8-F085-48AE-A114-2DBA8AF715F5}"/>
              </a:ext>
            </a:extLst>
          </p:cNvPr>
          <p:cNvSpPr/>
          <p:nvPr/>
        </p:nvSpPr>
        <p:spPr>
          <a:xfrm>
            <a:off x="1028700" y="3581400"/>
            <a:ext cx="7162800" cy="1219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5AC6AE-4232-4BDB-9880-97B9485ACD12}"/>
              </a:ext>
            </a:extLst>
          </p:cNvPr>
          <p:cNvSpPr txBox="1">
            <a:spLocks/>
          </p:cNvSpPr>
          <p:nvPr/>
        </p:nvSpPr>
        <p:spPr bwMode="auto">
          <a:xfrm>
            <a:off x="951945" y="1144657"/>
            <a:ext cx="7316310" cy="237013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Complete the problem with your number in your math stash.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Begin working on the other problems until 4 minutes are up.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Take turns becoming the teacher – Number 1 first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All pencils are down, and eyes are on teacher</a:t>
            </a:r>
            <a:r>
              <a:rPr lang="en-US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Group</a:t>
            </a:r>
            <a:r>
              <a:rPr lang="en-US" sz="2000" dirty="0"/>
              <a:t> </a:t>
            </a:r>
            <a:r>
              <a:rPr lang="en-US" sz="2000" b="1" dirty="0"/>
              <a:t>discusses the problem and the answer is checked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Then number 2 begins, etc.</a:t>
            </a:r>
          </a:p>
        </p:txBody>
      </p:sp>
    </p:spTree>
    <p:extLst>
      <p:ext uri="{BB962C8B-B14F-4D97-AF65-F5344CB8AC3E}">
        <p14:creationId xmlns:p14="http://schemas.microsoft.com/office/powerpoint/2010/main" val="17184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solidFill>
            <a:schemeClr val="accent3"/>
          </a:solidFill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Group Rotations 1 &amp;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1032875"/>
            <a:ext cx="8458200" cy="2971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 #1 - 11:55 – 12:15</a:t>
            </a:r>
          </a:p>
          <a:p>
            <a:r>
              <a:rPr lang="en-US" sz="2400" b="1" dirty="0"/>
              <a:t>Group 1 – Computers (TC, A, B, C, D):  </a:t>
            </a:r>
            <a:r>
              <a:rPr lang="en-US" sz="2400" b="1" dirty="0" smtClean="0"/>
              <a:t>Epic</a:t>
            </a:r>
            <a:endParaRPr lang="en-US" sz="2400" b="1" dirty="0"/>
          </a:p>
          <a:p>
            <a:r>
              <a:rPr lang="en-US" sz="2400" b="1" dirty="0"/>
              <a:t>Group 2 – Mrs. Roby: Math Practice</a:t>
            </a:r>
          </a:p>
          <a:p>
            <a:r>
              <a:rPr lang="en-US" sz="2400" b="1" dirty="0"/>
              <a:t>Group 3 – Computers (E, F, G, H, I): Imagine Math</a:t>
            </a:r>
          </a:p>
          <a:p>
            <a:r>
              <a:rPr lang="en-US" sz="2400" b="1" dirty="0"/>
              <a:t>Group 4 – Mrs. Thompson: Reading Passage</a:t>
            </a:r>
          </a:p>
          <a:p>
            <a:r>
              <a:rPr lang="en-US" sz="2400" b="1" dirty="0"/>
              <a:t>Group 5 – Independent Practice: Teach 5 - Wednesday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4087659"/>
            <a:ext cx="8458200" cy="2667000"/>
          </a:xfrm>
          <a:solidFill>
            <a:srgbClr val="92D050"/>
          </a:solidFill>
        </p:spPr>
        <p:txBody>
          <a:bodyPr/>
          <a:lstStyle/>
          <a:p>
            <a:pPr marL="457200" lvl="1" indent="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 #2 - 12:15 – 12:35</a:t>
            </a:r>
          </a:p>
          <a:p>
            <a:r>
              <a:rPr lang="en-US" sz="2400" b="1" dirty="0"/>
              <a:t>Group 5 – Computers (TC, A, B, C, D</a:t>
            </a:r>
            <a:r>
              <a:rPr lang="en-US" sz="2400" b="1"/>
              <a:t>): </a:t>
            </a:r>
            <a:r>
              <a:rPr lang="en-US" sz="2400" b="1" smtClean="0"/>
              <a:t>Epic</a:t>
            </a:r>
            <a:endParaRPr lang="en-US" sz="2400" b="1" dirty="0"/>
          </a:p>
          <a:p>
            <a:r>
              <a:rPr lang="en-US" sz="2400" b="1" dirty="0"/>
              <a:t>Group 1 – Mrs. Roby: Math Practice</a:t>
            </a:r>
          </a:p>
          <a:p>
            <a:r>
              <a:rPr lang="en-US" sz="2400" b="1" dirty="0"/>
              <a:t>Group 2 – Computers (E, F, G, H, I): Imagine Math</a:t>
            </a:r>
          </a:p>
          <a:p>
            <a:r>
              <a:rPr lang="en-US" sz="2400" b="1" dirty="0"/>
              <a:t>Group 3 – Mrs. Thompson: Reading Passage</a:t>
            </a:r>
          </a:p>
          <a:p>
            <a:r>
              <a:rPr lang="en-US" sz="2400" b="1" dirty="0"/>
              <a:t>Group 4 – Independent Practice: Teach 5 - Wednesday</a:t>
            </a:r>
          </a:p>
        </p:txBody>
      </p:sp>
    </p:spTree>
    <p:extLst>
      <p:ext uri="{BB962C8B-B14F-4D97-AF65-F5344CB8AC3E}">
        <p14:creationId xmlns:p14="http://schemas.microsoft.com/office/powerpoint/2010/main" val="389887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BD29755-B54A-4966-B2CE-096F275E0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327759"/>
              </p:ext>
            </p:extLst>
          </p:nvPr>
        </p:nvGraphicFramePr>
        <p:xfrm>
          <a:off x="533400" y="1143000"/>
          <a:ext cx="822960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119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Computers –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EPIC –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Classworks</a:t>
                      </a:r>
                      <a:r>
                        <a:rPr lang="en-US" sz="2000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unavailable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:</a:t>
                      </a:r>
                      <a:endParaRPr lang="en-US" baseline="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McKenzie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- 1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Amiyah - 2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Caydance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Emma - 4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Aiden - 5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Lexi - 6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Katelynn - 7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Kaylee – 8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Jaylie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9 - 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Roby: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LLI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Kaylah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Brena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Carleen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Adalyn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B319B7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B319B7"/>
                          </a:solidFill>
                        </a:rPr>
                        <a:t> Thompson: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B319B7"/>
                          </a:solidFill>
                        </a:rPr>
                        <a:t>LLI and/or </a:t>
                      </a:r>
                      <a:r>
                        <a:rPr lang="en-US" baseline="0" dirty="0" err="1">
                          <a:solidFill>
                            <a:srgbClr val="B319B7"/>
                          </a:solidFill>
                        </a:rPr>
                        <a:t>Dibels</a:t>
                      </a:r>
                      <a:r>
                        <a:rPr lang="en-US" baseline="0" dirty="0">
                          <a:solidFill>
                            <a:srgbClr val="B319B7"/>
                          </a:solidFill>
                        </a:rPr>
                        <a:t>-Progress </a:t>
                      </a:r>
                      <a:r>
                        <a:rPr lang="en-US" baseline="0" dirty="0" smtClean="0">
                          <a:solidFill>
                            <a:srgbClr val="B319B7"/>
                          </a:solidFill>
                        </a:rPr>
                        <a:t>Monitoring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Paisleigh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Jaiden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Macon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Paired Partners Complete passage: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Cayli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-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Jordyn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Khamani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Elin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Noah –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Erin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Cohen -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Jearon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196614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95E00-5A4D-4106-BD5A-61E5A8ECC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5" t="16000" r="41250" b="6000"/>
          <a:stretch/>
        </p:blipFill>
        <p:spPr>
          <a:xfrm rot="5400000">
            <a:off x="5686997" y="2763233"/>
            <a:ext cx="2715036" cy="3589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181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Landon to Ms. Page for Phonics First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0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18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909967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1" y="934230"/>
            <a:ext cx="8382000" cy="2971800"/>
          </a:xfrm>
          <a:solidFill>
            <a:srgbClr val="FFFF00"/>
          </a:solidFill>
        </p:spPr>
        <p:txBody>
          <a:bodyPr/>
          <a:lstStyle/>
          <a:p>
            <a:pPr marL="457200" lvl="1" indent="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 #3 - 1:55 – 2:15</a:t>
            </a:r>
          </a:p>
          <a:p>
            <a:r>
              <a:rPr lang="en-US" sz="2400" dirty="0"/>
              <a:t>Group 4 – Computers (TC, A, B, C, D): </a:t>
            </a:r>
            <a:r>
              <a:rPr lang="en-US" sz="2400" b="1" dirty="0" smtClean="0"/>
              <a:t>Epic</a:t>
            </a:r>
            <a:endParaRPr lang="en-US" sz="2400" dirty="0"/>
          </a:p>
          <a:p>
            <a:r>
              <a:rPr lang="en-US" sz="2400" dirty="0"/>
              <a:t>Group 5 – Mrs. Roby:</a:t>
            </a:r>
            <a:r>
              <a:rPr lang="en-US" sz="2400" b="1" dirty="0"/>
              <a:t> Math Practice</a:t>
            </a:r>
          </a:p>
          <a:p>
            <a:r>
              <a:rPr lang="en-US" sz="2400" dirty="0"/>
              <a:t>Group 1 – Computers (E, F, G, H, I):</a:t>
            </a:r>
            <a:r>
              <a:rPr lang="en-US" sz="2400" b="1" dirty="0"/>
              <a:t> Imagine Math</a:t>
            </a:r>
            <a:endParaRPr lang="en-US" sz="2400" dirty="0"/>
          </a:p>
          <a:p>
            <a:r>
              <a:rPr lang="en-US" sz="2400" dirty="0"/>
              <a:t>Group 2 – Mrs. Thompson:</a:t>
            </a:r>
            <a:r>
              <a:rPr lang="en-US" sz="2400" b="1" dirty="0"/>
              <a:t> Reading Passage</a:t>
            </a:r>
            <a:endParaRPr lang="en-US" sz="2400" dirty="0"/>
          </a:p>
          <a:p>
            <a:r>
              <a:rPr lang="en-US" sz="2400" dirty="0"/>
              <a:t>Group 3 – Independent Practice</a:t>
            </a:r>
            <a:r>
              <a:rPr lang="en-US" sz="2400" b="1" dirty="0"/>
              <a:t>:  Teach 5 - Wednesday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1981" y="228600"/>
            <a:ext cx="8229600" cy="609600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Small Group Rotations 3 &amp; 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6490" y="3711462"/>
            <a:ext cx="8300581" cy="29519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 #4 - 2:15 – 2:35</a:t>
            </a:r>
          </a:p>
          <a:p>
            <a:r>
              <a:rPr lang="en-US" sz="2400" dirty="0"/>
              <a:t>Group 3 – Computers (TC, A, B, C, D): </a:t>
            </a:r>
            <a:r>
              <a:rPr lang="en-US" sz="2400" b="1" dirty="0" smtClean="0"/>
              <a:t>Epic</a:t>
            </a:r>
            <a:endParaRPr lang="en-US" sz="2400" dirty="0"/>
          </a:p>
          <a:p>
            <a:r>
              <a:rPr lang="en-US" sz="2400" dirty="0"/>
              <a:t>Group 4 – Mrs. Roby:</a:t>
            </a:r>
            <a:r>
              <a:rPr lang="en-US" sz="2400" b="1" dirty="0"/>
              <a:t> Math Practice</a:t>
            </a:r>
            <a:endParaRPr lang="en-US" sz="2400" dirty="0"/>
          </a:p>
          <a:p>
            <a:r>
              <a:rPr lang="en-US" sz="2400" dirty="0"/>
              <a:t>Group 5 – Computers (E, F, G, H, I):</a:t>
            </a:r>
            <a:r>
              <a:rPr lang="en-US" sz="2400" b="1" dirty="0"/>
              <a:t> Imagine Math</a:t>
            </a:r>
            <a:endParaRPr lang="en-US" sz="2400" dirty="0"/>
          </a:p>
          <a:p>
            <a:r>
              <a:rPr lang="en-US" sz="2400" dirty="0"/>
              <a:t>Group 1 – Mrs. Thompson:</a:t>
            </a:r>
            <a:r>
              <a:rPr lang="en-US" sz="2400" b="1" dirty="0"/>
              <a:t> Reading Passage</a:t>
            </a:r>
            <a:endParaRPr lang="en-US" sz="2400" dirty="0"/>
          </a:p>
          <a:p>
            <a:r>
              <a:rPr lang="en-US" sz="2400" dirty="0"/>
              <a:t>Group 2 – Independent Practice: </a:t>
            </a:r>
            <a:r>
              <a:rPr lang="en-US" sz="2400" b="1" dirty="0"/>
              <a:t>Teach 5 - Wednesday</a:t>
            </a:r>
          </a:p>
        </p:txBody>
      </p:sp>
    </p:spTree>
    <p:extLst>
      <p:ext uri="{BB962C8B-B14F-4D97-AF65-F5344CB8AC3E}">
        <p14:creationId xmlns:p14="http://schemas.microsoft.com/office/powerpoint/2010/main" val="186233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3048000"/>
          </a:xfrm>
          <a:solidFill>
            <a:srgbClr val="B319B7"/>
          </a:solidFill>
        </p:spPr>
        <p:txBody>
          <a:bodyPr/>
          <a:lstStyle/>
          <a:p>
            <a:pPr marL="457200" lvl="1" indent="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 #5 - 2:35 – 2:55</a:t>
            </a:r>
          </a:p>
          <a:p>
            <a:r>
              <a:rPr lang="en-US" sz="2400" dirty="0"/>
              <a:t>Group 2 – Computers (TC, A, B, C, D</a:t>
            </a:r>
            <a:r>
              <a:rPr lang="en-US" sz="2400" dirty="0" smtClean="0"/>
              <a:t>): </a:t>
            </a:r>
            <a:r>
              <a:rPr lang="en-US" sz="2400" b="1" dirty="0" smtClean="0"/>
              <a:t>Epic</a:t>
            </a:r>
            <a:endParaRPr lang="en-US" sz="2400" b="1" dirty="0"/>
          </a:p>
          <a:p>
            <a:r>
              <a:rPr lang="en-US" sz="2400" dirty="0"/>
              <a:t>Group 3 – Mrs. Roby:</a:t>
            </a:r>
            <a:r>
              <a:rPr lang="en-US" sz="2400" b="1" dirty="0"/>
              <a:t> Math Practice</a:t>
            </a:r>
            <a:endParaRPr lang="en-US" sz="2400" dirty="0"/>
          </a:p>
          <a:p>
            <a:r>
              <a:rPr lang="en-US" sz="2400" dirty="0"/>
              <a:t>Group 4 – Computers (E, F, G, H, I):</a:t>
            </a:r>
            <a:r>
              <a:rPr lang="en-US" sz="2400" b="1" dirty="0"/>
              <a:t> Imagine Math</a:t>
            </a:r>
            <a:endParaRPr lang="en-US" sz="2400" dirty="0"/>
          </a:p>
          <a:p>
            <a:r>
              <a:rPr lang="en-US" sz="2400" dirty="0"/>
              <a:t>Group 5 – Mrs. Thompson:</a:t>
            </a:r>
            <a:r>
              <a:rPr lang="en-US" sz="2400" b="1" dirty="0"/>
              <a:t> Reading Passage</a:t>
            </a:r>
            <a:endParaRPr lang="en-US" sz="2400" dirty="0"/>
          </a:p>
          <a:p>
            <a:r>
              <a:rPr lang="en-US" sz="2400" dirty="0"/>
              <a:t>Group 1 – Independent Practice</a:t>
            </a:r>
            <a:r>
              <a:rPr lang="en-US" sz="2400" b="1" dirty="0"/>
              <a:t>:  Teach 5 - Wednesday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/>
              <a:t>Small Group Rotation 5</a:t>
            </a:r>
          </a:p>
        </p:txBody>
      </p:sp>
    </p:spTree>
    <p:extLst>
      <p:ext uri="{BB962C8B-B14F-4D97-AF65-F5344CB8AC3E}">
        <p14:creationId xmlns:p14="http://schemas.microsoft.com/office/powerpoint/2010/main" val="13767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5C89-02A5-46FC-A00F-D051F59A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BFCF2C-2A68-49DB-B389-A5615FB94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59"/>
          <a:stretch/>
        </p:blipFill>
        <p:spPr>
          <a:xfrm>
            <a:off x="426563" y="350838"/>
            <a:ext cx="8231882" cy="3992562"/>
          </a:xfrm>
        </p:spPr>
      </p:pic>
    </p:spTree>
    <p:extLst>
      <p:ext uri="{BB962C8B-B14F-4D97-AF65-F5344CB8AC3E}">
        <p14:creationId xmlns:p14="http://schemas.microsoft.com/office/powerpoint/2010/main" val="14885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152400"/>
            <a:ext cx="8229600" cy="137693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Debrief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800" dirty="0"/>
              <a:t>Compare your answers with your partner’s answers</a:t>
            </a:r>
          </a:p>
          <a:p>
            <a:r>
              <a:rPr lang="en-US" sz="2800" dirty="0"/>
              <a:t>Who would like to share what they noticed?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90800"/>
            <a:ext cx="4521636" cy="34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3:10 – 3:15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3:10 – 3:15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</a:t>
            </a:r>
            <a:r>
              <a:rPr lang="en-US"/>
              <a:t>around 3:20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9:10 – 9:20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717" y="160338"/>
            <a:ext cx="7315200" cy="2083615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 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6" y="314658"/>
            <a:ext cx="1591885" cy="13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74080" y="174485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9:20 – 9:55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3589" y="4614048"/>
            <a:ext cx="8550582" cy="216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Objective:  SL.3.1c </a:t>
            </a:r>
          </a:p>
          <a:p>
            <a:pPr algn="l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ask questions to check understanding of information presented, stay on topic, and link my comments to the remarks of others.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359" y="1744856"/>
            <a:ext cx="8319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Objective:  RL.3.5 </a:t>
            </a:r>
          </a:p>
          <a:p>
            <a:r>
              <a:rPr lang="en-US" sz="2400" b="1" i="1" dirty="0"/>
              <a:t>I can refer to parts of stories, dramas, and poems when writing or speaking about a text, using terms such as chapter, scene, and stanza; I can also describe how each successive part builds on earlier sections..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E2CF3-7859-4FFC-940C-8780309D498D}"/>
              </a:ext>
            </a:extLst>
          </p:cNvPr>
          <p:cNvSpPr txBox="1"/>
          <p:nvPr/>
        </p:nvSpPr>
        <p:spPr>
          <a:xfrm>
            <a:off x="396036" y="3581400"/>
            <a:ext cx="83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Objective:  RL.3.7 </a:t>
            </a:r>
          </a:p>
          <a:p>
            <a:r>
              <a:rPr lang="en-US" sz="2400" b="1" i="1" dirty="0"/>
              <a:t>I can explain how specific images and illustrations contribute to or clarify a story.</a:t>
            </a:r>
          </a:p>
        </p:txBody>
      </p:sp>
    </p:spTree>
    <p:extLst>
      <p:ext uri="{BB962C8B-B14F-4D97-AF65-F5344CB8AC3E}">
        <p14:creationId xmlns:p14="http://schemas.microsoft.com/office/powerpoint/2010/main" val="3787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875" t="16000" r="41250" b="6000"/>
          <a:stretch/>
        </p:blipFill>
        <p:spPr>
          <a:xfrm rot="5400000">
            <a:off x="1961529" y="248271"/>
            <a:ext cx="5556739" cy="73461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A36FF4-004A-41F4-8E14-3B52C0CD8FED}"/>
              </a:ext>
            </a:extLst>
          </p:cNvPr>
          <p:cNvSpPr txBox="1">
            <a:spLocks/>
          </p:cNvSpPr>
          <p:nvPr/>
        </p:nvSpPr>
        <p:spPr bwMode="auto">
          <a:xfrm>
            <a:off x="625098" y="0"/>
            <a:ext cx="82296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Leaders Present…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9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37" t="15152" r="21589" b="12452"/>
          <a:stretch/>
        </p:blipFill>
        <p:spPr>
          <a:xfrm>
            <a:off x="346166" y="274638"/>
            <a:ext cx="8112034" cy="63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48094</TotalTime>
  <Words>1546</Words>
  <Application>Microsoft Office PowerPoint</Application>
  <PresentationFormat>On-screen Show (4:3)</PresentationFormat>
  <Paragraphs>281</Paragraphs>
  <Slides>57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Wingdings</vt:lpstr>
      <vt:lpstr>1_Office Theme</vt:lpstr>
      <vt:lpstr>5_Office Theme</vt:lpstr>
      <vt:lpstr>PowerPoint Presentation</vt:lpstr>
      <vt:lpstr>PowerPoint Presentation</vt:lpstr>
      <vt:lpstr>Math Homework </vt:lpstr>
      <vt:lpstr>CHOMP TIME F.A.S.T.  Groups Focused Academic Support Time</vt:lpstr>
      <vt:lpstr>F.A.S.T. Designations</vt:lpstr>
      <vt:lpstr>Restroom Break</vt:lpstr>
      <vt:lpstr>Reading Time </vt:lpstr>
      <vt:lpstr>PowerPoint Presentation</vt:lpstr>
      <vt:lpstr>PowerPoint Presentation</vt:lpstr>
      <vt:lpstr>Gather at the Carpet</vt:lpstr>
      <vt:lpstr>PowerPoint Presentation</vt:lpstr>
      <vt:lpstr>After page 11</vt:lpstr>
      <vt:lpstr>After page 25</vt:lpstr>
      <vt:lpstr>Classroom Discussion</vt:lpstr>
      <vt:lpstr>PowerPoint Presentation</vt:lpstr>
      <vt:lpstr>Vocabulary &amp; Grammar Time</vt:lpstr>
      <vt:lpstr>PowerPoint Presentation</vt:lpstr>
      <vt:lpstr>PowerPoint Presentation</vt:lpstr>
      <vt:lpstr>PowerPoint Presentation</vt:lpstr>
      <vt:lpstr>fortunate – ?</vt:lpstr>
      <vt:lpstr>Unfortunate or Fortunate?</vt:lpstr>
      <vt:lpstr>Unfortunate or Fortunate?</vt:lpstr>
      <vt:lpstr>Unfortunate or Fortunate?</vt:lpstr>
      <vt:lpstr>PowerPoint Presentation</vt:lpstr>
      <vt:lpstr>PowerPoint Presentation</vt:lpstr>
      <vt:lpstr>immense – very large</vt:lpstr>
      <vt:lpstr>immense</vt:lpstr>
      <vt:lpstr>immense</vt:lpstr>
      <vt:lpstr>immense</vt:lpstr>
      <vt:lpstr>PowerPoint Presentation</vt:lpstr>
      <vt:lpstr>PowerPoint Presentation</vt:lpstr>
      <vt:lpstr>Out of Classroom!</vt:lpstr>
      <vt:lpstr>Writing Time</vt:lpstr>
      <vt:lpstr>Gather at the Carpet…</vt:lpstr>
      <vt:lpstr>PowerPoint Presentation</vt:lpstr>
      <vt:lpstr>PowerPoint Presentation</vt:lpstr>
      <vt:lpstr>PowerPoint Presentation</vt:lpstr>
      <vt:lpstr>PowerPoint Presentation</vt:lpstr>
      <vt:lpstr>Writing Time</vt:lpstr>
      <vt:lpstr>Sharing and Reflecting</vt:lpstr>
      <vt:lpstr>Math Fluency &amp; Focus Lesson!</vt:lpstr>
      <vt:lpstr>PowerPoint Presentation</vt:lpstr>
      <vt:lpstr>PowerPoint Presentation</vt:lpstr>
      <vt:lpstr>Distributive Doctor Continued!</vt:lpstr>
      <vt:lpstr>PowerPoint Presentation</vt:lpstr>
      <vt:lpstr>Mrs. Roby’s station</vt:lpstr>
      <vt:lpstr>Independent Practice - Wednesday</vt:lpstr>
      <vt:lpstr>Small Group Rotations 1 &amp; 2</vt:lpstr>
      <vt:lpstr>Out of Classroom!</vt:lpstr>
      <vt:lpstr>Restroom Break</vt:lpstr>
      <vt:lpstr>Out of Classroom!</vt:lpstr>
      <vt:lpstr>Small Group Rotations 3 &amp; 4</vt:lpstr>
      <vt:lpstr>Small Group Rotation 5</vt:lpstr>
      <vt:lpstr>PowerPoint Presentation</vt:lpstr>
      <vt:lpstr>Student Debrief</vt:lpstr>
      <vt:lpstr>Restroom Break</vt:lpstr>
      <vt:lpstr>3:10 – 3:15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1529</cp:revision>
  <cp:lastPrinted>2019-09-18T12:21:41Z</cp:lastPrinted>
  <dcterms:created xsi:type="dcterms:W3CDTF">2014-06-10T16:20:56Z</dcterms:created>
  <dcterms:modified xsi:type="dcterms:W3CDTF">2019-09-19T11:12:11Z</dcterms:modified>
</cp:coreProperties>
</file>