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3"/>
  </p:notesMasterIdLst>
  <p:handoutMasterIdLst>
    <p:handoutMasterId r:id="rId34"/>
  </p:handoutMasterIdLst>
  <p:sldIdLst>
    <p:sldId id="300" r:id="rId3"/>
    <p:sldId id="302" r:id="rId4"/>
    <p:sldId id="312" r:id="rId5"/>
    <p:sldId id="303" r:id="rId6"/>
    <p:sldId id="304" r:id="rId7"/>
    <p:sldId id="305" r:id="rId8"/>
    <p:sldId id="306" r:id="rId9"/>
    <p:sldId id="310" r:id="rId10"/>
    <p:sldId id="311" r:id="rId11"/>
    <p:sldId id="313" r:id="rId12"/>
    <p:sldId id="325" r:id="rId13"/>
    <p:sldId id="314" r:id="rId14"/>
    <p:sldId id="316" r:id="rId15"/>
    <p:sldId id="287" r:id="rId16"/>
    <p:sldId id="317" r:id="rId17"/>
    <p:sldId id="326" r:id="rId18"/>
    <p:sldId id="282" r:id="rId19"/>
    <p:sldId id="321" r:id="rId20"/>
    <p:sldId id="323" r:id="rId21"/>
    <p:sldId id="327" r:id="rId22"/>
    <p:sldId id="281" r:id="rId23"/>
    <p:sldId id="318" r:id="rId24"/>
    <p:sldId id="320" r:id="rId25"/>
    <p:sldId id="319" r:id="rId26"/>
    <p:sldId id="264" r:id="rId27"/>
    <p:sldId id="322" r:id="rId28"/>
    <p:sldId id="293" r:id="rId29"/>
    <p:sldId id="294" r:id="rId30"/>
    <p:sldId id="295" r:id="rId31"/>
    <p:sldId id="324"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FF9933"/>
    <a:srgbClr val="99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783" autoAdjust="0"/>
  </p:normalViewPr>
  <p:slideViewPr>
    <p:cSldViewPr snapToGrid="0">
      <p:cViewPr varScale="1">
        <p:scale>
          <a:sx n="41" d="100"/>
          <a:sy n="41" d="100"/>
        </p:scale>
        <p:origin x="-88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39114F-A324-44D2-8327-45754F411F7D}" type="datetimeFigureOut">
              <a:rPr lang="en-US" smtClean="0"/>
              <a:pPr/>
              <a:t>3/23/20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318590D-72DB-4250-B151-90C4518BC942}" type="slidenum">
              <a:rPr lang="en-US" smtClean="0"/>
              <a:pPr/>
              <a:t>‹#›</a:t>
            </a:fld>
            <a:endParaRPr lang="en-US"/>
          </a:p>
        </p:txBody>
      </p:sp>
    </p:spTree>
    <p:extLst>
      <p:ext uri="{BB962C8B-B14F-4D97-AF65-F5344CB8AC3E}">
        <p14:creationId xmlns:p14="http://schemas.microsoft.com/office/powerpoint/2010/main" val="230466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E40857-F4ED-42A0-9A7D-7FFB4D6B94DB}" type="datetimeFigureOut">
              <a:rPr lang="en-US"/>
              <a:pPr/>
              <a:t>3/23/20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9D6EE9-DA60-4CE2-97D4-28BE0372A80F}" type="slidenum">
              <a:rPr lang="en-US"/>
              <a:pPr/>
              <a:t>‹#›</a:t>
            </a:fld>
            <a:endParaRPr lang="en-US"/>
          </a:p>
        </p:txBody>
      </p:sp>
    </p:spTree>
    <p:extLst>
      <p:ext uri="{BB962C8B-B14F-4D97-AF65-F5344CB8AC3E}">
        <p14:creationId xmlns:p14="http://schemas.microsoft.com/office/powerpoint/2010/main" val="27389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D6EE9-DA60-4CE2-97D4-28BE0372A80F}" type="slidenum">
              <a:rPr lang="en-US" smtClean="0"/>
              <a:pPr/>
              <a:t>11</a:t>
            </a:fld>
            <a:endParaRPr lang="en-US"/>
          </a:p>
        </p:txBody>
      </p:sp>
    </p:spTree>
    <p:extLst>
      <p:ext uri="{BB962C8B-B14F-4D97-AF65-F5344CB8AC3E}">
        <p14:creationId xmlns:p14="http://schemas.microsoft.com/office/powerpoint/2010/main" val="58450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Answer: B, D, E</a:t>
            </a:r>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Answer: B, D, E</a:t>
            </a:r>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6B5371-C8F8-49D1-B54C-F789233A65B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skill was learned</a:t>
            </a:r>
            <a:r>
              <a:rPr lang="en-US" baseline="0" dirty="0" smtClean="0"/>
              <a:t> in 6</a:t>
            </a:r>
            <a:r>
              <a:rPr lang="en-US" baseline="30000" dirty="0" smtClean="0"/>
              <a:t>th</a:t>
            </a:r>
            <a:r>
              <a:rPr lang="en-US" baseline="0" dirty="0" smtClean="0"/>
              <a:t> grade.</a:t>
            </a:r>
            <a:endParaRPr lang="en-US" dirty="0" smtClean="0"/>
          </a:p>
          <a:p>
            <a:endParaRPr lang="en-US" dirty="0"/>
          </a:p>
        </p:txBody>
      </p:sp>
      <p:sp>
        <p:nvSpPr>
          <p:cNvPr id="4" name="Slide Number Placeholder 3"/>
          <p:cNvSpPr>
            <a:spLocks noGrp="1"/>
          </p:cNvSpPr>
          <p:nvPr>
            <p:ph type="sldNum" sz="quarter" idx="10"/>
          </p:nvPr>
        </p:nvSpPr>
        <p:spPr/>
        <p:txBody>
          <a:bodyPr/>
          <a:lstStyle/>
          <a:p>
            <a:fld id="{C76B5371-C8F8-49D1-B54C-F789233A65B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D6EE9-DA60-4CE2-97D4-28BE0372A80F}" type="slidenum">
              <a:rPr lang="en-US" smtClean="0"/>
              <a:pPr/>
              <a:t>16</a:t>
            </a:fld>
            <a:endParaRPr lang="en-US"/>
          </a:p>
        </p:txBody>
      </p:sp>
    </p:spTree>
    <p:extLst>
      <p:ext uri="{BB962C8B-B14F-4D97-AF65-F5344CB8AC3E}">
        <p14:creationId xmlns:p14="http://schemas.microsoft.com/office/powerpoint/2010/main" val="77501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Chick once to start animation.</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should model</a:t>
            </a:r>
            <a:r>
              <a:rPr lang="en-US" smtClean="0"/>
              <a:t>.    </a:t>
            </a:r>
          </a:p>
          <a:p>
            <a:r>
              <a:rPr lang="en-US" smtClean="0"/>
              <a:t>-(-</a:t>
            </a:r>
            <a:r>
              <a:rPr lang="en-US" dirty="0" smtClean="0"/>
              <a:t>7) – 2 </a:t>
            </a:r>
            <a:r>
              <a:rPr lang="en-US" smtClean="0"/>
              <a:t>=   </a:t>
            </a:r>
          </a:p>
          <a:p>
            <a:r>
              <a:rPr lang="en-US" smtClean="0"/>
              <a:t>7 </a:t>
            </a:r>
            <a:r>
              <a:rPr lang="en-US" dirty="0" smtClean="0"/>
              <a:t>– </a:t>
            </a:r>
            <a:r>
              <a:rPr lang="en-US" smtClean="0"/>
              <a:t>2 = 5 </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a:t>
            </a:r>
            <a:r>
              <a:rPr lang="en-US" smtClean="0"/>
              <a:t>Practice  </a:t>
            </a:r>
            <a:r>
              <a:rPr lang="en-US" baseline="0" smtClean="0"/>
              <a:t>12</a:t>
            </a:r>
            <a:r>
              <a:rPr lang="en-US" baseline="0" dirty="0" smtClean="0"/>
              <a:t>	You Try  -5</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D6EE9-DA60-4CE2-97D4-28BE0372A80F}" type="slidenum">
              <a:rPr lang="en-US" smtClean="0"/>
              <a:pPr/>
              <a:t>20</a:t>
            </a:fld>
            <a:endParaRPr lang="en-US"/>
          </a:p>
        </p:txBody>
      </p:sp>
    </p:spTree>
    <p:extLst>
      <p:ext uri="{BB962C8B-B14F-4D97-AF65-F5344CB8AC3E}">
        <p14:creationId xmlns:p14="http://schemas.microsoft.com/office/powerpoint/2010/main" val="242422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aseline="0" dirty="0" smtClean="0"/>
              <a:t>126	2)  -70	</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a:t>
            </a:r>
            <a:r>
              <a:rPr lang="en-US" smtClean="0"/>
              <a:t>Practice  </a:t>
            </a:r>
            <a:r>
              <a:rPr lang="en-US" baseline="0" smtClean="0"/>
              <a:t>6</a:t>
            </a:r>
            <a:r>
              <a:rPr lang="en-US" baseline="0" dirty="0" smtClean="0"/>
              <a:t>	You Try  5	</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Practice  </a:t>
            </a:r>
            <a:r>
              <a:rPr lang="en-US" baseline="0" dirty="0" smtClean="0"/>
              <a:t>-22	You Try  -6	</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Practice  </a:t>
            </a:r>
            <a:r>
              <a:rPr lang="en-US" baseline="0" dirty="0" smtClean="0"/>
              <a:t>7	You Try  -20</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Practice  </a:t>
            </a:r>
            <a:r>
              <a:rPr lang="en-US" baseline="0" dirty="0" smtClean="0"/>
              <a:t>15	You Try  -24</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s-ES" dirty="0" smtClean="0"/>
              <a:t>“hola” </a:t>
            </a:r>
            <a:r>
              <a:rPr lang="es-ES" dirty="0" err="1" smtClean="0"/>
              <a:t>translates</a:t>
            </a:r>
            <a:r>
              <a:rPr lang="es-ES" dirty="0" smtClean="0"/>
              <a:t> </a:t>
            </a:r>
            <a:r>
              <a:rPr lang="es-ES" dirty="0" err="1" smtClean="0"/>
              <a:t>to</a:t>
            </a:r>
            <a:r>
              <a:rPr lang="es-ES" dirty="0" smtClean="0"/>
              <a:t>  “</a:t>
            </a:r>
            <a:r>
              <a:rPr lang="es-ES" dirty="0" err="1" smtClean="0"/>
              <a:t>Hi</a:t>
            </a:r>
            <a:r>
              <a:rPr lang="es-ES" dirty="0" smtClean="0"/>
              <a:t>” in </a:t>
            </a:r>
            <a:r>
              <a:rPr lang="es-ES" dirty="0" err="1" smtClean="0"/>
              <a:t>Spanish</a:t>
            </a:r>
            <a:r>
              <a:rPr lang="es-ES" dirty="0" smtClean="0"/>
              <a:t>.</a:t>
            </a:r>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Model for students to see.</a:t>
            </a:r>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Model for students to see.</a:t>
            </a:r>
            <a:endParaRPr lang="en-US" dirty="0"/>
          </a:p>
        </p:txBody>
      </p:sp>
      <p:sp>
        <p:nvSpPr>
          <p:cNvPr id="4" name="Slide Number Placeholder 3"/>
          <p:cNvSpPr>
            <a:spLocks noGrp="1"/>
          </p:cNvSpPr>
          <p:nvPr>
            <p:ph type="sldNum" sz="quarter" idx="10"/>
          </p:nvPr>
        </p:nvSpPr>
        <p:spPr/>
        <p:txBody>
          <a:bodyPr/>
          <a:lstStyle/>
          <a:p>
            <a:fld id="{FFF889DB-422E-4335-9C98-7852BE24F1E6}"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3/23/20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3/23/20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37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73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79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911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36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352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34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11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9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78ABC-48FA-48D5-A92C-EF76D2C45BC5}" type="datetimeFigureOut">
              <a:rPr lang="en-US" smtClean="0">
                <a:solidFill>
                  <a:prstClr val="black">
                    <a:tint val="75000"/>
                  </a:prstClr>
                </a:solidFill>
              </a:rPr>
              <a:pPr/>
              <a:t>3/23/20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86B52-0CC6-4073-869E-7EF1003986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10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3/23/20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3/23/20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C378ABC-48FA-48D5-A92C-EF76D2C45BC5}" type="datetimeFigureOut">
              <a:rPr lang="en-US" smtClean="0">
                <a:solidFill>
                  <a:prstClr val="black">
                    <a:tint val="75000"/>
                  </a:prstClr>
                </a:solidFill>
              </a:rPr>
              <a:pPr defTabSz="914400"/>
              <a:t>3/23/20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886B52-0CC6-4073-869E-7EF10039864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864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gif"/><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4" Type="http://schemas.openxmlformats.org/officeDocument/2006/relationships/image" Target="../media/image36.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4.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4.png"/><Relationship Id="rId5" Type="http://schemas.openxmlformats.org/officeDocument/2006/relationships/image" Target="../media/image330.png"/><Relationship Id="rId6" Type="http://schemas.openxmlformats.org/officeDocument/2006/relationships/hyperlink" Target="about:blank" TargetMode="External"/><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0.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70.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0.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7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image" Target="../media/image36.gif"/><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OrlYC88MYCFQl_kgoddXwKkw&amp;url=http://www.clipartlord.com/category/school-clip-art/pencil-clip-art/&amp;ei=p3SwVcO7MIn-yQT1-KmYCQ&amp;bvm=bv.98476267,d.cGU&amp;psig=AFQjCNGTDd8os_TH8cOKFbIoXFGuXbNiXw&amp;ust=1437713945156917" TargetMode="External"/><Relationship Id="rId4" Type="http://schemas.openxmlformats.org/officeDocument/2006/relationships/image" Target="../media/image34.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OrlYC88MYCFQl_kgoddXwKkw&amp;url=http://www.clipartlord.com/category/school-clip-art/pencil-clip-art/&amp;ei=p3SwVcO7MIn-yQT1-KmYCQ&amp;bvm=bv.98476267,d.cGU&amp;psig=AFQjCNGTDd8os_TH8cOKFbIoXFGuXbNiXw&amp;ust=1437713945156917" TargetMode="External"/><Relationship Id="rId4" Type="http://schemas.openxmlformats.org/officeDocument/2006/relationships/image" Target="../media/image34.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OrlYC88MYCFQl_kgoddXwKkw&amp;url=http://www.clipartlord.com/category/school-clip-art/pencil-clip-art/&amp;ei=p3SwVcO7MIn-yQT1-KmYCQ&amp;bvm=bv.98476267,d.cGU&amp;psig=AFQjCNGTDd8os_TH8cOKFbIoXFGuXbNiXw&amp;ust=1437713945156917" TargetMode="External"/><Relationship Id="rId4" Type="http://schemas.openxmlformats.org/officeDocument/2006/relationships/image" Target="../media/image34.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image" Target="../media/image34.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4" Type="http://schemas.openxmlformats.org/officeDocument/2006/relationships/image" Target="../media/image4.jpe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hyperlink" Target="about:blank" TargetMode="External"/><Relationship Id="rId4" Type="http://schemas.openxmlformats.org/officeDocument/2006/relationships/image" Target="../media/image12.jpeg"/><Relationship Id="rId5" Type="http://schemas.openxmlformats.org/officeDocument/2006/relationships/hyperlink" Target="about:blank" TargetMode="External"/><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hyperlink" Target="about:blank" TargetMode="External"/><Relationship Id="rId9" Type="http://schemas.openxmlformats.org/officeDocument/2006/relationships/image" Target="../media/image15.png"/><Relationship Id="rId10"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2001">
              <a:srgbClr val="FFB66D"/>
            </a:gs>
            <a:gs pos="82001">
              <a:srgbClr val="FFB66D"/>
            </a:gs>
            <a:gs pos="100000">
              <a:srgbClr val="FEE7F2"/>
            </a:gs>
          </a:gsLst>
          <a:lin ang="6600000" scaled="0"/>
          <a:tileRect/>
        </a:gradFill>
        <a:effectLst/>
      </p:bgPr>
    </p:bg>
    <p:spTree>
      <p:nvGrpSpPr>
        <p:cNvPr id="1" name=""/>
        <p:cNvGrpSpPr/>
        <p:nvPr/>
      </p:nvGrpSpPr>
      <p:grpSpPr>
        <a:xfrm>
          <a:off x="0" y="0"/>
          <a:ext cx="0" cy="0"/>
          <a:chOff x="0" y="0"/>
          <a:chExt cx="0" cy="0"/>
        </a:xfrm>
      </p:grpSpPr>
      <p:pic>
        <p:nvPicPr>
          <p:cNvPr id="69640" name="Picture 8" descr="http://upload.wikimedia.org/wikipedia/commons/thumb/5/52/Monarc_Butterfly_Reserve11%2C_Michoacan%2C_Mexico.JPG/800px-Monarc_Butterfly_Reserve11%2C_Michoacan%2C_Mexico.JPG"/>
          <p:cNvPicPr>
            <a:picLocks noChangeAspect="1" noChangeArrowheads="1"/>
          </p:cNvPicPr>
          <p:nvPr/>
        </p:nvPicPr>
        <p:blipFill>
          <a:blip r:embed="rId3" cstate="print"/>
          <a:srcRect/>
          <a:stretch>
            <a:fillRect/>
          </a:stretch>
        </p:blipFill>
        <p:spPr bwMode="auto">
          <a:xfrm>
            <a:off x="1989323" y="1973179"/>
            <a:ext cx="8146567" cy="4555957"/>
          </a:xfrm>
          <a:prstGeom prst="rect">
            <a:avLst/>
          </a:prstGeom>
          <a:noFill/>
        </p:spPr>
      </p:pic>
      <p:sp>
        <p:nvSpPr>
          <p:cNvPr id="2" name="Title 1"/>
          <p:cNvSpPr>
            <a:spLocks noGrp="1"/>
          </p:cNvSpPr>
          <p:nvPr>
            <p:ph type="ctrTitle"/>
          </p:nvPr>
        </p:nvSpPr>
        <p:spPr>
          <a:xfrm>
            <a:off x="406400" y="304799"/>
            <a:ext cx="11379200" cy="1347537"/>
          </a:xfrm>
        </p:spPr>
        <p:txBody>
          <a:bodyPr>
            <a:normAutofit fontScale="90000"/>
          </a:bodyPr>
          <a:lstStyle/>
          <a:p>
            <a:r>
              <a:rPr lang="en-US" b="1" dirty="0" smtClean="0"/>
              <a:t>Lesson 6.NS.9 (ALT 3)</a:t>
            </a:r>
            <a:br>
              <a:rPr lang="en-US" b="1" dirty="0" smtClean="0"/>
            </a:br>
            <a:r>
              <a:rPr lang="en-US" b="1" dirty="0" smtClean="0"/>
              <a:t>Adding and Subtracting Integers</a:t>
            </a:r>
            <a:br>
              <a:rPr lang="en-US" b="1" dirty="0" smtClean="0"/>
            </a:br>
            <a:r>
              <a:rPr lang="en-US" sz="3600" b="1" i="1" u="sng" dirty="0" smtClean="0">
                <a:solidFill>
                  <a:srgbClr val="C00000"/>
                </a:solidFill>
              </a:rPr>
              <a:t>with Double Signs</a:t>
            </a:r>
            <a:endParaRPr lang="en-US" sz="3600" b="1" i="1" u="sng" dirty="0">
              <a:solidFill>
                <a:srgbClr val="C00000"/>
              </a:solidFill>
              <a:latin typeface="Times New Roman" pitchFamily="18" charset="0"/>
              <a:cs typeface="Times New Roman" pitchFamily="18" charset="0"/>
            </a:endParaRPr>
          </a:p>
        </p:txBody>
      </p:sp>
      <p:sp>
        <p:nvSpPr>
          <p:cNvPr id="5" name="Rectangle 4"/>
          <p:cNvSpPr/>
          <p:nvPr/>
        </p:nvSpPr>
        <p:spPr>
          <a:xfrm>
            <a:off x="203200" y="152400"/>
            <a:ext cx="117856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4159540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097" y="678426"/>
            <a:ext cx="10761406" cy="4525963"/>
          </a:xfrm>
        </p:spPr>
        <p:txBody>
          <a:bodyPr>
            <a:normAutofit/>
          </a:bodyPr>
          <a:lstStyle/>
          <a:p>
            <a:pPr marL="0" indent="0">
              <a:buNone/>
            </a:pPr>
            <a:r>
              <a:rPr lang="en-US" sz="5400" dirty="0" smtClean="0"/>
              <a:t>Today, we are going to continue adding and subtracting integers, but our problems will be a little more </a:t>
            </a:r>
            <a:r>
              <a:rPr lang="en-US" sz="5400" u="sng" dirty="0" smtClean="0"/>
              <a:t>complex</a:t>
            </a:r>
            <a:r>
              <a:rPr lang="en-US" sz="5400" dirty="0" smtClean="0"/>
              <a:t>.</a:t>
            </a:r>
            <a:endParaRPr lang="en-US" sz="5400" dirty="0"/>
          </a:p>
        </p:txBody>
      </p:sp>
      <p:sp>
        <p:nvSpPr>
          <p:cNvPr id="5" name="Rectangle 4"/>
          <p:cNvSpPr/>
          <p:nvPr/>
        </p:nvSpPr>
        <p:spPr>
          <a:xfrm>
            <a:off x="304800" y="228600"/>
            <a:ext cx="116840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052" name="Picture 4" descr="animated-butterfly-image-00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1807" y="3661439"/>
            <a:ext cx="1098038" cy="10980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imated-butterfly-image-00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24385" y="4432605"/>
            <a:ext cx="2425393" cy="242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00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Let’s Get Started with Today’s Skill…</a:t>
            </a:r>
            <a:endParaRPr lang="en-US"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Section 1:  What are Double Signs?</a:t>
            </a:r>
          </a:p>
          <a:p>
            <a:pPr>
              <a:buFont typeface="Wingdings" panose="05000000000000000000" pitchFamily="2" charset="2"/>
              <a:buChar char="q"/>
            </a:pPr>
            <a:endParaRPr lang="en-US" dirty="0" smtClean="0"/>
          </a:p>
          <a:p>
            <a:pPr>
              <a:spcBef>
                <a:spcPts val="0"/>
              </a:spcBef>
              <a:buFont typeface="Wingdings" panose="05000000000000000000" pitchFamily="2" charset="2"/>
              <a:buChar char="q"/>
            </a:pPr>
            <a:r>
              <a:rPr lang="en-US" dirty="0"/>
              <a:t>	</a:t>
            </a:r>
            <a:r>
              <a:rPr lang="en-US" dirty="0" smtClean="0"/>
              <a:t>Section 2:	Modeling on a Number Line when </a:t>
            </a:r>
          </a:p>
          <a:p>
            <a:pPr marL="0" indent="0">
              <a:spcBef>
                <a:spcPts val="0"/>
              </a:spcBef>
              <a:buNone/>
            </a:pPr>
            <a:r>
              <a:rPr lang="en-US" dirty="0"/>
              <a:t>	</a:t>
            </a:r>
            <a:r>
              <a:rPr lang="en-US" dirty="0" smtClean="0"/>
              <a:t>		Double Signs are involved </a:t>
            </a:r>
          </a:p>
          <a:p>
            <a:pPr marL="0" indent="0">
              <a:buNone/>
            </a:pPr>
            <a:endParaRPr lang="en-US" dirty="0" smtClean="0"/>
          </a:p>
          <a:p>
            <a:pPr>
              <a:spcBef>
                <a:spcPts val="0"/>
              </a:spcBef>
              <a:buFont typeface="Wingdings" panose="05000000000000000000" pitchFamily="2" charset="2"/>
              <a:buChar char="q"/>
            </a:pPr>
            <a:r>
              <a:rPr lang="en-US" dirty="0"/>
              <a:t>	</a:t>
            </a:r>
            <a:r>
              <a:rPr lang="en-US" dirty="0" smtClean="0"/>
              <a:t>Section 3:	Using Integer Rules when </a:t>
            </a:r>
          </a:p>
          <a:p>
            <a:pPr marL="0" indent="0">
              <a:spcBef>
                <a:spcPts val="0"/>
              </a:spcBef>
              <a:buNone/>
            </a:pPr>
            <a:r>
              <a:rPr lang="en-US" dirty="0"/>
              <a:t>	</a:t>
            </a:r>
            <a:r>
              <a:rPr lang="en-US" dirty="0" smtClean="0"/>
              <a:t>		Double Signs are involved</a:t>
            </a:r>
            <a:endParaRPr lang="en-US" dirty="0"/>
          </a:p>
        </p:txBody>
      </p:sp>
      <p:pic>
        <p:nvPicPr>
          <p:cNvPr id="2050" name="Picture 2" descr="http://www.clipartbest.com/cliparts/9T4/exq/9T4exqd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63" y="1091821"/>
            <a:ext cx="1187861" cy="1053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ationalbiodiversityteachin.com/wp-content/uploads/2014/05/notecard-monarch-butterf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162" y="4135272"/>
            <a:ext cx="3382627" cy="243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02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48581"/>
                <a:ext cx="10972800" cy="4577584"/>
              </a:xfrm>
            </p:spPr>
            <p:txBody>
              <a:bodyPr>
                <a:normAutofit lnSpcReduction="10000"/>
              </a:bodyPr>
              <a:lstStyle/>
              <a:p>
                <a:pPr marL="0" indent="0">
                  <a:buNone/>
                </a:pPr>
                <a:r>
                  <a:rPr lang="en-US" sz="2800" dirty="0" smtClean="0"/>
                  <a:t>Which problems below do you think have double signs?  </a:t>
                </a:r>
              </a:p>
              <a:p>
                <a:pPr marL="0" indent="0">
                  <a:buNone/>
                </a:pPr>
                <a:r>
                  <a:rPr lang="en-US" sz="2800" dirty="0" smtClean="0"/>
                  <a:t>Select all that apply.</a:t>
                </a:r>
              </a:p>
              <a:p>
                <a:pPr marL="0" indent="0">
                  <a:spcBef>
                    <a:spcPts val="0"/>
                  </a:spcBef>
                  <a:buNone/>
                </a:pPr>
                <a:endParaRPr lang="en-US" sz="800" dirty="0"/>
              </a:p>
              <a:p>
                <a:pPr marL="917575" indent="-3175">
                  <a:lnSpc>
                    <a:spcPct val="150000"/>
                  </a:lnSpc>
                  <a:buFont typeface="Wingdings" panose="05000000000000000000" pitchFamily="2" charset="2"/>
                  <a:buChar char="q"/>
                </a:pPr>
                <a:r>
                  <a:rPr lang="en-US" sz="2800" dirty="0" smtClean="0"/>
                  <a:t>	A.	</a:t>
                </a:r>
                <a14:m>
                  <m:oMath xmlns:m="http://schemas.openxmlformats.org/officeDocument/2006/math" xmlns="">
                    <m:r>
                      <a:rPr lang="en-US" sz="2800" b="0" i="1" dirty="0" smtClean="0">
                        <a:latin typeface="Cambria Math"/>
                      </a:rPr>
                      <m:t>8 − 12</m:t>
                    </m:r>
                  </m:oMath>
                </a14:m>
                <a:endParaRPr lang="en-US" sz="2800" dirty="0" smtClean="0"/>
              </a:p>
              <a:p>
                <a:pPr marL="917575" indent="-3175">
                  <a:lnSpc>
                    <a:spcPct val="150000"/>
                  </a:lnSpc>
                  <a:buFont typeface="Wingdings" panose="05000000000000000000" pitchFamily="2" charset="2"/>
                  <a:buChar char="q"/>
                </a:pPr>
                <a:r>
                  <a:rPr lang="en-US" sz="2800" dirty="0"/>
                  <a:t>	</a:t>
                </a:r>
                <a:r>
                  <a:rPr lang="en-US" sz="2800" dirty="0" smtClean="0"/>
                  <a:t>B.	</a:t>
                </a:r>
                <a14:m>
                  <m:oMath xmlns:m="http://schemas.openxmlformats.org/officeDocument/2006/math" xmlns="">
                    <m:r>
                      <a:rPr lang="en-US" sz="2800" b="0" i="1" dirty="0" smtClean="0">
                        <a:latin typeface="Cambria Math"/>
                      </a:rPr>
                      <m:t>10 + (−13)</m:t>
                    </m:r>
                  </m:oMath>
                </a14:m>
                <a:endParaRPr lang="en-US" sz="2800" dirty="0" smtClean="0"/>
              </a:p>
              <a:p>
                <a:pPr marL="917575" indent="-3175">
                  <a:lnSpc>
                    <a:spcPct val="150000"/>
                  </a:lnSpc>
                  <a:buFont typeface="Wingdings" panose="05000000000000000000" pitchFamily="2" charset="2"/>
                  <a:buChar char="q"/>
                </a:pPr>
                <a:r>
                  <a:rPr lang="en-US" sz="2800" dirty="0"/>
                  <a:t>	</a:t>
                </a:r>
                <a:r>
                  <a:rPr lang="en-US" sz="2800" dirty="0" smtClean="0"/>
                  <a:t>C.	</a:t>
                </a:r>
                <a14:m>
                  <m:oMath xmlns:m="http://schemas.openxmlformats.org/officeDocument/2006/math" xmlns="">
                    <m:r>
                      <a:rPr lang="en-US" sz="2800" b="0" i="1" dirty="0" smtClean="0">
                        <a:latin typeface="Cambria Math"/>
                      </a:rPr>
                      <m:t>−4 − 3</m:t>
                    </m:r>
                  </m:oMath>
                </a14:m>
                <a:endParaRPr lang="en-US" sz="2800" dirty="0" smtClean="0"/>
              </a:p>
              <a:p>
                <a:pPr marL="917575" indent="-3175">
                  <a:lnSpc>
                    <a:spcPct val="150000"/>
                  </a:lnSpc>
                  <a:buFont typeface="Wingdings" panose="05000000000000000000" pitchFamily="2" charset="2"/>
                  <a:buChar char="q"/>
                </a:pPr>
                <a:r>
                  <a:rPr lang="en-US" sz="2800" dirty="0"/>
                  <a:t>	</a:t>
                </a:r>
                <a:r>
                  <a:rPr lang="en-US" sz="2800" dirty="0" smtClean="0"/>
                  <a:t>D.	</a:t>
                </a:r>
                <a14:m>
                  <m:oMath xmlns:m="http://schemas.openxmlformats.org/officeDocument/2006/math" xmlns="">
                    <m:r>
                      <a:rPr lang="en-US" sz="2800" b="0" i="1" dirty="0" smtClean="0">
                        <a:latin typeface="Cambria Math"/>
                      </a:rPr>
                      <m:t>−7 – (−5)</m:t>
                    </m:r>
                  </m:oMath>
                </a14:m>
                <a:endParaRPr lang="en-US" sz="2800" dirty="0" smtClean="0"/>
              </a:p>
              <a:p>
                <a:pPr marL="917575" indent="-3175">
                  <a:lnSpc>
                    <a:spcPct val="150000"/>
                  </a:lnSpc>
                  <a:buFont typeface="Wingdings" panose="05000000000000000000" pitchFamily="2" charset="2"/>
                  <a:buChar char="q"/>
                </a:pPr>
                <a:r>
                  <a:rPr lang="en-US" sz="2800" dirty="0"/>
                  <a:t>	</a:t>
                </a:r>
                <a:r>
                  <a:rPr lang="en-US" sz="2800" dirty="0" smtClean="0"/>
                  <a:t>E.	</a:t>
                </a:r>
                <a14:m>
                  <m:oMath xmlns:m="http://schemas.openxmlformats.org/officeDocument/2006/math" xmlns="">
                    <m:r>
                      <a:rPr lang="en-US" sz="2800" i="1" dirty="0" smtClean="0">
                        <a:latin typeface="Cambria Math"/>
                      </a:rPr>
                      <m:t>−(−9) + 16</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48581"/>
                <a:ext cx="10972800" cy="4577584"/>
              </a:xfrm>
              <a:blipFill rotWithShape="1">
                <a:blip r:embed="rId3"/>
                <a:stretch>
                  <a:fillRect l="-1111" t="-2130" b="-1997"/>
                </a:stretch>
              </a:blipFill>
            </p:spPr>
            <p:txBody>
              <a:bodyPr/>
              <a:lstStyle/>
              <a:p>
                <a:r>
                  <a:rPr lang="en-US">
                    <a:noFill/>
                  </a:rPr>
                  <a:t> </a:t>
                </a:r>
              </a:p>
            </p:txBody>
          </p:sp>
        </mc:Fallback>
      </mc:AlternateContent>
      <p:sp>
        <p:nvSpPr>
          <p:cNvPr id="4" name="Title 3"/>
          <p:cNvSpPr txBox="1">
            <a:spLocks/>
          </p:cNvSpPr>
          <p:nvPr/>
        </p:nvSpPr>
        <p:spPr>
          <a:xfrm>
            <a:off x="0" y="0"/>
            <a:ext cx="12192000" cy="1293028"/>
          </a:xfrm>
          <a:prstGeom prst="rect">
            <a:avLst/>
          </a:prstGeom>
          <a:solidFill>
            <a:srgbClr val="4A9BDC">
              <a:lumMod val="60000"/>
              <a:lumOff val="40000"/>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t/>
            </a:r>
            <a:b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br>
            <a:endParaRPr kumimoji="0" lang="en-US" sz="2400" b="0" i="0" u="none" strike="noStrike" kern="1200" cap="all" spc="0" normalizeH="0" baseline="0" noProof="0" dirty="0">
              <a:ln>
                <a:noFill/>
              </a:ln>
              <a:solidFill>
                <a:sysClr val="windowText" lastClr="000000"/>
              </a:solidFill>
              <a:effectLst/>
              <a:uLnTx/>
              <a:uFillTx/>
              <a:latin typeface="Century Gothic"/>
              <a:ea typeface="+mj-ea"/>
              <a:cs typeface="+mj-cs"/>
            </a:endParaRPr>
          </a:p>
        </p:txBody>
      </p:sp>
      <p:sp>
        <p:nvSpPr>
          <p:cNvPr id="2" name="Title 1"/>
          <p:cNvSpPr>
            <a:spLocks noGrp="1"/>
          </p:cNvSpPr>
          <p:nvPr>
            <p:ph type="title"/>
          </p:nvPr>
        </p:nvSpPr>
        <p:spPr>
          <a:xfrm>
            <a:off x="609600" y="75014"/>
            <a:ext cx="10972800" cy="1143000"/>
          </a:xfrm>
        </p:spPr>
        <p:txBody>
          <a:bodyPr/>
          <a:lstStyle/>
          <a:p>
            <a:r>
              <a:rPr lang="en-US" dirty="0"/>
              <a:t>What </a:t>
            </a:r>
            <a:r>
              <a:rPr lang="en-US" dirty="0" smtClean="0"/>
              <a:t>are DOUBLE SIGNS?</a:t>
            </a:r>
            <a:endParaRPr lang="en-US" dirty="0"/>
          </a:p>
        </p:txBody>
      </p:sp>
      <p:pic>
        <p:nvPicPr>
          <p:cNvPr id="1026" name="Picture 2" descr="https://s-media-cache-ak0.pinimg.com/236x/c9/6c/42/c96c429321588e6c88c3d0d518771b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701" y="2010137"/>
            <a:ext cx="3760326" cy="2820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3qi0qp55mx5f5.cloudfront.net/www/i/features/20110124_ue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7" y="4933622"/>
            <a:ext cx="4935794" cy="112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55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709562" y="884894"/>
            <a:ext cx="10874476" cy="3046988"/>
          </a:xfrm>
          <a:prstGeom prst="rect">
            <a:avLst/>
          </a:prstGeom>
        </p:spPr>
        <p:txBody>
          <a:bodyPr wrap="square">
            <a:spAutoFit/>
          </a:bodyPr>
          <a:lstStyle/>
          <a:p>
            <a:r>
              <a:rPr lang="en-US" sz="4800" dirty="0"/>
              <a:t>If you </a:t>
            </a:r>
            <a:r>
              <a:rPr lang="en-US" sz="4800" dirty="0" smtClean="0"/>
              <a:t>are asked to work a problem that has double signs…</a:t>
            </a:r>
          </a:p>
          <a:p>
            <a:r>
              <a:rPr lang="en-US" sz="4800" dirty="0"/>
              <a:t>	</a:t>
            </a:r>
            <a:r>
              <a:rPr lang="en-US" sz="4800" dirty="0" smtClean="0"/>
              <a:t>	You will need to turn the </a:t>
            </a:r>
            <a:r>
              <a:rPr lang="en-US" sz="4800" dirty="0"/>
              <a:t>doubles signs </a:t>
            </a:r>
            <a:r>
              <a:rPr lang="en-US" sz="4800" dirty="0" smtClean="0"/>
              <a:t>		to just </a:t>
            </a:r>
            <a:r>
              <a:rPr lang="en-US" sz="4800" u="sng" dirty="0" smtClean="0"/>
              <a:t>one</a:t>
            </a:r>
            <a:r>
              <a:rPr lang="en-US" sz="4800" dirty="0" smtClean="0"/>
              <a:t> </a:t>
            </a:r>
            <a:r>
              <a:rPr lang="en-US" sz="4800" dirty="0"/>
              <a:t>sign. </a:t>
            </a:r>
          </a:p>
        </p:txBody>
      </p:sp>
      <p:sp>
        <p:nvSpPr>
          <p:cNvPr id="12" name="Rectangle 11"/>
          <p:cNvSpPr/>
          <p:nvPr/>
        </p:nvSpPr>
        <p:spPr>
          <a:xfrm>
            <a:off x="304800" y="228600"/>
            <a:ext cx="116840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5122" name="Picture 2" descr="Image result for numb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005" y="4106590"/>
            <a:ext cx="2357693" cy="2357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3559" y="4716309"/>
            <a:ext cx="7365241" cy="1569660"/>
          </a:xfrm>
          <a:prstGeom prst="rect">
            <a:avLst/>
          </a:prstGeom>
        </p:spPr>
        <p:txBody>
          <a:bodyPr wrap="square">
            <a:spAutoFit/>
          </a:bodyPr>
          <a:lstStyle/>
          <a:p>
            <a:r>
              <a:rPr lang="en-US" sz="4800" dirty="0" smtClean="0"/>
              <a:t>Let’s see how to turn two signs into just one sign…  </a:t>
            </a:r>
            <a:endParaRPr lang="en-US" sz="4800" dirty="0"/>
          </a:p>
        </p:txBody>
      </p:sp>
    </p:spTree>
    <p:extLst>
      <p:ext uri="{BB962C8B-B14F-4D97-AF65-F5344CB8AC3E}">
        <p14:creationId xmlns:p14="http://schemas.microsoft.com/office/powerpoint/2010/main" val="104805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146" name="AutoShape 2" descr="Image result for number lin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itle 3"/>
          <p:cNvSpPr txBox="1">
            <a:spLocks/>
          </p:cNvSpPr>
          <p:nvPr/>
        </p:nvSpPr>
        <p:spPr>
          <a:xfrm>
            <a:off x="4232" y="16263"/>
            <a:ext cx="12192000" cy="1293028"/>
          </a:xfrm>
          <a:prstGeom prst="rect">
            <a:avLst/>
          </a:prstGeom>
          <a:solidFill>
            <a:srgbClr val="4A9BDC">
              <a:lumMod val="60000"/>
              <a:lumOff val="40000"/>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t/>
            </a:r>
            <a:b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br>
            <a:endParaRPr kumimoji="0" lang="en-US" sz="2400" b="0" i="0" u="none" strike="noStrike" kern="1200" cap="all" spc="0" normalizeH="0" baseline="0" noProof="0" dirty="0">
              <a:ln>
                <a:noFill/>
              </a:ln>
              <a:solidFill>
                <a:sysClr val="windowText" lastClr="000000"/>
              </a:solidFill>
              <a:effectLst/>
              <a:uLnTx/>
              <a:uFillTx/>
              <a:latin typeface="Century Gothic"/>
              <a:ea typeface="+mj-ea"/>
              <a:cs typeface="+mj-cs"/>
            </a:endParaRPr>
          </a:p>
        </p:txBody>
      </p:sp>
      <p:sp>
        <p:nvSpPr>
          <p:cNvPr id="5" name="Rectangle 4"/>
          <p:cNvSpPr/>
          <p:nvPr/>
        </p:nvSpPr>
        <p:spPr>
          <a:xfrm>
            <a:off x="3168605" y="255861"/>
            <a:ext cx="6361037" cy="769441"/>
          </a:xfrm>
          <a:prstGeom prst="rect">
            <a:avLst/>
          </a:prstGeom>
        </p:spPr>
        <p:txBody>
          <a:bodyPr wrap="none">
            <a:spAutoFit/>
          </a:bodyPr>
          <a:lstStyle/>
          <a:p>
            <a:r>
              <a:rPr lang="en-US" sz="4400" dirty="0">
                <a:solidFill>
                  <a:schemeClr val="bg1"/>
                </a:solidFill>
              </a:rPr>
              <a:t>DOUBLE Negatives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3" y="1575773"/>
            <a:ext cx="11370051" cy="464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03200" y="1295400"/>
            <a:ext cx="11551265" cy="2037735"/>
          </a:xfrm>
        </p:spPr>
        <p:txBody>
          <a:bodyPr>
            <a:normAutofit/>
          </a:bodyPr>
          <a:lstStyle/>
          <a:p>
            <a:pPr algn="ctr" defTabSz="457200">
              <a:buNone/>
            </a:pPr>
            <a:endParaRPr lang="en-US" sz="1900" dirty="0" smtClean="0"/>
          </a:p>
          <a:p>
            <a:pPr marL="0" indent="0">
              <a:buNone/>
            </a:pPr>
            <a:r>
              <a:rPr lang="en-US" sz="4000" dirty="0" smtClean="0">
                <a:solidFill>
                  <a:schemeClr val="bg1"/>
                </a:solidFill>
                <a:latin typeface="Calibri" panose="020F0502020204030204" pitchFamily="34" charset="0"/>
              </a:rPr>
              <a:t>Any combination of a </a:t>
            </a:r>
            <a:r>
              <a:rPr lang="en-US" sz="4000" i="1" dirty="0" smtClean="0">
                <a:solidFill>
                  <a:srgbClr val="C00000"/>
                </a:solidFill>
                <a:latin typeface="Calibri" panose="020F0502020204030204" pitchFamily="34" charset="0"/>
              </a:rPr>
              <a:t>negative</a:t>
            </a:r>
            <a:r>
              <a:rPr lang="en-US" sz="4000" dirty="0" smtClean="0">
                <a:solidFill>
                  <a:schemeClr val="bg1"/>
                </a:solidFill>
                <a:latin typeface="Calibri" panose="020F0502020204030204" pitchFamily="34" charset="0"/>
              </a:rPr>
              <a:t> and a </a:t>
            </a:r>
            <a:r>
              <a:rPr lang="en-US" sz="4000" i="1" dirty="0" smtClean="0">
                <a:solidFill>
                  <a:srgbClr val="0000CC"/>
                </a:solidFill>
                <a:latin typeface="Calibri" panose="020F0502020204030204" pitchFamily="34" charset="0"/>
              </a:rPr>
              <a:t>positiv</a:t>
            </a:r>
            <a:r>
              <a:rPr lang="en-US" sz="4000" dirty="0" smtClean="0">
                <a:solidFill>
                  <a:srgbClr val="0000CC"/>
                </a:solidFill>
                <a:latin typeface="Calibri" panose="020F0502020204030204" pitchFamily="34" charset="0"/>
              </a:rPr>
              <a:t>e</a:t>
            </a:r>
            <a:r>
              <a:rPr lang="en-US" sz="4000" dirty="0" smtClean="0">
                <a:solidFill>
                  <a:schemeClr val="bg1"/>
                </a:solidFill>
                <a:latin typeface="Calibri" panose="020F0502020204030204" pitchFamily="34" charset="0"/>
              </a:rPr>
              <a:t> can be turned into a </a:t>
            </a:r>
            <a:r>
              <a:rPr lang="en-US" sz="4000" i="1" dirty="0" smtClean="0">
                <a:solidFill>
                  <a:srgbClr val="C00000"/>
                </a:solidFill>
                <a:latin typeface="Calibri" panose="020F0502020204030204" pitchFamily="34" charset="0"/>
              </a:rPr>
              <a:t>negative</a:t>
            </a:r>
            <a:r>
              <a:rPr lang="en-US" sz="4000" dirty="0" smtClean="0">
                <a:solidFill>
                  <a:schemeClr val="bg1"/>
                </a:solidFill>
                <a:latin typeface="Calibri" panose="020F0502020204030204" pitchFamily="34" charset="0"/>
              </a:rPr>
              <a:t>.  </a:t>
            </a:r>
          </a:p>
          <a:p>
            <a:pPr defTabSz="457200">
              <a:buClrTx/>
              <a:buNone/>
            </a:pPr>
            <a:endParaRPr lang="en-US" sz="3800" dirty="0" smtClean="0">
              <a:solidFill>
                <a:schemeClr val="bg1"/>
              </a:solidFill>
            </a:endParaRPr>
          </a:p>
          <a:p>
            <a:pPr defTabSz="457200">
              <a:buClrTx/>
              <a:buNone/>
            </a:pPr>
            <a:endParaRPr lang="en-US" sz="3800" b="1" u="sng" dirty="0" smtClean="0">
              <a:solidFill>
                <a:schemeClr val="bg1"/>
              </a:solidFill>
            </a:endParaRPr>
          </a:p>
        </p:txBody>
      </p:sp>
      <p:sp>
        <p:nvSpPr>
          <p:cNvPr id="6146" name="AutoShape 2" descr="Image result for number lin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5" name="Title 3"/>
              <p:cNvSpPr txBox="1">
                <a:spLocks/>
              </p:cNvSpPr>
              <p:nvPr/>
            </p:nvSpPr>
            <p:spPr>
              <a:xfrm>
                <a:off x="4232" y="16263"/>
                <a:ext cx="12192000" cy="1293028"/>
              </a:xfrm>
              <a:prstGeom prst="rect">
                <a:avLst/>
              </a:prstGeom>
              <a:solidFill>
                <a:srgbClr val="4A9BDC">
                  <a:lumMod val="60000"/>
                  <a:lumOff val="40000"/>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lvl="0" algn="ctr">
                  <a:defRPr/>
                </a:pPr>
                <a:r>
                  <a:rPr lang="en-US" sz="3200" dirty="0" smtClean="0">
                    <a:solidFill>
                      <a:schemeClr val="bg1"/>
                    </a:solidFill>
                  </a:rPr>
                  <a:t>Negative and Positive </a:t>
                </a:r>
                <a:br>
                  <a:rPr lang="en-US" sz="3200" dirty="0" smtClean="0">
                    <a:solidFill>
                      <a:schemeClr val="bg1"/>
                    </a:solidFill>
                  </a:rPr>
                </a:br>
                <a14:m>
                  <m:oMath xmlns:m="http://schemas.openxmlformats.org/officeDocument/2006/math" xmlns="">
                    <m:r>
                      <a:rPr lang="en-US" sz="3200" i="1" dirty="0">
                        <a:solidFill>
                          <a:schemeClr val="bg1"/>
                        </a:solidFill>
                        <a:latin typeface="Cambria Math"/>
                      </a:rPr>
                      <m:t>+(−)</m:t>
                    </m:r>
                  </m:oMath>
                </a14:m>
                <a:r>
                  <a:rPr lang="en-US" sz="3200" dirty="0">
                    <a:solidFill>
                      <a:schemeClr val="bg1"/>
                    </a:solidFill>
                  </a:rPr>
                  <a:t>  or  </a:t>
                </a:r>
                <a14:m>
                  <m:oMath xmlns:m="http://schemas.openxmlformats.org/officeDocument/2006/math" xmlns="">
                    <m:r>
                      <a:rPr lang="en-US" sz="3200" i="1" dirty="0">
                        <a:solidFill>
                          <a:schemeClr val="bg1"/>
                        </a:solidFill>
                        <a:latin typeface="Cambria Math"/>
                      </a:rPr>
                      <m:t>−(+)</m:t>
                    </m:r>
                  </m:oMath>
                </a14:m>
                <a:endParaRPr kumimoji="0" lang="en-US" sz="2400" b="0" i="0" u="none" strike="noStrike" kern="1200" cap="all" spc="0" normalizeH="0" baseline="0" noProof="0" dirty="0">
                  <a:ln>
                    <a:noFill/>
                  </a:ln>
                  <a:solidFill>
                    <a:schemeClr val="bg1"/>
                  </a:solidFill>
                  <a:effectLst/>
                  <a:uLnTx/>
                  <a:uFillTx/>
                  <a:latin typeface="Century Gothic"/>
                  <a:ea typeface="+mj-ea"/>
                  <a:cs typeface="+mj-cs"/>
                </a:endParaRPr>
              </a:p>
            </p:txBody>
          </p:sp>
        </mc:Choice>
        <mc:Fallback xmlns="">
          <p:sp>
            <p:nvSpPr>
              <p:cNvPr id="5" name="Title 3"/>
              <p:cNvSpPr txBox="1">
                <a:spLocks noRot="1" noChangeAspect="1" noMove="1" noResize="1" noEditPoints="1" noAdjustHandles="1" noChangeArrowheads="1" noChangeShapeType="1" noTextEdit="1"/>
              </p:cNvSpPr>
              <p:nvPr/>
            </p:nvSpPr>
            <p:spPr>
              <a:xfrm>
                <a:off x="4232" y="16263"/>
                <a:ext cx="12192000" cy="1293028"/>
              </a:xfrm>
              <a:prstGeom prst="rect">
                <a:avLst/>
              </a:prstGeom>
              <a:blipFill rotWithShape="1">
                <a:blip r:embed="rId4"/>
                <a:stretch>
                  <a:fillRect b="-2830"/>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92" y="4269508"/>
            <a:ext cx="6396805" cy="161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0632" y="3474233"/>
            <a:ext cx="2205431" cy="461665"/>
          </a:xfrm>
          <a:prstGeom prst="rect">
            <a:avLst/>
          </a:prstGeom>
          <a:noFill/>
        </p:spPr>
        <p:txBody>
          <a:bodyPr wrap="square" rtlCol="0">
            <a:spAutoFit/>
          </a:bodyPr>
          <a:lstStyle/>
          <a:p>
            <a:r>
              <a:rPr lang="en-US" sz="2400" b="1" u="sng" dirty="0" smtClean="0">
                <a:solidFill>
                  <a:schemeClr val="bg1"/>
                </a:solidFill>
              </a:rPr>
              <a:t>Examples</a:t>
            </a:r>
            <a:endParaRPr lang="en-US" sz="2400" b="1" u="sng" dirty="0">
              <a:solidFill>
                <a:schemeClr val="bg1"/>
              </a:solidFill>
            </a:endParaRPr>
          </a:p>
        </p:txBody>
      </p:sp>
    </p:spTree>
    <p:extLst>
      <p:ext uri="{BB962C8B-B14F-4D97-AF65-F5344CB8AC3E}">
        <p14:creationId xmlns:p14="http://schemas.microsoft.com/office/powerpoint/2010/main" val="2095384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Moving On…</a:t>
            </a:r>
            <a:endParaRPr lang="en-US"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Section 1:  What are Double Signs?</a:t>
            </a:r>
          </a:p>
          <a:p>
            <a:pPr>
              <a:buFont typeface="Wingdings" panose="05000000000000000000" pitchFamily="2" charset="2"/>
              <a:buChar char="q"/>
            </a:pPr>
            <a:endParaRPr lang="en-US" dirty="0" smtClean="0"/>
          </a:p>
          <a:p>
            <a:pPr>
              <a:spcBef>
                <a:spcPts val="0"/>
              </a:spcBef>
              <a:buFont typeface="Wingdings" panose="05000000000000000000" pitchFamily="2" charset="2"/>
              <a:buChar char="q"/>
            </a:pPr>
            <a:r>
              <a:rPr lang="en-US" dirty="0"/>
              <a:t>	</a:t>
            </a:r>
            <a:r>
              <a:rPr lang="en-US" dirty="0" smtClean="0"/>
              <a:t>Section 2:	Modeling on a Number Line when </a:t>
            </a:r>
          </a:p>
          <a:p>
            <a:pPr marL="0" indent="0">
              <a:spcBef>
                <a:spcPts val="0"/>
              </a:spcBef>
              <a:buNone/>
            </a:pPr>
            <a:r>
              <a:rPr lang="en-US" dirty="0"/>
              <a:t>	</a:t>
            </a:r>
            <a:r>
              <a:rPr lang="en-US" dirty="0" smtClean="0"/>
              <a:t>		Double Signs are involved </a:t>
            </a:r>
          </a:p>
          <a:p>
            <a:pPr marL="0" indent="0">
              <a:buNone/>
            </a:pPr>
            <a:endParaRPr lang="en-US" dirty="0" smtClean="0"/>
          </a:p>
          <a:p>
            <a:pPr>
              <a:spcBef>
                <a:spcPts val="0"/>
              </a:spcBef>
              <a:buFont typeface="Wingdings" panose="05000000000000000000" pitchFamily="2" charset="2"/>
              <a:buChar char="q"/>
            </a:pPr>
            <a:r>
              <a:rPr lang="en-US" dirty="0"/>
              <a:t>	</a:t>
            </a:r>
            <a:r>
              <a:rPr lang="en-US" dirty="0" smtClean="0"/>
              <a:t>Section 3:	Using Integer Rules when </a:t>
            </a:r>
          </a:p>
          <a:p>
            <a:pPr marL="0" indent="0">
              <a:spcBef>
                <a:spcPts val="0"/>
              </a:spcBef>
              <a:buNone/>
            </a:pPr>
            <a:r>
              <a:rPr lang="en-US" dirty="0"/>
              <a:t>	</a:t>
            </a:r>
            <a:r>
              <a:rPr lang="en-US" dirty="0" smtClean="0"/>
              <a:t>		Double Signs are involved</a:t>
            </a:r>
            <a:endParaRPr lang="en-US" dirty="0"/>
          </a:p>
        </p:txBody>
      </p:sp>
      <p:pic>
        <p:nvPicPr>
          <p:cNvPr id="2050" name="Picture 2" descr="http://www.clipartbest.com/cliparts/9T4/exq/9T4exqd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8" y="2222131"/>
            <a:ext cx="1187861" cy="1053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ationalbiodiversityteachin.com/wp-content/uploads/2014/05/notecard-monarch-butterf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162" y="4135272"/>
            <a:ext cx="3382627" cy="243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65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Steps When using a Number Line</a:t>
            </a:r>
            <a:endParaRPr lang="en-US" sz="2000" dirty="0">
              <a:solidFill>
                <a:schemeClr val="bg1"/>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76655" y="1475696"/>
                <a:ext cx="8073311" cy="782233"/>
              </a:xfrm>
              <a:noFill/>
              <a:ln w="12700">
                <a:noFill/>
              </a:ln>
            </p:spPr>
            <p:txBody>
              <a:bodyPr>
                <a:noAutofit/>
              </a:bodyPr>
              <a:lstStyle/>
              <a:p>
                <a:pPr>
                  <a:buNone/>
                </a:pPr>
                <a14:m>
                  <m:oMath xmlns:m="http://schemas.openxmlformats.org/officeDocument/2006/math" xmlns="">
                    <m:r>
                      <a:rPr lang="en-US" sz="2400" b="1" i="1" dirty="0" smtClean="0">
                        <a:solidFill>
                          <a:schemeClr val="bg1"/>
                        </a:solidFill>
                        <a:latin typeface="Cambria Math"/>
                      </a:rPr>
                      <m:t>𝑴𝒐𝒅𝒆𝒍</m:t>
                    </m:r>
                    <m:r>
                      <a:rPr lang="en-US" sz="2400" b="1" i="1" dirty="0" smtClean="0">
                        <a:solidFill>
                          <a:schemeClr val="bg1"/>
                        </a:solidFill>
                        <a:latin typeface="Cambria Math"/>
                      </a:rPr>
                      <m:t> </m:t>
                    </m:r>
                    <m:r>
                      <a:rPr lang="en-US" sz="2400" b="1" i="1" dirty="0" smtClean="0">
                        <a:solidFill>
                          <a:schemeClr val="bg1"/>
                        </a:solidFill>
                        <a:latin typeface="Cambria Math"/>
                      </a:rPr>
                      <m:t>𝒐𝒏</m:t>
                    </m:r>
                    <m:r>
                      <a:rPr lang="en-US" sz="2400" b="1" i="1" dirty="0" smtClean="0">
                        <a:solidFill>
                          <a:schemeClr val="bg1"/>
                        </a:solidFill>
                        <a:latin typeface="Cambria Math"/>
                      </a:rPr>
                      <m:t> </m:t>
                    </m:r>
                    <m:r>
                      <a:rPr lang="en-US" sz="2400" b="1" i="1" dirty="0" smtClean="0">
                        <a:solidFill>
                          <a:schemeClr val="bg1"/>
                        </a:solidFill>
                        <a:latin typeface="Cambria Math"/>
                      </a:rPr>
                      <m:t>𝒂</m:t>
                    </m:r>
                    <m:r>
                      <a:rPr lang="en-US" sz="2400" b="1" i="1" dirty="0" smtClean="0">
                        <a:solidFill>
                          <a:schemeClr val="bg1"/>
                        </a:solidFill>
                        <a:latin typeface="Cambria Math"/>
                      </a:rPr>
                      <m:t> </m:t>
                    </m:r>
                    <m:r>
                      <a:rPr lang="en-US" sz="2400" b="1" i="1" dirty="0" smtClean="0">
                        <a:solidFill>
                          <a:schemeClr val="bg1"/>
                        </a:solidFill>
                        <a:latin typeface="Cambria Math"/>
                      </a:rPr>
                      <m:t>𝑵𝒖𝒎𝒃𝒆𝒓</m:t>
                    </m:r>
                    <m:r>
                      <a:rPr lang="en-US" sz="2400" b="1" i="1" dirty="0" smtClean="0">
                        <a:solidFill>
                          <a:schemeClr val="bg1"/>
                        </a:solidFill>
                        <a:latin typeface="Cambria Math"/>
                      </a:rPr>
                      <m:t> </m:t>
                    </m:r>
                    <m:r>
                      <a:rPr lang="en-US" sz="2400" b="1" i="1" dirty="0" smtClean="0">
                        <a:solidFill>
                          <a:schemeClr val="bg1"/>
                        </a:solidFill>
                        <a:latin typeface="Cambria Math"/>
                      </a:rPr>
                      <m:t>𝑳𝒊𝒏𝒆</m:t>
                    </m:r>
                    <m:r>
                      <a:rPr lang="en-US" sz="2400" b="1" i="1" dirty="0" smtClean="0">
                        <a:solidFill>
                          <a:schemeClr val="bg1"/>
                        </a:solidFill>
                        <a:latin typeface="Cambria Math"/>
                      </a:rPr>
                      <m:t>:   </m:t>
                    </m:r>
                  </m:oMath>
                </a14:m>
                <a:r>
                  <a:rPr lang="en-US" sz="2400" b="1" dirty="0" smtClean="0">
                    <a:solidFill>
                      <a:schemeClr val="bg1"/>
                    </a:solidFill>
                    <a:latin typeface="Times New Roman"/>
                    <a:ea typeface="Cambria Math" pitchFamily="18" charset="0"/>
                    <a:cs typeface="Times New Roman"/>
                  </a:rPr>
                  <a:t> ̶ </a:t>
                </a:r>
                <a:r>
                  <a:rPr lang="en-US" sz="2400" b="1" dirty="0" smtClean="0">
                    <a:solidFill>
                      <a:schemeClr val="bg1"/>
                    </a:solidFill>
                    <a:latin typeface="Cambria Math" pitchFamily="18" charset="0"/>
                    <a:ea typeface="Cambria Math" pitchFamily="18" charset="0"/>
                  </a:rPr>
                  <a:t>9 + (</a:t>
                </a:r>
                <a:r>
                  <a:rPr lang="en-US" sz="2400" b="1" dirty="0" smtClean="0">
                    <a:solidFill>
                      <a:schemeClr val="bg1"/>
                    </a:solidFill>
                  </a:rPr>
                  <a:t> </a:t>
                </a:r>
                <a:r>
                  <a:rPr lang="en-US" sz="2400" b="1" dirty="0" smtClean="0">
                    <a:solidFill>
                      <a:schemeClr val="bg1"/>
                    </a:solidFill>
                    <a:latin typeface="Times New Roman"/>
                    <a:ea typeface="Cambria Math" pitchFamily="18" charset="0"/>
                    <a:cs typeface="Times New Roman"/>
                  </a:rPr>
                  <a:t>̶  2)</a:t>
                </a:r>
                <a:r>
                  <a:rPr lang="en-US" sz="2400" b="1" dirty="0" smtClean="0">
                    <a:solidFill>
                      <a:schemeClr val="bg1"/>
                    </a:solidFill>
                    <a:latin typeface="Cambria Math" pitchFamily="18" charset="0"/>
                    <a:ea typeface="Cambria Math" pitchFamily="18" charset="0"/>
                  </a:rPr>
                  <a:t> =    </a:t>
                </a:r>
                <a:r>
                  <a:rPr lang="en-US" sz="2400" b="1" dirty="0" smtClean="0">
                    <a:solidFill>
                      <a:schemeClr val="bg1"/>
                    </a:solidFill>
                  </a:rPr>
                  <a:t> </a:t>
                </a:r>
                <a:endParaRPr lang="en-US" sz="2400" b="1" dirty="0">
                  <a:solidFill>
                    <a:schemeClr val="bg1"/>
                  </a:solidFill>
                  <a:latin typeface="Cambria Math" pitchFamily="18" charset="0"/>
                  <a:ea typeface="Cambria Math"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76655" y="1475696"/>
                <a:ext cx="8073311" cy="782233"/>
              </a:xfrm>
              <a:blipFill rotWithShape="1">
                <a:blip r:embed="rId3"/>
                <a:stretch>
                  <a:fillRect l="-226" t="-11719"/>
                </a:stretch>
              </a:blipFill>
              <a:ln w="12700">
                <a:noFill/>
              </a:ln>
            </p:spPr>
            <p:txBody>
              <a:bodyPr/>
              <a:lstStyle/>
              <a:p>
                <a:r>
                  <a:rPr lang="en-US">
                    <a:noFill/>
                  </a:rPr>
                  <a:t> </a:t>
                </a:r>
              </a:p>
            </p:txBody>
          </p:sp>
        </mc:Fallback>
      </mc:AlternateContent>
      <p:pic>
        <p:nvPicPr>
          <p:cNvPr id="15" name="Picture 6" descr="http://www.clipartbest.com/cliparts/9cp/oGr/9cpoGrGK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06" y="5299755"/>
            <a:ext cx="10763387" cy="71906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80639" y="5106962"/>
            <a:ext cx="4520313" cy="371184"/>
            <a:chOff x="1580639" y="5106962"/>
            <a:chExt cx="4520313" cy="371184"/>
          </a:xfrm>
        </p:grpSpPr>
        <p:cxnSp>
          <p:nvCxnSpPr>
            <p:cNvPr id="18" name="Straight Arrow Connector 17"/>
            <p:cNvCxnSpPr/>
            <p:nvPr/>
          </p:nvCxnSpPr>
          <p:spPr>
            <a:xfrm flipH="1">
              <a:off x="2324084" y="5478146"/>
              <a:ext cx="3776868" cy="0"/>
            </a:xfrm>
            <a:prstGeom prst="straightConnector1">
              <a:avLst/>
            </a:prstGeom>
            <a:ln w="50800">
              <a:solidFill>
                <a:schemeClr val="bg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580639" y="5106962"/>
              <a:ext cx="811581" cy="1371"/>
            </a:xfrm>
            <a:prstGeom prst="straightConnector1">
              <a:avLst/>
            </a:prstGeom>
            <a:ln w="50800">
              <a:solidFill>
                <a:schemeClr val="bg1"/>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7516" y="2149434"/>
            <a:ext cx="6363000" cy="1631216"/>
            <a:chOff x="590333" y="2580965"/>
            <a:chExt cx="6363000" cy="1631216"/>
          </a:xfrm>
        </p:grpSpPr>
        <mc:AlternateContent xmlns:mc="http://schemas.openxmlformats.org/markup-compatibility/2006" xmlns:a14="http://schemas.microsoft.com/office/drawing/2010/main">
          <mc:Choice Requires="a14">
            <p:sp>
              <p:nvSpPr>
                <p:cNvPr id="12" name="TextBox 11"/>
                <p:cNvSpPr txBox="1"/>
                <p:nvPr/>
              </p:nvSpPr>
              <p:spPr>
                <a:xfrm>
                  <a:off x="590333" y="2612500"/>
                  <a:ext cx="2627750" cy="1569660"/>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Step 1: 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16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0333" y="2612500"/>
                  <a:ext cx="2627750" cy="1569660"/>
                </a:xfrm>
                <a:prstGeom prst="rect">
                  <a:avLst/>
                </a:prstGeom>
                <a:blipFill rotWithShape="1">
                  <a:blip r:embed="rId5"/>
                  <a:stretch>
                    <a:fillRect l="-2074" b="-3077"/>
                  </a:stretch>
                </a:blipFill>
                <a:ln w="15875">
                  <a:solidFill>
                    <a:schemeClr val="bg1"/>
                  </a:solidFill>
                </a:ln>
              </p:spPr>
              <p:txBody>
                <a:bodyPr/>
                <a:lstStyle/>
                <a:p>
                  <a:r>
                    <a:rPr lang="en-US">
                      <a:noFill/>
                    </a:rPr>
                    <a:t> </a:t>
                  </a:r>
                </a:p>
              </p:txBody>
            </p:sp>
          </mc:Fallback>
        </mc:AlternateContent>
        <p:sp>
          <p:nvSpPr>
            <p:cNvPr id="13" name="TextBox 12"/>
            <p:cNvSpPr txBox="1"/>
            <p:nvPr/>
          </p:nvSpPr>
          <p:spPr>
            <a:xfrm>
              <a:off x="3672348" y="2580965"/>
              <a:ext cx="3280985" cy="1631216"/>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Step 2: Model as normal.</a:t>
              </a:r>
            </a:p>
            <a:p>
              <a:pPr>
                <a:tabLst>
                  <a:tab pos="182880" algn="l"/>
                </a:tabLst>
              </a:pPr>
              <a:endParaRPr lang="en-US" dirty="0" smtClean="0">
                <a:solidFill>
                  <a:schemeClr val="bg1"/>
                </a:solidFill>
                <a:sym typeface="Wingdings" pitchFamily="2" charset="2"/>
              </a:endParaRPr>
            </a:p>
            <a:p>
              <a:pPr>
                <a:tabLst>
                  <a:tab pos="182880" algn="l"/>
                </a:tabLst>
              </a:pPr>
              <a:endParaRPr lang="en-US" dirty="0">
                <a:solidFill>
                  <a:schemeClr val="bg1"/>
                </a:solidFill>
                <a:sym typeface="Wingdings" pitchFamily="2" charset="2"/>
              </a:endParaRPr>
            </a:p>
            <a:p>
              <a:pPr>
                <a:tabLst>
                  <a:tab pos="182880" algn="l"/>
                </a:tabLst>
              </a:pPr>
              <a:endParaRPr lang="en-US" dirty="0" smtClean="0">
                <a:solidFill>
                  <a:schemeClr val="bg1"/>
                </a:solidFill>
                <a:sym typeface="Wingdings" pitchFamily="2" charset="2"/>
              </a:endParaRPr>
            </a:p>
            <a:p>
              <a:pPr>
                <a:tabLst>
                  <a:tab pos="182880" algn="l"/>
                </a:tabLst>
              </a:pPr>
              <a:endParaRPr lang="en-US" sz="800" dirty="0" smtClean="0">
                <a:solidFill>
                  <a:schemeClr val="bg1"/>
                </a:solidFill>
                <a:sym typeface="Wingdings" pitchFamily="2" charset="2"/>
              </a:endParaRPr>
            </a:p>
            <a:p>
              <a:pPr>
                <a:tabLst>
                  <a:tab pos="182880" algn="l"/>
                </a:tabLst>
              </a:pPr>
              <a:endParaRPr lang="en-US" sz="1000" dirty="0">
                <a:solidFill>
                  <a:schemeClr val="bg1"/>
                </a:solidFill>
              </a:endParaRPr>
            </a:p>
          </p:txBody>
        </p:sp>
        <p:cxnSp>
          <p:nvCxnSpPr>
            <p:cNvPr id="6" name="Straight Arrow Connector 5"/>
            <p:cNvCxnSpPr>
              <a:stCxn id="12" idx="3"/>
            </p:cNvCxnSpPr>
            <p:nvPr/>
          </p:nvCxnSpPr>
          <p:spPr>
            <a:xfrm>
              <a:off x="3218083" y="3397330"/>
              <a:ext cx="45426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7" name="Content Placeholder 4"/>
          <p:cNvSpPr txBox="1">
            <a:spLocks/>
          </p:cNvSpPr>
          <p:nvPr/>
        </p:nvSpPr>
        <p:spPr>
          <a:xfrm>
            <a:off x="347516" y="4021327"/>
            <a:ext cx="2134088" cy="444020"/>
          </a:xfrm>
          <a:prstGeom prst="rect">
            <a:avLst/>
          </a:prstGeom>
          <a:noFill/>
          <a:ln w="127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2400" b="1" dirty="0" smtClean="0">
                <a:solidFill>
                  <a:schemeClr val="bg1"/>
                </a:solidFill>
                <a:latin typeface="Times New Roman"/>
                <a:ea typeface="Cambria Math" pitchFamily="18" charset="0"/>
                <a:cs typeface="Times New Roman"/>
              </a:rPr>
              <a:t>̶ </a:t>
            </a:r>
            <a:r>
              <a:rPr lang="en-US" sz="2400" b="1" dirty="0" smtClean="0">
                <a:solidFill>
                  <a:schemeClr val="bg1"/>
                </a:solidFill>
                <a:latin typeface="Cambria Math" pitchFamily="18" charset="0"/>
                <a:ea typeface="Cambria Math" pitchFamily="18" charset="0"/>
              </a:rPr>
              <a:t>9   </a:t>
            </a:r>
            <a:r>
              <a:rPr lang="en-US" sz="2400" b="1" dirty="0" smtClean="0">
                <a:solidFill>
                  <a:schemeClr val="bg1"/>
                </a:solidFill>
                <a:latin typeface="Times New Roman"/>
                <a:ea typeface="Cambria Math" pitchFamily="18" charset="0"/>
                <a:cs typeface="Times New Roman"/>
              </a:rPr>
              <a:t>̶   2</a:t>
            </a:r>
            <a:r>
              <a:rPr lang="en-US" sz="2400" b="1" dirty="0" smtClean="0">
                <a:solidFill>
                  <a:schemeClr val="bg1"/>
                </a:solidFill>
                <a:latin typeface="Cambria Math" pitchFamily="18" charset="0"/>
                <a:ea typeface="Cambria Math" pitchFamily="18" charset="0"/>
              </a:rPr>
              <a:t> =</a:t>
            </a:r>
            <a:endParaRPr lang="en-US" sz="2400" b="1" dirty="0">
              <a:solidFill>
                <a:schemeClr val="bg1"/>
              </a:solidFill>
              <a:latin typeface="Cambria Math" pitchFamily="18" charset="0"/>
              <a:ea typeface="Cambria Math" pitchFamily="18" charset="0"/>
            </a:endParaRPr>
          </a:p>
        </p:txBody>
      </p:sp>
      <p:grpSp>
        <p:nvGrpSpPr>
          <p:cNvPr id="3" name="Group 2"/>
          <p:cNvGrpSpPr/>
          <p:nvPr/>
        </p:nvGrpSpPr>
        <p:grpSpPr>
          <a:xfrm>
            <a:off x="1334320" y="4003682"/>
            <a:ext cx="1116127" cy="2127623"/>
            <a:chOff x="1590530" y="4230662"/>
            <a:chExt cx="1116127" cy="2127623"/>
          </a:xfrm>
        </p:grpSpPr>
        <p:sp>
          <p:nvSpPr>
            <p:cNvPr id="21" name="Oval 20"/>
            <p:cNvSpPr/>
            <p:nvPr/>
          </p:nvSpPr>
          <p:spPr>
            <a:xfrm>
              <a:off x="1590530" y="6036152"/>
              <a:ext cx="381723" cy="322133"/>
            </a:xfrm>
            <a:prstGeom prst="ellipse">
              <a:avLst/>
            </a:prstGeom>
            <a:solidFill>
              <a:schemeClr val="accent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837508" y="4230662"/>
                  <a:ext cx="869149" cy="46166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2400" b="1" i="1" dirty="0" smtClean="0">
                            <a:solidFill>
                              <a:srgbClr val="C00000"/>
                            </a:solidFill>
                            <a:latin typeface="Cambria Math"/>
                          </a:rPr>
                          <m:t>−</m:t>
                        </m:r>
                        <m:r>
                          <a:rPr lang="en-US" sz="2400" b="1" i="1" dirty="0" smtClean="0">
                            <a:solidFill>
                              <a:srgbClr val="C00000"/>
                            </a:solidFill>
                            <a:latin typeface="Cambria Math"/>
                          </a:rPr>
                          <m:t>𝟏𝟏</m:t>
                        </m:r>
                      </m:oMath>
                    </m:oMathPara>
                  </a14:m>
                  <a:endParaRPr lang="en-US" sz="2400" b="1"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37508" y="4230662"/>
                  <a:ext cx="869149" cy="461665"/>
                </a:xfrm>
                <a:prstGeom prst="rect">
                  <a:avLst/>
                </a:prstGeom>
                <a:blipFill rotWithShape="1">
                  <a:blip r:embed="rId6"/>
                  <a:stretch>
                    <a:fillRect/>
                  </a:stretch>
                </a:blipFill>
              </p:spPr>
              <p:txBody>
                <a:bodyPr/>
                <a:lstStyle/>
                <a:p>
                  <a:r>
                    <a:rPr lang="en-US">
                      <a:noFill/>
                    </a:rPr>
                    <a:t> </a:t>
                  </a:r>
                </a:p>
              </p:txBody>
            </p:sp>
          </mc:Fallback>
        </mc:AlternateContent>
      </p:grpSp>
      <p:sp>
        <p:nvSpPr>
          <p:cNvPr id="19" name="TextBox 18"/>
          <p:cNvSpPr txBox="1"/>
          <p:nvPr/>
        </p:nvSpPr>
        <p:spPr>
          <a:xfrm>
            <a:off x="7406906" y="1949379"/>
            <a:ext cx="4324107" cy="400110"/>
          </a:xfrm>
          <a:prstGeom prst="rect">
            <a:avLst/>
          </a:prstGeom>
          <a:noFill/>
        </p:spPr>
        <p:txBody>
          <a:bodyPr wrap="square" rtlCol="0">
            <a:spAutoFit/>
          </a:bodyPr>
          <a:lstStyle/>
          <a:p>
            <a:r>
              <a:rPr lang="en-US" sz="2000" b="1" dirty="0" smtClean="0">
                <a:solidFill>
                  <a:srgbClr val="FF0000"/>
                </a:solidFill>
              </a:rPr>
              <a:t>SAME SIGNS = SAME DIRECTIO</a:t>
            </a:r>
            <a:r>
              <a:rPr lang="en-US" b="1" dirty="0" smtClean="0">
                <a:solidFill>
                  <a:srgbClr val="FF0000"/>
                </a:solidFill>
              </a:rPr>
              <a:t>N</a:t>
            </a:r>
            <a:endParaRPr lang="en-US" b="1" dirty="0">
              <a:solidFill>
                <a:srgbClr val="FF0000"/>
              </a:solidFill>
            </a:endParaRPr>
          </a:p>
        </p:txBody>
      </p:sp>
      <p:sp>
        <p:nvSpPr>
          <p:cNvPr id="20" name="TextBox 19"/>
          <p:cNvSpPr txBox="1"/>
          <p:nvPr/>
        </p:nvSpPr>
        <p:spPr>
          <a:xfrm flipH="1">
            <a:off x="8878159" y="2697888"/>
            <a:ext cx="1381602" cy="1323439"/>
          </a:xfrm>
          <a:prstGeom prst="rect">
            <a:avLst/>
          </a:prstGeom>
          <a:noFill/>
        </p:spPr>
        <p:txBody>
          <a:bodyPr wrap="square" rtlCol="0">
            <a:spAutoFit/>
          </a:bodyPr>
          <a:lstStyle/>
          <a:p>
            <a:r>
              <a:rPr lang="en-US" sz="4000" b="1" dirty="0" smtClean="0">
                <a:solidFill>
                  <a:schemeClr val="bg1"/>
                </a:solidFill>
                <a:latin typeface="Times New Roman"/>
                <a:ea typeface="Cambria Math" pitchFamily="18" charset="0"/>
                <a:cs typeface="Times New Roman"/>
              </a:rPr>
              <a:t> </a:t>
            </a:r>
            <a:r>
              <a:rPr lang="en-US" sz="4000" b="1" dirty="0">
                <a:solidFill>
                  <a:schemeClr val="bg1"/>
                </a:solidFill>
                <a:latin typeface="Times New Roman"/>
                <a:ea typeface="Cambria Math" pitchFamily="18" charset="0"/>
                <a:cs typeface="Times New Roman"/>
              </a:rPr>
              <a:t>̶ </a:t>
            </a:r>
            <a:r>
              <a:rPr lang="en-US" sz="4000" b="1" dirty="0" smtClean="0">
                <a:solidFill>
                  <a:schemeClr val="bg1"/>
                </a:solidFill>
                <a:latin typeface="Times New Roman"/>
                <a:ea typeface="Cambria Math" pitchFamily="18" charset="0"/>
                <a:cs typeface="Times New Roman"/>
              </a:rPr>
              <a:t>  </a:t>
            </a:r>
            <a:r>
              <a:rPr lang="en-US" sz="4000" b="1" dirty="0" smtClean="0">
                <a:solidFill>
                  <a:schemeClr val="bg1"/>
                </a:solidFill>
                <a:latin typeface="Cambria Math" pitchFamily="18" charset="0"/>
                <a:ea typeface="Cambria Math" pitchFamily="18" charset="0"/>
              </a:rPr>
              <a:t>9  </a:t>
            </a:r>
          </a:p>
          <a:p>
            <a:r>
              <a:rPr lang="en-US" sz="4000" b="1" dirty="0" smtClean="0">
                <a:solidFill>
                  <a:schemeClr val="bg1"/>
                </a:solidFill>
                <a:latin typeface="Cambria Math" pitchFamily="18" charset="0"/>
                <a:ea typeface="Cambria Math" pitchFamily="18" charset="0"/>
              </a:rPr>
              <a:t> </a:t>
            </a:r>
            <a:r>
              <a:rPr lang="en-US" sz="4000" b="1" dirty="0">
                <a:solidFill>
                  <a:schemeClr val="bg1"/>
                </a:solidFill>
                <a:latin typeface="Times New Roman"/>
                <a:ea typeface="Cambria Math" pitchFamily="18" charset="0"/>
                <a:cs typeface="Times New Roman"/>
              </a:rPr>
              <a:t>̶ </a:t>
            </a:r>
            <a:r>
              <a:rPr lang="en-US" sz="4000" b="1" dirty="0" smtClean="0">
                <a:solidFill>
                  <a:schemeClr val="bg1"/>
                </a:solidFill>
                <a:latin typeface="Times New Roman"/>
                <a:ea typeface="Cambria Math" pitchFamily="18" charset="0"/>
                <a:cs typeface="Times New Roman"/>
              </a:rPr>
              <a:t>  2</a:t>
            </a:r>
            <a:r>
              <a:rPr lang="en-US" sz="4000" b="1" dirty="0" smtClean="0"/>
              <a:t>2</a:t>
            </a:r>
            <a:endParaRPr lang="en-US" sz="4000" b="1" dirty="0"/>
          </a:p>
        </p:txBody>
      </p:sp>
      <p:sp>
        <p:nvSpPr>
          <p:cNvPr id="22" name="Donut 21"/>
          <p:cNvSpPr/>
          <p:nvPr/>
        </p:nvSpPr>
        <p:spPr>
          <a:xfrm>
            <a:off x="8746073" y="2467978"/>
            <a:ext cx="704899" cy="1783257"/>
          </a:xfrm>
          <a:prstGeom prst="donut">
            <a:avLst>
              <a:gd name="adj" fmla="val 16045"/>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7239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Guided Practice</a:t>
            </a:r>
            <a:endParaRPr lang="en-US" sz="2000" dirty="0">
              <a:solidFill>
                <a:schemeClr val="bg1"/>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28239" y="1610258"/>
                <a:ext cx="4305421" cy="948582"/>
              </a:xfrm>
              <a:noFill/>
              <a:ln w="12700">
                <a:noFill/>
              </a:ln>
            </p:spPr>
            <p:txBody>
              <a:bodyPr>
                <a:normAutofit/>
              </a:bodyPr>
              <a:lstStyle/>
              <a:p>
                <a:pPr>
                  <a:buNone/>
                </a:pPr>
                <a14:m>
                  <m:oMath xmlns:m="http://schemas.openxmlformats.org/officeDocument/2006/math" xmlns="">
                    <m:r>
                      <a:rPr lang="en-US" sz="2400" b="1" i="1" dirty="0">
                        <a:solidFill>
                          <a:schemeClr val="bg1"/>
                        </a:solidFill>
                        <a:latin typeface="Cambria Math"/>
                      </a:rPr>
                      <m:t>𝑴𝒐𝒅𝒆𝒍</m:t>
                    </m:r>
                    <m:r>
                      <a:rPr lang="en-US" sz="2400" b="1" i="1" dirty="0">
                        <a:solidFill>
                          <a:schemeClr val="bg1"/>
                        </a:solidFill>
                        <a:latin typeface="Cambria Math"/>
                      </a:rPr>
                      <m:t> </m:t>
                    </m:r>
                    <m:r>
                      <a:rPr lang="en-US" sz="2400" b="1" i="1" dirty="0">
                        <a:solidFill>
                          <a:schemeClr val="bg1"/>
                        </a:solidFill>
                        <a:latin typeface="Cambria Math"/>
                      </a:rPr>
                      <m:t>𝒐𝒏</m:t>
                    </m:r>
                    <m:r>
                      <a:rPr lang="en-US" sz="2400" b="1" i="1" dirty="0">
                        <a:solidFill>
                          <a:schemeClr val="bg1"/>
                        </a:solidFill>
                        <a:latin typeface="Cambria Math"/>
                      </a:rPr>
                      <m:t> </m:t>
                    </m:r>
                    <m:r>
                      <a:rPr lang="en-US" sz="2400" b="1" i="1" dirty="0">
                        <a:solidFill>
                          <a:schemeClr val="bg1"/>
                        </a:solidFill>
                        <a:latin typeface="Cambria Math"/>
                      </a:rPr>
                      <m:t>𝒂</m:t>
                    </m:r>
                    <m:r>
                      <a:rPr lang="en-US" sz="2400" b="1" i="1" dirty="0">
                        <a:solidFill>
                          <a:schemeClr val="bg1"/>
                        </a:solidFill>
                        <a:latin typeface="Cambria Math"/>
                      </a:rPr>
                      <m:t> </m:t>
                    </m:r>
                    <m:r>
                      <a:rPr lang="en-US" sz="2400" b="1" i="1" dirty="0">
                        <a:solidFill>
                          <a:schemeClr val="bg1"/>
                        </a:solidFill>
                        <a:latin typeface="Cambria Math"/>
                      </a:rPr>
                      <m:t>𝑵𝒖𝒎𝒃𝒆𝒓</m:t>
                    </m:r>
                    <m:r>
                      <a:rPr lang="en-US" sz="2400" b="1" i="1" dirty="0">
                        <a:solidFill>
                          <a:schemeClr val="bg1"/>
                        </a:solidFill>
                        <a:latin typeface="Cambria Math"/>
                      </a:rPr>
                      <m:t> </m:t>
                    </m:r>
                    <m:r>
                      <a:rPr lang="en-US" sz="2400" b="1" i="1" dirty="0">
                        <a:solidFill>
                          <a:schemeClr val="bg1"/>
                        </a:solidFill>
                        <a:latin typeface="Cambria Math"/>
                      </a:rPr>
                      <m:t>𝑳𝒊𝒏𝒆</m:t>
                    </m:r>
                    <m:r>
                      <a:rPr lang="en-US" sz="2400" b="1" i="1" dirty="0">
                        <a:solidFill>
                          <a:schemeClr val="bg1"/>
                        </a:solidFill>
                        <a:latin typeface="Cambria Math"/>
                      </a:rPr>
                      <m:t>:</m:t>
                    </m:r>
                  </m:oMath>
                </a14:m>
                <a:r>
                  <a:rPr lang="en-US" sz="2400" b="1" i="0" dirty="0" smtClean="0">
                    <a:solidFill>
                      <a:schemeClr val="bg1"/>
                    </a:solidFill>
                    <a:latin typeface="+mj-lt"/>
                  </a:rPr>
                  <a:t>   </a:t>
                </a:r>
              </a:p>
              <a:p>
                <a:pPr>
                  <a:buNone/>
                </a:pPr>
                <a:r>
                  <a:rPr lang="en-US" sz="2400" b="1" dirty="0" smtClean="0">
                    <a:solidFill>
                      <a:schemeClr val="bg1"/>
                    </a:solidFill>
                    <a:latin typeface="Times New Roman"/>
                    <a:ea typeface="Cambria Math" pitchFamily="18" charset="0"/>
                    <a:cs typeface="Times New Roman"/>
                  </a:rPr>
                  <a:t> ̶ (</a:t>
                </a:r>
                <a14:m>
                  <m:oMath xmlns:m="http://schemas.openxmlformats.org/officeDocument/2006/math" xmlns="">
                    <m:r>
                      <a:rPr lang="en-US" sz="2400" b="1" i="1" dirty="0" smtClean="0">
                        <a:solidFill>
                          <a:schemeClr val="bg1"/>
                        </a:solidFill>
                        <a:latin typeface="Cambria Math"/>
                        <a:ea typeface="Cambria Math"/>
                        <a:cs typeface="Times New Roman"/>
                      </a:rPr>
                      <m:t>−</m:t>
                    </m:r>
                  </m:oMath>
                </a14:m>
                <a:r>
                  <a:rPr lang="en-US" sz="2400" b="1" dirty="0" smtClean="0">
                    <a:solidFill>
                      <a:schemeClr val="bg1"/>
                    </a:solidFill>
                    <a:latin typeface="Cambria Math" pitchFamily="18" charset="0"/>
                    <a:ea typeface="Cambria Math" pitchFamily="18" charset="0"/>
                  </a:rPr>
                  <a:t>7) </a:t>
                </a:r>
                <a:r>
                  <a:rPr lang="en-US" sz="2400" b="1" dirty="0" smtClean="0">
                    <a:solidFill>
                      <a:schemeClr val="bg1"/>
                    </a:solidFill>
                  </a:rPr>
                  <a:t> </a:t>
                </a:r>
                <a:r>
                  <a:rPr lang="en-US" sz="2400" b="1" dirty="0" smtClean="0">
                    <a:solidFill>
                      <a:schemeClr val="bg1"/>
                    </a:solidFill>
                    <a:latin typeface="Times New Roman"/>
                    <a:ea typeface="Cambria Math" pitchFamily="18" charset="0"/>
                    <a:cs typeface="Times New Roman"/>
                  </a:rPr>
                  <a:t>̶  2</a:t>
                </a:r>
                <a:r>
                  <a:rPr lang="en-US" sz="2400" b="1" dirty="0" smtClean="0">
                    <a:solidFill>
                      <a:schemeClr val="bg1"/>
                    </a:solidFill>
                    <a:latin typeface="Cambria Math" pitchFamily="18" charset="0"/>
                    <a:ea typeface="Cambria Math" pitchFamily="18" charset="0"/>
                  </a:rPr>
                  <a:t> =    </a:t>
                </a:r>
                <a:r>
                  <a:rPr lang="en-US" sz="2400" b="1" dirty="0" smtClean="0">
                    <a:solidFill>
                      <a:schemeClr val="bg1"/>
                    </a:solidFill>
                  </a:rPr>
                  <a:t> </a:t>
                </a:r>
                <a:endParaRPr lang="en-US" sz="2800" b="1" dirty="0">
                  <a:solidFill>
                    <a:schemeClr val="bg1"/>
                  </a:solidFill>
                  <a:latin typeface="Cambria Math" pitchFamily="18" charset="0"/>
                  <a:ea typeface="Cambria Math"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28239" y="1610258"/>
                <a:ext cx="4305421" cy="948582"/>
              </a:xfrm>
              <a:blipFill rotWithShape="1">
                <a:blip r:embed="rId3"/>
                <a:stretch>
                  <a:fillRect l="-425" b="-7051"/>
                </a:stretch>
              </a:blipFill>
              <a:ln w="12700">
                <a:noFill/>
              </a:ln>
            </p:spPr>
            <p:txBody>
              <a:bodyPr/>
              <a:lstStyle/>
              <a:p>
                <a:r>
                  <a:rPr lang="en-US">
                    <a:noFill/>
                  </a:rPr>
                  <a:t> </a:t>
                </a:r>
              </a:p>
            </p:txBody>
          </p:sp>
        </mc:Fallback>
      </mc:AlternateContent>
      <p:pic>
        <p:nvPicPr>
          <p:cNvPr id="15" name="Picture 6" descr="http://www.clipartbest.com/cliparts/9cp/oGr/9cpoGrGK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06" y="4533199"/>
            <a:ext cx="10763387" cy="71906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942018" y="1578723"/>
            <a:ext cx="6535675" cy="1601195"/>
            <a:chOff x="590333" y="2580965"/>
            <a:chExt cx="6535675" cy="1601195"/>
          </a:xfrm>
        </p:grpSpPr>
        <mc:AlternateContent xmlns:mc="http://schemas.openxmlformats.org/markup-compatibility/2006" xmlns:a14="http://schemas.microsoft.com/office/drawing/2010/main">
          <mc:Choice Requires="a14">
            <p:sp>
              <p:nvSpPr>
                <p:cNvPr id="12" name="TextBox 11"/>
                <p:cNvSpPr txBox="1"/>
                <p:nvPr/>
              </p:nvSpPr>
              <p:spPr>
                <a:xfrm>
                  <a:off x="590333" y="2612500"/>
                  <a:ext cx="2627750" cy="1569660"/>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16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0333" y="2612500"/>
                  <a:ext cx="2627750" cy="1569660"/>
                </a:xfrm>
                <a:prstGeom prst="rect">
                  <a:avLst/>
                </a:prstGeom>
                <a:blipFill rotWithShape="1">
                  <a:blip r:embed="rId5"/>
                  <a:stretch>
                    <a:fillRect l="-2074" b="-2682"/>
                  </a:stretch>
                </a:blipFill>
                <a:ln w="15875">
                  <a:solidFill>
                    <a:schemeClr val="bg1"/>
                  </a:solidFill>
                </a:ln>
              </p:spPr>
              <p:txBody>
                <a:bodyPr/>
                <a:lstStyle/>
                <a:p>
                  <a:r>
                    <a:rPr lang="en-US">
                      <a:noFill/>
                    </a:rPr>
                    <a:t> </a:t>
                  </a:r>
                </a:p>
              </p:txBody>
            </p:sp>
          </mc:Fallback>
        </mc:AlternateContent>
        <p:sp>
          <p:nvSpPr>
            <p:cNvPr id="13" name="TextBox 12"/>
            <p:cNvSpPr txBox="1"/>
            <p:nvPr/>
          </p:nvSpPr>
          <p:spPr>
            <a:xfrm>
              <a:off x="3672348" y="2580965"/>
              <a:ext cx="3453660" cy="1600438"/>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Model as normal.</a:t>
              </a:r>
            </a:p>
            <a:p>
              <a:pPr>
                <a:tabLst>
                  <a:tab pos="182880" algn="l"/>
                </a:tabLst>
              </a:pPr>
              <a:endParaRPr lang="en-US" dirty="0" smtClean="0">
                <a:solidFill>
                  <a:schemeClr val="bg1"/>
                </a:solidFill>
                <a:sym typeface="Wingdings" pitchFamily="2" charset="2"/>
              </a:endParaRPr>
            </a:p>
            <a:p>
              <a:pPr>
                <a:tabLst>
                  <a:tab pos="182880" algn="l"/>
                </a:tabLst>
              </a:pPr>
              <a:r>
                <a:rPr lang="en-US" sz="1400" b="1" dirty="0" smtClean="0">
                  <a:solidFill>
                    <a:srgbClr val="0000CC"/>
                  </a:solidFill>
                  <a:latin typeface="Arial" panose="020B0604020202020204" pitchFamily="34" charset="0"/>
                  <a:cs typeface="Arial" panose="020B0604020202020204" pitchFamily="34" charset="0"/>
                  <a:sym typeface="Wingdings" pitchFamily="2" charset="2"/>
                </a:rPr>
                <a:t>Same signs = Same direction</a:t>
              </a:r>
            </a:p>
            <a:p>
              <a:pPr>
                <a:tabLst>
                  <a:tab pos="182880" algn="l"/>
                </a:tabLst>
              </a:pPr>
              <a:endParaRPr lang="en-US" sz="1400" b="1" dirty="0">
                <a:solidFill>
                  <a:srgbClr val="0000CC"/>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1400" b="1" dirty="0" smtClean="0">
                  <a:solidFill>
                    <a:srgbClr val="0000CC"/>
                  </a:solidFill>
                  <a:latin typeface="Arial" panose="020B0604020202020204" pitchFamily="34" charset="0"/>
                  <a:cs typeface="Arial" panose="020B0604020202020204" pitchFamily="34" charset="0"/>
                  <a:sym typeface="Wingdings" pitchFamily="2" charset="2"/>
                </a:rPr>
                <a:t>Different signs = Different Directions</a:t>
              </a:r>
            </a:p>
            <a:p>
              <a:pPr>
                <a:tabLst>
                  <a:tab pos="182880" algn="l"/>
                </a:tabLst>
              </a:pPr>
              <a:endParaRPr lang="en-US" sz="1000" dirty="0">
                <a:solidFill>
                  <a:schemeClr val="bg1"/>
                </a:solidFill>
              </a:endParaRPr>
            </a:p>
          </p:txBody>
        </p:sp>
        <p:cxnSp>
          <p:nvCxnSpPr>
            <p:cNvPr id="6" name="Straight Arrow Connector 5"/>
            <p:cNvCxnSpPr>
              <a:stCxn id="12" idx="3"/>
            </p:cNvCxnSpPr>
            <p:nvPr/>
          </p:nvCxnSpPr>
          <p:spPr>
            <a:xfrm>
              <a:off x="3218083" y="3397330"/>
              <a:ext cx="45426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2" descr="http://www.clipartlord.com/wp-content/uploads/2014/08/pencil19.png">
            <a:hlinkClick r:id="rId6"/>
          </p:cNvPr>
          <p:cNvPicPr>
            <a:picLocks noChangeAspect="1" noChangeArrowheads="1"/>
          </p:cNvPicPr>
          <p:nvPr/>
        </p:nvPicPr>
        <p:blipFill>
          <a:blip r:embed="rId7"/>
          <a:srcRect/>
          <a:stretch>
            <a:fillRect/>
          </a:stretch>
        </p:blipFill>
        <p:spPr bwMode="auto">
          <a:xfrm>
            <a:off x="10123563" y="61646"/>
            <a:ext cx="1215361" cy="1215361"/>
          </a:xfrm>
          <a:prstGeom prst="rect">
            <a:avLst/>
          </a:prstGeom>
          <a:noFill/>
        </p:spPr>
      </p:pic>
    </p:spTree>
    <p:extLst>
      <p:ext uri="{BB962C8B-B14F-4D97-AF65-F5344CB8AC3E}">
        <p14:creationId xmlns:p14="http://schemas.microsoft.com/office/powerpoint/2010/main" val="4246578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15" name="Straight Connector 14"/>
          <p:cNvCxnSpPr/>
          <p:nvPr/>
        </p:nvCxnSpPr>
        <p:spPr>
          <a:xfrm>
            <a:off x="6001407" y="1676400"/>
            <a:ext cx="1"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295680"/>
            <a:ext cx="6132064" cy="379431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19977" y="1295680"/>
            <a:ext cx="6084011" cy="379431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47075" y="1822884"/>
            <a:ext cx="3294993" cy="523220"/>
          </a:xfrm>
          <a:prstGeom prst="rect">
            <a:avLst/>
          </a:prstGeom>
          <a:noFill/>
        </p:spPr>
        <p:txBody>
          <a:bodyPr wrap="square" rtlCol="0">
            <a:spAutoFit/>
          </a:bodyPr>
          <a:lstStyle/>
          <a:p>
            <a:r>
              <a:rPr lang="en-US" sz="2800" b="1" dirty="0" smtClean="0">
                <a:solidFill>
                  <a:schemeClr val="bg1"/>
                </a:solidFill>
              </a:rPr>
              <a:t>–(</a:t>
            </a:r>
            <a:r>
              <a:rPr lang="en-US" sz="2800" b="1" dirty="0">
                <a:solidFill>
                  <a:schemeClr val="bg1"/>
                </a:solidFill>
              </a:rPr>
              <a:t>– 9) </a:t>
            </a:r>
            <a:r>
              <a:rPr lang="en-US" sz="2800" b="1" dirty="0" smtClean="0">
                <a:solidFill>
                  <a:schemeClr val="bg1"/>
                </a:solidFill>
              </a:rPr>
              <a:t>+ 3</a:t>
            </a:r>
            <a:endParaRPr lang="en-US" sz="2800" b="1" dirty="0">
              <a:solidFill>
                <a:schemeClr val="bg1"/>
              </a:solidFill>
            </a:endParaRPr>
          </a:p>
        </p:txBody>
      </p:sp>
      <p:sp>
        <p:nvSpPr>
          <p:cNvPr id="19" name="TextBox 18"/>
          <p:cNvSpPr txBox="1"/>
          <p:nvPr/>
        </p:nvSpPr>
        <p:spPr>
          <a:xfrm>
            <a:off x="6370582" y="1825842"/>
            <a:ext cx="3294993" cy="523220"/>
          </a:xfrm>
          <a:prstGeom prst="rect">
            <a:avLst/>
          </a:prstGeom>
          <a:noFill/>
        </p:spPr>
        <p:txBody>
          <a:bodyPr wrap="square" rtlCol="0">
            <a:spAutoFit/>
          </a:bodyPr>
          <a:lstStyle/>
          <a:p>
            <a:r>
              <a:rPr lang="en-US" sz="2800" b="1" dirty="0" smtClean="0">
                <a:solidFill>
                  <a:schemeClr val="bg1"/>
                </a:solidFill>
              </a:rPr>
              <a:t>12 + (–17) </a:t>
            </a:r>
            <a:endParaRPr lang="en-US" sz="2800" dirty="0">
              <a:solidFill>
                <a:schemeClr val="bg1"/>
              </a:solidFill>
            </a:endParaRPr>
          </a:p>
        </p:txBody>
      </p:sp>
      <p:sp>
        <p:nvSpPr>
          <p:cNvPr id="2" name="TextBox 1"/>
          <p:cNvSpPr txBox="1"/>
          <p:nvPr/>
        </p:nvSpPr>
        <p:spPr>
          <a:xfrm>
            <a:off x="196194" y="5425363"/>
            <a:ext cx="11823590" cy="830997"/>
          </a:xfrm>
          <a:prstGeom prst="rect">
            <a:avLst/>
          </a:prstGeom>
          <a:noFill/>
        </p:spPr>
        <p:txBody>
          <a:bodyPr wrap="square" rtlCol="0">
            <a:spAutoFit/>
          </a:bodyPr>
          <a:lstStyle/>
          <a:p>
            <a:pPr algn="ctr"/>
            <a:r>
              <a:rPr lang="en-US" sz="2400" b="1" dirty="0" smtClean="0">
                <a:solidFill>
                  <a:schemeClr val="bg1"/>
                </a:solidFill>
              </a:rPr>
              <a:t>Solve using modeling.  </a:t>
            </a:r>
          </a:p>
          <a:p>
            <a:pPr algn="ctr"/>
            <a:r>
              <a:rPr lang="en-US" sz="2400" b="1" dirty="0" smtClean="0">
                <a:solidFill>
                  <a:schemeClr val="bg1"/>
                </a:solidFill>
              </a:rPr>
              <a:t>Remember, you need to get rid of the double signs first.</a:t>
            </a:r>
            <a:endParaRPr lang="en-US" sz="2400" b="1" dirty="0">
              <a:solidFill>
                <a:schemeClr val="bg1"/>
              </a:solidFill>
            </a:endParaRPr>
          </a:p>
        </p:txBody>
      </p:sp>
      <p:pic>
        <p:nvPicPr>
          <p:cNvPr id="20" name="Picture 2" descr="http://www.clipartbest.com/cliparts/9cp/oGr/9cpoGrG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3511424"/>
            <a:ext cx="5789870" cy="51544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p:cNvSpPr>
            <a:spLocks noGrp="1"/>
          </p:cNvSpPr>
          <p:nvPr>
            <p:ph type="title"/>
          </p:nvPr>
        </p:nvSpPr>
        <p:spPr>
          <a:xfrm>
            <a:off x="-1"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You Try!</a:t>
            </a:r>
            <a:endParaRPr lang="en-US" sz="2000" dirty="0">
              <a:solidFill>
                <a:schemeClr val="bg1"/>
              </a:solidFill>
            </a:endParaRPr>
          </a:p>
        </p:txBody>
      </p:sp>
      <p:pic>
        <p:nvPicPr>
          <p:cNvPr id="1026" name="Picture 2" descr="https://upload.wikimedia.org/wikipedia/commons/thumb/8/85/Smiley.svg/2000px-Smile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589" y="0"/>
            <a:ext cx="1192923" cy="119292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endCxn id="2" idx="0"/>
          </p:cNvCxnSpPr>
          <p:nvPr/>
        </p:nvCxnSpPr>
        <p:spPr>
          <a:xfrm flipH="1">
            <a:off x="6107989" y="1295680"/>
            <a:ext cx="24076" cy="412968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 descr="http://www.clipartbest.com/cliparts/9cp/oGr/9cpoGrG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047" y="3511424"/>
            <a:ext cx="5789870" cy="5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93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3"/>
            <a:ext cx="10761406" cy="4525963"/>
          </a:xfrm>
        </p:spPr>
        <p:txBody>
          <a:bodyPr>
            <a:normAutofit/>
          </a:bodyPr>
          <a:lstStyle/>
          <a:p>
            <a:pPr marL="0" indent="0">
              <a:buNone/>
            </a:pPr>
            <a:r>
              <a:rPr lang="en-US" sz="5400" dirty="0" smtClean="0"/>
              <a:t>We have been learning how to        Add and Subtract Integers using: </a:t>
            </a:r>
          </a:p>
          <a:p>
            <a:pPr>
              <a:buFont typeface="Wingdings" panose="05000000000000000000" pitchFamily="2" charset="2"/>
              <a:buChar char="q"/>
            </a:pPr>
            <a:r>
              <a:rPr lang="en-US" sz="5400" dirty="0" smtClean="0"/>
              <a:t>  Number Lines</a:t>
            </a:r>
          </a:p>
          <a:p>
            <a:pPr>
              <a:buFont typeface="Wingdings" panose="05000000000000000000" pitchFamily="2" charset="2"/>
              <a:buChar char="q"/>
            </a:pPr>
            <a:r>
              <a:rPr lang="en-US" sz="5400" dirty="0" smtClean="0"/>
              <a:t>  Rules</a:t>
            </a:r>
            <a:endParaRPr lang="en-US" sz="5400" dirty="0"/>
          </a:p>
        </p:txBody>
      </p:sp>
      <p:sp>
        <p:nvSpPr>
          <p:cNvPr id="5" name="Rectangle 4"/>
          <p:cNvSpPr/>
          <p:nvPr/>
        </p:nvSpPr>
        <p:spPr>
          <a:xfrm>
            <a:off x="304800" y="228600"/>
            <a:ext cx="116840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8216715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Moving On…</a:t>
            </a:r>
            <a:endParaRPr lang="en-US"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Section 1:  What are Double Signs?</a:t>
            </a:r>
          </a:p>
          <a:p>
            <a:pPr>
              <a:buFont typeface="Wingdings" panose="05000000000000000000" pitchFamily="2" charset="2"/>
              <a:buChar char="q"/>
            </a:pPr>
            <a:endParaRPr lang="en-US" dirty="0" smtClean="0"/>
          </a:p>
          <a:p>
            <a:pPr>
              <a:spcBef>
                <a:spcPts val="0"/>
              </a:spcBef>
              <a:buFont typeface="Wingdings" panose="05000000000000000000" pitchFamily="2" charset="2"/>
              <a:buChar char="q"/>
            </a:pPr>
            <a:r>
              <a:rPr lang="en-US" dirty="0"/>
              <a:t>	</a:t>
            </a:r>
            <a:r>
              <a:rPr lang="en-US" dirty="0" smtClean="0"/>
              <a:t>Section 2:	Modeling on a Number Line when </a:t>
            </a:r>
          </a:p>
          <a:p>
            <a:pPr marL="0" indent="0">
              <a:spcBef>
                <a:spcPts val="0"/>
              </a:spcBef>
              <a:buNone/>
            </a:pPr>
            <a:r>
              <a:rPr lang="en-US" dirty="0"/>
              <a:t>	</a:t>
            </a:r>
            <a:r>
              <a:rPr lang="en-US" dirty="0" smtClean="0"/>
              <a:t>		Double Signs are involved </a:t>
            </a:r>
          </a:p>
          <a:p>
            <a:pPr marL="0" indent="0">
              <a:buNone/>
            </a:pPr>
            <a:endParaRPr lang="en-US" dirty="0" smtClean="0"/>
          </a:p>
          <a:p>
            <a:pPr>
              <a:spcBef>
                <a:spcPts val="0"/>
              </a:spcBef>
              <a:buFont typeface="Wingdings" panose="05000000000000000000" pitchFamily="2" charset="2"/>
              <a:buChar char="q"/>
            </a:pPr>
            <a:r>
              <a:rPr lang="en-US" dirty="0"/>
              <a:t>	</a:t>
            </a:r>
            <a:r>
              <a:rPr lang="en-US" dirty="0" smtClean="0"/>
              <a:t>Section 3:	Using Integer Rules when </a:t>
            </a:r>
          </a:p>
          <a:p>
            <a:pPr marL="0" indent="0">
              <a:spcBef>
                <a:spcPts val="0"/>
              </a:spcBef>
              <a:buNone/>
            </a:pPr>
            <a:r>
              <a:rPr lang="en-US" dirty="0"/>
              <a:t>	</a:t>
            </a:r>
            <a:r>
              <a:rPr lang="en-US" dirty="0" smtClean="0"/>
              <a:t>		Double Signs are involved</a:t>
            </a:r>
            <a:endParaRPr lang="en-US" dirty="0"/>
          </a:p>
        </p:txBody>
      </p:sp>
      <p:pic>
        <p:nvPicPr>
          <p:cNvPr id="2050" name="Picture 2" descr="http://www.clipartbest.com/cliparts/9T4/exq/9T4exqd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62" y="3766782"/>
            <a:ext cx="1187861" cy="1053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ationalbiodiversityteachin.com/wp-content/uploads/2014/05/notecard-monarch-butterf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162" y="4135272"/>
            <a:ext cx="3382627" cy="243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813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7"/>
          </a:xfrm>
          <a:solidFill>
            <a:schemeClr val="accent6">
              <a:lumMod val="60000"/>
              <a:lumOff val="40000"/>
            </a:schemeClr>
          </a:solidFill>
        </p:spPr>
        <p:txBody>
          <a:bodyPr>
            <a:normAutofit/>
          </a:bodyPr>
          <a:lstStyle/>
          <a:p>
            <a:pPr algn="ctr"/>
            <a:r>
              <a:rPr lang="en-US" sz="3200" dirty="0" smtClean="0">
                <a:solidFill>
                  <a:schemeClr val="bg1"/>
                </a:solidFill>
              </a:rPr>
              <a:t>Steps for Adding or Subtracting Integers Using Rules</a:t>
            </a:r>
            <a:br>
              <a:rPr lang="en-US" sz="3200" dirty="0" smtClean="0">
                <a:solidFill>
                  <a:schemeClr val="bg1"/>
                </a:solidFill>
              </a:rPr>
            </a:br>
            <a:endParaRPr lang="en-US" sz="2400" dirty="0">
              <a:solidFill>
                <a:schemeClr val="bg1"/>
              </a:solidFill>
            </a:endParaRPr>
          </a:p>
        </p:txBody>
      </p:sp>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13085" y="2117772"/>
            <a:ext cx="10804994" cy="2604824"/>
            <a:chOff x="819678" y="1484248"/>
            <a:chExt cx="10804994" cy="2604824"/>
          </a:xfrm>
        </p:grpSpPr>
        <p:sp>
          <p:nvSpPr>
            <p:cNvPr id="7" name="TextBox 6"/>
            <p:cNvSpPr txBox="1"/>
            <p:nvPr/>
          </p:nvSpPr>
          <p:spPr>
            <a:xfrm>
              <a:off x="3967943" y="1816303"/>
              <a:ext cx="2742573" cy="1815882"/>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rPr>
                <a:t>Stack-up and </a:t>
              </a:r>
            </a:p>
            <a:p>
              <a:pPr>
                <a:tabLst>
                  <a:tab pos="182880" algn="l"/>
                </a:tabLst>
              </a:pPr>
              <a:r>
                <a:rPr lang="en-US" sz="2000" dirty="0" smtClean="0">
                  <a:solidFill>
                    <a:schemeClr val="bg1"/>
                  </a:solidFill>
                </a:rPr>
                <a:t>Circle the signs.</a:t>
              </a:r>
            </a:p>
            <a:p>
              <a:pPr>
                <a:tabLst>
                  <a:tab pos="182880" algn="l"/>
                </a:tabLst>
              </a:pPr>
              <a:endParaRPr lang="en-US" sz="800" dirty="0" smtClean="0">
                <a:solidFill>
                  <a:schemeClr val="bg1"/>
                </a:solidFill>
              </a:endParaRPr>
            </a:p>
            <a:p>
              <a:pPr>
                <a:tabLst>
                  <a:tab pos="182880" algn="l"/>
                </a:tabLst>
              </a:pPr>
              <a:endParaRPr lang="en-US" sz="2000" b="1" dirty="0">
                <a:solidFill>
                  <a:schemeClr val="bg1"/>
                </a:solidFill>
                <a:sym typeface="Wingdings" pitchFamily="2" charset="2"/>
              </a:endParaRPr>
            </a:p>
            <a:p>
              <a:pPr>
                <a:tabLst>
                  <a:tab pos="182880" algn="l"/>
                </a:tabLst>
              </a:pPr>
              <a:endParaRPr lang="en-US" sz="2000" b="1" dirty="0" smtClean="0">
                <a:solidFill>
                  <a:schemeClr val="bg1"/>
                </a:solidFill>
                <a:sym typeface="Wingdings" pitchFamily="2" charset="2"/>
              </a:endParaRPr>
            </a:p>
            <a:p>
              <a:pPr>
                <a:tabLst>
                  <a:tab pos="182880" algn="l"/>
                </a:tabLst>
              </a:pPr>
              <a:endParaRPr lang="en-US" sz="1600" dirty="0">
                <a:solidFill>
                  <a:schemeClr val="bg1"/>
                </a:solidFill>
              </a:endParaRPr>
            </a:p>
          </p:txBody>
        </p:sp>
        <p:sp>
          <p:nvSpPr>
            <p:cNvPr id="8" name="TextBox 7"/>
            <p:cNvSpPr txBox="1"/>
            <p:nvPr/>
          </p:nvSpPr>
          <p:spPr>
            <a:xfrm>
              <a:off x="7940079" y="1484248"/>
              <a:ext cx="3668826"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Same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ADD the numbers.</a:t>
              </a:r>
            </a:p>
            <a:p>
              <a:pPr>
                <a:tabLst>
                  <a:tab pos="182880" algn="l"/>
                </a:tabLst>
              </a:pPr>
              <a:r>
                <a:rPr lang="en-US" sz="2000" dirty="0" smtClean="0">
                  <a:solidFill>
                    <a:schemeClr val="bg1"/>
                  </a:solidFill>
                </a:rPr>
                <a:t>KEEP the sign.</a:t>
              </a:r>
              <a:endParaRPr lang="en-US" sz="2000" dirty="0">
                <a:solidFill>
                  <a:schemeClr val="bg1"/>
                </a:solidFill>
              </a:endParaRPr>
            </a:p>
          </p:txBody>
        </p:sp>
        <p:sp>
          <p:nvSpPr>
            <p:cNvPr id="16" name="TextBox 15"/>
            <p:cNvSpPr txBox="1"/>
            <p:nvPr/>
          </p:nvSpPr>
          <p:spPr>
            <a:xfrm>
              <a:off x="7940079" y="2919521"/>
              <a:ext cx="3684593"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Different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SUBTRACT the numbers.</a:t>
              </a:r>
            </a:p>
            <a:p>
              <a:pPr>
                <a:tabLst>
                  <a:tab pos="182880" algn="l"/>
                </a:tabLst>
              </a:pPr>
              <a:r>
                <a:rPr lang="en-US" sz="2000" dirty="0" smtClean="0">
                  <a:solidFill>
                    <a:schemeClr val="bg1"/>
                  </a:solidFill>
                </a:rPr>
                <a:t>Give sign of the bigger digit.</a:t>
              </a:r>
              <a:endParaRPr lang="en-US" dirty="0">
                <a:solidFill>
                  <a:schemeClr val="bg1"/>
                </a:solidFill>
              </a:endParaRPr>
            </a:p>
          </p:txBody>
        </p:sp>
        <p:sp>
          <p:nvSpPr>
            <p:cNvPr id="3" name="Right Bracket 2"/>
            <p:cNvSpPr/>
            <p:nvPr/>
          </p:nvSpPr>
          <p:spPr>
            <a:xfrm rot="10800000">
              <a:off x="7330480" y="1937306"/>
              <a:ext cx="609599" cy="1440522"/>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6710516" y="2724244"/>
              <a:ext cx="60468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19678" y="1807413"/>
                  <a:ext cx="2627750" cy="1815882"/>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endParaRPr lang="en-US" sz="160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19678" y="1807413"/>
                  <a:ext cx="2627750" cy="1815882"/>
                </a:xfrm>
                <a:prstGeom prst="rect">
                  <a:avLst/>
                </a:prstGeom>
                <a:blipFill rotWithShape="1">
                  <a:blip r:embed="rId3"/>
                  <a:stretch>
                    <a:fillRect l="-2069"/>
                  </a:stretch>
                </a:blipFill>
                <a:ln w="15875">
                  <a:solidFill>
                    <a:schemeClr val="bg1"/>
                  </a:solidFill>
                </a:ln>
              </p:spPr>
              <p:txBody>
                <a:bodyPr/>
                <a:lstStyle/>
                <a:p>
                  <a:r>
                    <a:rPr lang="en-US">
                      <a:noFill/>
                    </a:rPr>
                    <a:t> </a:t>
                  </a:r>
                </a:p>
              </p:txBody>
            </p:sp>
          </mc:Fallback>
        </mc:AlternateContent>
        <p:cxnSp>
          <p:nvCxnSpPr>
            <p:cNvPr id="45" name="Straight Connector 44"/>
            <p:cNvCxnSpPr/>
            <p:nvPr/>
          </p:nvCxnSpPr>
          <p:spPr>
            <a:xfrm>
              <a:off x="3447428" y="2653799"/>
              <a:ext cx="52051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Content Placeholder 4"/>
          <p:cNvSpPr txBox="1">
            <a:spLocks/>
          </p:cNvSpPr>
          <p:nvPr/>
        </p:nvSpPr>
        <p:spPr>
          <a:xfrm>
            <a:off x="603298" y="4475999"/>
            <a:ext cx="1863758" cy="493194"/>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 </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12 </a:t>
            </a: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14</a:t>
            </a:r>
            <a:endParaRPr kumimoji="0" lang="en-US" sz="2800" b="1" i="0" u="none" strike="noStrike" kern="1200" cap="none" spc="0" normalizeH="0" baseline="0" noProof="0" dirty="0">
              <a:ln>
                <a:noFill/>
              </a:ln>
              <a:solidFill>
                <a:schemeClr val="bg1"/>
              </a:solidFill>
              <a:effectLst/>
              <a:uLnTx/>
              <a:uFillTx/>
              <a:latin typeface="Cambria Math" pitchFamily="18" charset="0"/>
              <a:ea typeface="Cambria Math" pitchFamily="18" charset="0"/>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257675" y="1587110"/>
                <a:ext cx="3568190" cy="46166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2400" b="1" i="1" dirty="0" smtClean="0">
                          <a:solidFill>
                            <a:schemeClr val="bg1"/>
                          </a:solidFill>
                          <a:latin typeface="Cambria Math"/>
                        </a:rPr>
                        <m:t>𝑺𝒐𝒍𝒗𝒆</m:t>
                      </m:r>
                      <m:r>
                        <a:rPr lang="en-US" sz="2400" b="1" i="1" dirty="0" smtClean="0">
                          <a:solidFill>
                            <a:schemeClr val="bg1"/>
                          </a:solidFill>
                          <a:latin typeface="Cambria Math"/>
                        </a:rPr>
                        <m:t>:  −</m:t>
                      </m:r>
                      <m:r>
                        <a:rPr lang="en-US" sz="2400" b="1" i="1" dirty="0" smtClean="0">
                          <a:solidFill>
                            <a:schemeClr val="bg1"/>
                          </a:solidFill>
                          <a:latin typeface="Cambria Math"/>
                        </a:rPr>
                        <m:t>𝟏𝟐</m:t>
                      </m:r>
                      <m:r>
                        <a:rPr lang="en-US" sz="2400" b="1" i="1" dirty="0" smtClean="0">
                          <a:solidFill>
                            <a:schemeClr val="bg1"/>
                          </a:solidFill>
                          <a:latin typeface="Cambria Math"/>
                        </a:rPr>
                        <m:t>−(−</m:t>
                      </m:r>
                      <m:r>
                        <a:rPr lang="en-US" sz="2400" b="1" i="1" dirty="0" smtClean="0">
                          <a:solidFill>
                            <a:schemeClr val="bg1"/>
                          </a:solidFill>
                          <a:latin typeface="Cambria Math"/>
                        </a:rPr>
                        <m:t>𝟏𝟒</m:t>
                      </m:r>
                      <m:r>
                        <a:rPr lang="en-US" sz="2400" b="1" i="1" dirty="0" smtClean="0">
                          <a:solidFill>
                            <a:schemeClr val="bg1"/>
                          </a:solidFill>
                          <a:latin typeface="Cambria Math"/>
                        </a:rPr>
                        <m:t>) =</m:t>
                      </m:r>
                    </m:oMath>
                  </m:oMathPara>
                </a14:m>
                <a:endParaRPr lang="en-US" sz="2400" b="1"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7675" y="1587110"/>
                <a:ext cx="3568190" cy="461665"/>
              </a:xfrm>
              <a:prstGeom prst="rect">
                <a:avLst/>
              </a:prstGeom>
              <a:blipFill rotWithShape="1">
                <a:blip r:embed="rId4"/>
                <a:stretch>
                  <a:fillRect l="-512" b="-19737"/>
                </a:stretch>
              </a:blipFill>
            </p:spPr>
            <p:txBody>
              <a:bodyPr/>
              <a:lstStyle/>
              <a:p>
                <a:r>
                  <a:rPr lang="en-US">
                    <a:noFill/>
                  </a:rPr>
                  <a:t> </a:t>
                </a:r>
              </a:p>
            </p:txBody>
          </p:sp>
        </mc:Fallback>
      </mc:AlternateContent>
      <p:sp>
        <p:nvSpPr>
          <p:cNvPr id="39" name="Content Placeholder 4"/>
          <p:cNvSpPr txBox="1">
            <a:spLocks/>
          </p:cNvSpPr>
          <p:nvPr/>
        </p:nvSpPr>
        <p:spPr>
          <a:xfrm>
            <a:off x="3725649" y="4484509"/>
            <a:ext cx="1863758" cy="1094023"/>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  </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12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a:t>
            </a:r>
            <a:r>
              <a:rPr kumimoji="0" lang="en-US" sz="2800" b="1" i="0" u="sng" strike="noStrike" kern="1200" cap="none" spc="0" normalizeH="0" baseline="0" noProof="0" dirty="0" smtClean="0">
                <a:ln>
                  <a:noFill/>
                </a:ln>
                <a:solidFill>
                  <a:schemeClr val="bg1"/>
                </a:solidFill>
                <a:effectLst/>
                <a:uLnTx/>
                <a:uFillTx/>
                <a:latin typeface="Cambria Math" pitchFamily="18" charset="0"/>
                <a:ea typeface="Cambria Math" pitchFamily="18" charset="0"/>
              </a:rPr>
              <a:t>14</a:t>
            </a:r>
            <a:endParaRPr kumimoji="0" lang="en-US" sz="2800" b="1" i="0" u="sng" strike="noStrike" kern="1200" cap="none" spc="0" normalizeH="0" baseline="0" noProof="0" dirty="0">
              <a:ln>
                <a:noFill/>
              </a:ln>
              <a:solidFill>
                <a:schemeClr val="bg1"/>
              </a:solidFill>
              <a:effectLst/>
              <a:uLnTx/>
              <a:uFillTx/>
              <a:latin typeface="Cambria Math" pitchFamily="18" charset="0"/>
              <a:ea typeface="Cambria Math" pitchFamily="18" charset="0"/>
            </a:endParaRPr>
          </a:p>
        </p:txBody>
      </p:sp>
      <p:sp>
        <p:nvSpPr>
          <p:cNvPr id="24" name="Oval 23"/>
          <p:cNvSpPr/>
          <p:nvPr/>
        </p:nvSpPr>
        <p:spPr>
          <a:xfrm>
            <a:off x="3589764" y="4338345"/>
            <a:ext cx="520515" cy="12401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208989" y="4853416"/>
            <a:ext cx="2224497" cy="369332"/>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Different Signs:</a:t>
            </a:r>
            <a:endParaRPr lang="en-US" b="1" dirty="0">
              <a:solidFill>
                <a:schemeClr val="bg1"/>
              </a:solidFill>
            </a:endParaRPr>
          </a:p>
        </p:txBody>
      </p:sp>
      <p:sp>
        <p:nvSpPr>
          <p:cNvPr id="42" name="TextBox 41"/>
          <p:cNvSpPr txBox="1"/>
          <p:nvPr/>
        </p:nvSpPr>
        <p:spPr>
          <a:xfrm>
            <a:off x="5172966" y="5463634"/>
            <a:ext cx="2842445"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SUBTRACT the numbers.</a:t>
            </a:r>
            <a:endParaRPr lang="en-US" b="1" dirty="0">
              <a:solidFill>
                <a:schemeClr val="bg1"/>
              </a:solidFill>
            </a:endParaRPr>
          </a:p>
        </p:txBody>
      </p:sp>
      <p:sp>
        <p:nvSpPr>
          <p:cNvPr id="43" name="TextBox 42"/>
          <p:cNvSpPr txBox="1"/>
          <p:nvPr/>
        </p:nvSpPr>
        <p:spPr>
          <a:xfrm>
            <a:off x="5151802" y="5800812"/>
            <a:ext cx="3457998"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Give sign of the bigger digit. </a:t>
            </a:r>
            <a:endParaRPr lang="en-US" b="1" dirty="0">
              <a:solidFill>
                <a:schemeClr val="bg1"/>
              </a:solidFill>
            </a:endParaRPr>
          </a:p>
        </p:txBody>
      </p:sp>
      <p:sp>
        <p:nvSpPr>
          <p:cNvPr id="44" name="Left Arrow 43"/>
          <p:cNvSpPr/>
          <p:nvPr/>
        </p:nvSpPr>
        <p:spPr>
          <a:xfrm>
            <a:off x="4868166" y="4853416"/>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850021" y="5554590"/>
                <a:ext cx="807507" cy="492443"/>
              </a:xfrm>
              <a:prstGeom prst="rect">
                <a:avLst/>
              </a:prstGeom>
              <a:noFill/>
            </p:spPr>
            <p:txBody>
              <a:bodyPr wrap="square" rtlCol="0">
                <a:spAutoFit/>
              </a:bodyPr>
              <a:lstStyle/>
              <a:p>
                <a:r>
                  <a:rPr lang="en-US" sz="2600" b="1" dirty="0" smtClean="0">
                    <a:solidFill>
                      <a:srgbClr val="C00000"/>
                    </a:solidFill>
                  </a:rPr>
                  <a:t>    </a:t>
                </a:r>
                <a14:m>
                  <m:oMath xmlns:m="http://schemas.openxmlformats.org/officeDocument/2006/math" xmlns="">
                    <m:r>
                      <a:rPr lang="en-US" sz="2600" b="1" i="1" dirty="0" smtClean="0">
                        <a:solidFill>
                          <a:srgbClr val="C00000"/>
                        </a:solidFill>
                        <a:latin typeface="Cambria Math"/>
                      </a:rPr>
                      <m:t>𝟐</m:t>
                    </m:r>
                  </m:oMath>
                </a14:m>
                <a:endParaRPr lang="en-US" sz="2600" b="1" dirty="0">
                  <a:solidFill>
                    <a:srgbClr val="C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850021" y="5554590"/>
                <a:ext cx="807507" cy="492443"/>
              </a:xfrm>
              <a:prstGeom prst="rect">
                <a:avLst/>
              </a:prstGeom>
              <a:blipFill rotWithShape="1">
                <a:blip r:embed="rId5"/>
                <a:stretch>
                  <a:fillRect/>
                </a:stretch>
              </a:blipFill>
            </p:spPr>
            <p:txBody>
              <a:bodyPr/>
              <a:lstStyle/>
              <a:p>
                <a:r>
                  <a:rPr lang="en-US">
                    <a:noFill/>
                  </a:rPr>
                  <a:t> </a:t>
                </a:r>
              </a:p>
            </p:txBody>
          </p:sp>
        </mc:Fallback>
      </mc:AlternateContent>
      <p:sp>
        <p:nvSpPr>
          <p:cNvPr id="22" name="TextBox 21"/>
          <p:cNvSpPr txBox="1"/>
          <p:nvPr/>
        </p:nvSpPr>
        <p:spPr>
          <a:xfrm>
            <a:off x="4875748" y="753787"/>
            <a:ext cx="2815883" cy="523220"/>
          </a:xfrm>
          <a:prstGeom prst="rect">
            <a:avLst/>
          </a:prstGeom>
          <a:noFill/>
        </p:spPr>
        <p:txBody>
          <a:bodyPr wrap="square" rtlCol="0">
            <a:spAutoFit/>
          </a:bodyPr>
          <a:lstStyle/>
          <a:p>
            <a:pPr algn="ctr"/>
            <a:r>
              <a:rPr lang="en-US" sz="2800" b="1" dirty="0" smtClean="0">
                <a:solidFill>
                  <a:schemeClr val="bg1"/>
                </a:solidFill>
              </a:rPr>
              <a:t>( Example 1 )</a:t>
            </a:r>
            <a:endParaRPr lang="en-US" sz="2800" b="1" dirty="0">
              <a:solidFill>
                <a:schemeClr val="bg1"/>
              </a:solidFill>
            </a:endParaRPr>
          </a:p>
        </p:txBody>
      </p:sp>
    </p:spTree>
    <p:extLst>
      <p:ext uri="{BB962C8B-B14F-4D97-AF65-F5344CB8AC3E}">
        <p14:creationId xmlns:p14="http://schemas.microsoft.com/office/powerpoint/2010/main" val="2197239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Steps for Adding or Subtracting Integers using Rules </a:t>
            </a:r>
            <a:br>
              <a:rPr lang="en-US" sz="3200" dirty="0" smtClean="0">
                <a:solidFill>
                  <a:schemeClr val="bg1"/>
                </a:solidFill>
              </a:rPr>
            </a:br>
            <a:endParaRPr lang="en-US" sz="2400" dirty="0">
              <a:solidFill>
                <a:schemeClr val="bg1"/>
              </a:solidFill>
            </a:endParaRPr>
          </a:p>
        </p:txBody>
      </p:sp>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92852" y="2079223"/>
            <a:ext cx="10804994" cy="2604824"/>
            <a:chOff x="819678" y="1484248"/>
            <a:chExt cx="10804994" cy="2604824"/>
          </a:xfrm>
        </p:grpSpPr>
        <p:sp>
          <p:nvSpPr>
            <p:cNvPr id="7" name="TextBox 6"/>
            <p:cNvSpPr txBox="1"/>
            <p:nvPr/>
          </p:nvSpPr>
          <p:spPr>
            <a:xfrm>
              <a:off x="3967943" y="1816303"/>
              <a:ext cx="2742573" cy="1815882"/>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rPr>
                <a:t>Stack-up and </a:t>
              </a:r>
            </a:p>
            <a:p>
              <a:pPr>
                <a:tabLst>
                  <a:tab pos="182880" algn="l"/>
                </a:tabLst>
              </a:pPr>
              <a:r>
                <a:rPr lang="en-US" sz="2000" dirty="0" smtClean="0">
                  <a:solidFill>
                    <a:schemeClr val="bg1"/>
                  </a:solidFill>
                </a:rPr>
                <a:t>Circle the signs.</a:t>
              </a:r>
            </a:p>
            <a:p>
              <a:pPr>
                <a:tabLst>
                  <a:tab pos="182880" algn="l"/>
                </a:tabLst>
              </a:pPr>
              <a:endParaRPr lang="en-US" sz="800" dirty="0" smtClean="0">
                <a:solidFill>
                  <a:schemeClr val="bg1"/>
                </a:solidFill>
              </a:endParaRPr>
            </a:p>
            <a:p>
              <a:pPr>
                <a:tabLst>
                  <a:tab pos="182880" algn="l"/>
                </a:tabLst>
              </a:pPr>
              <a:endParaRPr lang="en-US" sz="2000" b="1" dirty="0">
                <a:solidFill>
                  <a:schemeClr val="bg1"/>
                </a:solidFill>
                <a:sym typeface="Wingdings" pitchFamily="2" charset="2"/>
              </a:endParaRPr>
            </a:p>
            <a:p>
              <a:pPr>
                <a:tabLst>
                  <a:tab pos="182880" algn="l"/>
                </a:tabLst>
              </a:pPr>
              <a:endParaRPr lang="en-US" sz="2000" b="1" dirty="0" smtClean="0">
                <a:solidFill>
                  <a:schemeClr val="bg1"/>
                </a:solidFill>
                <a:sym typeface="Wingdings" pitchFamily="2" charset="2"/>
              </a:endParaRPr>
            </a:p>
            <a:p>
              <a:pPr>
                <a:tabLst>
                  <a:tab pos="182880" algn="l"/>
                </a:tabLst>
              </a:pPr>
              <a:endParaRPr lang="en-US" sz="1600" dirty="0">
                <a:solidFill>
                  <a:schemeClr val="bg1"/>
                </a:solidFill>
              </a:endParaRPr>
            </a:p>
          </p:txBody>
        </p:sp>
        <p:sp>
          <p:nvSpPr>
            <p:cNvPr id="8" name="TextBox 7"/>
            <p:cNvSpPr txBox="1"/>
            <p:nvPr/>
          </p:nvSpPr>
          <p:spPr>
            <a:xfrm>
              <a:off x="7940079" y="1484248"/>
              <a:ext cx="3668826"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Same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ADD the numbers.</a:t>
              </a:r>
            </a:p>
            <a:p>
              <a:pPr>
                <a:tabLst>
                  <a:tab pos="182880" algn="l"/>
                </a:tabLst>
              </a:pPr>
              <a:r>
                <a:rPr lang="en-US" sz="2000" dirty="0" smtClean="0">
                  <a:solidFill>
                    <a:schemeClr val="bg1"/>
                  </a:solidFill>
                </a:rPr>
                <a:t>KEEP the sign.</a:t>
              </a:r>
              <a:endParaRPr lang="en-US" sz="2000" dirty="0">
                <a:solidFill>
                  <a:schemeClr val="bg1"/>
                </a:solidFill>
              </a:endParaRPr>
            </a:p>
          </p:txBody>
        </p:sp>
        <p:sp>
          <p:nvSpPr>
            <p:cNvPr id="16" name="TextBox 15"/>
            <p:cNvSpPr txBox="1"/>
            <p:nvPr/>
          </p:nvSpPr>
          <p:spPr>
            <a:xfrm>
              <a:off x="7940079" y="2919521"/>
              <a:ext cx="3684593"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Different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SUBTRACT the numbers.</a:t>
              </a:r>
            </a:p>
            <a:p>
              <a:pPr>
                <a:tabLst>
                  <a:tab pos="182880" algn="l"/>
                </a:tabLst>
              </a:pPr>
              <a:r>
                <a:rPr lang="en-US" sz="2000" dirty="0" smtClean="0">
                  <a:solidFill>
                    <a:schemeClr val="bg1"/>
                  </a:solidFill>
                </a:rPr>
                <a:t>Give sign of the bigger digit.</a:t>
              </a:r>
              <a:endParaRPr lang="en-US" dirty="0">
                <a:solidFill>
                  <a:schemeClr val="bg1"/>
                </a:solidFill>
              </a:endParaRPr>
            </a:p>
          </p:txBody>
        </p:sp>
        <p:sp>
          <p:nvSpPr>
            <p:cNvPr id="3" name="Right Bracket 2"/>
            <p:cNvSpPr/>
            <p:nvPr/>
          </p:nvSpPr>
          <p:spPr>
            <a:xfrm rot="10800000">
              <a:off x="7330480" y="1937306"/>
              <a:ext cx="609599" cy="1440522"/>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6710516" y="2724244"/>
              <a:ext cx="60468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19678" y="1807413"/>
                  <a:ext cx="2627750" cy="1815882"/>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endParaRPr lang="en-US" sz="160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19678" y="1807413"/>
                  <a:ext cx="2627750" cy="1815882"/>
                </a:xfrm>
                <a:prstGeom prst="rect">
                  <a:avLst/>
                </a:prstGeom>
                <a:blipFill rotWithShape="1">
                  <a:blip r:embed="rId3"/>
                  <a:stretch>
                    <a:fillRect l="-2069"/>
                  </a:stretch>
                </a:blipFill>
                <a:ln w="15875">
                  <a:solidFill>
                    <a:schemeClr val="bg1"/>
                  </a:solidFill>
                </a:ln>
              </p:spPr>
              <p:txBody>
                <a:bodyPr/>
                <a:lstStyle/>
                <a:p>
                  <a:r>
                    <a:rPr lang="en-US">
                      <a:noFill/>
                    </a:rPr>
                    <a:t> </a:t>
                  </a:r>
                </a:p>
              </p:txBody>
            </p:sp>
          </mc:Fallback>
        </mc:AlternateContent>
        <p:cxnSp>
          <p:nvCxnSpPr>
            <p:cNvPr id="45" name="Straight Connector 44"/>
            <p:cNvCxnSpPr/>
            <p:nvPr/>
          </p:nvCxnSpPr>
          <p:spPr>
            <a:xfrm>
              <a:off x="3447428" y="2653799"/>
              <a:ext cx="508046" cy="376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Content Placeholder 4"/>
              <p:cNvSpPr txBox="1">
                <a:spLocks/>
              </p:cNvSpPr>
              <p:nvPr/>
            </p:nvSpPr>
            <p:spPr>
              <a:xfrm>
                <a:off x="683065" y="4437450"/>
                <a:ext cx="1863758" cy="493194"/>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xmlns="">
                    <m:oMathParaPr>
                      <m:jc m:val="left"/>
                    </m:oMathParaPr>
                    <m:oMath xmlns:m="http://schemas.openxmlformats.org/officeDocument/2006/math">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mn-cs"/>
                        </a:rPr>
                        <m:t>𝟗</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mn-cs"/>
                        </a:rPr>
                        <m:t>  +  </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𝟗</m:t>
                      </m:r>
                    </m:oMath>
                  </m:oMathPara>
                </a14:m>
                <a:endParaRPr kumimoji="0" lang="en-US" sz="2800" b="1" i="0" u="none" strike="noStrike" kern="1200" cap="none" spc="0" normalizeH="0" baseline="0" noProof="0" dirty="0">
                  <a:ln>
                    <a:noFill/>
                  </a:ln>
                  <a:solidFill>
                    <a:schemeClr val="bg1"/>
                  </a:solidFill>
                  <a:effectLst/>
                  <a:uLnTx/>
                  <a:uFillTx/>
                  <a:latin typeface="Cambria Math" pitchFamily="18" charset="0"/>
                  <a:ea typeface="Cambria Math" pitchFamily="18" charset="0"/>
                  <a:cs typeface="+mn-cs"/>
                </a:endParaRPr>
              </a:p>
            </p:txBody>
          </p:sp>
        </mc:Choice>
        <mc:Fallback xmlns="">
          <p:sp>
            <p:nvSpPr>
              <p:cNvPr id="52" name="Content Placeholder 4"/>
              <p:cNvSpPr txBox="1">
                <a:spLocks noRot="1" noChangeAspect="1" noMove="1" noResize="1" noEditPoints="1" noAdjustHandles="1" noChangeArrowheads="1" noChangeShapeType="1" noTextEdit="1"/>
              </p:cNvSpPr>
              <p:nvPr/>
            </p:nvSpPr>
            <p:spPr>
              <a:xfrm>
                <a:off x="683065" y="4437450"/>
                <a:ext cx="1863758" cy="493194"/>
              </a:xfrm>
              <a:prstGeom prst="rect">
                <a:avLst/>
              </a:prstGeom>
              <a:blipFill rotWithShape="1">
                <a:blip r:embed="rId4"/>
                <a:stretch>
                  <a:fillRect/>
                </a:stretch>
              </a:blipFill>
              <a:ln w="12700">
                <a:noFill/>
              </a:ln>
            </p:spPr>
            <p:txBody>
              <a:bodyPr/>
              <a:lstStyle/>
              <a:p>
                <a:r>
                  <a:rPr lang="en-US">
                    <a:noFill/>
                  </a:rPr>
                  <a:t> </a:t>
                </a:r>
              </a:p>
            </p:txBody>
          </p:sp>
        </mc:Fallback>
      </mc:AlternateContent>
      <p:sp>
        <p:nvSpPr>
          <p:cNvPr id="27" name="TextBox 26"/>
          <p:cNvSpPr txBox="1"/>
          <p:nvPr/>
        </p:nvSpPr>
        <p:spPr>
          <a:xfrm>
            <a:off x="4875748" y="753787"/>
            <a:ext cx="2815883" cy="523220"/>
          </a:xfrm>
          <a:prstGeom prst="rect">
            <a:avLst/>
          </a:prstGeom>
          <a:noFill/>
        </p:spPr>
        <p:txBody>
          <a:bodyPr wrap="square" rtlCol="0">
            <a:spAutoFit/>
          </a:bodyPr>
          <a:lstStyle/>
          <a:p>
            <a:pPr algn="ctr"/>
            <a:r>
              <a:rPr lang="en-US" sz="2800" b="1" dirty="0" smtClean="0">
                <a:solidFill>
                  <a:schemeClr val="bg1"/>
                </a:solidFill>
              </a:rPr>
              <a:t>( Example 2 )</a:t>
            </a:r>
            <a:endParaRPr lang="en-US" sz="2800" b="1" dirty="0">
              <a:solidFill>
                <a:schemeClr val="bg1"/>
              </a:solidFill>
            </a:endParaRPr>
          </a:p>
        </p:txBody>
      </p:sp>
      <mc:AlternateContent xmlns:mc="http://schemas.openxmlformats.org/markup-compatibility/2006" xmlns:a14="http://schemas.microsoft.com/office/drawing/2010/main">
        <mc:Choice Requires="a14">
          <p:sp>
            <p:nvSpPr>
              <p:cNvPr id="12" name="TextBox 11"/>
              <p:cNvSpPr txBox="1"/>
              <p:nvPr/>
            </p:nvSpPr>
            <p:spPr>
              <a:xfrm>
                <a:off x="257675" y="1562965"/>
                <a:ext cx="3568190" cy="46166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2400" b="1" i="1" dirty="0" smtClean="0">
                          <a:solidFill>
                            <a:schemeClr val="bg1"/>
                          </a:solidFill>
                          <a:latin typeface="Cambria Math"/>
                        </a:rPr>
                        <m:t>𝑺𝒐𝒍𝒗𝒆</m:t>
                      </m:r>
                      <m:r>
                        <a:rPr lang="en-US" sz="2400" b="1" i="1" dirty="0" smtClean="0">
                          <a:solidFill>
                            <a:schemeClr val="bg1"/>
                          </a:solidFill>
                          <a:latin typeface="Cambria Math"/>
                        </a:rPr>
                        <m:t>:  −</m:t>
                      </m:r>
                      <m:d>
                        <m:dPr>
                          <m:ctrlPr>
                            <a:rPr lang="en-US" sz="2400" b="1" i="1" dirty="0" smtClean="0">
                              <a:solidFill>
                                <a:schemeClr val="bg1"/>
                              </a:solidFill>
                              <a:latin typeface="Cambria Math" panose="02040503050406030204" pitchFamily="18" charset="0"/>
                            </a:rPr>
                          </m:ctrlPr>
                        </m:dPr>
                        <m:e>
                          <m:r>
                            <a:rPr lang="en-US" sz="2400" b="1" i="1" dirty="0" smtClean="0">
                              <a:solidFill>
                                <a:schemeClr val="bg1"/>
                              </a:solidFill>
                              <a:latin typeface="Cambria Math"/>
                            </a:rPr>
                            <m:t>−</m:t>
                          </m:r>
                          <m:r>
                            <a:rPr lang="en-US" sz="2400" b="1" i="1" dirty="0" smtClean="0">
                              <a:solidFill>
                                <a:schemeClr val="bg1"/>
                              </a:solidFill>
                              <a:latin typeface="Cambria Math"/>
                            </a:rPr>
                            <m:t>𝟗</m:t>
                          </m:r>
                        </m:e>
                      </m:d>
                      <m:r>
                        <a:rPr lang="en-US" sz="2400" b="1" i="1" dirty="0" smtClean="0">
                          <a:solidFill>
                            <a:schemeClr val="bg1"/>
                          </a:solidFill>
                          <a:latin typeface="Cambria Math"/>
                        </a:rPr>
                        <m:t>+</m:t>
                      </m:r>
                      <m:r>
                        <a:rPr lang="en-US" sz="2400" b="1" i="1" dirty="0" smtClean="0">
                          <a:solidFill>
                            <a:schemeClr val="bg1"/>
                          </a:solidFill>
                          <a:latin typeface="Cambria Math"/>
                        </a:rPr>
                        <m:t>𝟗</m:t>
                      </m:r>
                      <m:r>
                        <a:rPr lang="en-US" sz="2400" b="1" i="1" dirty="0" smtClean="0">
                          <a:solidFill>
                            <a:schemeClr val="bg1"/>
                          </a:solidFill>
                          <a:latin typeface="Cambria Math"/>
                        </a:rPr>
                        <m:t>=</m:t>
                      </m:r>
                    </m:oMath>
                  </m:oMathPara>
                </a14:m>
                <a:endParaRPr lang="en-US" sz="2400" b="1"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7675" y="1562965"/>
                <a:ext cx="3568190" cy="461665"/>
              </a:xfrm>
              <a:prstGeom prst="rect">
                <a:avLst/>
              </a:prstGeom>
              <a:blipFill rotWithShape="1">
                <a:blip r:embed="rId5"/>
                <a:stretch>
                  <a:fillRect l="-512"/>
                </a:stretch>
              </a:blipFill>
            </p:spPr>
            <p:txBody>
              <a:bodyPr/>
              <a:lstStyle/>
              <a:p>
                <a:r>
                  <a:rPr lang="en-US">
                    <a:noFill/>
                  </a:rPr>
                  <a:t> </a:t>
                </a:r>
              </a:p>
            </p:txBody>
          </p:sp>
        </mc:Fallback>
      </mc:AlternateContent>
      <p:sp>
        <p:nvSpPr>
          <p:cNvPr id="39" name="Content Placeholder 4"/>
          <p:cNvSpPr txBox="1">
            <a:spLocks/>
          </p:cNvSpPr>
          <p:nvPr/>
        </p:nvSpPr>
        <p:spPr>
          <a:xfrm>
            <a:off x="3805416" y="4445960"/>
            <a:ext cx="1863758" cy="1094023"/>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9</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9</a:t>
            </a:r>
            <a:endParaRPr kumimoji="0" lang="en-US" sz="2800" b="1" i="0" u="sng" strike="noStrike" kern="1200" cap="none" spc="0" normalizeH="0" baseline="0" noProof="0" dirty="0">
              <a:ln>
                <a:noFill/>
              </a:ln>
              <a:solidFill>
                <a:schemeClr val="bg1"/>
              </a:solidFill>
              <a:effectLst/>
              <a:uLnTx/>
              <a:uFillTx/>
              <a:latin typeface="Cambria Math" pitchFamily="18" charset="0"/>
              <a:ea typeface="Cambria Math" pitchFamily="18" charset="0"/>
            </a:endParaRPr>
          </a:p>
        </p:txBody>
      </p:sp>
      <p:sp>
        <p:nvSpPr>
          <p:cNvPr id="24" name="Oval 23"/>
          <p:cNvSpPr/>
          <p:nvPr/>
        </p:nvSpPr>
        <p:spPr>
          <a:xfrm>
            <a:off x="3669531" y="4299796"/>
            <a:ext cx="520515" cy="12401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288756" y="4814867"/>
            <a:ext cx="2224497" cy="369332"/>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Same Signs:</a:t>
            </a:r>
            <a:endParaRPr lang="en-US" b="1" dirty="0">
              <a:solidFill>
                <a:schemeClr val="bg1"/>
              </a:solidFill>
            </a:endParaRPr>
          </a:p>
        </p:txBody>
      </p:sp>
      <p:sp>
        <p:nvSpPr>
          <p:cNvPr id="42" name="TextBox 41"/>
          <p:cNvSpPr txBox="1"/>
          <p:nvPr/>
        </p:nvSpPr>
        <p:spPr>
          <a:xfrm>
            <a:off x="5252733" y="5425085"/>
            <a:ext cx="2321469"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ADD the numbers.</a:t>
            </a:r>
            <a:endParaRPr lang="en-US" b="1" dirty="0">
              <a:solidFill>
                <a:schemeClr val="bg1"/>
              </a:solidFill>
            </a:endParaRPr>
          </a:p>
        </p:txBody>
      </p:sp>
      <p:sp>
        <p:nvSpPr>
          <p:cNvPr id="43" name="TextBox 42"/>
          <p:cNvSpPr txBox="1"/>
          <p:nvPr/>
        </p:nvSpPr>
        <p:spPr>
          <a:xfrm>
            <a:off x="5231569" y="5762263"/>
            <a:ext cx="1819729"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KEEP the sign. </a:t>
            </a:r>
            <a:endParaRPr lang="en-US" b="1" dirty="0">
              <a:solidFill>
                <a:schemeClr val="bg1"/>
              </a:solidFill>
            </a:endParaRPr>
          </a:p>
        </p:txBody>
      </p:sp>
      <p:sp>
        <p:nvSpPr>
          <p:cNvPr id="44" name="Left Arrow 43"/>
          <p:cNvSpPr/>
          <p:nvPr/>
        </p:nvSpPr>
        <p:spPr>
          <a:xfrm>
            <a:off x="4947933" y="4814867"/>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719150" y="5516041"/>
                <a:ext cx="1018145" cy="492443"/>
              </a:xfrm>
              <a:prstGeom prst="rect">
                <a:avLst/>
              </a:prstGeom>
              <a:noFill/>
            </p:spPr>
            <p:txBody>
              <a:bodyPr wrap="square" rtlCol="0">
                <a:spAutoFit/>
              </a:bodyPr>
              <a:lstStyle/>
              <a:p>
                <a:r>
                  <a:rPr lang="en-US" sz="2600" b="1" dirty="0" smtClean="0">
                    <a:solidFill>
                      <a:srgbClr val="C00000"/>
                    </a:solidFill>
                  </a:rPr>
                  <a:t>    </a:t>
                </a:r>
                <a14:m>
                  <m:oMath xmlns:m="http://schemas.openxmlformats.org/officeDocument/2006/math" xmlns="">
                    <m:r>
                      <a:rPr lang="en-US" sz="2600" b="1" i="0" dirty="0" smtClean="0">
                        <a:solidFill>
                          <a:srgbClr val="C00000"/>
                        </a:solidFill>
                        <a:latin typeface="Cambria Math"/>
                      </a:rPr>
                      <m:t> </m:t>
                    </m:r>
                    <m:r>
                      <a:rPr lang="en-US" sz="2600" b="1" i="0" dirty="0" smtClean="0">
                        <a:solidFill>
                          <a:srgbClr val="C00000"/>
                        </a:solidFill>
                        <a:latin typeface="Cambria Math"/>
                      </a:rPr>
                      <m:t>𝟏𝟖</m:t>
                    </m:r>
                  </m:oMath>
                </a14:m>
                <a:endParaRPr lang="en-US" sz="2600" b="1" dirty="0">
                  <a:solidFill>
                    <a:srgbClr val="C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719150" y="5516041"/>
                <a:ext cx="1018145" cy="49244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75189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Steps for Adding or Subtracting Integers using rules </a:t>
            </a:r>
            <a:br>
              <a:rPr lang="en-US" sz="3200" dirty="0" smtClean="0">
                <a:solidFill>
                  <a:schemeClr val="bg1"/>
                </a:solidFill>
              </a:rPr>
            </a:br>
            <a:endParaRPr lang="en-US" sz="2400" dirty="0">
              <a:solidFill>
                <a:schemeClr val="bg1"/>
              </a:solidFill>
            </a:endParaRPr>
          </a:p>
        </p:txBody>
      </p:sp>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00074" y="2092284"/>
            <a:ext cx="10804994" cy="2604824"/>
            <a:chOff x="819678" y="1484248"/>
            <a:chExt cx="10804994" cy="2604824"/>
          </a:xfrm>
        </p:grpSpPr>
        <p:sp>
          <p:nvSpPr>
            <p:cNvPr id="7" name="TextBox 6"/>
            <p:cNvSpPr txBox="1"/>
            <p:nvPr/>
          </p:nvSpPr>
          <p:spPr>
            <a:xfrm>
              <a:off x="3967943" y="1816303"/>
              <a:ext cx="2742573" cy="1815882"/>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rPr>
                <a:t>Stack-up and </a:t>
              </a:r>
            </a:p>
            <a:p>
              <a:pPr>
                <a:tabLst>
                  <a:tab pos="182880" algn="l"/>
                </a:tabLst>
              </a:pPr>
              <a:r>
                <a:rPr lang="en-US" sz="2000" dirty="0" smtClean="0">
                  <a:solidFill>
                    <a:schemeClr val="bg1"/>
                  </a:solidFill>
                </a:rPr>
                <a:t>Circle the signs.</a:t>
              </a:r>
            </a:p>
            <a:p>
              <a:pPr>
                <a:tabLst>
                  <a:tab pos="182880" algn="l"/>
                </a:tabLst>
              </a:pPr>
              <a:endParaRPr lang="en-US" sz="800" dirty="0" smtClean="0">
                <a:solidFill>
                  <a:schemeClr val="bg1"/>
                </a:solidFill>
              </a:endParaRPr>
            </a:p>
            <a:p>
              <a:pPr>
                <a:tabLst>
                  <a:tab pos="182880" algn="l"/>
                </a:tabLst>
              </a:pPr>
              <a:endParaRPr lang="en-US" sz="2000" b="1" dirty="0">
                <a:solidFill>
                  <a:schemeClr val="bg1"/>
                </a:solidFill>
                <a:sym typeface="Wingdings" pitchFamily="2" charset="2"/>
              </a:endParaRPr>
            </a:p>
            <a:p>
              <a:pPr>
                <a:tabLst>
                  <a:tab pos="182880" algn="l"/>
                </a:tabLst>
              </a:pPr>
              <a:endParaRPr lang="en-US" sz="2000" b="1" dirty="0" smtClean="0">
                <a:solidFill>
                  <a:schemeClr val="bg1"/>
                </a:solidFill>
                <a:sym typeface="Wingdings" pitchFamily="2" charset="2"/>
              </a:endParaRPr>
            </a:p>
            <a:p>
              <a:pPr>
                <a:tabLst>
                  <a:tab pos="182880" algn="l"/>
                </a:tabLst>
              </a:pPr>
              <a:endParaRPr lang="en-US" sz="1600" dirty="0">
                <a:solidFill>
                  <a:schemeClr val="bg1"/>
                </a:solidFill>
              </a:endParaRPr>
            </a:p>
          </p:txBody>
        </p:sp>
        <p:sp>
          <p:nvSpPr>
            <p:cNvPr id="8" name="TextBox 7"/>
            <p:cNvSpPr txBox="1"/>
            <p:nvPr/>
          </p:nvSpPr>
          <p:spPr>
            <a:xfrm>
              <a:off x="7940079" y="1484248"/>
              <a:ext cx="3668826"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Same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ADD the numbers.</a:t>
              </a:r>
            </a:p>
            <a:p>
              <a:pPr>
                <a:tabLst>
                  <a:tab pos="182880" algn="l"/>
                </a:tabLst>
              </a:pPr>
              <a:r>
                <a:rPr lang="en-US" sz="2000" dirty="0" smtClean="0">
                  <a:solidFill>
                    <a:schemeClr val="bg1"/>
                  </a:solidFill>
                </a:rPr>
                <a:t>KEEP the sign.</a:t>
              </a:r>
              <a:endParaRPr lang="en-US" sz="2000" dirty="0">
                <a:solidFill>
                  <a:schemeClr val="bg1"/>
                </a:solidFill>
              </a:endParaRPr>
            </a:p>
          </p:txBody>
        </p:sp>
        <p:sp>
          <p:nvSpPr>
            <p:cNvPr id="16" name="TextBox 15"/>
            <p:cNvSpPr txBox="1"/>
            <p:nvPr/>
          </p:nvSpPr>
          <p:spPr>
            <a:xfrm>
              <a:off x="7940079" y="2919521"/>
              <a:ext cx="3684593"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Different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SUBTRACT the numbers.</a:t>
              </a:r>
            </a:p>
            <a:p>
              <a:pPr>
                <a:tabLst>
                  <a:tab pos="182880" algn="l"/>
                </a:tabLst>
              </a:pPr>
              <a:r>
                <a:rPr lang="en-US" sz="2000" dirty="0" smtClean="0">
                  <a:solidFill>
                    <a:schemeClr val="bg1"/>
                  </a:solidFill>
                </a:rPr>
                <a:t>Give sign of the bigger digit.</a:t>
              </a:r>
              <a:endParaRPr lang="en-US" dirty="0">
                <a:solidFill>
                  <a:schemeClr val="bg1"/>
                </a:solidFill>
              </a:endParaRPr>
            </a:p>
          </p:txBody>
        </p:sp>
        <p:sp>
          <p:nvSpPr>
            <p:cNvPr id="3" name="Right Bracket 2"/>
            <p:cNvSpPr/>
            <p:nvPr/>
          </p:nvSpPr>
          <p:spPr>
            <a:xfrm rot="10800000">
              <a:off x="7330480" y="1937306"/>
              <a:ext cx="609599" cy="1440522"/>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6710516" y="2724244"/>
              <a:ext cx="60468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19678" y="1807413"/>
                  <a:ext cx="2627750" cy="1815882"/>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endParaRPr lang="en-US" sz="160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19678" y="1807413"/>
                  <a:ext cx="2627750" cy="1815882"/>
                </a:xfrm>
                <a:prstGeom prst="rect">
                  <a:avLst/>
                </a:prstGeom>
                <a:blipFill rotWithShape="1">
                  <a:blip r:embed="rId3"/>
                  <a:stretch>
                    <a:fillRect l="-2069"/>
                  </a:stretch>
                </a:blipFill>
                <a:ln w="15875">
                  <a:solidFill>
                    <a:schemeClr val="bg1"/>
                  </a:solidFill>
                </a:ln>
              </p:spPr>
              <p:txBody>
                <a:bodyPr/>
                <a:lstStyle/>
                <a:p>
                  <a:r>
                    <a:rPr lang="en-US">
                      <a:noFill/>
                    </a:rPr>
                    <a:t> </a:t>
                  </a:r>
                </a:p>
              </p:txBody>
            </p:sp>
          </mc:Fallback>
        </mc:AlternateContent>
        <p:cxnSp>
          <p:nvCxnSpPr>
            <p:cNvPr id="45" name="Straight Connector 44"/>
            <p:cNvCxnSpPr/>
            <p:nvPr/>
          </p:nvCxnSpPr>
          <p:spPr>
            <a:xfrm>
              <a:off x="3447428" y="2653799"/>
              <a:ext cx="508046" cy="376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Content Placeholder 4"/>
              <p:cNvSpPr txBox="1">
                <a:spLocks/>
              </p:cNvSpPr>
              <p:nvPr/>
            </p:nvSpPr>
            <p:spPr>
              <a:xfrm>
                <a:off x="590287" y="4450511"/>
                <a:ext cx="1863758" cy="493194"/>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xmlns="">
                    <m:oMathParaPr>
                      <m:jc m:val="left"/>
                    </m:oMathParaPr>
                    <m:oMath xmlns:m="http://schemas.openxmlformats.org/officeDocument/2006/math">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mn-cs"/>
                        </a:rPr>
                        <m:t>𝟏𝟒</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mn-cs"/>
                        </a:rPr>
                        <m:t>−</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𝟐𝟎</m:t>
                      </m:r>
                    </m:oMath>
                  </m:oMathPara>
                </a14:m>
                <a:endParaRPr kumimoji="0" lang="en-US" sz="2800" b="1" i="0" u="none" strike="noStrike" kern="1200" cap="none" spc="0" normalizeH="0" baseline="0" noProof="0" dirty="0">
                  <a:ln>
                    <a:noFill/>
                  </a:ln>
                  <a:solidFill>
                    <a:schemeClr val="bg1"/>
                  </a:solidFill>
                  <a:effectLst/>
                  <a:uLnTx/>
                  <a:uFillTx/>
                  <a:latin typeface="Cambria Math" pitchFamily="18" charset="0"/>
                  <a:ea typeface="Cambria Math" pitchFamily="18" charset="0"/>
                  <a:cs typeface="+mn-cs"/>
                </a:endParaRPr>
              </a:p>
            </p:txBody>
          </p:sp>
        </mc:Choice>
        <mc:Fallback xmlns="">
          <p:sp>
            <p:nvSpPr>
              <p:cNvPr id="52" name="Content Placeholder 4"/>
              <p:cNvSpPr txBox="1">
                <a:spLocks noRot="1" noChangeAspect="1" noMove="1" noResize="1" noEditPoints="1" noAdjustHandles="1" noChangeArrowheads="1" noChangeShapeType="1" noTextEdit="1"/>
              </p:cNvSpPr>
              <p:nvPr/>
            </p:nvSpPr>
            <p:spPr>
              <a:xfrm>
                <a:off x="590287" y="4450511"/>
                <a:ext cx="1863758" cy="493194"/>
              </a:xfrm>
              <a:prstGeom prst="rect">
                <a:avLst/>
              </a:prstGeom>
              <a:blipFill rotWithShape="1">
                <a:blip r:embed="rId4"/>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7675" y="1588287"/>
                <a:ext cx="3568190" cy="46166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2400" b="1" i="1" dirty="0" smtClean="0">
                          <a:solidFill>
                            <a:schemeClr val="bg1"/>
                          </a:solidFill>
                          <a:latin typeface="Cambria Math"/>
                        </a:rPr>
                        <m:t>𝑺𝒐𝒍𝒗𝒆</m:t>
                      </m:r>
                      <m:r>
                        <a:rPr lang="en-US" sz="2400" b="1" i="1" dirty="0" smtClean="0">
                          <a:solidFill>
                            <a:schemeClr val="bg1"/>
                          </a:solidFill>
                          <a:latin typeface="Cambria Math"/>
                        </a:rPr>
                        <m:t>:  </m:t>
                      </m:r>
                      <m:r>
                        <a:rPr lang="en-US" sz="2400" b="1" i="1" dirty="0" smtClean="0">
                          <a:solidFill>
                            <a:schemeClr val="bg1"/>
                          </a:solidFill>
                          <a:latin typeface="Cambria Math"/>
                        </a:rPr>
                        <m:t>𝟏𝟒</m:t>
                      </m:r>
                      <m:r>
                        <a:rPr lang="en-US" sz="2400" b="1" i="1" dirty="0" smtClean="0">
                          <a:solidFill>
                            <a:schemeClr val="bg1"/>
                          </a:solidFill>
                          <a:latin typeface="Cambria Math"/>
                        </a:rPr>
                        <m:t>+(−</m:t>
                      </m:r>
                      <m:r>
                        <a:rPr lang="en-US" sz="2400" b="1" i="1" dirty="0" smtClean="0">
                          <a:solidFill>
                            <a:schemeClr val="bg1"/>
                          </a:solidFill>
                          <a:latin typeface="Cambria Math"/>
                        </a:rPr>
                        <m:t>𝟐𝟎</m:t>
                      </m:r>
                      <m:r>
                        <a:rPr lang="en-US" sz="2400" b="1" i="1" dirty="0" smtClean="0">
                          <a:solidFill>
                            <a:schemeClr val="bg1"/>
                          </a:solidFill>
                          <a:latin typeface="Cambria Math"/>
                        </a:rPr>
                        <m:t>)=</m:t>
                      </m:r>
                    </m:oMath>
                  </m:oMathPara>
                </a14:m>
                <a:endParaRPr lang="en-US" sz="2400" b="1"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7675" y="1588287"/>
                <a:ext cx="3568190" cy="461665"/>
              </a:xfrm>
              <a:prstGeom prst="rect">
                <a:avLst/>
              </a:prstGeom>
              <a:blipFill rotWithShape="1">
                <a:blip r:embed="rId5"/>
                <a:stretch>
                  <a:fillRect l="-512" b="-21333"/>
                </a:stretch>
              </a:blipFill>
            </p:spPr>
            <p:txBody>
              <a:bodyPr/>
              <a:lstStyle/>
              <a:p>
                <a:r>
                  <a:rPr lang="en-US">
                    <a:noFill/>
                  </a:rPr>
                  <a:t> </a:t>
                </a:r>
              </a:p>
            </p:txBody>
          </p:sp>
        </mc:Fallback>
      </mc:AlternateContent>
      <p:sp>
        <p:nvSpPr>
          <p:cNvPr id="39" name="Content Placeholder 4"/>
          <p:cNvSpPr txBox="1">
            <a:spLocks/>
          </p:cNvSpPr>
          <p:nvPr/>
        </p:nvSpPr>
        <p:spPr>
          <a:xfrm>
            <a:off x="3712638" y="4459021"/>
            <a:ext cx="1863758" cy="1094023"/>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14</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 </a:t>
            </a:r>
          </a:p>
          <a:p>
            <a:pPr marL="228600" lvl="0" indent="-228600" defTabSz="914400">
              <a:lnSpc>
                <a:spcPct val="90000"/>
              </a:lnSpc>
              <a:spcBef>
                <a:spcPts val="1000"/>
              </a:spcBef>
              <a:defRPr/>
            </a:pPr>
            <a:r>
              <a:rPr lang="en-US" sz="2800" b="1" dirty="0" smtClean="0">
                <a:solidFill>
                  <a:schemeClr val="bg1"/>
                </a:solidFill>
                <a:latin typeface="Times New Roman"/>
                <a:ea typeface="Cambria Math" pitchFamily="18" charset="0"/>
                <a:cs typeface="Times New Roman"/>
              </a:rPr>
              <a:t>̶     </a:t>
            </a:r>
            <a:r>
              <a:rPr kumimoji="0" lang="en-US" sz="2800" b="1" i="0" u="sng"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20 </a:t>
            </a:r>
            <a:endParaRPr kumimoji="0" lang="en-US" sz="2800" b="1" i="0" u="sng" strike="noStrike" kern="1200" cap="none" spc="0" normalizeH="0" baseline="0" noProof="0" dirty="0">
              <a:ln>
                <a:noFill/>
              </a:ln>
              <a:solidFill>
                <a:schemeClr val="bg1"/>
              </a:solidFill>
              <a:effectLst/>
              <a:uLnTx/>
              <a:uFillTx/>
              <a:latin typeface="Cambria Math" pitchFamily="18" charset="0"/>
              <a:ea typeface="Cambria Math" pitchFamily="18" charset="0"/>
            </a:endParaRPr>
          </a:p>
        </p:txBody>
      </p:sp>
      <p:sp>
        <p:nvSpPr>
          <p:cNvPr id="24" name="Oval 23"/>
          <p:cNvSpPr/>
          <p:nvPr/>
        </p:nvSpPr>
        <p:spPr>
          <a:xfrm>
            <a:off x="3576753" y="4312857"/>
            <a:ext cx="520515" cy="12401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3626372" y="5529102"/>
                <a:ext cx="1193253" cy="492443"/>
              </a:xfrm>
              <a:prstGeom prst="rect">
                <a:avLst/>
              </a:prstGeom>
              <a:noFill/>
            </p:spPr>
            <p:txBody>
              <a:bodyPr wrap="square" rtlCol="0">
                <a:spAutoFit/>
              </a:bodyPr>
              <a:lstStyle/>
              <a:p>
                <a:r>
                  <a:rPr lang="en-US" sz="2600" b="1" dirty="0" smtClean="0">
                    <a:solidFill>
                      <a:srgbClr val="C00000"/>
                    </a:solidFill>
                  </a:rPr>
                  <a:t>    </a:t>
                </a:r>
                <a14:m>
                  <m:oMath xmlns:m="http://schemas.openxmlformats.org/officeDocument/2006/math" xmlns="">
                    <m:r>
                      <a:rPr lang="en-US" sz="2600" b="1" i="0" dirty="0" smtClean="0">
                        <a:solidFill>
                          <a:srgbClr val="C00000"/>
                        </a:solidFill>
                        <a:latin typeface="Cambria Math"/>
                      </a:rPr>
                      <m:t> −</m:t>
                    </m:r>
                    <m:r>
                      <a:rPr lang="en-US" sz="2600" b="1" i="0" dirty="0" smtClean="0">
                        <a:solidFill>
                          <a:srgbClr val="C00000"/>
                        </a:solidFill>
                        <a:latin typeface="Cambria Math"/>
                      </a:rPr>
                      <m:t>𝟔</m:t>
                    </m:r>
                  </m:oMath>
                </a14:m>
                <a:endParaRPr lang="en-US" sz="2600" b="1" dirty="0">
                  <a:solidFill>
                    <a:srgbClr val="C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626372" y="5529102"/>
                <a:ext cx="1193253" cy="492443"/>
              </a:xfrm>
              <a:prstGeom prst="rect">
                <a:avLst/>
              </a:prstGeom>
              <a:blipFill rotWithShape="1">
                <a:blip r:embed="rId6"/>
                <a:stretch>
                  <a:fillRect/>
                </a:stretch>
              </a:blipFill>
            </p:spPr>
            <p:txBody>
              <a:bodyPr/>
              <a:lstStyle/>
              <a:p>
                <a:r>
                  <a:rPr lang="en-US">
                    <a:noFill/>
                  </a:rPr>
                  <a:t> </a:t>
                </a:r>
              </a:p>
            </p:txBody>
          </p:sp>
        </mc:Fallback>
      </mc:AlternateContent>
      <p:sp>
        <p:nvSpPr>
          <p:cNvPr id="22" name="TextBox 21"/>
          <p:cNvSpPr txBox="1"/>
          <p:nvPr/>
        </p:nvSpPr>
        <p:spPr>
          <a:xfrm>
            <a:off x="5291191" y="4850063"/>
            <a:ext cx="2224497" cy="369332"/>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Different Signs:</a:t>
            </a:r>
            <a:endParaRPr lang="en-US" b="1" dirty="0">
              <a:solidFill>
                <a:schemeClr val="bg1"/>
              </a:solidFill>
            </a:endParaRPr>
          </a:p>
        </p:txBody>
      </p:sp>
      <p:sp>
        <p:nvSpPr>
          <p:cNvPr id="23" name="TextBox 22"/>
          <p:cNvSpPr txBox="1"/>
          <p:nvPr/>
        </p:nvSpPr>
        <p:spPr>
          <a:xfrm>
            <a:off x="5291191" y="5411545"/>
            <a:ext cx="2842445"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SUBTRACT the numbers.</a:t>
            </a:r>
            <a:endParaRPr lang="en-US" b="1" dirty="0">
              <a:solidFill>
                <a:schemeClr val="bg1"/>
              </a:solidFill>
            </a:endParaRPr>
          </a:p>
        </p:txBody>
      </p:sp>
      <p:sp>
        <p:nvSpPr>
          <p:cNvPr id="26" name="TextBox 25"/>
          <p:cNvSpPr txBox="1"/>
          <p:nvPr/>
        </p:nvSpPr>
        <p:spPr>
          <a:xfrm>
            <a:off x="5291191" y="5775323"/>
            <a:ext cx="3457998"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Give sign of the bigger digit. </a:t>
            </a:r>
            <a:endParaRPr lang="en-US" b="1" dirty="0">
              <a:solidFill>
                <a:schemeClr val="bg1"/>
              </a:solidFill>
            </a:endParaRPr>
          </a:p>
        </p:txBody>
      </p:sp>
      <p:sp>
        <p:nvSpPr>
          <p:cNvPr id="30" name="Left Arrow 29"/>
          <p:cNvSpPr/>
          <p:nvPr/>
        </p:nvSpPr>
        <p:spPr>
          <a:xfrm>
            <a:off x="5030567" y="4850063"/>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p:cNvSpPr txBox="1"/>
          <p:nvPr/>
        </p:nvSpPr>
        <p:spPr>
          <a:xfrm>
            <a:off x="4875748" y="753787"/>
            <a:ext cx="2815883" cy="523220"/>
          </a:xfrm>
          <a:prstGeom prst="rect">
            <a:avLst/>
          </a:prstGeom>
          <a:noFill/>
        </p:spPr>
        <p:txBody>
          <a:bodyPr wrap="square" rtlCol="0">
            <a:spAutoFit/>
          </a:bodyPr>
          <a:lstStyle/>
          <a:p>
            <a:pPr algn="ctr"/>
            <a:r>
              <a:rPr lang="en-US" sz="2800" b="1" dirty="0" smtClean="0">
                <a:solidFill>
                  <a:schemeClr val="bg1"/>
                </a:solidFill>
              </a:rPr>
              <a:t>( Example 3 )</a:t>
            </a:r>
            <a:endParaRPr lang="en-US" sz="2800" b="1" dirty="0">
              <a:solidFill>
                <a:schemeClr val="bg1"/>
              </a:solidFill>
            </a:endParaRPr>
          </a:p>
        </p:txBody>
      </p:sp>
    </p:spTree>
    <p:extLst>
      <p:ext uri="{BB962C8B-B14F-4D97-AF65-F5344CB8AC3E}">
        <p14:creationId xmlns:p14="http://schemas.microsoft.com/office/powerpoint/2010/main" val="1703557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93028"/>
          </a:xfrm>
          <a:solidFill>
            <a:schemeClr val="accent6">
              <a:lumMod val="60000"/>
              <a:lumOff val="40000"/>
            </a:schemeClr>
          </a:solidFill>
        </p:spPr>
        <p:txBody>
          <a:bodyPr>
            <a:normAutofit/>
          </a:bodyPr>
          <a:lstStyle/>
          <a:p>
            <a:pPr algn="ctr"/>
            <a:r>
              <a:rPr lang="en-US" sz="3200" dirty="0" smtClean="0">
                <a:solidFill>
                  <a:schemeClr val="bg1"/>
                </a:solidFill>
              </a:rPr>
              <a:t>Steps for Adding or Subtracting Integers using rules </a:t>
            </a:r>
            <a:br>
              <a:rPr lang="en-US" sz="3200" dirty="0" smtClean="0">
                <a:solidFill>
                  <a:schemeClr val="bg1"/>
                </a:solidFill>
              </a:rPr>
            </a:br>
            <a:endParaRPr lang="en-US" sz="2400" dirty="0">
              <a:solidFill>
                <a:schemeClr val="bg1"/>
              </a:solidFill>
            </a:endParaRPr>
          </a:p>
        </p:txBody>
      </p:sp>
      <p:cxnSp>
        <p:nvCxnSpPr>
          <p:cNvPr id="25" name="Straight Connector 24"/>
          <p:cNvCxnSpPr/>
          <p:nvPr/>
        </p:nvCxnSpPr>
        <p:spPr>
          <a:xfrm>
            <a:off x="0" y="1277007"/>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78484" y="2184449"/>
            <a:ext cx="10804994" cy="2604824"/>
            <a:chOff x="819678" y="1484248"/>
            <a:chExt cx="10804994" cy="2604824"/>
          </a:xfrm>
        </p:grpSpPr>
        <p:sp>
          <p:nvSpPr>
            <p:cNvPr id="7" name="TextBox 6"/>
            <p:cNvSpPr txBox="1"/>
            <p:nvPr/>
          </p:nvSpPr>
          <p:spPr>
            <a:xfrm>
              <a:off x="3967943" y="1816303"/>
              <a:ext cx="2742573" cy="1815882"/>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rPr>
                <a:t>Stack-up and </a:t>
              </a:r>
            </a:p>
            <a:p>
              <a:pPr>
                <a:tabLst>
                  <a:tab pos="182880" algn="l"/>
                </a:tabLst>
              </a:pPr>
              <a:r>
                <a:rPr lang="en-US" sz="2000" dirty="0" smtClean="0">
                  <a:solidFill>
                    <a:schemeClr val="bg1"/>
                  </a:solidFill>
                </a:rPr>
                <a:t>Circle the signs.</a:t>
              </a:r>
            </a:p>
            <a:p>
              <a:pPr>
                <a:tabLst>
                  <a:tab pos="182880" algn="l"/>
                </a:tabLst>
              </a:pPr>
              <a:endParaRPr lang="en-US" sz="800" dirty="0" smtClean="0">
                <a:solidFill>
                  <a:schemeClr val="bg1"/>
                </a:solidFill>
              </a:endParaRPr>
            </a:p>
            <a:p>
              <a:pPr>
                <a:tabLst>
                  <a:tab pos="182880" algn="l"/>
                </a:tabLst>
              </a:pPr>
              <a:endParaRPr lang="en-US" sz="2000" b="1" dirty="0">
                <a:solidFill>
                  <a:schemeClr val="bg1"/>
                </a:solidFill>
                <a:sym typeface="Wingdings" pitchFamily="2" charset="2"/>
              </a:endParaRPr>
            </a:p>
            <a:p>
              <a:pPr>
                <a:tabLst>
                  <a:tab pos="182880" algn="l"/>
                </a:tabLst>
              </a:pPr>
              <a:endParaRPr lang="en-US" sz="2000" b="1" dirty="0" smtClean="0">
                <a:solidFill>
                  <a:schemeClr val="bg1"/>
                </a:solidFill>
                <a:sym typeface="Wingdings" pitchFamily="2" charset="2"/>
              </a:endParaRPr>
            </a:p>
            <a:p>
              <a:pPr>
                <a:tabLst>
                  <a:tab pos="182880" algn="l"/>
                </a:tabLst>
              </a:pPr>
              <a:endParaRPr lang="en-US" sz="1600" dirty="0">
                <a:solidFill>
                  <a:schemeClr val="bg1"/>
                </a:solidFill>
              </a:endParaRPr>
            </a:p>
          </p:txBody>
        </p:sp>
        <p:sp>
          <p:nvSpPr>
            <p:cNvPr id="8" name="TextBox 7"/>
            <p:cNvSpPr txBox="1"/>
            <p:nvPr/>
          </p:nvSpPr>
          <p:spPr>
            <a:xfrm>
              <a:off x="7940079" y="1484248"/>
              <a:ext cx="3668826"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Same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ADD the numbers.</a:t>
              </a:r>
            </a:p>
            <a:p>
              <a:pPr>
                <a:tabLst>
                  <a:tab pos="182880" algn="l"/>
                </a:tabLst>
              </a:pPr>
              <a:r>
                <a:rPr lang="en-US" sz="2000" dirty="0" smtClean="0">
                  <a:solidFill>
                    <a:schemeClr val="bg1"/>
                  </a:solidFill>
                </a:rPr>
                <a:t>KEEP the sign.</a:t>
              </a:r>
              <a:endParaRPr lang="en-US" sz="2000" dirty="0">
                <a:solidFill>
                  <a:schemeClr val="bg1"/>
                </a:solidFill>
              </a:endParaRPr>
            </a:p>
          </p:txBody>
        </p:sp>
        <p:sp>
          <p:nvSpPr>
            <p:cNvPr id="16" name="TextBox 15"/>
            <p:cNvSpPr txBox="1"/>
            <p:nvPr/>
          </p:nvSpPr>
          <p:spPr>
            <a:xfrm>
              <a:off x="7940079" y="2919521"/>
              <a:ext cx="3684593" cy="1169551"/>
            </a:xfrm>
            <a:prstGeom prst="rect">
              <a:avLst/>
            </a:prstGeom>
            <a:solidFill>
              <a:srgbClr val="FFFF00">
                <a:alpha val="60000"/>
              </a:srgbClr>
            </a:solidFill>
            <a:ln w="15875">
              <a:solidFill>
                <a:schemeClr val="bg1"/>
              </a:solidFill>
            </a:ln>
          </p:spPr>
          <p:txBody>
            <a:bodyPr wrap="square" rtlCol="0">
              <a:spAutoFit/>
            </a:bodyPr>
            <a:lstStyle/>
            <a:p>
              <a:pPr>
                <a:tabLst>
                  <a:tab pos="182880" algn="l"/>
                </a:tabLst>
              </a:pPr>
              <a:r>
                <a:rPr lang="en-US" sz="2000" b="1" dirty="0" smtClean="0">
                  <a:solidFill>
                    <a:srgbClr val="C00000"/>
                  </a:solidFill>
                </a:rPr>
                <a:t>Different Signs…</a:t>
              </a:r>
              <a:endParaRPr lang="en-US" sz="2000" b="1" dirty="0" smtClean="0">
                <a:solidFill>
                  <a:schemeClr val="bg1"/>
                </a:solidFill>
              </a:endParaRPr>
            </a:p>
            <a:p>
              <a:pPr>
                <a:tabLst>
                  <a:tab pos="182880" algn="l"/>
                </a:tabLst>
              </a:pPr>
              <a:endParaRPr lang="en-US" sz="1000" dirty="0" smtClean="0">
                <a:solidFill>
                  <a:schemeClr val="bg1"/>
                </a:solidFill>
              </a:endParaRPr>
            </a:p>
            <a:p>
              <a:pPr>
                <a:tabLst>
                  <a:tab pos="182880" algn="l"/>
                </a:tabLst>
              </a:pPr>
              <a:r>
                <a:rPr lang="en-US" sz="2000" dirty="0" smtClean="0">
                  <a:solidFill>
                    <a:schemeClr val="bg1"/>
                  </a:solidFill>
                </a:rPr>
                <a:t>SUBTRACT the numbers.</a:t>
              </a:r>
            </a:p>
            <a:p>
              <a:pPr>
                <a:tabLst>
                  <a:tab pos="182880" algn="l"/>
                </a:tabLst>
              </a:pPr>
              <a:r>
                <a:rPr lang="en-US" sz="2000" dirty="0" smtClean="0">
                  <a:solidFill>
                    <a:schemeClr val="bg1"/>
                  </a:solidFill>
                </a:rPr>
                <a:t>Give sign of the bigger digit.</a:t>
              </a:r>
              <a:endParaRPr lang="en-US" dirty="0">
                <a:solidFill>
                  <a:schemeClr val="bg1"/>
                </a:solidFill>
              </a:endParaRPr>
            </a:p>
          </p:txBody>
        </p:sp>
        <p:sp>
          <p:nvSpPr>
            <p:cNvPr id="3" name="Right Bracket 2"/>
            <p:cNvSpPr/>
            <p:nvPr/>
          </p:nvSpPr>
          <p:spPr>
            <a:xfrm rot="10800000">
              <a:off x="7330480" y="1937306"/>
              <a:ext cx="609599" cy="1440522"/>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6710516" y="2724244"/>
              <a:ext cx="60468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19678" y="1807413"/>
                  <a:ext cx="2627750" cy="1815882"/>
                </a:xfrm>
                <a:prstGeom prst="rect">
                  <a:avLst/>
                </a:prstGeom>
                <a:solidFill>
                  <a:srgbClr val="F8F8F8"/>
                </a:solidFill>
                <a:ln w="15875">
                  <a:solidFill>
                    <a:schemeClr val="bg1"/>
                  </a:solidFill>
                </a:ln>
              </p:spPr>
              <p:txBody>
                <a:bodyPr wrap="square" rtlCol="0">
                  <a:spAutoFit/>
                </a:bodyPr>
                <a:lstStyle/>
                <a:p>
                  <a:pPr>
                    <a:tabLst>
                      <a:tab pos="182880" algn="l"/>
                    </a:tabLst>
                  </a:pPr>
                  <a:endParaRPr lang="en-US" sz="800" dirty="0" smtClean="0"/>
                </a:p>
                <a:p>
                  <a:pPr>
                    <a:tabLst>
                      <a:tab pos="182880" algn="l"/>
                    </a:tabLst>
                  </a:pPr>
                  <a:r>
                    <a:rPr lang="en-US" sz="2000" dirty="0" smtClean="0">
                      <a:solidFill>
                        <a:schemeClr val="bg1"/>
                      </a:solidFill>
                      <a:sym typeface="Wingdings" pitchFamily="2" charset="2"/>
                    </a:rPr>
                    <a:t>Get rid of any double signs.</a:t>
                  </a:r>
                </a:p>
                <a:p>
                  <a:pPr>
                    <a:tabLst>
                      <a:tab pos="182880" algn="l"/>
                    </a:tabLst>
                  </a:pPr>
                  <a:endParaRPr lang="en-US" sz="800" dirty="0" smtClean="0">
                    <a:solidFill>
                      <a:schemeClr val="bg1"/>
                    </a:solidFill>
                    <a:sym typeface="Wingdings" pitchFamily="2" charset="2"/>
                  </a:endParaRPr>
                </a:p>
                <a:p>
                  <a:pPr>
                    <a:tabLst>
                      <a:tab pos="182880" algn="l"/>
                    </a:tabLst>
                  </a:pPr>
                  <a:r>
                    <a:rPr lang="en-US" sz="2000" dirty="0">
                      <a:solidFill>
                        <a:schemeClr val="bg1"/>
                      </a:solidFill>
                      <a:sym typeface="Wingdings" pitchFamily="2" charset="2"/>
                    </a:rPr>
                    <a:t>	</a:t>
                  </a:r>
                  <a:r>
                    <a:rPr lang="en-US" sz="2000" dirty="0" smtClean="0">
                      <a:solidFill>
                        <a:schemeClr val="bg1"/>
                      </a:solidFill>
                      <a:sym typeface="Wingdings" pitchFamily="2" charset="2"/>
                    </a:rPr>
                    <a:t>	</a:t>
                  </a:r>
                  <a14:m>
                    <m:oMath xmlns:m="http://schemas.openxmlformats.org/officeDocument/2006/math" xmlns="">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r>
                    <a:rPr lang="en-US" sz="2000" dirty="0">
                      <a:solidFill>
                        <a:schemeClr val="bg1"/>
                      </a:solidFill>
                      <a:latin typeface="Arial" panose="020B0604020202020204" pitchFamily="34" charset="0"/>
                      <a:cs typeface="Arial" panose="020B0604020202020204" pitchFamily="34" charset="0"/>
                      <a:sym typeface="Wingdings" pitchFamily="2" charset="2"/>
                    </a:rPr>
                    <a:t>	</a:t>
                  </a:r>
                  <a:r>
                    <a:rPr lang="en-US" sz="2000" dirty="0" smtClean="0">
                      <a:solidFill>
                        <a:schemeClr val="bg1"/>
                      </a:solidFill>
                      <a:latin typeface="Arial" panose="020B0604020202020204" pitchFamily="34" charset="0"/>
                      <a:cs typeface="Arial" panose="020B0604020202020204" pitchFamily="34" charset="0"/>
                      <a:sym typeface="Wingdings" pitchFamily="2" charset="2"/>
                    </a:rPr>
                    <a:t>	</a:t>
                  </a:r>
                  <a14:m>
                    <m:oMath xmlns:m="http://schemas.openxmlformats.org/officeDocument/2006/math" xmlns="">
                      <m:r>
                        <a:rPr lang="en-US" sz="2000" b="0" i="0"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m:t>
                      </m:r>
                      <m:r>
                        <a:rPr lang="en-US" sz="2000" b="0" i="1" dirty="0" smtClean="0">
                          <a:solidFill>
                            <a:schemeClr val="bg1"/>
                          </a:solidFill>
                          <a:latin typeface="Cambria Math"/>
                          <a:cs typeface="Arial" panose="020B0604020202020204" pitchFamily="34" charset="0"/>
                          <a:sym typeface="Wingdings" pitchFamily="2" charset="2"/>
                        </a:rPr>
                        <m:t>−</m:t>
                      </m:r>
                      <m:r>
                        <a:rPr lang="en-US" sz="2000" i="1" dirty="0" smtClean="0">
                          <a:solidFill>
                            <a:schemeClr val="bg1"/>
                          </a:solidFill>
                          <a:latin typeface="Cambria Math"/>
                          <a:cs typeface="Arial" panose="020B0604020202020204" pitchFamily="34" charset="0"/>
                          <a:sym typeface="Wingdings" pitchFamily="2" charset="2"/>
                        </a:rPr>
                        <m:t>) = −</m:t>
                      </m:r>
                    </m:oMath>
                  </a14:m>
                  <a:endParaRPr lang="en-US" sz="2000" dirty="0" smtClean="0">
                    <a:solidFill>
                      <a:schemeClr val="bg1"/>
                    </a:solidFill>
                    <a:latin typeface="Arial" panose="020B0604020202020204" pitchFamily="34" charset="0"/>
                    <a:cs typeface="Arial" panose="020B0604020202020204" pitchFamily="34" charset="0"/>
                    <a:sym typeface="Wingdings" pitchFamily="2" charset="2"/>
                  </a:endParaRPr>
                </a:p>
                <a:p>
                  <a:pPr>
                    <a:tabLst>
                      <a:tab pos="182880" algn="l"/>
                    </a:tabLst>
                  </a:pPr>
                  <a:endParaRPr lang="en-US" sz="1600" dirty="0">
                    <a:solidFill>
                      <a:schemeClr val="bg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19678" y="1807413"/>
                  <a:ext cx="2627750" cy="1815882"/>
                </a:xfrm>
                <a:prstGeom prst="rect">
                  <a:avLst/>
                </a:prstGeom>
                <a:blipFill rotWithShape="1">
                  <a:blip r:embed="rId3"/>
                  <a:stretch>
                    <a:fillRect l="-2069"/>
                  </a:stretch>
                </a:blipFill>
                <a:ln w="15875">
                  <a:solidFill>
                    <a:schemeClr val="bg1"/>
                  </a:solidFill>
                </a:ln>
              </p:spPr>
              <p:txBody>
                <a:bodyPr/>
                <a:lstStyle/>
                <a:p>
                  <a:r>
                    <a:rPr lang="en-US">
                      <a:noFill/>
                    </a:rPr>
                    <a:t> </a:t>
                  </a:r>
                </a:p>
              </p:txBody>
            </p:sp>
          </mc:Fallback>
        </mc:AlternateContent>
        <p:cxnSp>
          <p:nvCxnSpPr>
            <p:cNvPr id="45" name="Straight Connector 44"/>
            <p:cNvCxnSpPr/>
            <p:nvPr/>
          </p:nvCxnSpPr>
          <p:spPr>
            <a:xfrm>
              <a:off x="3447428" y="2653799"/>
              <a:ext cx="508046" cy="376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Content Placeholder 4"/>
              <p:cNvSpPr txBox="1">
                <a:spLocks/>
              </p:cNvSpPr>
              <p:nvPr/>
            </p:nvSpPr>
            <p:spPr>
              <a:xfrm>
                <a:off x="768697" y="4542676"/>
                <a:ext cx="1863758" cy="493194"/>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xmlns="">
                    <m:oMathParaPr>
                      <m:jc m:val="centerGroup"/>
                    </m:oMathParaPr>
                    <m:oMath xmlns:m="http://schemas.openxmlformats.org/officeDocument/2006/math">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  ̶</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 </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𝟕</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mn-cs"/>
                        </a:rPr>
                        <m:t> −</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 </m:t>
                      </m:r>
                      <m:r>
                        <a:rPr kumimoji="0" lang="en-US" sz="2800" b="1" i="1" u="none" strike="noStrike" kern="1200" cap="none" spc="0" normalizeH="0" baseline="0" noProof="0" dirty="0" smtClean="0">
                          <a:ln>
                            <a:noFill/>
                          </a:ln>
                          <a:solidFill>
                            <a:schemeClr val="bg1"/>
                          </a:solidFill>
                          <a:effectLst/>
                          <a:uLnTx/>
                          <a:uFillTx/>
                          <a:latin typeface="Cambria Math"/>
                          <a:ea typeface="Cambria Math" pitchFamily="18" charset="0"/>
                          <a:cs typeface="Times New Roman"/>
                        </a:rPr>
                        <m:t>𝟓</m:t>
                      </m:r>
                    </m:oMath>
                  </m:oMathPara>
                </a14:m>
                <a:endParaRPr kumimoji="0" lang="en-US" sz="2800" b="1" i="0" u="none" strike="noStrike" kern="1200" cap="none" spc="0" normalizeH="0" baseline="0" noProof="0" dirty="0">
                  <a:ln>
                    <a:noFill/>
                  </a:ln>
                  <a:solidFill>
                    <a:schemeClr val="bg1"/>
                  </a:solidFill>
                  <a:effectLst/>
                  <a:uLnTx/>
                  <a:uFillTx/>
                  <a:latin typeface="Cambria Math" pitchFamily="18" charset="0"/>
                  <a:ea typeface="Cambria Math" pitchFamily="18" charset="0"/>
                  <a:cs typeface="+mn-cs"/>
                </a:endParaRPr>
              </a:p>
            </p:txBody>
          </p:sp>
        </mc:Choice>
        <mc:Fallback xmlns="">
          <p:sp>
            <p:nvSpPr>
              <p:cNvPr id="52" name="Content Placeholder 4"/>
              <p:cNvSpPr txBox="1">
                <a:spLocks noRot="1" noChangeAspect="1" noMove="1" noResize="1" noEditPoints="1" noAdjustHandles="1" noChangeArrowheads="1" noChangeShapeType="1" noTextEdit="1"/>
              </p:cNvSpPr>
              <p:nvPr/>
            </p:nvSpPr>
            <p:spPr>
              <a:xfrm>
                <a:off x="768697" y="4542676"/>
                <a:ext cx="1863758" cy="493194"/>
              </a:xfrm>
              <a:prstGeom prst="rect">
                <a:avLst/>
              </a:prstGeom>
              <a:blipFill rotWithShape="1">
                <a:blip r:embed="rId4"/>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9458" y="1574639"/>
                <a:ext cx="3568190" cy="46166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2400" b="1" i="1" dirty="0" smtClean="0">
                          <a:solidFill>
                            <a:schemeClr val="bg1"/>
                          </a:solidFill>
                          <a:latin typeface="Cambria Math"/>
                        </a:rPr>
                        <m:t>𝑺𝒐𝒍𝒗𝒆</m:t>
                      </m:r>
                      <m:r>
                        <a:rPr lang="en-US" sz="2400" b="1" i="1" dirty="0" smtClean="0">
                          <a:solidFill>
                            <a:schemeClr val="bg1"/>
                          </a:solidFill>
                          <a:latin typeface="Cambria Math"/>
                        </a:rPr>
                        <m:t>:  −</m:t>
                      </m:r>
                      <m:r>
                        <a:rPr lang="en-US" sz="2400" b="1" i="1" dirty="0" smtClean="0">
                          <a:solidFill>
                            <a:schemeClr val="bg1"/>
                          </a:solidFill>
                          <a:latin typeface="Cambria Math"/>
                        </a:rPr>
                        <m:t>𝟕</m:t>
                      </m:r>
                      <m:r>
                        <a:rPr lang="en-US" sz="2400" b="1" i="1" dirty="0" smtClean="0">
                          <a:solidFill>
                            <a:schemeClr val="bg1"/>
                          </a:solidFill>
                          <a:latin typeface="Cambria Math"/>
                        </a:rPr>
                        <m:t>+(−</m:t>
                      </m:r>
                      <m:r>
                        <a:rPr lang="en-US" sz="2400" b="1" i="1" dirty="0" smtClean="0">
                          <a:solidFill>
                            <a:schemeClr val="bg1"/>
                          </a:solidFill>
                          <a:latin typeface="Cambria Math"/>
                        </a:rPr>
                        <m:t>𝟓</m:t>
                      </m:r>
                      <m:r>
                        <a:rPr lang="en-US" sz="2400" b="1" i="1" dirty="0" smtClean="0">
                          <a:solidFill>
                            <a:schemeClr val="bg1"/>
                          </a:solidFill>
                          <a:latin typeface="Cambria Math"/>
                        </a:rPr>
                        <m:t>) =</m:t>
                      </m:r>
                    </m:oMath>
                  </m:oMathPara>
                </a14:m>
                <a:endParaRPr lang="en-US" sz="2400" b="1"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49458" y="1574639"/>
                <a:ext cx="3568190" cy="461665"/>
              </a:xfrm>
              <a:prstGeom prst="rect">
                <a:avLst/>
              </a:prstGeom>
              <a:blipFill rotWithShape="1">
                <a:blip r:embed="rId5"/>
                <a:stretch>
                  <a:fillRect l="-512" b="-19737"/>
                </a:stretch>
              </a:blipFill>
            </p:spPr>
            <p:txBody>
              <a:bodyPr/>
              <a:lstStyle/>
              <a:p>
                <a:r>
                  <a:rPr lang="en-US">
                    <a:noFill/>
                  </a:rPr>
                  <a:t> </a:t>
                </a:r>
              </a:p>
            </p:txBody>
          </p:sp>
        </mc:Fallback>
      </mc:AlternateContent>
      <p:sp>
        <p:nvSpPr>
          <p:cNvPr id="39" name="Content Placeholder 4"/>
          <p:cNvSpPr txBox="1">
            <a:spLocks/>
          </p:cNvSpPr>
          <p:nvPr/>
        </p:nvSpPr>
        <p:spPr>
          <a:xfrm>
            <a:off x="3891048" y="4551186"/>
            <a:ext cx="1863758" cy="1094023"/>
          </a:xfrm>
          <a:prstGeom prst="rect">
            <a:avLst/>
          </a:prstGeom>
          <a:noFill/>
          <a:ln w="12700">
            <a:noFill/>
          </a:ln>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    7</a:t>
            </a:r>
            <a:r>
              <a:rPr kumimoji="0" lang="en-US" sz="2800" b="1" i="0" u="none" strike="noStrike" kern="1200" cap="none" spc="0" normalizeH="0" baseline="0" noProof="0" dirty="0" smtClean="0">
                <a:ln>
                  <a:noFill/>
                </a:ln>
                <a:solidFill>
                  <a:schemeClr val="bg1"/>
                </a:solidFill>
                <a:effectLst/>
                <a:uLnTx/>
                <a:uFillTx/>
                <a:latin typeface="Cambria Math" pitchFamily="18" charset="0"/>
                <a:ea typeface="Cambria Math" pitchFamily="18" charset="0"/>
                <a:cs typeface="+mn-cs"/>
              </a:rPr>
              <a:t> </a:t>
            </a:r>
          </a:p>
          <a:p>
            <a:pPr marL="228600" lvl="0" indent="-228600" defTabSz="914400">
              <a:lnSpc>
                <a:spcPct val="90000"/>
              </a:lnSpc>
              <a:spcBef>
                <a:spcPts val="1000"/>
              </a:spcBef>
              <a:defRPr/>
            </a:pPr>
            <a:r>
              <a:rPr lang="en-US" sz="2800" b="1" dirty="0">
                <a:solidFill>
                  <a:schemeClr val="bg1"/>
                </a:solidFill>
                <a:latin typeface="Times New Roman"/>
                <a:ea typeface="Cambria Math" pitchFamily="18" charset="0"/>
                <a:cs typeface="Times New Roman"/>
              </a:rPr>
              <a:t> ̶ </a:t>
            </a:r>
            <a:r>
              <a:rPr kumimoji="0" lang="en-US" sz="2800" b="1" i="0" u="sng" strike="noStrike" kern="1200" cap="none" spc="0" normalizeH="0" baseline="0" noProof="0" dirty="0" smtClean="0">
                <a:ln>
                  <a:noFill/>
                </a:ln>
                <a:solidFill>
                  <a:schemeClr val="bg1"/>
                </a:solidFill>
                <a:effectLst/>
                <a:uLnTx/>
                <a:uFillTx/>
                <a:latin typeface="Times New Roman"/>
                <a:ea typeface="Cambria Math" pitchFamily="18" charset="0"/>
                <a:cs typeface="Times New Roman"/>
              </a:rPr>
              <a:t>   5</a:t>
            </a:r>
            <a:endParaRPr kumimoji="0" lang="en-US" sz="2800" b="1" i="0" u="sng" strike="noStrike" kern="1200" cap="none" spc="0" normalizeH="0" baseline="0" noProof="0" dirty="0">
              <a:ln>
                <a:noFill/>
              </a:ln>
              <a:solidFill>
                <a:schemeClr val="bg1"/>
              </a:solidFill>
              <a:effectLst/>
              <a:uLnTx/>
              <a:uFillTx/>
              <a:latin typeface="Cambria Math" pitchFamily="18" charset="0"/>
              <a:ea typeface="Cambria Math" pitchFamily="18" charset="0"/>
            </a:endParaRPr>
          </a:p>
        </p:txBody>
      </p:sp>
      <p:sp>
        <p:nvSpPr>
          <p:cNvPr id="24" name="Oval 23"/>
          <p:cNvSpPr/>
          <p:nvPr/>
        </p:nvSpPr>
        <p:spPr>
          <a:xfrm>
            <a:off x="3755163" y="4405022"/>
            <a:ext cx="520515" cy="12401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74388" y="4920093"/>
            <a:ext cx="2224497" cy="369332"/>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Same Signs:</a:t>
            </a:r>
            <a:endParaRPr lang="en-US" b="1" dirty="0">
              <a:solidFill>
                <a:schemeClr val="bg1"/>
              </a:solidFill>
            </a:endParaRPr>
          </a:p>
        </p:txBody>
      </p:sp>
      <p:sp>
        <p:nvSpPr>
          <p:cNvPr id="42" name="TextBox 41"/>
          <p:cNvSpPr txBox="1"/>
          <p:nvPr/>
        </p:nvSpPr>
        <p:spPr>
          <a:xfrm>
            <a:off x="5338365" y="5530311"/>
            <a:ext cx="2257349"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ADD the numbers.</a:t>
            </a:r>
            <a:endParaRPr lang="en-US" b="1" dirty="0">
              <a:solidFill>
                <a:schemeClr val="bg1"/>
              </a:solidFill>
            </a:endParaRPr>
          </a:p>
        </p:txBody>
      </p:sp>
      <p:sp>
        <p:nvSpPr>
          <p:cNvPr id="43" name="TextBox 42"/>
          <p:cNvSpPr txBox="1"/>
          <p:nvPr/>
        </p:nvSpPr>
        <p:spPr>
          <a:xfrm>
            <a:off x="5374388" y="5867489"/>
            <a:ext cx="1755609" cy="369332"/>
          </a:xfrm>
          <a:prstGeom prst="rect">
            <a:avLst/>
          </a:prstGeom>
          <a:noFill/>
        </p:spPr>
        <p:txBody>
          <a:bodyPr wrap="none" rtlCol="0">
            <a:spAutoFit/>
          </a:bodyPr>
          <a:lstStyle/>
          <a:p>
            <a:r>
              <a:rPr lang="en-US" dirty="0" smtClean="0">
                <a:solidFill>
                  <a:schemeClr val="bg1"/>
                </a:solidFill>
              </a:rPr>
              <a:t> </a:t>
            </a:r>
            <a:r>
              <a:rPr lang="en-US" b="1" dirty="0" smtClean="0">
                <a:solidFill>
                  <a:schemeClr val="bg1"/>
                </a:solidFill>
              </a:rPr>
              <a:t>KEEP the sign.</a:t>
            </a:r>
            <a:endParaRPr lang="en-US" b="1" dirty="0">
              <a:solidFill>
                <a:schemeClr val="bg1"/>
              </a:solidFill>
            </a:endParaRPr>
          </a:p>
        </p:txBody>
      </p:sp>
      <p:sp>
        <p:nvSpPr>
          <p:cNvPr id="44" name="Left Arrow 43"/>
          <p:cNvSpPr/>
          <p:nvPr/>
        </p:nvSpPr>
        <p:spPr>
          <a:xfrm>
            <a:off x="5033565" y="4920093"/>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827490" y="5606518"/>
                <a:ext cx="1170545" cy="492443"/>
              </a:xfrm>
              <a:prstGeom prst="rect">
                <a:avLst/>
              </a:prstGeom>
              <a:noFill/>
            </p:spPr>
            <p:txBody>
              <a:bodyPr wrap="square" rtlCol="0">
                <a:spAutoFit/>
              </a:bodyPr>
              <a:lstStyle/>
              <a:p>
                <a:r>
                  <a:rPr lang="en-US" sz="2600" b="1" dirty="0" smtClean="0">
                    <a:solidFill>
                      <a:srgbClr val="C00000"/>
                    </a:solidFill>
                  </a:rPr>
                  <a:t>   </a:t>
                </a:r>
                <a14:m>
                  <m:oMath xmlns:m="http://schemas.openxmlformats.org/officeDocument/2006/math" xmlns="">
                    <m:r>
                      <a:rPr lang="en-US" sz="2600" b="1" i="0" dirty="0" smtClean="0">
                        <a:solidFill>
                          <a:srgbClr val="C00000"/>
                        </a:solidFill>
                        <a:latin typeface="Cambria Math"/>
                      </a:rPr>
                      <m:t>−</m:t>
                    </m:r>
                    <m:r>
                      <a:rPr lang="en-US" sz="2600" b="1" i="1" dirty="0" smtClean="0">
                        <a:solidFill>
                          <a:srgbClr val="C00000"/>
                        </a:solidFill>
                        <a:latin typeface="Cambria Math"/>
                      </a:rPr>
                      <m:t>𝟐</m:t>
                    </m:r>
                  </m:oMath>
                </a14:m>
                <a:endParaRPr lang="en-US" sz="2600" b="1" dirty="0">
                  <a:solidFill>
                    <a:srgbClr val="C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827490" y="5606518"/>
                <a:ext cx="1170545" cy="492443"/>
              </a:xfrm>
              <a:prstGeom prst="rect">
                <a:avLst/>
              </a:prstGeom>
              <a:blipFill rotWithShape="1">
                <a:blip r:embed="rId6"/>
                <a:stretch>
                  <a:fillRect/>
                </a:stretch>
              </a:blipFill>
            </p:spPr>
            <p:txBody>
              <a:bodyPr/>
              <a:lstStyle/>
              <a:p>
                <a:r>
                  <a:rPr lang="en-US">
                    <a:noFill/>
                  </a:rPr>
                  <a:t> </a:t>
                </a:r>
              </a:p>
            </p:txBody>
          </p:sp>
        </mc:Fallback>
      </mc:AlternateContent>
      <p:sp>
        <p:nvSpPr>
          <p:cNvPr id="22" name="TextBox 21"/>
          <p:cNvSpPr txBox="1"/>
          <p:nvPr/>
        </p:nvSpPr>
        <p:spPr>
          <a:xfrm>
            <a:off x="4875748" y="753787"/>
            <a:ext cx="2815883" cy="523220"/>
          </a:xfrm>
          <a:prstGeom prst="rect">
            <a:avLst/>
          </a:prstGeom>
          <a:noFill/>
        </p:spPr>
        <p:txBody>
          <a:bodyPr wrap="square" rtlCol="0">
            <a:spAutoFit/>
          </a:bodyPr>
          <a:lstStyle/>
          <a:p>
            <a:pPr algn="ctr"/>
            <a:r>
              <a:rPr lang="en-US" sz="2800" b="1" dirty="0" smtClean="0">
                <a:solidFill>
                  <a:schemeClr val="bg1"/>
                </a:solidFill>
              </a:rPr>
              <a:t>( Example 4 )</a:t>
            </a:r>
            <a:endParaRPr lang="en-US" sz="2800" b="1" dirty="0">
              <a:solidFill>
                <a:schemeClr val="bg1"/>
              </a:solidFill>
            </a:endParaRPr>
          </a:p>
        </p:txBody>
      </p:sp>
    </p:spTree>
    <p:extLst>
      <p:ext uri="{BB962C8B-B14F-4D97-AF65-F5344CB8AC3E}">
        <p14:creationId xmlns:p14="http://schemas.microsoft.com/office/powerpoint/2010/main" val="4082089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31496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28" name="Picture 8" descr="http://www.clipartbest.com/cliparts/4c9/EoR/4c9EoRLgi.gif">
            <a:hlinkClick r:id="rId3"/>
          </p:cNvPr>
          <p:cNvPicPr>
            <a:picLocks noChangeAspect="1" noChangeArrowheads="1" noCrop="1"/>
          </p:cNvPicPr>
          <p:nvPr/>
        </p:nvPicPr>
        <p:blipFill>
          <a:blip r:embed="rId4"/>
          <a:srcRect/>
          <a:stretch>
            <a:fillRect/>
          </a:stretch>
        </p:blipFill>
        <p:spPr bwMode="auto">
          <a:xfrm>
            <a:off x="299543" y="308085"/>
            <a:ext cx="3484179" cy="3484182"/>
          </a:xfrm>
          <a:prstGeom prst="rect">
            <a:avLst/>
          </a:prstGeom>
          <a:noFill/>
        </p:spPr>
      </p:pic>
      <p:sp>
        <p:nvSpPr>
          <p:cNvPr id="18" name="Rectangle 17"/>
          <p:cNvSpPr/>
          <p:nvPr/>
        </p:nvSpPr>
        <p:spPr>
          <a:xfrm>
            <a:off x="3058510" y="2128366"/>
            <a:ext cx="9133490" cy="1754326"/>
          </a:xfrm>
          <a:prstGeom prst="rect">
            <a:avLst/>
          </a:prstGeom>
          <a:noFill/>
        </p:spPr>
        <p:txBody>
          <a:bodyPr wrap="square" lIns="91440" tIns="45720" rIns="91440" bIns="45720">
            <a:spAutoFit/>
          </a:bodyPr>
          <a:lstStyle/>
          <a:p>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LET’S  PRACTICE </a:t>
            </a:r>
          </a:p>
          <a:p>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MORE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ctangle 19"/>
          <p:cNvSpPr/>
          <p:nvPr/>
        </p:nvSpPr>
        <p:spPr>
          <a:xfrm>
            <a:off x="3137347" y="5118559"/>
            <a:ext cx="7388773" cy="1754326"/>
          </a:xfrm>
          <a:prstGeom prst="rect">
            <a:avLst/>
          </a:prstGeom>
          <a:noFill/>
        </p:spPr>
        <p:txBody>
          <a:bodyPr wrap="square" lIns="91440" tIns="45720" rIns="91440" bIns="45720">
            <a:spAutoFit/>
          </a:bodyPr>
          <a:lstStyle/>
          <a:p>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GET YOUR </a:t>
            </a:r>
          </a:p>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PENCILS READY!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31" name="Picture 11"/>
          <p:cNvPicPr>
            <a:picLocks noChangeAspect="1" noChangeArrowheads="1"/>
          </p:cNvPicPr>
          <p:nvPr/>
        </p:nvPicPr>
        <p:blipFill>
          <a:blip r:embed="rId5"/>
          <a:srcRect/>
          <a:stretch>
            <a:fillRect/>
          </a:stretch>
        </p:blipFill>
        <p:spPr bwMode="auto">
          <a:xfrm flipH="1">
            <a:off x="9843289" y="4361643"/>
            <a:ext cx="2036998" cy="230176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0"/>
            <a:ext cx="3473669"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Same Signs</a:t>
            </a:r>
          </a:p>
          <a:p>
            <a:r>
              <a:rPr lang="en-US" b="1" i="1" dirty="0" smtClean="0">
                <a:solidFill>
                  <a:schemeClr val="bg1"/>
                </a:solidFill>
              </a:rPr>
              <a:t>Add</a:t>
            </a:r>
            <a:r>
              <a:rPr lang="en-US" dirty="0" smtClean="0">
                <a:solidFill>
                  <a:schemeClr val="bg1"/>
                </a:solidFill>
              </a:rPr>
              <a:t> the digits and</a:t>
            </a:r>
          </a:p>
          <a:p>
            <a:r>
              <a:rPr lang="en-US" b="1" i="1" dirty="0" smtClean="0">
                <a:solidFill>
                  <a:schemeClr val="bg1"/>
                </a:solidFill>
              </a:rPr>
              <a:t>Keep</a:t>
            </a:r>
            <a:r>
              <a:rPr lang="en-US" dirty="0" smtClean="0">
                <a:solidFill>
                  <a:schemeClr val="bg1"/>
                </a:solidFill>
              </a:rPr>
              <a:t> the sign.</a:t>
            </a:r>
          </a:p>
        </p:txBody>
      </p:sp>
      <p:sp>
        <p:nvSpPr>
          <p:cNvPr id="11" name="Rectangle 10"/>
          <p:cNvSpPr/>
          <p:nvPr/>
        </p:nvSpPr>
        <p:spPr>
          <a:xfrm>
            <a:off x="8734097" y="0"/>
            <a:ext cx="3437583"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Different Signs</a:t>
            </a:r>
          </a:p>
          <a:p>
            <a:r>
              <a:rPr lang="en-US" b="1" i="1" dirty="0" smtClean="0">
                <a:solidFill>
                  <a:schemeClr val="bg1"/>
                </a:solidFill>
              </a:rPr>
              <a:t>Subtract</a:t>
            </a:r>
            <a:r>
              <a:rPr lang="en-US" dirty="0" smtClean="0">
                <a:solidFill>
                  <a:schemeClr val="bg1"/>
                </a:solidFill>
              </a:rPr>
              <a:t> the digits and </a:t>
            </a:r>
          </a:p>
          <a:p>
            <a:r>
              <a:rPr lang="en-US" dirty="0" smtClean="0">
                <a:solidFill>
                  <a:schemeClr val="bg1"/>
                </a:solidFill>
              </a:rPr>
              <a:t>give </a:t>
            </a:r>
            <a:r>
              <a:rPr lang="en-US" b="1" i="1" dirty="0" smtClean="0">
                <a:solidFill>
                  <a:schemeClr val="bg1"/>
                </a:solidFill>
              </a:rPr>
              <a:t>sign of the bigger </a:t>
            </a:r>
            <a:r>
              <a:rPr lang="en-US" dirty="0" smtClean="0">
                <a:solidFill>
                  <a:schemeClr val="bg1"/>
                </a:solidFill>
              </a:rPr>
              <a:t>digit.</a:t>
            </a:r>
          </a:p>
        </p:txBody>
      </p:sp>
      <p:cxnSp>
        <p:nvCxnSpPr>
          <p:cNvPr id="15" name="Straight Connector 14"/>
          <p:cNvCxnSpPr/>
          <p:nvPr/>
        </p:nvCxnSpPr>
        <p:spPr>
          <a:xfrm>
            <a:off x="61976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6841" y="1623848"/>
            <a:ext cx="5470635" cy="455623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965" y="1734208"/>
            <a:ext cx="2254469" cy="369332"/>
          </a:xfrm>
          <a:prstGeom prst="rect">
            <a:avLst/>
          </a:prstGeom>
          <a:noFill/>
        </p:spPr>
        <p:txBody>
          <a:bodyPr wrap="square" rtlCol="0">
            <a:spAutoFit/>
          </a:bodyPr>
          <a:lstStyle/>
          <a:p>
            <a:r>
              <a:rPr lang="en-US" b="1" u="sng" dirty="0" smtClean="0">
                <a:solidFill>
                  <a:schemeClr val="bg1"/>
                </a:solidFill>
              </a:rPr>
              <a:t>Guide Practice #1</a:t>
            </a:r>
            <a:endParaRPr lang="en-US" b="1" u="sng" dirty="0">
              <a:solidFill>
                <a:schemeClr val="bg1"/>
              </a:solidFill>
            </a:endParaRPr>
          </a:p>
        </p:txBody>
      </p:sp>
      <p:sp>
        <p:nvSpPr>
          <p:cNvPr id="14" name="Rectangle 13"/>
          <p:cNvSpPr/>
          <p:nvPr/>
        </p:nvSpPr>
        <p:spPr>
          <a:xfrm>
            <a:off x="5812220" y="1618592"/>
            <a:ext cx="5470635" cy="45614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69876" y="1713187"/>
            <a:ext cx="2254469" cy="369332"/>
          </a:xfrm>
          <a:prstGeom prst="rect">
            <a:avLst/>
          </a:prstGeom>
          <a:noFill/>
        </p:spPr>
        <p:txBody>
          <a:bodyPr wrap="square" rtlCol="0">
            <a:spAutoFit/>
          </a:bodyPr>
          <a:lstStyle/>
          <a:p>
            <a:r>
              <a:rPr lang="en-US" b="1" u="sng" dirty="0" smtClean="0">
                <a:solidFill>
                  <a:schemeClr val="bg1"/>
                </a:solidFill>
              </a:rPr>
              <a:t>You Try #1</a:t>
            </a:r>
            <a:endParaRPr lang="en-US" b="1" u="sng" dirty="0">
              <a:solidFill>
                <a:schemeClr val="bg1"/>
              </a:solidFill>
            </a:endParaRPr>
          </a:p>
        </p:txBody>
      </p:sp>
      <p:sp>
        <p:nvSpPr>
          <p:cNvPr id="18" name="TextBox 17"/>
          <p:cNvSpPr txBox="1"/>
          <p:nvPr/>
        </p:nvSpPr>
        <p:spPr>
          <a:xfrm>
            <a:off x="551793" y="2349062"/>
            <a:ext cx="3294993" cy="523220"/>
          </a:xfrm>
          <a:prstGeom prst="rect">
            <a:avLst/>
          </a:prstGeom>
          <a:noFill/>
        </p:spPr>
        <p:txBody>
          <a:bodyPr wrap="square" rtlCol="0">
            <a:spAutoFit/>
          </a:bodyPr>
          <a:lstStyle/>
          <a:p>
            <a:r>
              <a:rPr lang="en-US" sz="2800" b="1" dirty="0" smtClean="0">
                <a:solidFill>
                  <a:schemeClr val="bg1"/>
                </a:solidFill>
              </a:rPr>
              <a:t>– 6 – (– 12)</a:t>
            </a:r>
            <a:endParaRPr lang="en-US" sz="2800" b="1" dirty="0">
              <a:solidFill>
                <a:schemeClr val="bg1"/>
              </a:solidFill>
            </a:endParaRPr>
          </a:p>
        </p:txBody>
      </p:sp>
      <p:sp>
        <p:nvSpPr>
          <p:cNvPr id="19" name="TextBox 18"/>
          <p:cNvSpPr txBox="1"/>
          <p:nvPr/>
        </p:nvSpPr>
        <p:spPr>
          <a:xfrm>
            <a:off x="6001407" y="2296511"/>
            <a:ext cx="3294993" cy="523220"/>
          </a:xfrm>
          <a:prstGeom prst="rect">
            <a:avLst/>
          </a:prstGeom>
          <a:noFill/>
        </p:spPr>
        <p:txBody>
          <a:bodyPr wrap="square" rtlCol="0">
            <a:spAutoFit/>
          </a:bodyPr>
          <a:lstStyle/>
          <a:p>
            <a:r>
              <a:rPr lang="en-US" sz="2800" b="1" dirty="0" smtClean="0">
                <a:solidFill>
                  <a:schemeClr val="bg1"/>
                </a:solidFill>
              </a:rPr>
              <a:t>2 – (– 3)</a:t>
            </a:r>
            <a:endParaRPr lang="en-US" sz="2800" b="1" dirty="0">
              <a:solidFill>
                <a:schemeClr val="bg1"/>
              </a:solidFill>
            </a:endParaRPr>
          </a:p>
        </p:txBody>
      </p:sp>
      <p:pic>
        <p:nvPicPr>
          <p:cNvPr id="97282" name="Picture 2" descr="http://www.clipartlord.com/wp-content/uploads/2014/08/pencil19.png">
            <a:hlinkClick r:id="rId3"/>
          </p:cNvPr>
          <p:cNvPicPr>
            <a:picLocks noChangeAspect="1" noChangeArrowheads="1"/>
          </p:cNvPicPr>
          <p:nvPr/>
        </p:nvPicPr>
        <p:blipFill>
          <a:blip r:embed="rId4"/>
          <a:srcRect/>
          <a:stretch>
            <a:fillRect/>
          </a:stretch>
        </p:blipFill>
        <p:spPr bwMode="auto">
          <a:xfrm>
            <a:off x="4696045" y="1608081"/>
            <a:ext cx="1028755" cy="1028755"/>
          </a:xfrm>
          <a:prstGeom prst="rect">
            <a:avLst/>
          </a:prstGeom>
          <a:noFill/>
        </p:spPr>
      </p:pic>
      <p:pic>
        <p:nvPicPr>
          <p:cNvPr id="22" name="irc_mi" descr="http://images.clipartpanda.com/smiley-face-clip-art-black-and-white-Kcne8nnai.png"/>
          <p:cNvPicPr/>
          <p:nvPr/>
        </p:nvPicPr>
        <p:blipFill>
          <a:blip r:embed="rId5" cstate="print"/>
          <a:srcRect/>
          <a:stretch>
            <a:fillRect/>
          </a:stretch>
        </p:blipFill>
        <p:spPr bwMode="auto">
          <a:xfrm>
            <a:off x="10357945" y="1744170"/>
            <a:ext cx="756745" cy="857140"/>
          </a:xfrm>
          <a:prstGeom prst="rect">
            <a:avLst/>
          </a:prstGeom>
          <a:noFill/>
          <a:ln w="9525">
            <a:noFill/>
            <a:miter lim="800000"/>
            <a:headEnd/>
            <a:tailEnd/>
          </a:ln>
        </p:spPr>
      </p:pic>
    </p:spTree>
    <p:extLst>
      <p:ext uri="{BB962C8B-B14F-4D97-AF65-F5344CB8AC3E}">
        <p14:creationId xmlns:p14="http://schemas.microsoft.com/office/powerpoint/2010/main" val="3434516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0"/>
            <a:ext cx="3473669"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Same Signs</a:t>
            </a:r>
          </a:p>
          <a:p>
            <a:r>
              <a:rPr lang="en-US" b="1" i="1" dirty="0" smtClean="0">
                <a:solidFill>
                  <a:schemeClr val="bg1"/>
                </a:solidFill>
              </a:rPr>
              <a:t>Add</a:t>
            </a:r>
            <a:r>
              <a:rPr lang="en-US" dirty="0" smtClean="0">
                <a:solidFill>
                  <a:schemeClr val="bg1"/>
                </a:solidFill>
              </a:rPr>
              <a:t> the digits and</a:t>
            </a:r>
          </a:p>
          <a:p>
            <a:r>
              <a:rPr lang="en-US" b="1" i="1" dirty="0" smtClean="0">
                <a:solidFill>
                  <a:schemeClr val="bg1"/>
                </a:solidFill>
              </a:rPr>
              <a:t>Keep</a:t>
            </a:r>
            <a:r>
              <a:rPr lang="en-US" dirty="0" smtClean="0">
                <a:solidFill>
                  <a:schemeClr val="bg1"/>
                </a:solidFill>
              </a:rPr>
              <a:t> the sign.</a:t>
            </a:r>
          </a:p>
        </p:txBody>
      </p:sp>
      <p:sp>
        <p:nvSpPr>
          <p:cNvPr id="11" name="Rectangle 10"/>
          <p:cNvSpPr/>
          <p:nvPr/>
        </p:nvSpPr>
        <p:spPr>
          <a:xfrm>
            <a:off x="8734097" y="0"/>
            <a:ext cx="3437583"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Different Signs</a:t>
            </a:r>
          </a:p>
          <a:p>
            <a:r>
              <a:rPr lang="en-US" b="1" i="1" dirty="0" smtClean="0">
                <a:solidFill>
                  <a:schemeClr val="bg1"/>
                </a:solidFill>
              </a:rPr>
              <a:t>Subtract</a:t>
            </a:r>
            <a:r>
              <a:rPr lang="en-US" dirty="0" smtClean="0">
                <a:solidFill>
                  <a:schemeClr val="bg1"/>
                </a:solidFill>
              </a:rPr>
              <a:t> the digits and </a:t>
            </a:r>
          </a:p>
          <a:p>
            <a:r>
              <a:rPr lang="en-US" dirty="0" smtClean="0">
                <a:solidFill>
                  <a:schemeClr val="bg1"/>
                </a:solidFill>
              </a:rPr>
              <a:t>give </a:t>
            </a:r>
            <a:r>
              <a:rPr lang="en-US" b="1" i="1" dirty="0" smtClean="0">
                <a:solidFill>
                  <a:schemeClr val="bg1"/>
                </a:solidFill>
              </a:rPr>
              <a:t>sign of the bigger </a:t>
            </a:r>
            <a:r>
              <a:rPr lang="en-US" dirty="0" smtClean="0">
                <a:solidFill>
                  <a:schemeClr val="bg1"/>
                </a:solidFill>
              </a:rPr>
              <a:t>digit.</a:t>
            </a:r>
          </a:p>
        </p:txBody>
      </p:sp>
      <p:cxnSp>
        <p:nvCxnSpPr>
          <p:cNvPr id="15" name="Straight Connector 14"/>
          <p:cNvCxnSpPr/>
          <p:nvPr/>
        </p:nvCxnSpPr>
        <p:spPr>
          <a:xfrm>
            <a:off x="61976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6841" y="1623848"/>
            <a:ext cx="5470635" cy="455623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965" y="1734208"/>
            <a:ext cx="2680138" cy="369332"/>
          </a:xfrm>
          <a:prstGeom prst="rect">
            <a:avLst/>
          </a:prstGeom>
          <a:noFill/>
        </p:spPr>
        <p:txBody>
          <a:bodyPr wrap="square" rtlCol="0">
            <a:spAutoFit/>
          </a:bodyPr>
          <a:lstStyle/>
          <a:p>
            <a:r>
              <a:rPr lang="en-US" b="1" u="sng" dirty="0" smtClean="0">
                <a:solidFill>
                  <a:schemeClr val="bg1"/>
                </a:solidFill>
              </a:rPr>
              <a:t>Guide Practice #2</a:t>
            </a:r>
            <a:endParaRPr lang="en-US" b="1" u="sng" dirty="0">
              <a:solidFill>
                <a:schemeClr val="bg1"/>
              </a:solidFill>
            </a:endParaRPr>
          </a:p>
        </p:txBody>
      </p:sp>
      <p:sp>
        <p:nvSpPr>
          <p:cNvPr id="14" name="Rectangle 13"/>
          <p:cNvSpPr/>
          <p:nvPr/>
        </p:nvSpPr>
        <p:spPr>
          <a:xfrm>
            <a:off x="5812220" y="1618592"/>
            <a:ext cx="5470635" cy="45614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69876" y="1713187"/>
            <a:ext cx="2254469" cy="369332"/>
          </a:xfrm>
          <a:prstGeom prst="rect">
            <a:avLst/>
          </a:prstGeom>
          <a:noFill/>
        </p:spPr>
        <p:txBody>
          <a:bodyPr wrap="square" rtlCol="0">
            <a:spAutoFit/>
          </a:bodyPr>
          <a:lstStyle/>
          <a:p>
            <a:r>
              <a:rPr lang="en-US" b="1" u="sng" dirty="0" smtClean="0">
                <a:solidFill>
                  <a:schemeClr val="bg1"/>
                </a:solidFill>
              </a:rPr>
              <a:t>You Try #2</a:t>
            </a:r>
            <a:endParaRPr lang="en-US" b="1" u="sng" dirty="0">
              <a:solidFill>
                <a:schemeClr val="bg1"/>
              </a:solidFill>
            </a:endParaRPr>
          </a:p>
        </p:txBody>
      </p:sp>
      <p:sp>
        <p:nvSpPr>
          <p:cNvPr id="18" name="TextBox 17"/>
          <p:cNvSpPr txBox="1"/>
          <p:nvPr/>
        </p:nvSpPr>
        <p:spPr>
          <a:xfrm>
            <a:off x="551793" y="2349062"/>
            <a:ext cx="3294993" cy="523220"/>
          </a:xfrm>
          <a:prstGeom prst="rect">
            <a:avLst/>
          </a:prstGeom>
          <a:noFill/>
        </p:spPr>
        <p:txBody>
          <a:bodyPr wrap="square" rtlCol="0">
            <a:spAutoFit/>
          </a:bodyPr>
          <a:lstStyle/>
          <a:p>
            <a:r>
              <a:rPr lang="en-US" sz="2800" b="1" dirty="0" smtClean="0">
                <a:solidFill>
                  <a:schemeClr val="bg1"/>
                </a:solidFill>
              </a:rPr>
              <a:t>– 12 + (– 10)</a:t>
            </a:r>
            <a:endParaRPr lang="en-US" sz="2800" b="1" dirty="0">
              <a:solidFill>
                <a:schemeClr val="bg1"/>
              </a:solidFill>
            </a:endParaRPr>
          </a:p>
        </p:txBody>
      </p:sp>
      <p:sp>
        <p:nvSpPr>
          <p:cNvPr id="19" name="TextBox 18"/>
          <p:cNvSpPr txBox="1"/>
          <p:nvPr/>
        </p:nvSpPr>
        <p:spPr>
          <a:xfrm>
            <a:off x="6001407" y="2296511"/>
            <a:ext cx="3294993" cy="523220"/>
          </a:xfrm>
          <a:prstGeom prst="rect">
            <a:avLst/>
          </a:prstGeom>
          <a:noFill/>
        </p:spPr>
        <p:txBody>
          <a:bodyPr wrap="square" rtlCol="0">
            <a:spAutoFit/>
          </a:bodyPr>
          <a:lstStyle/>
          <a:p>
            <a:r>
              <a:rPr lang="en-US" sz="2800" b="1" dirty="0" smtClean="0">
                <a:solidFill>
                  <a:schemeClr val="bg1"/>
                </a:solidFill>
              </a:rPr>
              <a:t>15 + (– 21)</a:t>
            </a:r>
            <a:endParaRPr lang="en-US" sz="2800" b="1" dirty="0">
              <a:solidFill>
                <a:schemeClr val="bg1"/>
              </a:solidFill>
            </a:endParaRPr>
          </a:p>
        </p:txBody>
      </p:sp>
      <p:pic>
        <p:nvPicPr>
          <p:cNvPr id="97282" name="Picture 2" descr="http://www.clipartlord.com/wp-content/uploads/2014/08/pencil19.png">
            <a:hlinkClick r:id="rId3"/>
          </p:cNvPr>
          <p:cNvPicPr>
            <a:picLocks noChangeAspect="1" noChangeArrowheads="1"/>
          </p:cNvPicPr>
          <p:nvPr/>
        </p:nvPicPr>
        <p:blipFill>
          <a:blip r:embed="rId4"/>
          <a:srcRect/>
          <a:stretch>
            <a:fillRect/>
          </a:stretch>
        </p:blipFill>
        <p:spPr bwMode="auto">
          <a:xfrm>
            <a:off x="4696045" y="1608081"/>
            <a:ext cx="1028755" cy="1028755"/>
          </a:xfrm>
          <a:prstGeom prst="rect">
            <a:avLst/>
          </a:prstGeom>
          <a:noFill/>
        </p:spPr>
      </p:pic>
      <p:pic>
        <p:nvPicPr>
          <p:cNvPr id="22" name="irc_mi" descr="http://images.clipartpanda.com/smiley-face-clip-art-black-and-white-Kcne8nnai.png"/>
          <p:cNvPicPr/>
          <p:nvPr/>
        </p:nvPicPr>
        <p:blipFill>
          <a:blip r:embed="rId5" cstate="print"/>
          <a:srcRect/>
          <a:stretch>
            <a:fillRect/>
          </a:stretch>
        </p:blipFill>
        <p:spPr bwMode="auto">
          <a:xfrm>
            <a:off x="10357945" y="1744170"/>
            <a:ext cx="756745" cy="85714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0"/>
            <a:ext cx="3473669"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Same Signs</a:t>
            </a:r>
          </a:p>
          <a:p>
            <a:r>
              <a:rPr lang="en-US" b="1" i="1" dirty="0" smtClean="0">
                <a:solidFill>
                  <a:schemeClr val="bg1"/>
                </a:solidFill>
              </a:rPr>
              <a:t>Add</a:t>
            </a:r>
            <a:r>
              <a:rPr lang="en-US" dirty="0" smtClean="0">
                <a:solidFill>
                  <a:schemeClr val="bg1"/>
                </a:solidFill>
              </a:rPr>
              <a:t> the digits and</a:t>
            </a:r>
          </a:p>
          <a:p>
            <a:r>
              <a:rPr lang="en-US" b="1" i="1" dirty="0" smtClean="0">
                <a:solidFill>
                  <a:schemeClr val="bg1"/>
                </a:solidFill>
              </a:rPr>
              <a:t>Keep</a:t>
            </a:r>
            <a:r>
              <a:rPr lang="en-US" dirty="0" smtClean="0">
                <a:solidFill>
                  <a:schemeClr val="bg1"/>
                </a:solidFill>
              </a:rPr>
              <a:t> the sign.</a:t>
            </a:r>
          </a:p>
        </p:txBody>
      </p:sp>
      <p:sp>
        <p:nvSpPr>
          <p:cNvPr id="11" name="Rectangle 10"/>
          <p:cNvSpPr/>
          <p:nvPr/>
        </p:nvSpPr>
        <p:spPr>
          <a:xfrm>
            <a:off x="8734097" y="0"/>
            <a:ext cx="3437583"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Different Signs</a:t>
            </a:r>
          </a:p>
          <a:p>
            <a:r>
              <a:rPr lang="en-US" b="1" i="1" dirty="0" smtClean="0">
                <a:solidFill>
                  <a:schemeClr val="bg1"/>
                </a:solidFill>
              </a:rPr>
              <a:t>Subtract</a:t>
            </a:r>
            <a:r>
              <a:rPr lang="en-US" dirty="0" smtClean="0">
                <a:solidFill>
                  <a:schemeClr val="bg1"/>
                </a:solidFill>
              </a:rPr>
              <a:t> the digits and </a:t>
            </a:r>
          </a:p>
          <a:p>
            <a:r>
              <a:rPr lang="en-US" dirty="0" smtClean="0">
                <a:solidFill>
                  <a:schemeClr val="bg1"/>
                </a:solidFill>
              </a:rPr>
              <a:t>give </a:t>
            </a:r>
            <a:r>
              <a:rPr lang="en-US" b="1" i="1" dirty="0" smtClean="0">
                <a:solidFill>
                  <a:schemeClr val="bg1"/>
                </a:solidFill>
              </a:rPr>
              <a:t>sign of the bigger </a:t>
            </a:r>
            <a:r>
              <a:rPr lang="en-US" dirty="0" smtClean="0">
                <a:solidFill>
                  <a:schemeClr val="bg1"/>
                </a:solidFill>
              </a:rPr>
              <a:t>digit.</a:t>
            </a:r>
          </a:p>
        </p:txBody>
      </p:sp>
      <p:cxnSp>
        <p:nvCxnSpPr>
          <p:cNvPr id="15" name="Straight Connector 14"/>
          <p:cNvCxnSpPr/>
          <p:nvPr/>
        </p:nvCxnSpPr>
        <p:spPr>
          <a:xfrm>
            <a:off x="61976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6841" y="1623848"/>
            <a:ext cx="5470635" cy="455623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965" y="1734208"/>
            <a:ext cx="2680138" cy="369332"/>
          </a:xfrm>
          <a:prstGeom prst="rect">
            <a:avLst/>
          </a:prstGeom>
          <a:noFill/>
        </p:spPr>
        <p:txBody>
          <a:bodyPr wrap="square" rtlCol="0">
            <a:spAutoFit/>
          </a:bodyPr>
          <a:lstStyle/>
          <a:p>
            <a:r>
              <a:rPr lang="en-US" b="1" u="sng" dirty="0" smtClean="0">
                <a:solidFill>
                  <a:schemeClr val="bg1"/>
                </a:solidFill>
              </a:rPr>
              <a:t>Guide Practice #3</a:t>
            </a:r>
            <a:endParaRPr lang="en-US" b="1" u="sng" dirty="0">
              <a:solidFill>
                <a:schemeClr val="bg1"/>
              </a:solidFill>
            </a:endParaRPr>
          </a:p>
        </p:txBody>
      </p:sp>
      <p:sp>
        <p:nvSpPr>
          <p:cNvPr id="14" name="Rectangle 13"/>
          <p:cNvSpPr/>
          <p:nvPr/>
        </p:nvSpPr>
        <p:spPr>
          <a:xfrm>
            <a:off x="5812220" y="1618592"/>
            <a:ext cx="5470635" cy="45614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69876" y="1713187"/>
            <a:ext cx="2254469" cy="369332"/>
          </a:xfrm>
          <a:prstGeom prst="rect">
            <a:avLst/>
          </a:prstGeom>
          <a:noFill/>
        </p:spPr>
        <p:txBody>
          <a:bodyPr wrap="square" rtlCol="0">
            <a:spAutoFit/>
          </a:bodyPr>
          <a:lstStyle/>
          <a:p>
            <a:r>
              <a:rPr lang="en-US" b="1" u="sng" dirty="0" smtClean="0">
                <a:solidFill>
                  <a:schemeClr val="bg1"/>
                </a:solidFill>
              </a:rPr>
              <a:t>You Try #3</a:t>
            </a:r>
            <a:endParaRPr lang="en-US" b="1" u="sng" dirty="0">
              <a:solidFill>
                <a:schemeClr val="bg1"/>
              </a:solidFill>
            </a:endParaRPr>
          </a:p>
        </p:txBody>
      </p:sp>
      <p:sp>
        <p:nvSpPr>
          <p:cNvPr id="18" name="TextBox 17"/>
          <p:cNvSpPr txBox="1"/>
          <p:nvPr/>
        </p:nvSpPr>
        <p:spPr>
          <a:xfrm>
            <a:off x="551793" y="2349062"/>
            <a:ext cx="3294993" cy="523220"/>
          </a:xfrm>
          <a:prstGeom prst="rect">
            <a:avLst/>
          </a:prstGeom>
          <a:noFill/>
        </p:spPr>
        <p:txBody>
          <a:bodyPr wrap="square" rtlCol="0">
            <a:spAutoFit/>
          </a:bodyPr>
          <a:lstStyle/>
          <a:p>
            <a:r>
              <a:rPr lang="en-US" sz="2800" b="1" dirty="0" smtClean="0">
                <a:solidFill>
                  <a:schemeClr val="bg1"/>
                </a:solidFill>
              </a:rPr>
              <a:t>–  (– 14) – 7</a:t>
            </a:r>
            <a:endParaRPr lang="en-US" sz="2800" b="1" dirty="0">
              <a:solidFill>
                <a:schemeClr val="bg1"/>
              </a:solidFill>
            </a:endParaRPr>
          </a:p>
        </p:txBody>
      </p:sp>
      <p:sp>
        <p:nvSpPr>
          <p:cNvPr id="19" name="TextBox 18"/>
          <p:cNvSpPr txBox="1"/>
          <p:nvPr/>
        </p:nvSpPr>
        <p:spPr>
          <a:xfrm>
            <a:off x="6001407" y="2296511"/>
            <a:ext cx="3294993" cy="523220"/>
          </a:xfrm>
          <a:prstGeom prst="rect">
            <a:avLst/>
          </a:prstGeom>
          <a:noFill/>
        </p:spPr>
        <p:txBody>
          <a:bodyPr wrap="square" rtlCol="0">
            <a:spAutoFit/>
          </a:bodyPr>
          <a:lstStyle/>
          <a:p>
            <a:r>
              <a:rPr lang="en-US" sz="2800" b="1" dirty="0" smtClean="0">
                <a:solidFill>
                  <a:schemeClr val="bg1"/>
                </a:solidFill>
              </a:rPr>
              <a:t>–  (– 80) – 100</a:t>
            </a:r>
            <a:endParaRPr lang="en-US" sz="2800" b="1" dirty="0">
              <a:solidFill>
                <a:schemeClr val="bg1"/>
              </a:solidFill>
            </a:endParaRPr>
          </a:p>
        </p:txBody>
      </p:sp>
      <p:pic>
        <p:nvPicPr>
          <p:cNvPr id="97282" name="Picture 2" descr="http://www.clipartlord.com/wp-content/uploads/2014/08/pencil19.png">
            <a:hlinkClick r:id="rId3"/>
          </p:cNvPr>
          <p:cNvPicPr>
            <a:picLocks noChangeAspect="1" noChangeArrowheads="1"/>
          </p:cNvPicPr>
          <p:nvPr/>
        </p:nvPicPr>
        <p:blipFill>
          <a:blip r:embed="rId4"/>
          <a:srcRect/>
          <a:stretch>
            <a:fillRect/>
          </a:stretch>
        </p:blipFill>
        <p:spPr bwMode="auto">
          <a:xfrm>
            <a:off x="4696045" y="1608081"/>
            <a:ext cx="1028755" cy="1028755"/>
          </a:xfrm>
          <a:prstGeom prst="rect">
            <a:avLst/>
          </a:prstGeom>
          <a:noFill/>
        </p:spPr>
      </p:pic>
      <p:pic>
        <p:nvPicPr>
          <p:cNvPr id="22" name="irc_mi" descr="http://images.clipartpanda.com/smiley-face-clip-art-black-and-white-Kcne8nnai.png"/>
          <p:cNvPicPr/>
          <p:nvPr/>
        </p:nvPicPr>
        <p:blipFill>
          <a:blip r:embed="rId5" cstate="print"/>
          <a:srcRect/>
          <a:stretch>
            <a:fillRect/>
          </a:stretch>
        </p:blipFill>
        <p:spPr bwMode="auto">
          <a:xfrm>
            <a:off x="10357945" y="1744170"/>
            <a:ext cx="756745" cy="85714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0"/>
            <a:ext cx="3473669"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Same Signs</a:t>
            </a:r>
          </a:p>
          <a:p>
            <a:r>
              <a:rPr lang="en-US" b="1" i="1" dirty="0" smtClean="0">
                <a:solidFill>
                  <a:schemeClr val="bg1"/>
                </a:solidFill>
              </a:rPr>
              <a:t>Add</a:t>
            </a:r>
            <a:r>
              <a:rPr lang="en-US" dirty="0" smtClean="0">
                <a:solidFill>
                  <a:schemeClr val="bg1"/>
                </a:solidFill>
              </a:rPr>
              <a:t> the digits and</a:t>
            </a:r>
          </a:p>
          <a:p>
            <a:r>
              <a:rPr lang="en-US" b="1" i="1" dirty="0" smtClean="0">
                <a:solidFill>
                  <a:schemeClr val="bg1"/>
                </a:solidFill>
              </a:rPr>
              <a:t>Keep</a:t>
            </a:r>
            <a:r>
              <a:rPr lang="en-US" dirty="0" smtClean="0">
                <a:solidFill>
                  <a:schemeClr val="bg1"/>
                </a:solidFill>
              </a:rPr>
              <a:t> the sign.</a:t>
            </a:r>
          </a:p>
        </p:txBody>
      </p:sp>
      <p:sp>
        <p:nvSpPr>
          <p:cNvPr id="11" name="Rectangle 10"/>
          <p:cNvSpPr/>
          <p:nvPr/>
        </p:nvSpPr>
        <p:spPr>
          <a:xfrm>
            <a:off x="8734097" y="0"/>
            <a:ext cx="3437583" cy="923330"/>
          </a:xfrm>
          <a:prstGeom prst="rect">
            <a:avLst/>
          </a:prstGeom>
          <a:solidFill>
            <a:schemeClr val="accent6">
              <a:lumMod val="40000"/>
              <a:lumOff val="60000"/>
            </a:schemeClr>
          </a:solidFill>
          <a:ln w="19050">
            <a:solidFill>
              <a:schemeClr val="tx1"/>
            </a:solidFill>
          </a:ln>
        </p:spPr>
        <p:txBody>
          <a:bodyPr wrap="square">
            <a:spAutoFit/>
          </a:bodyPr>
          <a:lstStyle/>
          <a:p>
            <a:pPr algn="ctr"/>
            <a:r>
              <a:rPr lang="en-US" b="1" u="sng" dirty="0" smtClean="0">
                <a:solidFill>
                  <a:srgbClr val="0000CC"/>
                </a:solidFill>
              </a:rPr>
              <a:t>Different Signs</a:t>
            </a:r>
          </a:p>
          <a:p>
            <a:r>
              <a:rPr lang="en-US" b="1" i="1" dirty="0" smtClean="0">
                <a:solidFill>
                  <a:schemeClr val="bg1"/>
                </a:solidFill>
              </a:rPr>
              <a:t>Subtract</a:t>
            </a:r>
            <a:r>
              <a:rPr lang="en-US" dirty="0" smtClean="0">
                <a:solidFill>
                  <a:schemeClr val="bg1"/>
                </a:solidFill>
              </a:rPr>
              <a:t> the digits and </a:t>
            </a:r>
          </a:p>
          <a:p>
            <a:r>
              <a:rPr lang="en-US" dirty="0" smtClean="0">
                <a:solidFill>
                  <a:schemeClr val="bg1"/>
                </a:solidFill>
              </a:rPr>
              <a:t>give </a:t>
            </a:r>
            <a:r>
              <a:rPr lang="en-US" b="1" i="1" dirty="0" smtClean="0">
                <a:solidFill>
                  <a:schemeClr val="bg1"/>
                </a:solidFill>
              </a:rPr>
              <a:t>sign of the bigger </a:t>
            </a:r>
            <a:r>
              <a:rPr lang="en-US" dirty="0" smtClean="0">
                <a:solidFill>
                  <a:schemeClr val="bg1"/>
                </a:solidFill>
              </a:rPr>
              <a:t>digit.</a:t>
            </a:r>
          </a:p>
        </p:txBody>
      </p:sp>
      <p:cxnSp>
        <p:nvCxnSpPr>
          <p:cNvPr id="15" name="Straight Connector 14"/>
          <p:cNvCxnSpPr/>
          <p:nvPr/>
        </p:nvCxnSpPr>
        <p:spPr>
          <a:xfrm>
            <a:off x="61976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2208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6841" y="1623848"/>
            <a:ext cx="5470635" cy="455623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965" y="1734208"/>
            <a:ext cx="2680138" cy="369332"/>
          </a:xfrm>
          <a:prstGeom prst="rect">
            <a:avLst/>
          </a:prstGeom>
          <a:noFill/>
        </p:spPr>
        <p:txBody>
          <a:bodyPr wrap="square" rtlCol="0">
            <a:spAutoFit/>
          </a:bodyPr>
          <a:lstStyle/>
          <a:p>
            <a:r>
              <a:rPr lang="en-US" b="1" u="sng" dirty="0" smtClean="0">
                <a:solidFill>
                  <a:schemeClr val="bg1"/>
                </a:solidFill>
              </a:rPr>
              <a:t>Guide Practice #4</a:t>
            </a:r>
            <a:endParaRPr lang="en-US" b="1" u="sng" dirty="0">
              <a:solidFill>
                <a:schemeClr val="bg1"/>
              </a:solidFill>
            </a:endParaRPr>
          </a:p>
        </p:txBody>
      </p:sp>
      <p:sp>
        <p:nvSpPr>
          <p:cNvPr id="14" name="Rectangle 13"/>
          <p:cNvSpPr/>
          <p:nvPr/>
        </p:nvSpPr>
        <p:spPr>
          <a:xfrm>
            <a:off x="5812220" y="1618592"/>
            <a:ext cx="5470635" cy="45614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69876" y="1713187"/>
            <a:ext cx="2254469" cy="369332"/>
          </a:xfrm>
          <a:prstGeom prst="rect">
            <a:avLst/>
          </a:prstGeom>
          <a:noFill/>
        </p:spPr>
        <p:txBody>
          <a:bodyPr wrap="square" rtlCol="0">
            <a:spAutoFit/>
          </a:bodyPr>
          <a:lstStyle/>
          <a:p>
            <a:r>
              <a:rPr lang="en-US" b="1" u="sng" dirty="0" smtClean="0">
                <a:solidFill>
                  <a:schemeClr val="bg1"/>
                </a:solidFill>
              </a:rPr>
              <a:t>You Try #4</a:t>
            </a:r>
            <a:endParaRPr lang="en-US" b="1" u="sng" dirty="0">
              <a:solidFill>
                <a:schemeClr val="bg1"/>
              </a:solidFill>
            </a:endParaRPr>
          </a:p>
        </p:txBody>
      </p:sp>
      <p:sp>
        <p:nvSpPr>
          <p:cNvPr id="18" name="TextBox 17"/>
          <p:cNvSpPr txBox="1"/>
          <p:nvPr/>
        </p:nvSpPr>
        <p:spPr>
          <a:xfrm>
            <a:off x="551793" y="2349062"/>
            <a:ext cx="3294993" cy="523220"/>
          </a:xfrm>
          <a:prstGeom prst="rect">
            <a:avLst/>
          </a:prstGeom>
          <a:noFill/>
        </p:spPr>
        <p:txBody>
          <a:bodyPr wrap="square" rtlCol="0">
            <a:spAutoFit/>
          </a:bodyPr>
          <a:lstStyle/>
          <a:p>
            <a:r>
              <a:rPr lang="en-US" sz="2800" b="1" dirty="0" smtClean="0">
                <a:solidFill>
                  <a:schemeClr val="bg1"/>
                </a:solidFill>
              </a:rPr>
              <a:t>25 + (–10)</a:t>
            </a:r>
            <a:endParaRPr lang="en-US" sz="2800" b="1" dirty="0">
              <a:solidFill>
                <a:schemeClr val="bg1"/>
              </a:solidFill>
            </a:endParaRPr>
          </a:p>
        </p:txBody>
      </p:sp>
      <p:sp>
        <p:nvSpPr>
          <p:cNvPr id="19" name="TextBox 18"/>
          <p:cNvSpPr txBox="1"/>
          <p:nvPr/>
        </p:nvSpPr>
        <p:spPr>
          <a:xfrm>
            <a:off x="6001407" y="2296511"/>
            <a:ext cx="3294993" cy="523220"/>
          </a:xfrm>
          <a:prstGeom prst="rect">
            <a:avLst/>
          </a:prstGeom>
          <a:noFill/>
        </p:spPr>
        <p:txBody>
          <a:bodyPr wrap="square" rtlCol="0">
            <a:spAutoFit/>
          </a:bodyPr>
          <a:lstStyle/>
          <a:p>
            <a:r>
              <a:rPr lang="en-US" sz="2800" b="1" dirty="0" smtClean="0">
                <a:solidFill>
                  <a:schemeClr val="bg1"/>
                </a:solidFill>
              </a:rPr>
              <a:t>– 8 + (–16) </a:t>
            </a:r>
            <a:endParaRPr lang="en-US" sz="2800" dirty="0">
              <a:solidFill>
                <a:schemeClr val="bg1"/>
              </a:solidFill>
            </a:endParaRPr>
          </a:p>
        </p:txBody>
      </p:sp>
      <p:pic>
        <p:nvPicPr>
          <p:cNvPr id="97282" name="Picture 2" descr="http://www.clipartlord.com/wp-content/uploads/2014/08/pencil19.png">
            <a:hlinkClick r:id="rId3"/>
          </p:cNvPr>
          <p:cNvPicPr>
            <a:picLocks noChangeAspect="1" noChangeArrowheads="1"/>
          </p:cNvPicPr>
          <p:nvPr/>
        </p:nvPicPr>
        <p:blipFill>
          <a:blip r:embed="rId4"/>
          <a:srcRect/>
          <a:stretch>
            <a:fillRect/>
          </a:stretch>
        </p:blipFill>
        <p:spPr bwMode="auto">
          <a:xfrm>
            <a:off x="4696045" y="1608081"/>
            <a:ext cx="1028755" cy="1028755"/>
          </a:xfrm>
          <a:prstGeom prst="rect">
            <a:avLst/>
          </a:prstGeom>
          <a:noFill/>
        </p:spPr>
      </p:pic>
      <p:pic>
        <p:nvPicPr>
          <p:cNvPr id="22" name="irc_mi" descr="http://images.clipartpanda.com/smiley-face-clip-art-black-and-white-Kcne8nnai.png"/>
          <p:cNvPicPr/>
          <p:nvPr/>
        </p:nvPicPr>
        <p:blipFill>
          <a:blip r:embed="rId5" cstate="print"/>
          <a:srcRect/>
          <a:stretch>
            <a:fillRect/>
          </a:stretch>
        </p:blipFill>
        <p:spPr bwMode="auto">
          <a:xfrm>
            <a:off x="10357945" y="1744170"/>
            <a:ext cx="756745" cy="85714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Why Learn?</a:t>
            </a:r>
            <a:endParaRPr lang="en-US" dirty="0"/>
          </a:p>
        </p:txBody>
      </p:sp>
      <p:sp>
        <p:nvSpPr>
          <p:cNvPr id="3" name="Content Placeholder 2"/>
          <p:cNvSpPr>
            <a:spLocks noGrp="1"/>
          </p:cNvSpPr>
          <p:nvPr>
            <p:ph idx="1"/>
          </p:nvPr>
        </p:nvSpPr>
        <p:spPr>
          <a:xfrm>
            <a:off x="609600" y="1143003"/>
            <a:ext cx="11277600" cy="4525963"/>
          </a:xfrm>
        </p:spPr>
        <p:txBody>
          <a:bodyPr/>
          <a:lstStyle/>
          <a:p>
            <a:r>
              <a:rPr lang="en-US" dirty="0" smtClean="0"/>
              <a:t>Well, let’s take a look at how a hike and a little “butterfly watching” ties this skill to the real world!</a:t>
            </a:r>
            <a:endParaRPr lang="en-US" dirty="0"/>
          </a:p>
        </p:txBody>
      </p:sp>
      <p:pic>
        <p:nvPicPr>
          <p:cNvPr id="83978" name="Picture 10" descr="https://encrypted-tbn1.gstatic.com/images?q=tbn:ANd9GcTBC-ZXcowoAVH1FJtoDaHg4-HVtdLEZdA3kUGAMPcjPO9DTC60OQ">
            <a:hlinkClick r:id="rId3"/>
          </p:cNvPr>
          <p:cNvPicPr>
            <a:picLocks noChangeAspect="1" noChangeArrowheads="1"/>
          </p:cNvPicPr>
          <p:nvPr/>
        </p:nvPicPr>
        <p:blipFill>
          <a:blip r:embed="rId4" cstate="print"/>
          <a:srcRect/>
          <a:stretch>
            <a:fillRect/>
          </a:stretch>
        </p:blipFill>
        <p:spPr bwMode="auto">
          <a:xfrm>
            <a:off x="3251200" y="2514603"/>
            <a:ext cx="5892800" cy="4011323"/>
          </a:xfrm>
          <a:prstGeom prst="rect">
            <a:avLst/>
          </a:prstGeom>
          <a:noFill/>
          <a:ln w="9525" cmpd="tri">
            <a:solidFill>
              <a:schemeClr val="tx1"/>
            </a:solidFill>
          </a:ln>
        </p:spPr>
      </p:pic>
      <p:sp>
        <p:nvSpPr>
          <p:cNvPr id="5" name="Rectangle 4"/>
          <p:cNvSpPr/>
          <p:nvPr/>
        </p:nvSpPr>
        <p:spPr>
          <a:xfrm>
            <a:off x="304800" y="228600"/>
            <a:ext cx="116840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778238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78856" name="AutoShape 8" descr="Child boy face with butterfly"/>
          <p:cNvSpPr>
            <a:spLocks noChangeAspect="1" noChangeArrowheads="1"/>
          </p:cNvSpPr>
          <p:nvPr/>
        </p:nvSpPr>
        <p:spPr bwMode="auto">
          <a:xfrm>
            <a:off x="2" y="-1981200"/>
            <a:ext cx="9207500" cy="51816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67" name="AutoShape 19"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69" name="AutoShape 21"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73" name="AutoShape 25"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79" name="AutoShape 31"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81" name="AutoShape 33"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Rectangle 11"/>
          <p:cNvSpPr/>
          <p:nvPr/>
        </p:nvSpPr>
        <p:spPr>
          <a:xfrm>
            <a:off x="411327" y="160338"/>
            <a:ext cx="55112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effectLst/>
              </a:rPr>
              <a:t>End of PowerPoint</a:t>
            </a:r>
            <a:endParaRPr lang="en-US" sz="5400" b="1" cap="none" spc="0" dirty="0">
              <a:ln/>
              <a:effectLst/>
            </a:endParaRPr>
          </a:p>
        </p:txBody>
      </p:sp>
      <p:pic>
        <p:nvPicPr>
          <p:cNvPr id="2" name="Picture 2" descr="http://www.sblandtrust.org/wp-content/uploads/2010/08/butterfly-girls-reduced-300x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649" y="160338"/>
            <a:ext cx="3580425" cy="2506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2.staticflickr.com/8/7164/6711437539_9e2114c2e1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30" y="1421741"/>
            <a:ext cx="3397677" cy="4541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NKAC4wBJsNc/UlTZcRwPcDI/AAAAAAAAJBA/GZOszXLWUEc/s1600/monarch+butterflies+tr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2" y="2860152"/>
            <a:ext cx="5619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80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2" name="TextBox 1"/>
          <p:cNvSpPr txBox="1"/>
          <p:nvPr/>
        </p:nvSpPr>
        <p:spPr>
          <a:xfrm>
            <a:off x="203200" y="2"/>
            <a:ext cx="5061974" cy="2431435"/>
          </a:xfrm>
          <a:prstGeom prst="rect">
            <a:avLst/>
          </a:prstGeom>
          <a:noFill/>
        </p:spPr>
        <p:txBody>
          <a:bodyPr wrap="square" rtlCol="0">
            <a:spAutoFit/>
          </a:bodyPr>
          <a:lstStyle/>
          <a:p>
            <a:pPr defTabSz="914400"/>
            <a:r>
              <a:rPr lang="en-US" sz="2000" b="1" i="1" dirty="0" smtClean="0">
                <a:solidFill>
                  <a:prstClr val="black"/>
                </a:solidFill>
              </a:rPr>
              <a:t>Butterfly watching …</a:t>
            </a:r>
          </a:p>
          <a:p>
            <a:pPr defTabSz="914400"/>
            <a:endParaRPr lang="en-US" sz="600" b="1" i="1" dirty="0" smtClean="0">
              <a:solidFill>
                <a:prstClr val="black"/>
              </a:solidFill>
            </a:endParaRPr>
          </a:p>
          <a:p>
            <a:pPr defTabSz="914400"/>
            <a:r>
              <a:rPr lang="en-US" b="1" dirty="0" smtClean="0">
                <a:solidFill>
                  <a:prstClr val="black"/>
                </a:solidFill>
              </a:rPr>
              <a:t>(also called </a:t>
            </a:r>
            <a:r>
              <a:rPr lang="en-US" b="1" i="1" dirty="0" smtClean="0">
                <a:solidFill>
                  <a:prstClr val="black"/>
                </a:solidFill>
                <a:latin typeface="Times New Roman" pitchFamily="18" charset="0"/>
                <a:cs typeface="Times New Roman" pitchFamily="18" charset="0"/>
              </a:rPr>
              <a:t>butterflying</a:t>
            </a:r>
            <a:r>
              <a:rPr lang="en-US" b="1" dirty="0" smtClean="0">
                <a:solidFill>
                  <a:prstClr val="black"/>
                </a:solidFill>
              </a:rPr>
              <a:t>) is a hobby concerned with the observation and study of butterflies!</a:t>
            </a:r>
          </a:p>
          <a:p>
            <a:pPr defTabSz="914400"/>
            <a:endParaRPr lang="en-US" b="1" dirty="0" smtClean="0">
              <a:solidFill>
                <a:prstClr val="black"/>
              </a:solidFill>
            </a:endParaRPr>
          </a:p>
          <a:p>
            <a:pPr defTabSz="914400"/>
            <a:r>
              <a:rPr lang="en-US" b="1" dirty="0" smtClean="0">
                <a:solidFill>
                  <a:prstClr val="black"/>
                </a:solidFill>
              </a:rPr>
              <a:t>If you are in to butterflying,  then you must add </a:t>
            </a:r>
            <a:r>
              <a:rPr lang="en-US" b="1" dirty="0" smtClean="0">
                <a:solidFill>
                  <a:srgbClr val="0070C0"/>
                </a:solidFill>
              </a:rPr>
              <a:t>The Monarch Butterfly Biosphere Reserve </a:t>
            </a:r>
            <a:r>
              <a:rPr lang="en-US" b="1" dirty="0" smtClean="0">
                <a:solidFill>
                  <a:prstClr val="black"/>
                </a:solidFill>
              </a:rPr>
              <a:t>to your bucket list of must-do’s.</a:t>
            </a:r>
          </a:p>
          <a:p>
            <a:pPr defTabSz="914400"/>
            <a:r>
              <a:rPr lang="en-US" dirty="0" smtClean="0">
                <a:solidFill>
                  <a:prstClr val="black"/>
                </a:solidFill>
              </a:rPr>
              <a:t> </a:t>
            </a:r>
            <a:endParaRPr lang="en-US" b="1" dirty="0" smtClean="0">
              <a:solidFill>
                <a:prstClr val="black"/>
              </a:solidFill>
            </a:endParaRPr>
          </a:p>
        </p:txBody>
      </p:sp>
      <p:pic>
        <p:nvPicPr>
          <p:cNvPr id="2053" name="Picture 5"/>
          <p:cNvPicPr>
            <a:picLocks noChangeAspect="1" noChangeArrowheads="1"/>
          </p:cNvPicPr>
          <p:nvPr/>
        </p:nvPicPr>
        <p:blipFill>
          <a:blip r:embed="rId3" cstate="print"/>
          <a:srcRect/>
          <a:stretch>
            <a:fillRect/>
          </a:stretch>
        </p:blipFill>
        <p:spPr bwMode="auto">
          <a:xfrm>
            <a:off x="5384800" y="180479"/>
            <a:ext cx="4775200" cy="2345501"/>
          </a:xfrm>
          <a:prstGeom prst="rect">
            <a:avLst/>
          </a:prstGeom>
          <a:noFill/>
          <a:ln w="9525">
            <a:noFill/>
            <a:miter lim="800000"/>
            <a:headEnd/>
            <a:tailEnd/>
          </a:ln>
        </p:spPr>
      </p:pic>
      <p:pic>
        <p:nvPicPr>
          <p:cNvPr id="2059" name="Picture 11" descr="http://photos.state.gov/libraries/usinfo-photo/39/week_4_0607/062807-butterfly-500.jpg"/>
          <p:cNvPicPr>
            <a:picLocks noChangeAspect="1" noChangeArrowheads="1"/>
          </p:cNvPicPr>
          <p:nvPr/>
        </p:nvPicPr>
        <p:blipFill>
          <a:blip r:embed="rId4" cstate="print"/>
          <a:srcRect/>
          <a:stretch>
            <a:fillRect/>
          </a:stretch>
        </p:blipFill>
        <p:spPr bwMode="auto">
          <a:xfrm>
            <a:off x="250574" y="3429000"/>
            <a:ext cx="5453988" cy="2667000"/>
          </a:xfrm>
          <a:prstGeom prst="rect">
            <a:avLst/>
          </a:prstGeom>
          <a:noFill/>
        </p:spPr>
      </p:pic>
      <p:sp>
        <p:nvSpPr>
          <p:cNvPr id="13" name="Rectangle 12"/>
          <p:cNvSpPr/>
          <p:nvPr/>
        </p:nvSpPr>
        <p:spPr>
          <a:xfrm>
            <a:off x="5791200" y="3886203"/>
            <a:ext cx="6096000" cy="2031325"/>
          </a:xfrm>
          <a:prstGeom prst="rect">
            <a:avLst/>
          </a:prstGeom>
        </p:spPr>
        <p:txBody>
          <a:bodyPr>
            <a:spAutoFit/>
          </a:bodyPr>
          <a:lstStyle/>
          <a:p>
            <a:pPr defTabSz="914400"/>
            <a:r>
              <a:rPr lang="en-US" b="1" dirty="0" smtClean="0">
                <a:solidFill>
                  <a:prstClr val="black"/>
                </a:solidFill>
              </a:rPr>
              <a:t>Every year hundreds of millions of butterflies undertake a great journey of up to 3,000 miles in their annual migration from Canada and the United States to a protected reserve located just outside of Mexico City, Mexico.  </a:t>
            </a:r>
          </a:p>
          <a:p>
            <a:pPr defTabSz="914400"/>
            <a:endParaRPr lang="en-US" b="1" dirty="0" smtClean="0">
              <a:solidFill>
                <a:prstClr val="black"/>
              </a:solidFill>
            </a:endParaRPr>
          </a:p>
          <a:p>
            <a:pPr defTabSz="914400"/>
            <a:r>
              <a:rPr lang="en-US" b="1" dirty="0" smtClean="0">
                <a:solidFill>
                  <a:prstClr val="black"/>
                </a:solidFill>
              </a:rPr>
              <a:t>The reserve is a 200 square mile protected area which serves as a winter home for up to 60 million to a billion butterflies!</a:t>
            </a:r>
            <a:endParaRPr lang="en-US" sz="1600" b="1" dirty="0">
              <a:solidFill>
                <a:prstClr val="black"/>
              </a:solidFill>
            </a:endParaRPr>
          </a:p>
        </p:txBody>
      </p:sp>
      <p:pic>
        <p:nvPicPr>
          <p:cNvPr id="2061" name="Picture 13"/>
          <p:cNvPicPr>
            <a:picLocks noChangeAspect="1" noChangeArrowheads="1"/>
          </p:cNvPicPr>
          <p:nvPr/>
        </p:nvPicPr>
        <p:blipFill>
          <a:blip r:embed="rId5" cstate="print"/>
          <a:srcRect/>
          <a:stretch>
            <a:fillRect/>
          </a:stretch>
        </p:blipFill>
        <p:spPr bwMode="auto">
          <a:xfrm>
            <a:off x="8536664" y="1219203"/>
            <a:ext cx="3465720" cy="2658533"/>
          </a:xfrm>
          <a:prstGeom prst="rect">
            <a:avLst/>
          </a:prstGeom>
          <a:noFill/>
          <a:ln w="9525">
            <a:noFill/>
            <a:miter lim="800000"/>
            <a:headEnd/>
            <a:tailEnd/>
          </a:ln>
        </p:spPr>
      </p:pic>
    </p:spTree>
    <p:extLst>
      <p:ext uri="{BB962C8B-B14F-4D97-AF65-F5344CB8AC3E}">
        <p14:creationId xmlns:p14="http://schemas.microsoft.com/office/powerpoint/2010/main" val="16363177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5" name="Rectangle 4"/>
          <p:cNvSpPr/>
          <p:nvPr/>
        </p:nvSpPr>
        <p:spPr>
          <a:xfrm>
            <a:off x="203200" y="152400"/>
            <a:ext cx="5994400" cy="2308324"/>
          </a:xfrm>
          <a:prstGeom prst="rect">
            <a:avLst/>
          </a:prstGeom>
        </p:spPr>
        <p:txBody>
          <a:bodyPr wrap="square">
            <a:spAutoFit/>
          </a:bodyPr>
          <a:lstStyle/>
          <a:p>
            <a:pPr defTabSz="914400"/>
            <a:r>
              <a:rPr lang="en-US" b="1" dirty="0" smtClean="0">
                <a:solidFill>
                  <a:prstClr val="black"/>
                </a:solidFill>
              </a:rPr>
              <a:t>Serious butterfly watchers should be prepared to hike anywhere from 20 minutes to over an hour (or to ride a donkey).  </a:t>
            </a:r>
          </a:p>
          <a:p>
            <a:pPr defTabSz="914400"/>
            <a:endParaRPr lang="en-US" b="1" dirty="0" smtClean="0">
              <a:solidFill>
                <a:prstClr val="black"/>
              </a:solidFill>
            </a:endParaRPr>
          </a:p>
          <a:p>
            <a:pPr defTabSz="914400"/>
            <a:r>
              <a:rPr lang="en-US" b="1" dirty="0" smtClean="0">
                <a:solidFill>
                  <a:prstClr val="black"/>
                </a:solidFill>
              </a:rPr>
              <a:t>You can only reach the butterflies on paths laid by the reserve, and they congregate at extremely high altitudes — between 9,000 and 11,000 feet — so visitors should be in good enough physical condition to handle steep inclines.</a:t>
            </a:r>
            <a:endParaRPr lang="en-US" b="1" dirty="0">
              <a:solidFill>
                <a:prstClr val="black"/>
              </a:solidFill>
            </a:endParaRPr>
          </a:p>
        </p:txBody>
      </p:sp>
      <p:pic>
        <p:nvPicPr>
          <p:cNvPr id="72706" name="Picture 2" descr="http://upload.wikimedia.org/wikipedia/commons/thumb/e/ef/Monarc_Butterfly_Reserve6%2C_Michoacan%2C_Mexico.JPG/800px-Monarc_Butterfly_Reserve6%2C_Michoacan%2C_Mexico.JPG"/>
          <p:cNvPicPr>
            <a:picLocks noChangeAspect="1" noChangeArrowheads="1"/>
          </p:cNvPicPr>
          <p:nvPr/>
        </p:nvPicPr>
        <p:blipFill>
          <a:blip r:embed="rId3" cstate="print"/>
          <a:srcRect/>
          <a:stretch>
            <a:fillRect/>
          </a:stretch>
        </p:blipFill>
        <p:spPr bwMode="auto">
          <a:xfrm>
            <a:off x="203201" y="3200400"/>
            <a:ext cx="5947315" cy="3132332"/>
          </a:xfrm>
          <a:prstGeom prst="rect">
            <a:avLst/>
          </a:prstGeom>
          <a:noFill/>
          <a:ln w="12700">
            <a:solidFill>
              <a:schemeClr val="accent1">
                <a:lumMod val="20000"/>
                <a:lumOff val="80000"/>
              </a:schemeClr>
            </a:solidFill>
          </a:ln>
        </p:spPr>
      </p:pic>
      <p:pic>
        <p:nvPicPr>
          <p:cNvPr id="72708" name="Picture 4" descr="http://www.lakepatzcuaro.org/butterflies-monarch-migartion-mexico2.jpg"/>
          <p:cNvPicPr>
            <a:picLocks noChangeAspect="1" noChangeArrowheads="1"/>
          </p:cNvPicPr>
          <p:nvPr/>
        </p:nvPicPr>
        <p:blipFill>
          <a:blip r:embed="rId4" cstate="print"/>
          <a:srcRect/>
          <a:stretch>
            <a:fillRect/>
          </a:stretch>
        </p:blipFill>
        <p:spPr bwMode="auto">
          <a:xfrm>
            <a:off x="6604001" y="609600"/>
            <a:ext cx="5428947" cy="5410200"/>
          </a:xfrm>
          <a:prstGeom prst="rect">
            <a:avLst/>
          </a:prstGeom>
          <a:noFill/>
        </p:spPr>
      </p:pic>
    </p:spTree>
    <p:extLst>
      <p:ext uri="{BB962C8B-B14F-4D97-AF65-F5344CB8AC3E}">
        <p14:creationId xmlns:p14="http://schemas.microsoft.com/office/powerpoint/2010/main" val="2900799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78856" name="AutoShape 8" descr="Child boy face with butterfly"/>
          <p:cNvSpPr>
            <a:spLocks noChangeAspect="1" noChangeArrowheads="1"/>
          </p:cNvSpPr>
          <p:nvPr/>
        </p:nvSpPr>
        <p:spPr bwMode="auto">
          <a:xfrm>
            <a:off x="2" y="-1981200"/>
            <a:ext cx="9207500" cy="51816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9" name="Rectangle 18"/>
          <p:cNvSpPr/>
          <p:nvPr/>
        </p:nvSpPr>
        <p:spPr>
          <a:xfrm>
            <a:off x="3556000" y="228600"/>
            <a:ext cx="7328310" cy="1477328"/>
          </a:xfrm>
          <a:prstGeom prst="rect">
            <a:avLst/>
          </a:prstGeom>
        </p:spPr>
        <p:txBody>
          <a:bodyPr wrap="square">
            <a:spAutoFit/>
          </a:bodyPr>
          <a:lstStyle/>
          <a:p>
            <a:pPr defTabSz="914400"/>
            <a:r>
              <a:rPr lang="en-US" sz="2000" b="1" dirty="0" smtClean="0">
                <a:solidFill>
                  <a:prstClr val="black"/>
                </a:solidFill>
              </a:rPr>
              <a:t>Meet Henry the hiker!</a:t>
            </a:r>
            <a:endParaRPr lang="en-US" sz="1000" b="1" dirty="0" smtClean="0">
              <a:solidFill>
                <a:prstClr val="black"/>
              </a:solidFill>
            </a:endParaRPr>
          </a:p>
          <a:p>
            <a:pPr defTabSz="914400"/>
            <a:endParaRPr lang="en-US" sz="1000" b="1" dirty="0" smtClean="0">
              <a:solidFill>
                <a:prstClr val="black"/>
              </a:solidFill>
            </a:endParaRPr>
          </a:p>
          <a:p>
            <a:pPr defTabSz="914400"/>
            <a:r>
              <a:rPr lang="en-US" sz="2000" b="1" dirty="0" smtClean="0">
                <a:solidFill>
                  <a:prstClr val="black"/>
                </a:solidFill>
              </a:rPr>
              <a:t>Henry loves backpacking and has always wanted </a:t>
            </a:r>
          </a:p>
          <a:p>
            <a:pPr defTabSz="914400"/>
            <a:r>
              <a:rPr lang="en-US" sz="2000" b="1" dirty="0" smtClean="0">
                <a:solidFill>
                  <a:prstClr val="black"/>
                </a:solidFill>
              </a:rPr>
              <a:t>to hike the mountainous terrain of Mexico to see </a:t>
            </a:r>
          </a:p>
          <a:p>
            <a:pPr defTabSz="914400"/>
            <a:r>
              <a:rPr lang="en-US" sz="2000" b="1" dirty="0" smtClean="0">
                <a:solidFill>
                  <a:prstClr val="black"/>
                </a:solidFill>
              </a:rPr>
              <a:t>the annual migration of the monarch butterflies.</a:t>
            </a:r>
          </a:p>
        </p:txBody>
      </p:sp>
      <p:pic>
        <p:nvPicPr>
          <p:cNvPr id="78860" name="Picture 12" descr="John Bertrand on Chupadera Peak Trail"/>
          <p:cNvPicPr>
            <a:picLocks noChangeAspect="1" noChangeArrowheads="1"/>
          </p:cNvPicPr>
          <p:nvPr/>
        </p:nvPicPr>
        <p:blipFill>
          <a:blip r:embed="rId3" cstate="print"/>
          <a:srcRect/>
          <a:stretch>
            <a:fillRect/>
          </a:stretch>
        </p:blipFill>
        <p:spPr bwMode="auto">
          <a:xfrm>
            <a:off x="304800" y="152400"/>
            <a:ext cx="3149600" cy="2362200"/>
          </a:xfrm>
          <a:prstGeom prst="rect">
            <a:avLst/>
          </a:prstGeom>
          <a:noFill/>
        </p:spPr>
      </p:pic>
      <p:sp>
        <p:nvSpPr>
          <p:cNvPr id="78867" name="AutoShape 19"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69" name="AutoShape 21"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9" name="Rectangle 28"/>
          <p:cNvSpPr/>
          <p:nvPr/>
        </p:nvSpPr>
        <p:spPr>
          <a:xfrm>
            <a:off x="1930400" y="304802"/>
            <a:ext cx="724878" cy="307777"/>
          </a:xfrm>
          <a:prstGeom prst="rect">
            <a:avLst/>
          </a:prstGeom>
        </p:spPr>
        <p:txBody>
          <a:bodyPr wrap="none">
            <a:spAutoFit/>
          </a:bodyPr>
          <a:lstStyle/>
          <a:p>
            <a:pPr defTabSz="914400"/>
            <a:r>
              <a:rPr lang="es-ES" sz="1400" b="1" dirty="0" smtClean="0">
                <a:solidFill>
                  <a:prstClr val="black"/>
                </a:solidFill>
                <a:latin typeface="Lucida Handwriting" pitchFamily="66" charset="0"/>
              </a:rPr>
              <a:t>¡hola</a:t>
            </a:r>
            <a:endParaRPr lang="en-US" sz="1400" b="1" dirty="0">
              <a:solidFill>
                <a:prstClr val="black"/>
              </a:solidFill>
              <a:latin typeface="Lucida Handwriting" pitchFamily="66" charset="0"/>
            </a:endParaRPr>
          </a:p>
        </p:txBody>
      </p:sp>
      <p:sp>
        <p:nvSpPr>
          <p:cNvPr id="78873" name="AutoShape 25"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79" name="AutoShape 31"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81" name="AutoShape 33" descr="data:image/jpeg;base64,/9j/4AAQSkZJRgABAQAAAQABAAD/2wCEAAkGBhQSERUUExQWFRUVGBgYGBcXGBgXFRgXGxsaGhccGRYZHCYeGh0jGhgbHy8gIycpLCwsGR8xNTAqNSYuLCkBCQoKDgwOGg8PGiokHyQqLC0sKiwsLCwsLCosKSwsLCwsLC0sLCwsLCwsLCwsLSwsLCwsLC8pLCwsLCwsLCksLP/AABEIAMcA/QMBIgACEQEDEQH/xAAbAAABBQEBAAAAAAAAAAAAAAAFAQIDBAYAB//EAD8QAAEDAgQDBQYGAQEHBQAAAAECAxEAIQQSMUEFUWEGEyJxgTKRobHB8BQjQlLR8eFiBxUkM0NykhY0gpOi/8QAGgEAAgMBAQAAAAAAAAAAAAAAAgQBAwUABv/EADcRAAEEAAQDBQYFBAMBAAAAAAEAAgMRBBIhMRNBUQUiYXGBFJGhscHRIzJCUvBicoLxM7LhJP/aAAwDAQACEQMRAD8A9LpqqeaYraj3SCzzRPflSJJGYRuTp7iQPdUGLUrOUSDYH9pJi/MH4U84iXFpke0b6Re99qiTi0uOrKClWQ5fUC+mtebkfYIrmUTGktto05qTDmCcwUCATpI6adaVS0m89LH70rl8USheXfRShtfQc6TiWGzJzRMkeLW5iIPOlqV72FrbV5gAAk7b69ffVfBty9IAKRIHIQbfPflUGCQSVCcsCIkEaTvPOPSuw7ClKgEC95BB66H6VBUZs2VWsUonMTE6C0gDa/xoevBuFQyg3MSmTAJA6edEHXgTBtAM+IXvrcCkY4pKzKVDQWE6E/tB1tRtsBaItXOFNqAuqY8I2Nt9KuOaRH2I0qg3xlNs0o55vD8TVl7HJgeJJmL5h/NVOabUp6mepBt8P6oLxUAq8Fzfff7+VaAgEQSD9fKhrnClZgbGeUibG1CClZoydKQbA4wzBSoXzEEg5k2BkR5GrKUKGICSTcjqkjrG1qVxggm199/SrrGHCkFbkmBAN7ADQCr2S6C+R0SAhO1oY0pK1WIgKUBF5ABj3xT0JJsB9ap4ZwBVzqraTa+w2+lXX0Qdf5jqL1GUnvVoha7upSvmLxTRcgASSbCY871GokX+/fUX4rIsLMAp57AztXNrML2UPkoKdThFiN+d/KoluCJmREnp16VbRhVr8eUnMSTECJqotkjMDINwRvtrRFhGtGkDrCpucTkjbmDVlviKBqqSdAB8KpvYeSDExYXvGtV3YgWCeuhnn76FLcRzTavr4ykEgeY6z/maZgeIG5URAvrcnQxQh5xRKUkqMCBO3LyqwpxKUwFAKPuAotEAncXXa0f4pKkklUWkef8AdD38cU6EEzcztbcaUCcUQSASoABUjl19bedNONlMaQOoJPXmb/Cjy6Ln4kuRtfEUKCioydSSTrr66VV41iCSltJuECbTBV4lD0zAelC0jLCiJKridN7kelMw7kODMdT4pPVJuakKoyk6FOCCjLBJj4EQT571bwxKgTe5NVXiFkxaT0gQbRzojwrhCngTJlMDwpWoHr4dPWgDC40FDQToF6QVVBi3wlClftB/x8asGg3GzmLbQ1UZPkP8yfSvRzycOMuWsdlk8e6ttouEEZ4y8yo2AE+p52olwTChnDa3CZKiDGYnxH0MDyFRYpf4rGBA/wCVhhJtYuHS3QbdDXYhBcUY8JkZQSAiBEXmCZj43rzQFrc4Aw8LYQdT3ne7uj0BJ9VYxgHcA+0TAmN5MyRY+e81JgcSot5f2gmIg2tPM6/CpuHcKUo53FJiBlCPZPImdxV1/DBC89ycpSbCbRvy2v061xcFS4UCEP4aAFEW8Q0HMRIv0A91WmGh3hMRoBytO5qqGcpJWQATboL79BV8rlOk78vjQEpOJugJGxUeLwqlkGJHlYetLhmQkEFNzbNHx6WqcmR7UQdZ309da55Z0iQRBFgJ1mSYrgSdE+HXyQfGkpnKmRME3Fjymmt4lSjBKVAWGsfL60ziTqvYKZAiyTIHutUmETCfCDGxI+U/OjRorwxkkkFIidSB+0THKrmIZQlNwmTocoF/dUfD1WN9458t6u5p2/iqX6FC4EjRVMNwttIzd2kFV1fc2rsRw9vZCdRtbUA29asrkkC0a7/xTX1gJgEXBF+oNRruqtAKpZvGYQNqSlIQmSUggBKoMyVK2t1oclzKSEKPkd+txPI3ozxJtbl0QlNypRjKJjUmw/zWUxvHRn7vDKZcKUhS3VAuIzKUrwoCSkECJKpIGgppjHObZ0A5nZZ3AkmlyRBFRiilN8pPnEeex57Vd4dwRxa+8UlMAeELm86eEjbW/TzoZw/i7Qb73EhAcbIAbaC1BdpSst3UlIMyLiRrtRHGdspbQpmFhYI7yDkCgYICT4goHZcbWpyGFjRnkOg6KmWJ8f8AyjZaNowciVgqSBKTeOWl0zrf3VWxeAbWrOtEGCkmSUnlJBi3UCsxwXiz6VEghSZJUCBmWTqSrUGPlEUUGPxT5OQdyAL7m+sqItHQU2MXFI2iLPRBxA5uoQDulIWpClpJSoxEjMOaaurYBSJUJBN9b1dPAVLWSpSFLSIy5o0EgCNCSfjpRBPB0iAESRqFKIMeUAHzFIeyudZaNFS2I+izuLwWYBIQVGARGvO+3Kgb6if0QeQ/ua3HGuApW0S0bibTIMa+oise9glyRB1+/wCjVckTojTkvOwgqqlmDJBjzH0pzTPjAPhB1npzir2DwqyYJNjpH3yqniWzmNteYkx686CyqctC07HPozymVImAeYEb6bj31RQbkmZ0G4H3z6VaCFFISBIBJFvKb+VWMLw3Mk7KFxoRM7+lTmA0XUXbKbs/wovu5L5YkkDlsT10r0fh+ASy2EIEAfE7k1U4BhAhlEAAqTJsBJknbzooBW1hYAxuY7laUMQYPFROqgeUn3VkOJ8VCUuPE+IAZR12A94rU8QWA04VGAEkH3fzWLXhziMShkeJDQDjmwnRCTrff1pXtF2rW8t1q4GATTDN+VvePkPvsPEor2d4X3OGKnJ7xzxqOplWlt9qhw2NUfA4fCBIJBJJmRBHs6Uaw76RKCLxeRIj4286AOoIeVlUFkESLEZAYEiNoHWsxoBu086UyuL3bk2ruIx5jI3Khoo2CQOeYcp186kbeJSCvUXJUZG83P6f7qlxQJabB7yVu5sxEEJH7Y2MxziKC4fHKxuVokNtJyly4zrP7UzG2u2/KifHSvhwjpwXHRg/Men82HiiSlfjVpJEYRtcJAsXljUn/QI+9jy2glMFQEbSBPK/KNqhcx7TaAnKUhPhTYAcrQbRv9ag4c+taiqISD4dYtrb3VS5V4mYSUGimjQD6+Z5q027mOZMqiBIgx06muxGIRmAWCCJPsqi1tIpuGcueQVGxIEC4pONNFQSpN4MKGY6cyEmdqFu6UjNqZhtGWCtJnlCR9NufKosa0EqzJuBc+Kx5adTy2pqHlBnOAZIKYIhUzGnkJ9anYhSRIEwIMAxyjnBPxoxe6uB0XYR0mRnBAUTBAkXiI1nzvRBt6f1f/m/zoG1h58SE5VBUqEmCDOvKDFFMCpR1M3PLTahcA4WpDrGitLcyJKlLAAEkkWAGpN7UJxKyoZgQUqiCNxEgi9xek7Xu5cE9NzkiZjUgfWqbfhaQk/pQn5ChGgQzsAgEp/cR7gD9Vne1nZhWLKVpfykIylp0qDeYCxREhJKtZG5M0GY7LYwKHdshS0TBQttSSJuk+P2TG4EG+tHuI4rPMa5jXcM4y4mQk67xceppwYkkZXjQLNh7WfA4tAFFZLBY11KnS8y4l1aknLKUkIgFAGcgxF9L1pexq8/4qQAvM0vISDAyKGckGCVKEHllTRfjaW8WEhxJBCbOAp71JmYEyFJJJOVVtxBvQXs72axOHxqHErbdYUMjq8wSotG921XBSQCPakxeLVeOG/MWkCx9vstB+LjxGH4eub/AGtM2xcQRmJ1iBGqp9Jo87iAhoqi0C25Ggn50AThwCdZsB9R60Z420SwoAExBjoNa7BktY9zdwFj60hb4JK1BVySQNPLT387UVwbktIWTJTJsdUzBP8A438wKAYh091I3iw8tqsYTFLUoOECw0GgSAZB87z51XhsRw3lx5oQRmACvYkq71eQ5ZiRbKYGpB5zUDuGQ23nccQ22nVSiE3O0kjMelV+LcTdbYL2GYGIWnKFJkkpRAGbIkyo+RsBXmnGu1WIxCh+IVHdKUUtZQ2kTKCU2nNYwokxEbzTAjdI4vcbbrQT+HwglK9WweJw6mi4y4haLpUpKs6pI0ygeExpJoQ66hS1rVAzz4SfZ6f1WT4Fx4tuqSxC0lHjUpOY6koBSLlV5jW0b0SwnFVYlLoypDqClWYCAttRKTKdApKhBiAZFVTnO2gAK1pBjsA+JvEbq0IgpCMiwm5id4sfhQhp896lIUQEypZHqAPI6/1UjSy3nKpskza3py03o/2W7OS0FuTmcOcpHIjwyrQWMx1pVjC801VYCMNifiXDbutH9R5/4iz5kLQcIxPgCcsZf7MybfxFFhTGmAkAACBYU5B+FejiYWNDSbVWyB9qcQ4hiUpzblJ3jxRboD7qD9kmFFpwlK0OOKzEqSUhWuVKdyAJvEXrUcTSTk/759wMUPcbOfbxRBkyLap53P3FYuOP4pWphpwzDviy6kjvc6HLyvVS4jFNtpTnM5SL9QCfpWcwmBKkqdNgZA0KlKP6QNZvJPKi7iR3RzCSFJOoJAB8Vjawn3V5/wAW4rxDCuAOvEtrJKHShC0rTcpElFjlTdO06UGHiDwSSrYgXUAtDi8BKEqTMmSeQAIiCdjrtvV9PZxltKTKAoJlUDxEG/X+hWI4fxTEEh5T6wqTnzLJbUQopKVIJyBB2gCBvpW6xzCQFLT485soElKE2IJjmCIkaVEkdCxqmHCSIZb0PQ/NWGcUgpOY3jxXTBJn36Tar2HxaMkp008x6D60O4bg20YRzEKSFqzZQL+Epy5bx4b3+t6JJUmCU2CiVG36jc35zQPhAZmtKPoaUqT2LbaQFe1mmANwTI12jeoeJcSQoAtEBarEmQtMbTz21qnjeDuEylKlaCIukW2BJ1k+tCXWylUHXrv76qawbomtA2R3ApU4tIcdMCCEkjXlyPnNaRjDAKkwD0+lZzDcCMEFy1og2535GeVaJhk5BJJUBrOnkfKhceiOwo1sZkwEgA3NwJ8xF6kGYWQkJ93ytNNw+ZITnMgAXFtt+dWoEzVd8kDiVk+2by/wy0mIJQNZ1UDp6VdxSzEEGwHIjSOdQ9ssUFNNIg3faBttefOoeImVHlfW2vKi5KcY8MwcY6ucf+o+iz2OZJWTO5O4Fjy2pjOF3N/U0QdJ8WYSDr/3bT1I+QqpiX+7bKhytzk2H30rjd0F5qKB00zY27uND1ScMclazAKEkJFrzuetH2HotBMm0ctdNtaFcOwXdoSFbCTzncT8PSp0uXi8Tp9KPzT2KfGJ3cLRo0HjWl+tWibOLJUITfbQXttetG4+A2VKtCZPuvWSW/k8UEHWPI2qNXG1LQSYKRCsukmbT1FM4efhZvEKriiqdum43FBKEXlXIbD7NFOHEZIkp0Mm1uV+nO1qA4LGBxyFklRCsidbDcnQAfGKM4nFWGniFhA1+zvS7XZSCpa1zBxHAgEaeI6og5xFttBykFQuEzmlR/UrLYkawNI9wdOPDqlfiAHd050JWOYsQY12qu2y4lRzAjc7f35VV4jj1NpKETL0JBMyndRHodaYdiXvOmgHJFhWPxMzY26fTqT4DdUO0/Y1JAfwiQFkKU6wCRnBJUVIgpjLMFAiwkbgw/7PsSFrxDZBClobWnMSVFKCQoSSVZfGFR0tzo1wp8jxQokQJJjcAExJ289aJ4LAtF4vd2228c6VOJGUmRBJGiyYPiibmrhOHNIcNU0zFGSIxO1HIqj2hay4deWJcKERvJI+Brd4ZvKlKREJAHuEViOMtjvmGb+J9BJnUJnXnc1uhTOAZRcSmp6Zg4mjmXO+Q+iXLSEcqWaWtVZiidTI+9qB8S4qllKlrIGQAiPaKvFlAnrbpej8V54hDqsV+ehamm3HO6zQBOY5SZuoSEgelZHaDRo5bPZsLZcxee60WRzPgES4TgVEOPvWeeAKRPhS37QR8Pu9Qd82sFt1OdtX/TIzIEHzkEROYQRFaFm0JPs3KTtBMwTzSfgazjngUslIIvmSLROmxNlRfa1Z8TiDorJZTK8uPp4DkB5LGdpuBIweLSkSvDuAutN5oCYOW5URmWMo1j2hfmX7ILccfeKZyd0pKvCoDOpSC0CkiM/tGL2k31NnjeCOMw6kgEutqzsxqbeNseJMlUAgHUo0pnZIFOCSFBQ7x11Sp8KpSAlJ9I+BFPOcC3OOlI+LceQ7oixjFqb7oEJQVZjrrECTP6jt0o3gBDRK5ABkjMSIibTtfQVnMYS0lSkpUUtqQpSVAxAJmfIH50T4glRbAFgTIvMymRA9CBWe85qCF0J4YfyJr1H+1YxOOeV/ygVJWbKTIO9iJtEGpMLwxeUKdkmEqF5JVexN9aC4PEKUCgKCAU+IiRmCQTczr5RWhwzMCATlCRBJ9kQdja53HOhOmgVJNBW2kTNgkaxeepp95Scogp0MXJ2rmgFQCJtIM2O2nqDVxtoTFoGk/wA1SUIbQCgdZESUgHQAH5kVWQRHit4uuk/E1fxBi8yBsPTXpVbCvKOUC6SD4p99Q26RFmuqzXatv8zDBKpzO5omQCANNY8qa9hJUDmBHP8AxRPjcnG4JOpT3y/OEiPlV7EgqsYBiaPkEWPhaYYW/wBJPvcVmuJIlOZNzyAn7NCF/mOto1CB3ivQwkH1+dat0gTJsNaz3BgClbpgKeUVDogEgCiCTwsfBbJiegyj+52nwFlEkOA7n0j+KYW0ySTofht9+dK02ecn0FSpwubX3m5A6jl0qVki3KpjFqWCdiLDfpbbeh2MxRSgynKANZgnpHrWnbQLDnvE0Aey4l8wfymt/wB699/ZEfc1ACew2CEjjJKe43V32Hidh7+SpcLKkpJSklxzU/tTqABtb6cqOsMEhEjxTc3mBb6bV2EwYkeI21O25jzAgetF0JSExlm/K1cUD3PxLzJJp0A2AGwHkqwbzAmyjb37TQjCM98+49GZtJLbZJ9r96tN/lVvtG5kaSlNnHDkRH+r2j6A/GruGwwbQhtAMITEGw6k7AzJ9akbLTYz2fCuf+p/dH9v6j67e9N4dwvYWSCTtGaw2vH8VcxOEKQANJvvNN/EJZQVqPhbRKvMcvM/OmcBecU1ndUSt3MvKBZKTdAt090ip13S8eF/AMmwBrzPgqjye94hhkkewhbijr/pBMi2grXJrJcBfLuNdeCZQlIZB5wZWRzv8616RW7giCwnnau7RGR0cX7WAHzNu+q6KUV1JnFPLLKbNB+OYcwVokmCInaLxF5GvX0ozVfFIBGsfL1pXFRcSMgDVXxOyusoAeLhDXeLUAnmNNJMCbHUR1FCuE49a1qU4kZFnOluJsRlAUdfEFG3UVX4hwR8YopCMzAWFpBUMpOVImNSAdv81ywtCjOZBVM7EybyBtOnlWG0ZHUVvvjjghAaQ5zqN9B08+vuTnsJlcWkEpCSoibEgHY7kDrcUisYvN7ah4gJMncbT051JxjFocKMipKEZTMZgQbBUW0tbam4VvMoEWKQnzBNs08sxHvonaWlC0g0VbRinXkLZUkKzpIzEZYTGs9PW9AuHPqcbSL5wMnkEiB8K2rXCgFJUBBCYVeCSb2mRrNqxJaLWIdbgpvnE8j1FjVQIT0HegezmKcPfR+d+is8J42Q2lCkg5FQs5ZURmmZA5Gtc28FaKSpJjKARAB5jUb1jWlhL5UoBKHkQCAYDqQFC17kge+r2E4gtDiJgQYuIt19N6gi1XjY2l4kboHDMPXcehtapx+0jKbRzg73q445Kd+XI6Qao4hkKWAQISc0720tHM/CrqMEkgEpAINvL0iqTVpK63VZ7hIExvpc76g30pcDhghIyiJFxOltvWrDyPERl/SLgqG55eQqmtl1Ps5TGgzqTba8edcLI1Rb7IZiHVK4m0DcoYcNhpJitApUwJ6XvM1nsI2VcTckZe7YAiVGxUDY63B+FX3MCSQAo2JzElWYTeNT8KLLqncaBUYP7B8bP1QDtMpQQGk+06rII5fqPu+dTN8Py5RoAmBygRHwrsOwl/HOqv3bAyCSTKz7RudhI91X3CARAG4kg3FjG3Kp8Fn46NsUccB/uPm7b3Nr3lV1YMnqTztMaeVRYklEbx7p9KsnHpPUgbb+V4iqvF+IJQgLMlWiEwASrbbTnXLLjw3GcI4tXHZD+L49QAabP5juusISbT05e+ieB4chpAsB+kTEmN53mb1RwHCFC7pBdcOZap0GiRbYfTpRTKE6cxff+aK60T+KkbGwYeM21u5/c7r5DYep5qZoTpfpBP0qRLmUjwk35gD786sNYghEAR5668vKgHGeKiC01Kn1COjYOqlK2MaCh3QYbDOmeGM9TyA6nwTMKsv4heIMd21LaJvf9ahz1+I5UXaCpJvfQAAW01NxQ/h7ZZQhCQTlFhEXuScx31ueddxDGqZSkABTzlkNgE/M6DnA/gkxM44zECOEaDut8hz+pUXFAHXm8N+me8dO+RPsp9T9KKdpeJFDSW2/+a8e7RsROpEaAD7tUXAuHFlK3XFAuK8S1npeBoABy/xUHBEnFPrxK9IyMiP0j2lDzM/GpAvZaTDG0AjWOIejnn7n4BF+D8MQ0hDaSYTaeatz5k0bAprDQAp6tK38LDwma7lecnldK8vdud/NLlpQK4GlFNqhR0006mkXqESixTAWMpm/IwbQRHrQHijBbQ4VGUJbMze4FonSREEaGtJWG7fYhxK0tD2H0pFkkqlKvEAJvPhtWdjogW5xuFrdlxGedsXLc+Q3+FqlgcC5+EWhQCVOoLySdcxKSmFbHKAI5KpjWPzpQtHhOVAMWEpAkn1E0fxLiltIkIOZKUhIBCwr2QADMFMHTXMRWVSx3LzrJM5FSLc/aEHkbVnPHRazn+0slJHeBzemxHpp7ls8PxpDiUyYXEKm0RO2hGgoR2t4b/xDDif+oS0TNp/RePP3V2CwucZCAkESkkQo7FWbpExTuMNOOYIqCSCgB3MSTJQbKTcxNyRG9LbKjBOHGAOzraf8hSF8T4W4lBgQpshwa6pvHLn7qOL4mlbQcCUy6AJi+3oL7dKL8MfQ4lK0eIKSFEHYKibGxuCPSsvhiWi7hIkNuZkk6FtQlMnaDv1NSDehVgDn4d0bh3mG/Q6H3ED3rS8ODYKdfECLzBSDaJ0M/Wi7zmUf1fas7wN8KTlPstgCTM5/TamJxLinFJWqUzHMJiNtZvFVujspEEIs2VqWSSbARIgQCbnrVlBK5sQnYyZV9RUDDIVmhQOgkdAJ061Lh0qCVAiTfLJ1IFvKTvQOQ3rSCcMdnH4wj9rKB/41c41xQMNuLJBKU+HUTsN9Zi1B+yzinMTilqZWkqUDmP6FJHszvPloOtWe1PZxx9TakLA2WFzlIBzIsnWDPLWrOa1sRGz2prZnANAbZ32aLGnVVez+GLbKQfaVK121Uq9/S3pVrEEWMWB+cgVfwzLqUjOUFYBlXs7m8JGnlVLEKKSIg3nlp5/zXUvP4pzpZHPPMlc84222VqgBOqrW6eZ2oJgmlOufiHExIhpB/Snn/wBxG/WmtH8W4Cf/AG7ZkA2Dix05D71o5jHh3Sh4dLExbnHoTU1WiZk/+SLhjSRw739I6eZ59NlDhCpWZSiATpABOUSE3I9fWrLLQGWZMmTc8jy8qQ5UpKiQEgCVH2R/FD20OY4gJlvCzBVo47AOk+yk/XfbtyqcJgzKM7jTRu4/TqfD6KbG444oljCgBKTDj59hPRH7ldf7qXBcIbZBQ3JmCVmCSdyTveD0miqMMhtIaQkJSkCAN9z1rluKSArT3aevkDU2rsRiA9nBiFM+LvF322CB9oOIjDFAy58wVHVQjLr1Vc0/gWAKD37xC3HABmmyB+wdLQVD/JJYjCocP5iEq5SAQk7zIqRWHCG8oASEg2TZOUSSIFh6VwKJuIY2ARQtpx0ceovQeHj1QfiubFPfhUGECFPqGiUjRAPM/ehrU4DDhCAAAEgAJAsAAIFvSgHYTCf8MlZF3CpZO5JJAnyA+NadOlbGBw1fiO9EHaUjY3eyx7Mv1PM/zknUopAKWtRY6RNPFNGtLmFcoTCen1pgVTyaaE2rkS6hXaNBDQWBJQZ9DYx100ookAi0j4VBjMPnbUi3iSRcSJ2+NVSszsLVZG7K4FDOCYdEuBYCleFSTrCVgEqB5kgXoD2/OV9l1LawQkJUsCUq2AzfuHXmNat9nz3WIUhZIMFIBETcfYo9xtnOwsXkDMPNN79KQZEHwEcwtWDFezT5iLBFV56INwZqUBTiCPD7QJ8OhIy8gZuJ9KMOkdyoJ/MJSsZcwlUiwnbkKThTGVAmBO220eh5VIhxBkGLmIIBrGdqoMmV4Kx3ZJ95rMFpUhtuUqKkmd1RG0WvUXHVqefDoWlCCA2oiUuBE6EK9q4socxa1bHF4FFk5bEKkAkWkSYGutD+KcPBIhBIKUxlIBBnUW6aUTSCVoHtA8d0rGgXem413TOD4ghKlrOYTCZJkJSIAmIPhj3VM/h0FcpVkuFkwQFA+cRpp50PeZ7mZEoMBxPtETEEcx5fSjCMB3yW1ZoSIIifY1FSSN0iFdbWPamUlQAiTsBy/qroYJ0BjoCZoU646DlGUkp1Junr97msT237H4tx1WIYW4+hYSVMpcUFIt4ghEwUWsACRpG56KFsh1NKCBstnxntSxhVhDhcWuAooaR3ikp0BVcAAwYGpjSrOB4k1iW0usKzoJN7ghQ1SoG6SDsa8XwGIbYWQv8ALSoZV6goWm6SdwYJTcTITWh4N2mxCWCWSllK3M6ZbSsqEBI7ydiALCDp51c6Ng3FeJTT8GdA02fp1XpOKVCSSJEfH1rI9ouGreCO7ITGYEZiPCoARMHlR3hvEzi8K25kCFHMlxI9lK0KKFwdwSJHQ1AWvdzpYgsNHkkGYh+GlErKsdVV4Xw8d2kZUiBBA0HkSJ9edT4pQS0qdwRHQ8rU5oXVrFiZ84NVsRjGnHEtpcSVJvCb6Hci3xqAdUsWSSh0gBPMn7oRw/hDrjxTiApSAStIkFoq18V58hHP117RypEAWVFvIi2x2tVIMLExr5fOSelXUtKWEkC0pM2TMGdPSrAxz9gmsRjHz1moUKobefmeac+6SmefXcVE6slJk3G3lsR1q5+EBVf2Y0m0zsKU4QAykDSLCIq72SWrypXMOqhS6bXEXM8xFvPXah/Gsdkw7xn/AKawLiLiPrV5vhYVeBtc6+lNx7AUFIIEEEERqLzHpVZhe1udw0VkMjWSNc7YEH4p3ZhuMK0IiEJ+QP1NFZisn2Sxim1LwzhJLVkk7tm6D6aH0rVgff351vYOQPiFckPaMbmYh5PM2D1B1BS56WkinU0kUhTThSK0pwqVCiVXE0p1pDUIwupDS0hqFKBdpMAFtF0WUgTPNPLz3H+ascIxmdsxBWkAFOYGSBE84NqvY1pCmHM8mUEwAdk7Re5+VZ3g+GVh1guJWCpN50SklOVU7ixnlFZ8jwyYHkd001txK9wtRQpTCrWlO9o5/elQvuBCwM1zNjrMnrR5bQOoExF+XKszxdrVekqgRcRvta9ZmKgMT75FVyy22+YV3B4s57ybE+8/4oklyw8/celC+EYrOrbSNLyLz5X1ootqL6Wty931pRWxuttgqhxJpH5hUZskBO3P4zVFjtD3aAjKPCcvim4MlOU+RiOlGCwlRTmEiNevL75VW42y13ZSoTIMQLgCLz0rrB7pToNi1RRxp51cJSkAAmDInfKDBOmv+aqYztK6wltB/LKlgkkBQ7tIlcdduYNXezLISlQkGYVrJvrfWdJNYvtfxbvsYoxKW4QEnQ5fanoVT6VZQ/LWi1+yMJ7ViKIsAEn6L0JSMNxNkJfaEqSF5SR3qUlXhOYeIAgA8q8r45wk4B3uXFOJGra0LUhK0bESSkHYjUG17E6/sth33Dma8IUoF3ELEqXF8jaNkbfxYVq+N8JaxLJbeTIOigcq0E2JQuPCYtpB3FMNnGjH7JfEM9jmIbRB5dP5y8N6QvsS8P8AduFgJSA2rMdgpK1BZJJ1nxEnrQX/AHq+/iD+GT+WrwNrcCu78MlSrCJJnXYAUnC+EAp/AYdxamULWt91UT4iCG0xa8fM8xW3wmDQ0kIQISLR5UwzCcaQv/TaWdLHg2XI0Oe4bH9I5EjqenTfdZ9rsaV3xT63f9CfA37hrvRjCcFbbBS22hII2GvnvV+KUU/7FDtSzZe0MRKMrnadBoPcNFQWyuZiALETbz61aZbixHrz/ipVC1cDVkOHbF+VKF5dunAV0UgNLNXoEiaRxI6Uu9KRUPbmaWrhusjx5hbRbxYTdo5Vj9zKj4h6HTz6VpsI+FpSpJkG4I3B0+lV+KYRSkFKMslJELnIQbGYvpNAOzWCxGHIQ8oBCTkQgHNYkqJO9rATGprDw7jBLR8luvazEYO3OAczbqRvXofmtgKWmKEjWPLWlKPnzrdtYSfFcgWrq5Ktb1KEqKb867NSiurkSQKpF6UpTTCmuXJ9DeMNGO8AByghQJglJ5HmDe+xIohBqtxFCy0sIAKikgetvlVMzA9hBVjHUUnDnSU3JOhBOpSQCPONJpuNwoUlWgFybbxrUPCk92A2TKgJgXGVXiSUncXIq+tMgi4/qlmDjQ5XCyPmjlGV/gVj8M6ps6gHcWnLzJGk8q0bWNC0X21BO2/+KE8S4PBKva5HnGoUN7aVHwl4i1iCrSQYgD4ZqxHsLDlcKKqhc5hynZH21gDSDeAbff3yoVxPiYUpKQF5lEpg2TpfW1ootnBMg+Y1k/e1D+IoZiYgzk6XOkedA3QrUYeSoIlpolMFwBRQeaSCU2noNqz3ZLgrLie9WoLXnA7s6DqQT4ydY87GKPt483CWwuRlEwCUibROo5jWKy/C2F4dxTyUEjDuEOJ/VkOh8xe9WFb/AGc5xw8scbsrjlo9dSK9dB5lbfH4oNLsSlJSJSLgwIHlcAf/AC8qF8d4y44hLSD+a6rKlABGUDVVtQBz5dKtcddQpnvATlUArMJACYkSet6zfZ9JUsuKnMoAImSQAZsZmT61zQDSSw7MgM0g0byPN3IfU/8Aq3vBuEowzKW0bXUd1K3J+9KunaocApRbSViFRcXty16VMoaedemaBlFLzc0jpHlzzZJ3Tq4UldNGq06mo0rs4pErFcuT5pZps9DS35CuXJd66kjSlipUJriJEG3lQ5rAKD2bVMQLxuDoNbz76JhNdVL4GPIcRqFY2RzRQSIJ5U3Oc0HQ6EfEGaen6mlWgEQeYPu0qxwJ2QNIG64orlJ6xThS1KFQilrjXVyJJTTqKdTd/T7+VcuTq6urq5cqWNwysyVo1B8Qt4kmJF97VJg3swM6gn161YpjLYHr/dL8NwkzNOnMKzPbaKR1oKEGs7xDBFtzw2zRIEnSwJB8jfrWmqtjsEHExaRoSJv/ABVOKw/EbY3QXpSoYfEZkDmRA67zb3UrpziMpkjQ2tob7fP3VTSopJCrAHLvv4iYAuBe82qdp29lAm45wnQETa6pt5ViZDa0WG61QlzhpDkkZkmPF7UX8hpIodxR0MvYtElYdZCpMTmAKdvPzrWIbPhEgCSCSJ1ERPUg1lO2WELS21hQUFocb8gQfqT7qjNZorc7Lp02TqPl3h8k/BK/FjD4UH8pttC3bxKgBCLfevKta1wtpPdwLoJCb7TH0rLdmm0Jw6Mg8avESbGbG3MRb1rTtsHOkz+rTlualh/EaPEJHtTE5pnxRjutJ9STqfU/CkTy/c0ik/c06aQmvULz67KKUJFcTXCpXLq5Brq5JrlBTq6urq5SuNOpitKsNvhI8PtGfFG3SuN1ouaBeqpOOquAkyOdRLW6BJEXjbWKuBIAEdbfGZrqWfC9/wCso7DeSoJxpGsHnNqsNYrMY35D+qkU0CbgH0pr+FCkwPDGkW98VSYp2DR9qczDuFJ3vO0azp79KkSocxQ5xstpAKyQf07f59amZCo9keakpJ6RN4ig9qlByluv86KcjDrdKbKef36U2Ty91SGkrSVSZnpEq+n38aeaYEg+81y5LNLTe7FdB51y5co04VGoGDTzPSuXJZpIrqTN0NcuQnibBLoIMSkjc2J/n51UbSiTFiAZNoVBBg7ax5T6VYcbzOq7xNwDEEwQLpIk2MVVMAaApvre41nrvXnZdJCW9U1Gabastrm5jUAGfDkFoy7gjY+ZM0J7Y4fPhVL1UkpXYyACYI5iyvhVpDy12CAoSLg6jyPXy0qDMnEocaQ4ypSkqEJcQpU3tANzNrTVGR7jdJ7BYoxYhj60Dh813Z54HCMWJIBBtYeIjXTQUZbcvmGytidonfqenxoLwVhGGwqBi1ttXUYWpKSb2MG5iTpV5GymilaCnMlafEFIEDYaEk31jSiDHsN0rce0HEy5ToXFaAUiqp8PxoPhJuJAPOPrRRLQiSQBuTYa8zXoopBIwOCxC0g0oKUVd/CjmNJ125+XWmpZSYhSTIzC4unmL3HUVYpyFVZqjiuJhCiACo8hAjzJo0nCSJTcHQiCCOh0NZfinAFrcKgDEmBe8mlcS97G9zdA8EDQKU8ZJ3SIN7z8dJFWcFjCopvNjJtBMki3OI+NUmezq48Q02FgOs0e4fwsJTEiSTYRrAt6D7vSeHEzn94ogXEVSbFKnSrn+7z1pE4DpWxajIVUzCu9KvfhI1t52FcMMDa0+YnkfjautdkcqJB8qdlq2rBGl/BmutdkKpwBeL08Gn4jhqibWG4vSfgI/Ur3/wCKpDzZAaiMVc1AaSurqtQLqY3pXV1cpT6Q11dXKExVOJrq6uXLopDXV1cuVPiXDg7AJKSBZQ8xNt6EP4JxCsgObwlRkhIEb2BMz0rq6s7Gwsy561RAUVY4RjVNpyax4iDqZGgM6cqxvars0268nENMhKVqCXUpKRDhPhUJgjNvl3E2murqzsO9x0tNQSuZIwDxUGD/ANny0YlKX0AobCVOqzyFi+RIN1iVQLACJ9dkyguGUqi9hoEpmMqQLQNANqSuqcSSAAr5nl7hakZdhVossx6EzJ85o5jcMMSykAhJCgqFDMkwCIUNxeurqYwDjmISQNuSr7MoUlCVEFIYfYUAnLIeU2rwkeylOQgDqKGL7DoCUkunMGXUKVkTCnXA6M+UAZUjv3vy0wDmT+0UtdWqr7VtXZ+MCjD96UqSonOjMPCta+8SCTmktuKTmJmYVVN7s0VhqcQoFKYeIB/OUVqLhifCCh19IG2dB/QKWupd7ja5T4bhCkYhbqXpB7xTbagru0KVdBMGSAXHZ0kLTplqNXYtRfW+MSpJcLyoCTCC8hbZKfF7QSGP/pVEZrdXVZGVylR2ScGRQfCMqgciEr7nL3rbhQEqUTlPd66gqMQJSWM9kHfys2LUS0p5WbKQol4IzXzGMqwtadrhOgM9XVcotSO9jytKUqcCUZA2ptsKDavDiElXiJVm/PCtdUmZtDMF2NWhl9BxBUt9KUqcymUgkrxOXxSC44txQv4cwH6a6urlFlWV9mVGVKcQtau4K8yFBDhaQpJzhKgYUSFxsUiZpWezziQ8BiDD6VJkg5m5U+sd3BEQXki94SbiRC11QVNqn/6MczJV3+SEPoCWwsIR3oIHdyuQE2ME3JJtCcpnhWDLLQQopJzLIyJyoSCokJSNYExJua6uqQoK/9k="/>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2050" name="Picture 2"/>
          <p:cNvPicPr>
            <a:picLocks noChangeAspect="1" noChangeArrowheads="1"/>
          </p:cNvPicPr>
          <p:nvPr/>
        </p:nvPicPr>
        <p:blipFill>
          <a:blip r:embed="rId4" cstate="print"/>
          <a:srcRect/>
          <a:stretch>
            <a:fillRect/>
          </a:stretch>
        </p:blipFill>
        <p:spPr bwMode="auto">
          <a:xfrm>
            <a:off x="4064002" y="2057400"/>
            <a:ext cx="7851575" cy="460312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84939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66D"/>
        </a:solidFill>
        <a:effectLst/>
      </p:bgPr>
    </p:bg>
    <p:spTree>
      <p:nvGrpSpPr>
        <p:cNvPr id="1" name=""/>
        <p:cNvGrpSpPr/>
        <p:nvPr/>
      </p:nvGrpSpPr>
      <p:grpSpPr>
        <a:xfrm>
          <a:off x="0" y="0"/>
          <a:ext cx="0" cy="0"/>
          <a:chOff x="0" y="0"/>
          <a:chExt cx="0" cy="0"/>
        </a:xfrm>
      </p:grpSpPr>
      <p:sp>
        <p:nvSpPr>
          <p:cNvPr id="78856" name="AutoShape 8" descr="Child boy face with butterfly"/>
          <p:cNvSpPr>
            <a:spLocks noChangeAspect="1" noChangeArrowheads="1"/>
          </p:cNvSpPr>
          <p:nvPr/>
        </p:nvSpPr>
        <p:spPr bwMode="auto">
          <a:xfrm>
            <a:off x="2" y="-1981200"/>
            <a:ext cx="9207500" cy="51816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3" name="TextBox 12"/>
          <p:cNvSpPr txBox="1"/>
          <p:nvPr/>
        </p:nvSpPr>
        <p:spPr>
          <a:xfrm>
            <a:off x="304800" y="539890"/>
            <a:ext cx="5283200" cy="5632311"/>
          </a:xfrm>
          <a:prstGeom prst="rect">
            <a:avLst/>
          </a:prstGeom>
          <a:noFill/>
          <a:ln>
            <a:noFill/>
          </a:ln>
        </p:spPr>
        <p:txBody>
          <a:bodyPr wrap="square" rtlCol="0">
            <a:spAutoFit/>
          </a:bodyPr>
          <a:lstStyle/>
          <a:p>
            <a:pPr defTabSz="914400"/>
            <a:r>
              <a:rPr lang="en-US" b="1" u="sng" dirty="0" smtClean="0">
                <a:solidFill>
                  <a:prstClr val="black"/>
                </a:solidFill>
              </a:rPr>
              <a:t>Real World Application</a:t>
            </a:r>
          </a:p>
          <a:p>
            <a:pPr defTabSz="914400"/>
            <a:endParaRPr lang="en-US" b="1" dirty="0" smtClean="0">
              <a:solidFill>
                <a:prstClr val="black"/>
              </a:solidFill>
            </a:endParaRPr>
          </a:p>
          <a:p>
            <a:pPr defTabSz="914400"/>
            <a:r>
              <a:rPr lang="en-US" b="1" dirty="0" smtClean="0">
                <a:solidFill>
                  <a:prstClr val="black"/>
                </a:solidFill>
              </a:rPr>
              <a:t>Henry and his best friend start their </a:t>
            </a:r>
          </a:p>
          <a:p>
            <a:pPr defTabSz="914400"/>
            <a:r>
              <a:rPr lang="en-US" b="1" dirty="0" smtClean="0">
                <a:solidFill>
                  <a:prstClr val="black"/>
                </a:solidFill>
              </a:rPr>
              <a:t>hike at an elevation of 8,500 feet.  </a:t>
            </a:r>
          </a:p>
          <a:p>
            <a:pPr defTabSz="914400"/>
            <a:r>
              <a:rPr lang="en-US" b="1" dirty="0" smtClean="0">
                <a:solidFill>
                  <a:prstClr val="black"/>
                </a:solidFill>
              </a:rPr>
              <a:t>They ascend 375 feet, then stop and take  pictures of a cluster of butterflies on a tree.   They hike another 1,000 feet  on the same path where they next stumble upon a field of </a:t>
            </a:r>
            <a:r>
              <a:rPr lang="en-US" b="1" i="1" dirty="0" smtClean="0">
                <a:solidFill>
                  <a:prstClr val="black"/>
                </a:solidFill>
              </a:rPr>
              <a:t>thousands</a:t>
            </a:r>
            <a:r>
              <a:rPr lang="en-US" b="1" dirty="0" smtClean="0">
                <a:solidFill>
                  <a:prstClr val="black"/>
                </a:solidFill>
              </a:rPr>
              <a:t> of butterflies in flight.  After enjoying the view for awhile, Henry and his friend decide that they would like to tour the butterfly museum and gift shop.  They turn the opposite direction, and descend 1,700 feet to the museum.  </a:t>
            </a:r>
          </a:p>
          <a:p>
            <a:pPr defTabSz="914400"/>
            <a:endParaRPr lang="en-US" b="1" dirty="0" smtClean="0">
              <a:solidFill>
                <a:prstClr val="black"/>
              </a:solidFill>
            </a:endParaRPr>
          </a:p>
          <a:p>
            <a:pPr defTabSz="914400"/>
            <a:r>
              <a:rPr lang="en-US" b="1" dirty="0" smtClean="0">
                <a:solidFill>
                  <a:prstClr val="black"/>
                </a:solidFill>
              </a:rPr>
              <a:t>Write an expression that would  determine the elevation of the butterfly museum.</a:t>
            </a:r>
          </a:p>
          <a:p>
            <a:pPr defTabSz="914400"/>
            <a:endParaRPr lang="en-US" b="1" dirty="0" smtClean="0">
              <a:solidFill>
                <a:prstClr val="black"/>
              </a:solidFill>
            </a:endParaRPr>
          </a:p>
          <a:p>
            <a:pPr algn="ctr" defTabSz="914400"/>
            <a:r>
              <a:rPr lang="en-US" b="1" dirty="0" smtClean="0">
                <a:solidFill>
                  <a:prstClr val="black"/>
                </a:solidFill>
              </a:rPr>
              <a:t>8,500 </a:t>
            </a:r>
            <a:r>
              <a:rPr lang="en-US" b="1" dirty="0" smtClean="0">
                <a:solidFill>
                  <a:prstClr val="black"/>
                </a:solidFill>
                <a:latin typeface="Arial"/>
                <a:cs typeface="Arial"/>
              </a:rPr>
              <a:t>+</a:t>
            </a:r>
            <a:r>
              <a:rPr lang="en-US" b="1" dirty="0" smtClean="0">
                <a:solidFill>
                  <a:prstClr val="black"/>
                </a:solidFill>
              </a:rPr>
              <a:t> 375</a:t>
            </a:r>
            <a:r>
              <a:rPr lang="en-US" b="1" dirty="0" smtClean="0">
                <a:solidFill>
                  <a:prstClr val="black"/>
                </a:solidFill>
                <a:latin typeface="Arial"/>
                <a:cs typeface="Arial"/>
              </a:rPr>
              <a:t> +</a:t>
            </a:r>
            <a:r>
              <a:rPr lang="en-US" b="1" dirty="0" smtClean="0">
                <a:solidFill>
                  <a:prstClr val="black"/>
                </a:solidFill>
              </a:rPr>
              <a:t> 1000 – 1700</a:t>
            </a:r>
          </a:p>
          <a:p>
            <a:pPr defTabSz="914400"/>
            <a:r>
              <a:rPr lang="en-US" b="1" dirty="0" smtClean="0">
                <a:solidFill>
                  <a:prstClr val="black"/>
                </a:solidFill>
              </a:rPr>
              <a:t>       </a:t>
            </a:r>
          </a:p>
          <a:p>
            <a:pPr defTabSz="914400"/>
            <a:endParaRPr lang="en-US" b="1" dirty="0">
              <a:solidFill>
                <a:prstClr val="black"/>
              </a:solidFill>
            </a:endParaRPr>
          </a:p>
        </p:txBody>
      </p:sp>
      <p:pic>
        <p:nvPicPr>
          <p:cNvPr id="78864" name="Picture 16" descr="http://www.forestsformonarchs.org/wp-content/uploads/2010/12/Lincoln-and-Jose-L.jpg">
            <a:hlinkClick r:id="rId3"/>
          </p:cNvPr>
          <p:cNvPicPr>
            <a:picLocks noChangeAspect="1" noChangeArrowheads="1"/>
          </p:cNvPicPr>
          <p:nvPr/>
        </p:nvPicPr>
        <p:blipFill>
          <a:blip r:embed="rId4" cstate="print"/>
          <a:srcRect/>
          <a:stretch>
            <a:fillRect/>
          </a:stretch>
        </p:blipFill>
        <p:spPr bwMode="auto">
          <a:xfrm>
            <a:off x="7213600" y="304800"/>
            <a:ext cx="2438400" cy="1759102"/>
          </a:xfrm>
          <a:prstGeom prst="rect">
            <a:avLst/>
          </a:prstGeom>
          <a:noFill/>
        </p:spPr>
      </p:pic>
      <p:sp>
        <p:nvSpPr>
          <p:cNvPr id="24" name="Right Arrow 23"/>
          <p:cNvSpPr/>
          <p:nvPr/>
        </p:nvSpPr>
        <p:spPr>
          <a:xfrm rot="18321957">
            <a:off x="5754651" y="2762073"/>
            <a:ext cx="6543923" cy="745432"/>
          </a:xfrm>
          <a:prstGeom prst="rightArrow">
            <a:avLst/>
          </a:prstGeom>
          <a:solidFill>
            <a:srgbClr val="663300"/>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8862" name="Picture 14" descr="http://www.eco-index.org/eco-exchange/2010/images/monarchs_on_tree.jpg">
            <a:hlinkClick r:id="rId5"/>
          </p:cNvPr>
          <p:cNvPicPr>
            <a:picLocks noChangeAspect="1" noChangeArrowheads="1"/>
          </p:cNvPicPr>
          <p:nvPr/>
        </p:nvPicPr>
        <p:blipFill>
          <a:blip r:embed="rId6" cstate="print"/>
          <a:srcRect/>
          <a:stretch>
            <a:fillRect/>
          </a:stretch>
        </p:blipFill>
        <p:spPr bwMode="auto">
          <a:xfrm>
            <a:off x="9144000" y="3352803"/>
            <a:ext cx="2494349" cy="1752601"/>
          </a:xfrm>
          <a:prstGeom prst="rect">
            <a:avLst/>
          </a:prstGeom>
          <a:noFill/>
        </p:spPr>
      </p:pic>
      <p:pic>
        <p:nvPicPr>
          <p:cNvPr id="78865" name="Picture 17"/>
          <p:cNvPicPr>
            <a:picLocks noChangeAspect="1" noChangeArrowheads="1"/>
          </p:cNvPicPr>
          <p:nvPr/>
        </p:nvPicPr>
        <p:blipFill>
          <a:blip r:embed="rId7" cstate="print"/>
          <a:srcRect/>
          <a:stretch>
            <a:fillRect/>
          </a:stretch>
        </p:blipFill>
        <p:spPr bwMode="auto">
          <a:xfrm>
            <a:off x="7213600" y="5486400"/>
            <a:ext cx="1421560" cy="638646"/>
          </a:xfrm>
          <a:prstGeom prst="rect">
            <a:avLst/>
          </a:prstGeom>
          <a:noFill/>
          <a:ln w="9525">
            <a:noFill/>
            <a:miter lim="800000"/>
            <a:headEnd/>
            <a:tailEnd/>
          </a:ln>
        </p:spPr>
      </p:pic>
      <p:sp>
        <p:nvSpPr>
          <p:cNvPr id="78867" name="AutoShape 19"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78869" name="AutoShape 21" descr="data:image/jpeg;base64,/9j/4AAQSkZJRgABAQAAAQABAAD/2wCEAAkGBxQHEhUUBxQWExUWFxgbFhgYGR0bFxgYHR4aGhwYIBcaHSogHhslHRcdIzEhJSkrLi4uFyAzODMsOCgtLi4BCgoKBQUFDgUFDisZExkrKysrKysrKysrKysrKysrKysrKysrKysrKysrKysrKysrKysrKysrKysrKysrKysrK//AABEIAOEA4QMBIgACEQEDEQH/xAAcAAEAAwADAQEAAAAAAAAAAAAABgcIAwQFAQL/xABNEAABAwICBgMJDAcHBQEAAAABAAIDBBEFBgcSITFBUWFxgQgTIiMycpGhsRQVFiQzQlJUYoLB0jVTdJKUorIYJUOTwtHhNGOjs/Bk/8QAFAEBAAAAAAAAAAAAAAAAAAAAAP/EABQRAQAAAAAAAAAAAAAAAAAAAAD/2gAMAwEAAhEDEQA/ALxREQEREBERAREQEREBERAREQEREBERAREQEREBERAREQEREBERAREQEREBERARF08VxWHB4zLikjImDe5xsOocz0Dag7i+OcGi7tgG8qlc26dmRXZlSISH9bKCG9kYIce0jqKqTMWb6zMh/vid72/QvaMcfIGztQaaxvSPhuC3FXVMc4fNjvI6/KzL27VC6/T7Sx3976ad/S8tYPQC7Ys+tbrGzdpO5SLC8iYjitjQ0cxB4ubqD0vsEE/rNPtS/wD6OlhZ0uc53qFl5j9OmJO3Nph1Ru/GRcFFoTxSpF5mww9D5QT/AOMOC9SLQJWOHjqiBp6NY/gEHRZpzxJu9tMeuN34PXoUenyrj/6ymgf5pcz2ly+SaA6sfJ1MB6w4fgV5tXoQxOAXh7xL0Mksf52tHrQTOg0/U7re+NJK3mY3Nd6navtUywXSlhmMWEVSI3H5soLDflc+CewlZ3xLR5ieGAmro5bDeW2kHpjJUalidCS2YFrhvBFiOwoNuwytnAdCQ5p3EG4PUQv2sYYFmKqy+7Wwed8R4hp8E9bTsPaFbGU9O72EMzVEHDZ42IWcOl0ZNj1tt1IL3ReXgGYabMUffMGmbK3jbym9DmnwmnrC9RAREQEREBERAREQEREBERARfl7xGCZCAALknYABvN+SoHSnpcdXl1LlR5ZECRJM3Y6TgWsO8M+0LE25bwmekLS9BlzWhwXVqajaCQfFRndZxHlOH0R2kbln7MOYqnMkhkxiV0jr7AT4LRya3c0dS86ngdUuaynaXucQGtaLkk7gAN5V25A0J3AmzjxsW07Sevxjhx+y09vBBVOW8qVeZ36uDQukHF9rRt63nYOrf0K38s6Bo4bPzLOZD+qi8FvbIdp7AN28q4qKjjw9jY6FjY2NFmtaAGgdQXOg8XBMp0WAj+6qaKM2trBoLz1vPhH0r2kRAREQEREBeZjGXqXGxbFqeKbkXsBcOp28dhXpogqHM2gqmrLuy9K6nd9B/hxntvrN69u7cqfzXkWtyqT76QnvfCVnhRn7w8k9DrFa+X4libMC2YBzSLEEXBHIgoMWYTis2DSCXCpXxPG5zDbsPMdB2FXto/00x4iWw5r1YZOEw2RO86/kHp3dSZ90KRV4dLlPVgk3mIk96dz1Tt1DyHk8NiobEsPlwuR0WIsdHIw2c1wsR/x0oNsNcHi7TcHcRuK+rNGjDSnJlgtgxkulpNgHF8PS3iW828LbOR0hRVbK+NslE4PY8Atc03BB4goOdERAREQEREBERAXwm29fVUGnTPvvWw0OEutLI28zmnayM/Mvwc7jyB6UEX0yaSzjDnUWAutA0kSvH+M4b2g/qwf3urfWWCYPNj0zYMKYZJH7gOA4kk7ABzK4MPon4lKyKiaXySODWtG8krVOjTIkeS6cB2q+oePHSAdoY37I9ZF+gBwaOdG8GTWB77S1Th4UpHk33tYODeneerYJyiICIiAiIgIiICIiAiIgIiICi+esj0+c4tWuGpK0eLmaPDZxt0s5tPPZY7VKEQY3zblefKc5hxVtjtLHDyJG/Safw3jipRoo0jPyhJ3rESXUjz4Q3mJx/wARo5c2jfw279AZ3ynDnCmdDXAB1iYpLXdG/g4cxuuLi4WT8x4HLlyokp8SbqvYexw4OB4ghBsyCZtS1r6dwc1wBa4G4IO0EHkuRUJoIz6aZ4w/FneA8n3O4nyXfqr8jw6dnEK+0BERAREQEREHjZvzAzK9JLU1W3UHgt+k87Gt7T6rrH2J18mKSvmr3F8kji57jxJ9g6OCtXuhcz+7qllFTnwILOk6ZXDYPusd/OQofouyt8LK+OOUEws8ZMeGo3c37zrN6iTwQWxoIyOMNhFfiLfGzN8SD8yI/O63+y3Mq3V8Y0MADBYDYByC+oCIiAiIgIig2lbPbcm09qWzqmW4ib9EcZCOQ4DiSOlBOUWNsKy5W5jcXYdBNOXElz7EguJ2kvOy999ypPSaGcVqPlIWRefKz/QXINRIsvVehjFYPkoY5fMlYP6y1RjFss1uXSHYlTyw6pBD7GwIOwh7dgN921BshFX+iLPgzdT97rj8ahAEn/cbuEo6+Ntx5AhWAgIiICIiAq+0w5HGa6XvlC34zACWc3t3uj7d46etWCiDD0UhiIdESCCCCNhBG0EHmtZ6L81jNtCySU3mZZk/ngeVYcHDb2nkqT05ZT94K3v9I20NTd2zc2X57dm6+xw848lwaEsz/B/EGxzm0VVqxu6H38W79426A4oNQoiICIiAutida3DYZJqg2ZExz3dTQXH1BdlQHThifvdhMoabGZzYx0gm7v5WlBmbGMRdi08s9T5Ur3PPHeb2v0buxaI0A5e96qA1E4tJUu1gbbRE3Ywdp1nfeCzjR0zq2RkdOLue5rWjm5xAA9JW1MMom4bDHDT+TGxrW9TRb8EHZREQEUA0o6Q3ZFMAigbN34SE3eW6upqcgb31/UoN/aBk+pM/zT+VBfCKh/7QMn1Jn+afyr90+nqapc1kFC1znENaBKbkk2A8nmguvEas0bC6NpkfuYxu97uAvuA5k7ALkqBOyZS0j5MR0iSRzSutcSH4tEPmxsa7y7bto2nhcqUYvmNuXaL3VmMNjcGAujYdbxh3RtJtc32X2DYTuWXs7ZzqM4zGTEXWYD4uIHwIx0czzcdvZsQWtmDTrDRnveV6bvjRsD5PAZ92MC5HWRu3KE1umfFKk+Kkji8yNv8Aquuhk3RnXZsAfTNEUJPystwCOOq0Al3s6VZ+H6A6aMD3wqZZHcdUNY3sBufWgr6j0zYrT/KSxyefG3/TZTTL+neOpOpmem1GnYZIzrN7Y3C9uonqXer9AdLKD7gqZo3cNYNe3tGw+tVlnHRdXZVa6SZrZoRvkiudUc3NIu31jpQXGzJ9HizmYho8ljgmYbjvfyEnExSRjyAdxsARfcbBT7DKw1jAZ2GOQbJGHaWu6+LeII3hZCylmmoynMJsJeW7tdh8iRoPkuHp27xfZZaiylmpmcaT3Rg9myC4dG8+TIPmuIv4J3hw4G9t4QSZFR+IadKjDZHxV1A1kkbi17TKbgjf831rr/2gZPqTP80/lQXwiof+0DJ9SZ/mn8qlWjbSm/OlU6nkp2wgROk1g8uOxzG2tqj6XqQWciIghmlvL3wiw2ZsQvJEO+xbLnWZtIHnN1h2hZRjeYiHRmxBBB5EbitwOaHgh20Hesb50wr3kr6mAiwjmeG+YTdh7WkHtQatyTjQzFQ09QN8kY1uh7bteP3mle4ql7nPE/dFFNA47YZbgfZeL+0FW0gIiICpTulq0tjo4W7nOleetoY1v/scrrWf+6UfeqpRwELj6Xf8IIZojofd+LUocLhry8/cBcD6QFrNZj0As18WaeUMp9QH4rTiAiIgorumPLoeqf2xKkVd3dMeXQ9U/tiVIoCt3ue8rjEKh9bVC7afwYuXfXDafutPpcDwCqJaZyEwZTy739oGt3mWodbYXOcCW9tg1vYEFWabs2nMNc6GnPiaUuY3k6Tc93TtGqDyGzevT0LaOBjx92Y429O0kRMO6V4NiT9hp2W4nqN6yoKZ2L1EcbTd80rW34lz3AX9JWy8Hw5mEQRwUYsyJga0dQ39Z39qDttaGABgsBsAG4BfURAXwjW2O2hfUQZ8016OG4RetwFloXHx7BujcTse0fQJ2EcDbgdkO0X5tOUa5kkhIhksycbbahPl2HFp287XHFarxOhZicMkNYNZkjHMcOhwsfasZ45hzsIqJoJt8UjmddiQDbpG3tQW53RGWhG+KvpBsfaOW27WFyx/WRcfdaqVWiZX/C7KpdLtfHBe52nWp3e1wZbqcs7ICtHudf0pJ+yyf1xKrlaPc6/pST9lk/riQaSREQFmjugaH3Nimu0WEsLHdZF2n1ALS6z/AN0oy1TSHnE8eh3/ACg4O5vrTFXVEXCSn1vvMe0D1SOWh1mPQE/UxZgHGKUH0A/gtOICIiAs/d0m21VSnnC4eh5/3WgVSHdL0hIopWjYDMxx6T3tzR/K5BE9AD9XFmjnDKPYfwWm1lHQ3W+4sXpidgeXMP3mke2y1cgIiIKK7pjy6Hqn9sSpFXd3THl0PVP7YlSKAtMZw8Vlg94+rU47C6O/qJWZ1pvLrRmjLQji2uNK+Pb+sZcD+ZoKCjNGDGyYtRCbd39p7Rtb6wFrtYrwKuOE1UE3GGWN9vMcHW9S2dSVLaxjJKc6zXtDmkcQRcH1oOZERAREQFkzS40Nxis73u7409pY0n13Wr6idtMxz5yGtaC5xO4AC5JPKwWNc04p791lRUcJZXOHmk7PVZBd2hzxuAVQm3a9QB1d7YfaSs+LRGEM+C+VXun2OfA927brTu1WbPvt9CzugK0e51/Skn7LJ/XEquVo9zr+lJP2WT+uJBpJERAVAd0q+9TSDlE8+lw/2V/rNvdDVvujEmRjaIoWjqLi5xHs9KDp6A262LstwilP8tvxWnlnTucaQy4hNJbwWU7hfk5z2W9TXLRaAiIgKutPGGe78Ke5ouYZGSdm1hPoeVYq6OO4a3GKaaCfyZY3sPRrAi/WL37EGNMMrXYbNHNB5UT2vb1tII9i2pSVDatjJIDdr2hzTzBFx6isUV1I6gkfFUizo3Oa4dLTY+xaY0GY/wC/OGtjlPjKZ3endLd7D6DbrYUFiIiIKK7pjy6Hqn9sSpFXd3THl0PVP7YlSKArv7nPMgjM1DUGxce+xXO82Ae0dNmh1uhx5qkF3MHxOTBp458PdqyRuDmnp5HoI2HoKCU6W8rHLFfJqDxM5dJEeFibuZ90m3Vqqd6D9IrIGtw/HHhoB+LyOOzafkiTu2nwfRyvL3NpdMOGCxDJQOt0E9vSWHs1hyO7OuZcvT5ZndBizNVw3H5rx9JruIQbORZkybphrMvgR4h8ahGwB5tI0chJxHQ6/WFZNBp1w+oHxtlRCeN2Nc3sLXXPoCC0kVXV+nTDqcfFWVEp4WY1o7S5wPqKrjOWmSsx5pjwse5IjsOqbyuHIyfNHm2PTwQSvThpFYGOw/A3hznXFS9puGgb4gRvJ2h3K1uJtVWQ8suzbWx08Vw0+FK4fNjFtY+sAdLgvOwPBpswTtgwthkked3ADi5x4NHElaPy/g9Lokw982IEOlIHfXjfI/bqxMvw32HWSgjPdC48yjggw+jsNaz3tG5sbfBY3tIP7nUqGXp5lxyXMdTJUV5u+Q3twaNwaOgDYvMQFaPc6/pST9lk/riVXK0e51/Skn7LJ/XEg0kiIgblj3SBivv1iNVMDcOlcGeYzwG/ytC01pLx/wCDmHVEzT4ZbqR+e/wR6Ll3U0rIvlHZtJQaB7m/DO80tRO4fKyBoPMMH+7yrhUb0dYJ8HsOpoHeUGaz/PeS93oLrdQCkiAiIgIiIM3afcsnCq33VAPF1IueTZWgBw7QA7rLl5OhvNXwZxBoqTaGe0cnQT5D+x2zqcVoPSDlhubaKSB1tfyonH5sjb6p7bkHocVkSogdTOcyoaWuaS1zSLEEbCCOBBQbfRVroUzuMx0wp693xinaBtO2SMbGv27yNx7DxVlIKK7pjy6Hqn9sSpFbUxPBabF9X31p4Z9W+r32Nr9W9r21gbXsN3JdL4G4d9Qo/wCHi/Kgxwi2P8DcO+oUf8PF+VPgbh31Cj/h4vyoMp5SzRUZTnE2Eusdz2nayRv0XDl07xwWgcHzRhelKAQYq1oltcwybHtO7Wjk2X7DfmFK/gbh31Cj/h4vyo3J2HtN20FICP8A88X5UFQ5j0CyRkuy3UB7eDJtjv32ix9AUIqtFuK0ps+jeeljmPH8ritYNaGizdgG4L6gybTaLsVqfk6N485zGf1uCmuXdAs0xDsxTtjbxZD4T7ee4aoPYVfqIIDV4jhWiin1IA1ryNjG+FPKQNhceA6TYC+zkqAz1nWoznNr151Y2371E3yWD8XG20+wbFqSfKdDUuL6iipXucbuc6CMuJ5kltyV+Pgbh31Cj/h4vyoMcItj/A3DvqFH/DxflT4G4d9Qo/4eL8qDHCtHudf0pJ+yyf1xK9vgbh31Cj/h4vyrtYdl+kwt2vhlLBC8ixdHExjrGxIu1oNtg2dCD0kRQ7SfnNuTqQvjIM8l2wt+1ba8j6Ld/XYcUFSd0Bmr30qm0lIbx0+1/TMd4+62w63OUd0RZZOZcRiEg8VCRLLyIabtb951h1XUNkkMzi6UlznEkkm5JO0kk7yStSaHMo/BehDqltp6jVfLcWc0W8CM+aCdnNxQTxERAREQEREBUZp6yIQTiOFt2bBUtHPcJfYD1A81ea/E0QmaWzAOa4EEHaCDsII5IMX4DjMuATx1GGu1Xxm45EcWkcWkbCFrHI2bYc40zZqLwXDZLGT4Ub+XUd4PEHgbgUHpa0dOynKZsOBdSSO2Hf3px/w3fZ+iew7d8VyjmifKdQJ8KdY7ntPkPb9Fw/Hgg2QijWSM60+codfD3asjbd8id5bD+LeThs7bhSVAREQEREBERAREQEREBERARF4+aMy0+VoDNi7w1u5rd73u4Na3ifUN5sEHJmTHoct076jE3WYwbh5TncGNB3uO4LJ2dM0S5uqnz1xsDsjZfZGwbmj2k8SV3M/54nzrNr1XgRMJ71ENzQeJ5vIAufRZcujjIsudZ9UXZAwjv0vIfQbfYXn1bz0hJdB+RDjk4rMSb8Xhd4AO6SUbR1tbsJ6bDmtHrrYbQR4XEyGgaGRxtDWtG4Af/b12UBERAREQEREBERBwV1GzEI3RVrBJG8EOa4XBB4WWa9KGi+TKrjPhQdLSE8iXQ8bPt83k/qB279Nr8vYJAQ8Ag7CDuI6kGKsIxSbBpWzYXI6KRu5zTY9IPMHiDsK0DkDTJBjIEWZNWmm2APJtFIedz5BvwOzp4Ly9IWhVtRrT5Psx20ugJ8E8bscfJP2Ts5W3Kjq+ikw6R0Vex0cjDZzXCxB6kG2muDhdu0HcV9WTcn6Sa7Ktm0snfYR/gyeE232T5Tew26CrlyxpqocWs3FNakf9vbEep43feA4bSgs1FwUdZHXND6J7ZGnc5pDh6QudAREQEREBEXHPM2naXVDg1o3lxAA7Sg5EVe5m0wYfgd20zzVSfRisWjrkPg8OFz0KnM4aWa7Md2QO9zQn5kflEfak8o9QsOhBcOfdLFLlgOjw8tqqgbNRrvAYeOu8X2j6I28Nm9Z1zJmKozNMZsYkMjuA+awfRa3cAvNhidO4NhBc5xAaALkk7gAN5VyaP9Cj6ktmzf4DN4gBs93nuHkjoBv1IIZo60eT50kvtipmka8pGw/ZZfY52zqHHgDqDAsGhwCFkGFMEcbBsA3k8XE8XHiSuzR0rKFjY6NrWMYAGtaLAAbgAFzICIiAiIgIiICIiAiIgIiIC8TM+VKXNLNTGYg/ZZrxskZ0teNo6t3QvbRBnjNug6ooLvy0/wB0s/VuIbKB1mzXeo9Cq7EsNmwp+piUT4n/AEXtLT6962wupiWFw4qzUxOKOZv0ZGhw67Eb+lBjHDsSmwt2vhsr4nc2OLT1bDtHQprhemHFMPsHysmH/dYD622PrVuY3oWw3EbmkbJTOP6t12/uvuLdVlC6/QBMy/vfWRvHAPjLD1bHOQfii0/1DB8fpIXn7D3MHodrr1Ie6AjI8dRvB6JAfa0KGVmhbFKf5NkUnmSC/wDNZea/RXizN9G7sfGfY9BY0ndARD5KjeeuQD2BebV90BM4fEqONh5vkc8egNb7VCmaLMWfuo39r4x7Xr0KPQzitT8pFHF58jf9N0H6xLTRilcCInxQA/qo/wAXlxUKxbGqjGXa2KzSTHhruJA6gdg7FadBoBqJbe76qKPnqsc8j0lo9amWC6D8PobHEHS1LvtHUZfzW7bdBJQZxpKV9a4Mo2OkcdzWguJ7ArKynoVrcWIdjVqSPZsdZ0rh0MB8H7xB6FoLCMCpsEbq4RBFCOOowAnrI2k9JXooIzlDIlHlFv8Adcd5LbZX+FI771rAdDQApMiICIiAiIgIiICIiAiIgIiICIiAiIgIiICIiAiIgIiICIiAiIgIiICIiAiIgIiICIiAiIgIiICIiAiIgIiICIiAiIgIiICIiAiIgIiICIiAiIgIiICIiD//2Q=="/>
          <p:cNvSpPr>
            <a:spLocks noChangeAspect="1" noChangeArrowheads="1"/>
          </p:cNvSpPr>
          <p:nvPr/>
        </p:nvSpPr>
        <p:spPr bwMode="auto">
          <a:xfrm>
            <a:off x="179917" y="-144463"/>
            <a:ext cx="4064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78871" name="Picture 23" descr="http://openclipart.org/image/300px/svg_to_png/185046/camera-icon.png">
            <a:hlinkClick r:id="rId8"/>
          </p:cNvPr>
          <p:cNvPicPr>
            <a:picLocks noChangeAspect="1" noChangeArrowheads="1"/>
          </p:cNvPicPr>
          <p:nvPr/>
        </p:nvPicPr>
        <p:blipFill>
          <a:blip r:embed="rId9" cstate="print"/>
          <a:srcRect/>
          <a:stretch>
            <a:fillRect/>
          </a:stretch>
        </p:blipFill>
        <p:spPr bwMode="auto">
          <a:xfrm>
            <a:off x="10058400" y="5334000"/>
            <a:ext cx="609600" cy="457200"/>
          </a:xfrm>
          <a:prstGeom prst="rect">
            <a:avLst/>
          </a:prstGeom>
          <a:noFill/>
        </p:spPr>
      </p:pic>
      <p:sp>
        <p:nvSpPr>
          <p:cNvPr id="28" name="TextBox 27"/>
          <p:cNvSpPr txBox="1"/>
          <p:nvPr/>
        </p:nvSpPr>
        <p:spPr>
          <a:xfrm>
            <a:off x="5791200" y="4572003"/>
            <a:ext cx="1625600" cy="584775"/>
          </a:xfrm>
          <a:prstGeom prst="rect">
            <a:avLst/>
          </a:prstGeom>
          <a:noFill/>
        </p:spPr>
        <p:txBody>
          <a:bodyPr wrap="square" rtlCol="0">
            <a:spAutoFit/>
          </a:bodyPr>
          <a:lstStyle/>
          <a:p>
            <a:pPr defTabSz="914400"/>
            <a:r>
              <a:rPr lang="en-US" sz="1700" b="1" i="1" dirty="0" smtClean="0">
                <a:solidFill>
                  <a:prstClr val="black"/>
                </a:solidFill>
              </a:rPr>
              <a:t>Start Hike</a:t>
            </a:r>
          </a:p>
          <a:p>
            <a:pPr defTabSz="914400"/>
            <a:r>
              <a:rPr lang="en-US" sz="1400" b="1" i="1" dirty="0" smtClean="0">
                <a:solidFill>
                  <a:prstClr val="black"/>
                </a:solidFill>
              </a:rPr>
              <a:t>8,500 ft</a:t>
            </a:r>
            <a:endParaRPr lang="en-US" sz="1400" b="1" i="1" dirty="0">
              <a:solidFill>
                <a:prstClr val="black"/>
              </a:solidFill>
            </a:endParaRPr>
          </a:p>
        </p:txBody>
      </p:sp>
      <p:pic>
        <p:nvPicPr>
          <p:cNvPr id="81922" name="Picture 2"/>
          <p:cNvPicPr>
            <a:picLocks noChangeAspect="1" noChangeArrowheads="1"/>
          </p:cNvPicPr>
          <p:nvPr/>
        </p:nvPicPr>
        <p:blipFill>
          <a:blip r:embed="rId10" cstate="print"/>
          <a:srcRect/>
          <a:stretch>
            <a:fillRect/>
          </a:stretch>
        </p:blipFill>
        <p:spPr bwMode="auto">
          <a:xfrm>
            <a:off x="5994400" y="3048000"/>
            <a:ext cx="1063487" cy="1576388"/>
          </a:xfrm>
          <a:prstGeom prst="rect">
            <a:avLst/>
          </a:prstGeom>
          <a:noFill/>
          <a:ln w="9525">
            <a:noFill/>
            <a:miter lim="800000"/>
            <a:headEnd/>
            <a:tailEnd/>
          </a:ln>
        </p:spPr>
      </p:pic>
      <p:sp>
        <p:nvSpPr>
          <p:cNvPr id="14" name="Rectangle 13"/>
          <p:cNvSpPr/>
          <p:nvPr/>
        </p:nvSpPr>
        <p:spPr>
          <a:xfrm>
            <a:off x="5588000" y="228600"/>
            <a:ext cx="629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TextBox 14"/>
          <p:cNvSpPr txBox="1"/>
          <p:nvPr/>
        </p:nvSpPr>
        <p:spPr>
          <a:xfrm>
            <a:off x="9042400" y="5105400"/>
            <a:ext cx="2946400" cy="292388"/>
          </a:xfrm>
          <a:prstGeom prst="rect">
            <a:avLst/>
          </a:prstGeom>
          <a:noFill/>
        </p:spPr>
        <p:txBody>
          <a:bodyPr wrap="square" rtlCol="0">
            <a:spAutoFit/>
          </a:bodyPr>
          <a:lstStyle/>
          <a:p>
            <a:pPr defTabSz="914400"/>
            <a:r>
              <a:rPr lang="en-US" sz="1300" b="1" i="1" dirty="0" smtClean="0">
                <a:solidFill>
                  <a:prstClr val="black"/>
                </a:solidFill>
              </a:rPr>
              <a:t>Cluster of Butterflies on tree</a:t>
            </a:r>
            <a:endParaRPr lang="en-US" sz="1300" b="1" i="1" dirty="0">
              <a:solidFill>
                <a:prstClr val="black"/>
              </a:solidFill>
            </a:endParaRPr>
          </a:p>
        </p:txBody>
      </p:sp>
      <p:sp>
        <p:nvSpPr>
          <p:cNvPr id="16" name="TextBox 15"/>
          <p:cNvSpPr txBox="1"/>
          <p:nvPr/>
        </p:nvSpPr>
        <p:spPr>
          <a:xfrm>
            <a:off x="7303388" y="2063902"/>
            <a:ext cx="2197102" cy="292388"/>
          </a:xfrm>
          <a:prstGeom prst="rect">
            <a:avLst/>
          </a:prstGeom>
          <a:noFill/>
        </p:spPr>
        <p:txBody>
          <a:bodyPr wrap="square" rtlCol="0">
            <a:spAutoFit/>
          </a:bodyPr>
          <a:lstStyle/>
          <a:p>
            <a:pPr defTabSz="914400"/>
            <a:r>
              <a:rPr lang="en-US" sz="1300" b="1" i="1" dirty="0" smtClean="0">
                <a:solidFill>
                  <a:prstClr val="black"/>
                </a:solidFill>
              </a:rPr>
              <a:t>Field of Butterflies in flight</a:t>
            </a:r>
            <a:endParaRPr lang="en-US" sz="1300" b="1" i="1" dirty="0">
              <a:solidFill>
                <a:prstClr val="black"/>
              </a:solidFill>
            </a:endParaRPr>
          </a:p>
        </p:txBody>
      </p:sp>
      <p:pic>
        <p:nvPicPr>
          <p:cNvPr id="1028" name="Picture 4" descr="C:\Documents and Settings\tdavis\Local Settings\Temporary Internet Files\Content.IE5\JBHN02QP\MC900433839[1].png"/>
          <p:cNvPicPr>
            <a:picLocks noChangeAspect="1" noChangeArrowheads="1"/>
          </p:cNvPicPr>
          <p:nvPr/>
        </p:nvPicPr>
        <p:blipFill>
          <a:blip r:embed="rId11" cstate="print"/>
          <a:srcRect/>
          <a:stretch>
            <a:fillRect/>
          </a:stretch>
        </p:blipFill>
        <p:spPr bwMode="auto">
          <a:xfrm>
            <a:off x="6299200" y="5867400"/>
            <a:ext cx="1015848" cy="761886"/>
          </a:xfrm>
          <a:prstGeom prst="rect">
            <a:avLst/>
          </a:prstGeom>
          <a:noFill/>
        </p:spPr>
      </p:pic>
      <p:sp>
        <p:nvSpPr>
          <p:cNvPr id="19" name="TextBox 18"/>
          <p:cNvSpPr txBox="1"/>
          <p:nvPr/>
        </p:nvSpPr>
        <p:spPr>
          <a:xfrm>
            <a:off x="5617497" y="258866"/>
            <a:ext cx="1320800" cy="369332"/>
          </a:xfrm>
          <a:prstGeom prst="rect">
            <a:avLst/>
          </a:prstGeom>
          <a:noFill/>
        </p:spPr>
        <p:txBody>
          <a:bodyPr wrap="square" rtlCol="0">
            <a:spAutoFit/>
          </a:bodyPr>
          <a:lstStyle/>
          <a:p>
            <a:pPr defTabSz="914400"/>
            <a:r>
              <a:rPr lang="en-US" b="1" dirty="0" smtClean="0">
                <a:solidFill>
                  <a:prstClr val="black"/>
                </a:solidFill>
                <a:latin typeface="Arial Black" pitchFamily="34" charset="0"/>
              </a:rPr>
              <a:t>MAP</a:t>
            </a:r>
            <a:endParaRPr lang="en-US" b="1" dirty="0">
              <a:solidFill>
                <a:prstClr val="black"/>
              </a:solidFill>
              <a:latin typeface="Arial Black" pitchFamily="34" charset="0"/>
            </a:endParaRPr>
          </a:p>
        </p:txBody>
      </p:sp>
      <p:pic>
        <p:nvPicPr>
          <p:cNvPr id="1027" name="Picture 3" descr="C:\Documents and Settings\tdavis\Local Settings\Temporary Internet Files\Content.IE5\7VJJBQ28\MC900434720[1].png"/>
          <p:cNvPicPr>
            <a:picLocks noChangeAspect="1" noChangeArrowheads="1"/>
          </p:cNvPicPr>
          <p:nvPr/>
        </p:nvPicPr>
        <p:blipFill>
          <a:blip r:embed="rId12" cstate="print"/>
          <a:srcRect/>
          <a:stretch>
            <a:fillRect/>
          </a:stretch>
        </p:blipFill>
        <p:spPr bwMode="auto">
          <a:xfrm>
            <a:off x="8128002" y="3352803"/>
            <a:ext cx="812609" cy="609457"/>
          </a:xfrm>
          <a:prstGeom prst="rect">
            <a:avLst/>
          </a:prstGeom>
          <a:noFill/>
        </p:spPr>
      </p:pic>
      <p:pic>
        <p:nvPicPr>
          <p:cNvPr id="22" name="Picture 3" descr="C:\Documents and Settings\tdavis\Local Settings\Temporary Internet Files\Content.IE5\7VJJBQ28\MC900434720[1].png"/>
          <p:cNvPicPr>
            <a:picLocks noChangeAspect="1" noChangeArrowheads="1"/>
          </p:cNvPicPr>
          <p:nvPr/>
        </p:nvPicPr>
        <p:blipFill>
          <a:blip r:embed="rId12" cstate="print"/>
          <a:srcRect/>
          <a:stretch>
            <a:fillRect/>
          </a:stretch>
        </p:blipFill>
        <p:spPr bwMode="auto">
          <a:xfrm>
            <a:off x="10160002" y="1219203"/>
            <a:ext cx="812609" cy="609457"/>
          </a:xfrm>
          <a:prstGeom prst="rect">
            <a:avLst/>
          </a:prstGeom>
          <a:noFill/>
        </p:spPr>
      </p:pic>
      <p:pic>
        <p:nvPicPr>
          <p:cNvPr id="2" name="Picture 4" descr="C:\Documents and Settings\tdavis\Local Settings\Temporary Internet Files\Content.IE5\VZNKFPD1\MC900432552[1].png"/>
          <p:cNvPicPr>
            <a:picLocks noChangeAspect="1" noChangeArrowheads="1"/>
          </p:cNvPicPr>
          <p:nvPr/>
        </p:nvPicPr>
        <p:blipFill>
          <a:blip r:embed="rId13" cstate="print"/>
          <a:srcRect/>
          <a:stretch>
            <a:fillRect/>
          </a:stretch>
        </p:blipFill>
        <p:spPr bwMode="auto">
          <a:xfrm>
            <a:off x="7112000" y="4419600"/>
            <a:ext cx="812800" cy="609600"/>
          </a:xfrm>
          <a:prstGeom prst="rect">
            <a:avLst/>
          </a:prstGeom>
          <a:noFill/>
        </p:spPr>
      </p:pic>
    </p:spTree>
    <p:extLst>
      <p:ext uri="{BB962C8B-B14F-4D97-AF65-F5344CB8AC3E}">
        <p14:creationId xmlns:p14="http://schemas.microsoft.com/office/powerpoint/2010/main" val="4047040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41009" y="2887041"/>
            <a:ext cx="3217067" cy="1077218"/>
          </a:xfrm>
          <a:prstGeom prst="rect">
            <a:avLst/>
          </a:prstGeom>
          <a:solidFill>
            <a:schemeClr val="bg1">
              <a:lumMod val="95000"/>
            </a:schemeClr>
          </a:solidFill>
          <a:ln w="25400">
            <a:solidFill>
              <a:schemeClr val="tx1"/>
            </a:solidFill>
          </a:ln>
        </p:spPr>
        <p:txBody>
          <a:bodyPr wrap="square" rtlCol="0">
            <a:spAutoFit/>
          </a:bodyPr>
          <a:lstStyle/>
          <a:p>
            <a:pPr>
              <a:tabLst>
                <a:tab pos="182880" algn="l"/>
              </a:tabLst>
            </a:pPr>
            <a:endParaRPr lang="en-US" sz="800" dirty="0" smtClean="0"/>
          </a:p>
          <a:p>
            <a:pPr>
              <a:tabLst>
                <a:tab pos="182880" algn="l"/>
              </a:tabLst>
            </a:pPr>
            <a:r>
              <a:rPr lang="en-US" sz="2000" dirty="0" smtClean="0"/>
              <a:t>Stack-up the numbers and Circle the signs.</a:t>
            </a:r>
            <a:endParaRPr lang="en-US" sz="2000" b="1" dirty="0" smtClean="0">
              <a:sym typeface="Wingdings" pitchFamily="2" charset="2"/>
            </a:endParaRPr>
          </a:p>
          <a:p>
            <a:pPr>
              <a:tabLst>
                <a:tab pos="182880" algn="l"/>
              </a:tabLst>
            </a:pPr>
            <a:endParaRPr lang="en-US" sz="1600" dirty="0"/>
          </a:p>
        </p:txBody>
      </p:sp>
      <p:sp>
        <p:nvSpPr>
          <p:cNvPr id="8" name="TextBox 7"/>
          <p:cNvSpPr txBox="1"/>
          <p:nvPr/>
        </p:nvSpPr>
        <p:spPr>
          <a:xfrm>
            <a:off x="5010323" y="1598473"/>
            <a:ext cx="3236410" cy="1169551"/>
          </a:xfrm>
          <a:prstGeom prst="rect">
            <a:avLst/>
          </a:prstGeom>
          <a:solidFill>
            <a:schemeClr val="bg1">
              <a:lumMod val="95000"/>
            </a:schemeClr>
          </a:solidFill>
          <a:ln w="25400">
            <a:solidFill>
              <a:schemeClr val="tx1"/>
            </a:solidFill>
          </a:ln>
        </p:spPr>
        <p:txBody>
          <a:bodyPr wrap="square" rtlCol="0">
            <a:spAutoFit/>
          </a:bodyPr>
          <a:lstStyle/>
          <a:p>
            <a:pPr>
              <a:tabLst>
                <a:tab pos="182880" algn="l"/>
              </a:tabLst>
            </a:pPr>
            <a:r>
              <a:rPr lang="en-US" sz="2000" b="1" dirty="0" smtClean="0">
                <a:solidFill>
                  <a:srgbClr val="C00000"/>
                </a:solidFill>
              </a:rPr>
              <a:t>Same Signs…</a:t>
            </a:r>
          </a:p>
          <a:p>
            <a:pPr>
              <a:tabLst>
                <a:tab pos="182880" algn="l"/>
              </a:tabLst>
            </a:pPr>
            <a:endParaRPr lang="en-US" sz="1000" dirty="0" smtClean="0"/>
          </a:p>
          <a:p>
            <a:pPr>
              <a:tabLst>
                <a:tab pos="182880" algn="l"/>
              </a:tabLst>
            </a:pPr>
            <a:r>
              <a:rPr lang="en-US" sz="2000" dirty="0" smtClean="0"/>
              <a:t>ADD the numbers.</a:t>
            </a:r>
          </a:p>
          <a:p>
            <a:pPr>
              <a:tabLst>
                <a:tab pos="182880" algn="l"/>
              </a:tabLst>
            </a:pPr>
            <a:r>
              <a:rPr lang="en-US" sz="2000" dirty="0" smtClean="0"/>
              <a:t>KEEP the sign.</a:t>
            </a:r>
            <a:endParaRPr lang="en-US" sz="2000" dirty="0"/>
          </a:p>
        </p:txBody>
      </p:sp>
      <p:sp>
        <p:nvSpPr>
          <p:cNvPr id="9" name="TextBox 8"/>
          <p:cNvSpPr txBox="1"/>
          <p:nvPr/>
        </p:nvSpPr>
        <p:spPr>
          <a:xfrm>
            <a:off x="5010322" y="4083278"/>
            <a:ext cx="3236411" cy="1169551"/>
          </a:xfrm>
          <a:prstGeom prst="rect">
            <a:avLst/>
          </a:prstGeom>
          <a:solidFill>
            <a:schemeClr val="bg1">
              <a:lumMod val="95000"/>
            </a:schemeClr>
          </a:solidFill>
          <a:ln w="25400">
            <a:solidFill>
              <a:schemeClr val="tx1"/>
            </a:solidFill>
          </a:ln>
        </p:spPr>
        <p:txBody>
          <a:bodyPr wrap="square" rtlCol="0">
            <a:spAutoFit/>
          </a:bodyPr>
          <a:lstStyle/>
          <a:p>
            <a:pPr>
              <a:tabLst>
                <a:tab pos="182880" algn="l"/>
              </a:tabLst>
            </a:pPr>
            <a:r>
              <a:rPr lang="en-US" sz="2000" b="1" dirty="0" smtClean="0">
                <a:solidFill>
                  <a:srgbClr val="C00000"/>
                </a:solidFill>
              </a:rPr>
              <a:t>Different Signs…</a:t>
            </a:r>
          </a:p>
          <a:p>
            <a:pPr>
              <a:tabLst>
                <a:tab pos="182880" algn="l"/>
              </a:tabLst>
            </a:pPr>
            <a:endParaRPr lang="en-US" sz="1000" dirty="0" smtClean="0"/>
          </a:p>
          <a:p>
            <a:pPr>
              <a:tabLst>
                <a:tab pos="182880" algn="l"/>
              </a:tabLst>
            </a:pPr>
            <a:r>
              <a:rPr lang="en-US" sz="2000" dirty="0" smtClean="0"/>
              <a:t>SUBTRACT the numbers.</a:t>
            </a:r>
          </a:p>
          <a:p>
            <a:pPr>
              <a:tabLst>
                <a:tab pos="182880" algn="l"/>
              </a:tabLst>
            </a:pPr>
            <a:r>
              <a:rPr lang="en-US" sz="2000" dirty="0" smtClean="0"/>
              <a:t>Give sign of the bigger digit.</a:t>
            </a:r>
            <a:endParaRPr lang="en-US" dirty="0"/>
          </a:p>
        </p:txBody>
      </p:sp>
      <p:sp>
        <p:nvSpPr>
          <p:cNvPr id="10" name="Right Bracket 9"/>
          <p:cNvSpPr/>
          <p:nvPr/>
        </p:nvSpPr>
        <p:spPr>
          <a:xfrm rot="10800000">
            <a:off x="4512930" y="2183248"/>
            <a:ext cx="457199" cy="2484804"/>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4058076" y="3407632"/>
            <a:ext cx="454857"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539316" y="1491759"/>
                <a:ext cx="1651820" cy="954107"/>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b="1" i="1" dirty="0" smtClean="0">
                          <a:latin typeface="Cambria Math"/>
                        </a:rPr>
                        <m:t>−</m:t>
                      </m:r>
                      <m:r>
                        <a:rPr lang="en-US" sz="2400" b="1" i="1" dirty="0" smtClean="0">
                          <a:latin typeface="Cambria Math"/>
                        </a:rPr>
                        <m:t>𝟔</m:t>
                      </m:r>
                      <m:r>
                        <a:rPr lang="en-US" sz="2400" b="1" i="1" dirty="0" smtClean="0">
                          <a:latin typeface="Cambria Math"/>
                        </a:rPr>
                        <m:t> −</m:t>
                      </m:r>
                      <m:r>
                        <a:rPr lang="en-US" sz="2400" b="1" i="1" dirty="0" smtClean="0">
                          <a:latin typeface="Cambria Math"/>
                        </a:rPr>
                        <m:t>𝟒</m:t>
                      </m:r>
                      <m:r>
                        <a:rPr lang="en-US" sz="2400" b="1" i="1" dirty="0" smtClean="0">
                          <a:latin typeface="Cambria Math"/>
                        </a:rPr>
                        <m:t>=</m:t>
                      </m:r>
                    </m:oMath>
                  </m:oMathPara>
                </a14:m>
                <a:endParaRPr lang="en-US" sz="2400" b="1" i="1" dirty="0" smtClean="0">
                  <a:latin typeface="Cambria Math"/>
                </a:endParaRPr>
              </a:p>
              <a:p>
                <a:endParaRPr lang="en-US" sz="800" b="1" i="1" dirty="0" smtClean="0">
                  <a:latin typeface="Cambria Math"/>
                </a:endParaRPr>
              </a:p>
              <a:p>
                <a14:m>
                  <m:oMathPara xmlns:m="http://schemas.openxmlformats.org/officeDocument/2006/math" xmlns="">
                    <m:oMathParaPr>
                      <m:jc m:val="centerGroup"/>
                    </m:oMathParaPr>
                    <m:oMath xmlns:m="http://schemas.openxmlformats.org/officeDocument/2006/math">
                      <m:r>
                        <a:rPr lang="en-US" sz="2400" b="1" i="1" dirty="0">
                          <a:latin typeface="Cambria Math"/>
                        </a:rPr>
                        <m:t>𝟏𝟐</m:t>
                      </m:r>
                      <m:r>
                        <a:rPr lang="en-US" sz="2400" b="1" i="1" dirty="0">
                          <a:latin typeface="Cambria Math"/>
                        </a:rPr>
                        <m:t> + </m:t>
                      </m:r>
                      <m:r>
                        <a:rPr lang="en-US" sz="2400" b="1" i="1" dirty="0">
                          <a:latin typeface="Cambria Math"/>
                        </a:rPr>
                        <m:t>𝟑</m:t>
                      </m:r>
                      <m:r>
                        <a:rPr lang="en-US" sz="2400" b="1" i="1" dirty="0">
                          <a:latin typeface="Cambria Math"/>
                        </a:rPr>
                        <m:t>=</m:t>
                      </m:r>
                    </m:oMath>
                  </m:oMathPara>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539316" y="1491759"/>
                <a:ext cx="1651820" cy="9541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554067" y="4083278"/>
                <a:ext cx="1651820" cy="954107"/>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b="1" i="1" dirty="0" smtClean="0">
                          <a:latin typeface="Cambria Math"/>
                        </a:rPr>
                        <m:t>−</m:t>
                      </m:r>
                      <m:r>
                        <a:rPr lang="en-US" sz="2400" b="1" i="1" dirty="0" smtClean="0">
                          <a:latin typeface="Cambria Math"/>
                        </a:rPr>
                        <m:t>𝟖</m:t>
                      </m:r>
                      <m:r>
                        <a:rPr lang="en-US" sz="2400" b="1" i="1" dirty="0" smtClean="0">
                          <a:latin typeface="Cambria Math"/>
                        </a:rPr>
                        <m:t>+</m:t>
                      </m:r>
                      <m:r>
                        <a:rPr lang="en-US" sz="2400" b="1" i="1" dirty="0" smtClean="0">
                          <a:latin typeface="Cambria Math"/>
                        </a:rPr>
                        <m:t>𝟏𝟎</m:t>
                      </m:r>
                      <m:r>
                        <a:rPr lang="en-US" sz="2400" b="1" i="1" dirty="0" smtClean="0">
                          <a:latin typeface="Cambria Math"/>
                        </a:rPr>
                        <m:t>=</m:t>
                      </m:r>
                    </m:oMath>
                  </m:oMathPara>
                </a14:m>
                <a:endParaRPr lang="en-US" sz="2400" b="1" i="1" dirty="0" smtClean="0">
                  <a:latin typeface="Cambria Math"/>
                </a:endParaRPr>
              </a:p>
              <a:p>
                <a:endParaRPr lang="en-US" sz="800" b="1" i="1" dirty="0" smtClean="0">
                  <a:latin typeface="Cambria Math"/>
                </a:endParaRPr>
              </a:p>
              <a:p>
                <a14:m>
                  <m:oMathPara xmlns:m="http://schemas.openxmlformats.org/officeDocument/2006/math" xmlns="">
                    <m:oMathParaPr>
                      <m:jc m:val="centerGroup"/>
                    </m:oMathParaPr>
                    <m:oMath xmlns:m="http://schemas.openxmlformats.org/officeDocument/2006/math">
                      <m:r>
                        <a:rPr lang="en-US" sz="2400" b="1" i="1" dirty="0" smtClean="0">
                          <a:latin typeface="Cambria Math"/>
                        </a:rPr>
                        <m:t>𝟓</m:t>
                      </m:r>
                      <m:r>
                        <a:rPr lang="en-US" sz="2400" b="1" i="1" dirty="0">
                          <a:latin typeface="Cambria Math"/>
                        </a:rPr>
                        <m:t> </m:t>
                      </m:r>
                      <m:r>
                        <a:rPr lang="en-US" sz="2400" b="1" i="1" dirty="0" smtClean="0">
                          <a:latin typeface="Cambria Math"/>
                        </a:rPr>
                        <m:t>−</m:t>
                      </m:r>
                      <m:r>
                        <a:rPr lang="en-US" sz="2400" b="1" i="1" dirty="0" smtClean="0">
                          <a:latin typeface="Cambria Math"/>
                        </a:rPr>
                        <m:t>𝟏𝟓</m:t>
                      </m:r>
                      <m:r>
                        <a:rPr lang="en-US" sz="2400" b="1" i="1" dirty="0" smtClean="0">
                          <a:latin typeface="Cambria Math"/>
                        </a:rPr>
                        <m:t> =</m:t>
                      </m:r>
                    </m:oMath>
                  </m:oMathPara>
                </a14:m>
                <a:endParaRPr lang="en-US"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8554067" y="4083278"/>
                <a:ext cx="1651820" cy="954107"/>
              </a:xfrm>
              <a:prstGeom prst="rect">
                <a:avLst/>
              </a:prstGeom>
              <a:blipFill rotWithShape="1">
                <a:blip r:embed="rId4"/>
                <a:stretch>
                  <a:fillRect/>
                </a:stretch>
              </a:blipFill>
            </p:spPr>
            <p:txBody>
              <a:bodyPr/>
              <a:lstStyle/>
              <a:p>
                <a:r>
                  <a:rPr lang="en-US">
                    <a:noFill/>
                  </a:rPr>
                  <a:t> </a:t>
                </a:r>
              </a:p>
            </p:txBody>
          </p:sp>
        </mc:Fallback>
      </mc:AlternateContent>
      <p:sp>
        <p:nvSpPr>
          <p:cNvPr id="15" name="Title 3"/>
          <p:cNvSpPr txBox="1">
            <a:spLocks/>
          </p:cNvSpPr>
          <p:nvPr/>
        </p:nvSpPr>
        <p:spPr>
          <a:xfrm>
            <a:off x="0" y="0"/>
            <a:ext cx="12192000" cy="1293028"/>
          </a:xfrm>
          <a:prstGeom prst="rect">
            <a:avLst/>
          </a:prstGeom>
          <a:solidFill>
            <a:srgbClr val="4A9BDC">
              <a:lumMod val="60000"/>
              <a:lumOff val="40000"/>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t/>
            </a:r>
            <a:br>
              <a:rPr kumimoji="0" lang="en-US" sz="3200" b="0" i="0" u="none" strike="noStrike" kern="1200" cap="all" spc="0" normalizeH="0" baseline="0" noProof="0" dirty="0" smtClean="0">
                <a:ln>
                  <a:noFill/>
                </a:ln>
                <a:solidFill>
                  <a:sysClr val="windowText" lastClr="000000"/>
                </a:solidFill>
                <a:effectLst/>
                <a:uLnTx/>
                <a:uFillTx/>
                <a:latin typeface="Century Gothic"/>
                <a:ea typeface="+mj-ea"/>
                <a:cs typeface="+mj-cs"/>
              </a:rPr>
            </a:br>
            <a:endParaRPr kumimoji="0" lang="en-US" sz="2400" b="0" i="0" u="none" strike="noStrike" kern="1200" cap="all" spc="0" normalizeH="0" baseline="0" noProof="0" dirty="0">
              <a:ln>
                <a:noFill/>
              </a:ln>
              <a:solidFill>
                <a:sysClr val="windowText" lastClr="000000"/>
              </a:solidFill>
              <a:effectLst/>
              <a:uLnTx/>
              <a:uFillTx/>
              <a:latin typeface="Century Gothic"/>
              <a:ea typeface="+mj-ea"/>
              <a:cs typeface="+mj-cs"/>
            </a:endParaRPr>
          </a:p>
        </p:txBody>
      </p:sp>
      <p:sp>
        <p:nvSpPr>
          <p:cNvPr id="2" name="Title 1"/>
          <p:cNvSpPr>
            <a:spLocks noGrp="1"/>
          </p:cNvSpPr>
          <p:nvPr>
            <p:ph type="title"/>
          </p:nvPr>
        </p:nvSpPr>
        <p:spPr>
          <a:xfrm>
            <a:off x="609600" y="75014"/>
            <a:ext cx="10972800" cy="1143000"/>
          </a:xfrm>
        </p:spPr>
        <p:txBody>
          <a:bodyPr/>
          <a:lstStyle/>
          <a:p>
            <a:r>
              <a:rPr lang="en-US" dirty="0" smtClean="0"/>
              <a:t>Let’s Practice our Rules…</a:t>
            </a:r>
            <a:endParaRPr lang="en-US" dirty="0"/>
          </a:p>
        </p:txBody>
      </p:sp>
    </p:spTree>
    <p:extLst>
      <p:ext uri="{BB962C8B-B14F-4D97-AF65-F5344CB8AC3E}">
        <p14:creationId xmlns:p14="http://schemas.microsoft.com/office/powerpoint/2010/main" val="3811038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445714" y="2291873"/>
                <a:ext cx="165182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b="1" i="1" dirty="0" smtClean="0">
                          <a:latin typeface="Cambria Math"/>
                        </a:rPr>
                        <m:t>−</m:t>
                      </m:r>
                      <m:r>
                        <a:rPr lang="en-US" sz="2400" b="1" i="1" dirty="0" smtClean="0">
                          <a:latin typeface="Cambria Math"/>
                        </a:rPr>
                        <m:t>𝟔</m:t>
                      </m:r>
                      <m:r>
                        <a:rPr lang="en-US" sz="2400" b="1" i="1" dirty="0" smtClean="0">
                          <a:latin typeface="Cambria Math"/>
                        </a:rPr>
                        <m:t> −</m:t>
                      </m:r>
                      <m:r>
                        <a:rPr lang="en-US" sz="2400" b="1" i="1" dirty="0" smtClean="0">
                          <a:latin typeface="Cambria Math"/>
                        </a:rPr>
                        <m:t>𝟒</m:t>
                      </m:r>
                      <m:r>
                        <a:rPr lang="en-US" sz="2400" b="1" i="1" dirty="0" smtClean="0">
                          <a:latin typeface="Cambria Math"/>
                        </a:rPr>
                        <m:t>=</m:t>
                      </m:r>
                    </m:oMath>
                  </m:oMathPara>
                </a14:m>
                <a:endParaRPr lang="en-US" sz="2400" b="1" i="1" dirty="0" smtClean="0">
                  <a:latin typeface="Cambria Math"/>
                </a:endParaRPr>
              </a:p>
              <a:p>
                <a:endParaRPr lang="en-US" sz="800" b="1" i="1" dirty="0" smtClean="0">
                  <a:latin typeface="Cambria Math"/>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5714" y="2291873"/>
                <a:ext cx="1651820"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5714" y="4311452"/>
                <a:ext cx="165182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b="1" i="1" dirty="0" smtClean="0">
                          <a:latin typeface="Cambria Math"/>
                        </a:rPr>
                        <m:t>−</m:t>
                      </m:r>
                      <m:r>
                        <a:rPr lang="en-US" sz="2400" b="1" i="1" dirty="0" smtClean="0">
                          <a:latin typeface="Cambria Math"/>
                        </a:rPr>
                        <m:t>𝟖</m:t>
                      </m:r>
                      <m:r>
                        <a:rPr lang="en-US" sz="2400" b="1" i="1" dirty="0" smtClean="0">
                          <a:latin typeface="Cambria Math"/>
                        </a:rPr>
                        <m:t>+</m:t>
                      </m:r>
                      <m:r>
                        <a:rPr lang="en-US" sz="2400" b="1" i="1" dirty="0" smtClean="0">
                          <a:latin typeface="Cambria Math"/>
                        </a:rPr>
                        <m:t>𝟏𝟎</m:t>
                      </m:r>
                      <m:r>
                        <a:rPr lang="en-US" sz="2400" b="1" i="1" dirty="0" smtClean="0">
                          <a:latin typeface="Cambria Math"/>
                        </a:rPr>
                        <m:t>=</m:t>
                      </m:r>
                    </m:oMath>
                  </m:oMathPara>
                </a14:m>
                <a:endParaRPr lang="en-US" sz="2400" b="1" i="1" dirty="0" smtClean="0">
                  <a:latin typeface="Cambria Math"/>
                </a:endParaRPr>
              </a:p>
              <a:p>
                <a:endParaRPr lang="en-US" sz="800" b="1" i="1" dirty="0" smtClean="0">
                  <a:latin typeface="Cambria Math"/>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5714" y="4311452"/>
                <a:ext cx="1651820" cy="584775"/>
              </a:xfrm>
              <a:prstGeom prst="rect">
                <a:avLst/>
              </a:prstGeom>
              <a:blipFill rotWithShape="1">
                <a:blip r:embed="rId4"/>
                <a:stretch>
                  <a:fillRect/>
                </a:stretch>
              </a:blipFill>
            </p:spPr>
            <p:txBody>
              <a:bodyPr/>
              <a:lstStyle/>
              <a:p>
                <a:r>
                  <a:rPr lang="en-US">
                    <a:noFill/>
                  </a:rPr>
                  <a:t> </a:t>
                </a:r>
              </a:p>
            </p:txBody>
          </p:sp>
        </mc:Fallback>
      </mc:AlternateContent>
      <p:pic>
        <p:nvPicPr>
          <p:cNvPr id="2050" name="Picture 2" descr="http://www.clipartbest.com/cliparts/9cp/oGr/9cpoGrGK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0" y="2636535"/>
            <a:ext cx="9827475" cy="8748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ipartbest.com/cliparts/9cp/oGr/9cpoGrGK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203" y="4788426"/>
            <a:ext cx="9747902" cy="86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81912" y="3636792"/>
            <a:ext cx="3957045" cy="369332"/>
          </a:xfrm>
          <a:prstGeom prst="rect">
            <a:avLst/>
          </a:prstGeom>
          <a:noFill/>
        </p:spPr>
        <p:txBody>
          <a:bodyPr wrap="none" rtlCol="0">
            <a:spAutoFit/>
          </a:bodyPr>
          <a:lstStyle/>
          <a:p>
            <a:r>
              <a:rPr lang="en-US" dirty="0" smtClean="0">
                <a:solidFill>
                  <a:srgbClr val="0000CC"/>
                </a:solidFill>
                <a:latin typeface="Arial Black" panose="020B0A04020102020204" pitchFamily="34" charset="0"/>
              </a:rPr>
              <a:t>Same Signs  = Same Direction</a:t>
            </a:r>
            <a:endParaRPr lang="en-US" dirty="0">
              <a:solidFill>
                <a:srgbClr val="0000CC"/>
              </a:solidFill>
              <a:latin typeface="Arial Black" panose="020B0A04020102020204" pitchFamily="34" charset="0"/>
            </a:endParaRPr>
          </a:p>
        </p:txBody>
      </p:sp>
      <p:sp>
        <p:nvSpPr>
          <p:cNvPr id="19" name="TextBox 18"/>
          <p:cNvSpPr txBox="1"/>
          <p:nvPr/>
        </p:nvSpPr>
        <p:spPr>
          <a:xfrm>
            <a:off x="3469760" y="5874130"/>
            <a:ext cx="5006820" cy="369332"/>
          </a:xfrm>
          <a:prstGeom prst="rect">
            <a:avLst/>
          </a:prstGeom>
          <a:noFill/>
        </p:spPr>
        <p:txBody>
          <a:bodyPr wrap="none" rtlCol="0">
            <a:spAutoFit/>
          </a:bodyPr>
          <a:lstStyle/>
          <a:p>
            <a:r>
              <a:rPr lang="en-US" dirty="0" smtClean="0">
                <a:solidFill>
                  <a:srgbClr val="0000CC"/>
                </a:solidFill>
                <a:latin typeface="Arial Black" panose="020B0A04020102020204" pitchFamily="34" charset="0"/>
              </a:rPr>
              <a:t>Different Signs = Different Directions</a:t>
            </a:r>
            <a:endParaRPr lang="en-US" dirty="0">
              <a:solidFill>
                <a:srgbClr val="0000CC"/>
              </a:solidFill>
              <a:latin typeface="Arial Black" panose="020B0A04020102020204" pitchFamily="34" charset="0"/>
            </a:endParaRPr>
          </a:p>
        </p:txBody>
      </p:sp>
      <p:sp>
        <p:nvSpPr>
          <p:cNvPr id="10" name="Title 3"/>
          <p:cNvSpPr txBox="1">
            <a:spLocks/>
          </p:cNvSpPr>
          <p:nvPr/>
        </p:nvSpPr>
        <p:spPr>
          <a:xfrm>
            <a:off x="0" y="0"/>
            <a:ext cx="12192000" cy="1293028"/>
          </a:xfrm>
          <a:prstGeom prst="rect">
            <a:avLst/>
          </a:prstGeom>
          <a:solidFill>
            <a:srgbClr val="4A9BDC">
              <a:lumMod val="60000"/>
              <a:lumOff val="40000"/>
            </a:srgb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all" spc="0" normalizeH="0" baseline="0" noProof="0" dirty="0">
              <a:ln>
                <a:noFill/>
              </a:ln>
              <a:solidFill>
                <a:sysClr val="windowText" lastClr="000000"/>
              </a:solidFill>
              <a:effectLst/>
              <a:uLnTx/>
              <a:uFillTx/>
              <a:latin typeface="Century Gothic"/>
              <a:ea typeface="+mj-ea"/>
              <a:cs typeface="+mj-cs"/>
            </a:endParaRPr>
          </a:p>
        </p:txBody>
      </p:sp>
      <p:sp>
        <p:nvSpPr>
          <p:cNvPr id="13" name="Title 1"/>
          <p:cNvSpPr>
            <a:spLocks noGrp="1"/>
          </p:cNvSpPr>
          <p:nvPr>
            <p:ph type="title"/>
          </p:nvPr>
        </p:nvSpPr>
        <p:spPr>
          <a:xfrm>
            <a:off x="219445" y="75014"/>
            <a:ext cx="10972800" cy="1143000"/>
          </a:xfrm>
        </p:spPr>
        <p:txBody>
          <a:bodyPr/>
          <a:lstStyle/>
          <a:p>
            <a:r>
              <a:rPr lang="en-US" dirty="0" smtClean="0"/>
              <a:t>Let’s Practice These…</a:t>
            </a:r>
            <a:endParaRPr lang="en-US" dirty="0"/>
          </a:p>
        </p:txBody>
      </p:sp>
      <p:sp>
        <p:nvSpPr>
          <p:cNvPr id="15" name="Content Placeholder 2"/>
          <p:cNvSpPr>
            <a:spLocks noGrp="1"/>
          </p:cNvSpPr>
          <p:nvPr>
            <p:ph idx="1"/>
          </p:nvPr>
        </p:nvSpPr>
        <p:spPr>
          <a:xfrm>
            <a:off x="259232" y="1436713"/>
            <a:ext cx="10972800" cy="732331"/>
          </a:xfrm>
        </p:spPr>
        <p:txBody>
          <a:bodyPr/>
          <a:lstStyle/>
          <a:p>
            <a:pPr marL="0" indent="0">
              <a:buNone/>
            </a:pPr>
            <a:r>
              <a:rPr lang="en-US" dirty="0" smtClean="0"/>
              <a:t>We also justified that our rules work by using number lines.   </a:t>
            </a:r>
            <a:endParaRPr lang="en-US" dirty="0"/>
          </a:p>
        </p:txBody>
      </p:sp>
    </p:spTree>
    <p:extLst>
      <p:ext uri="{BB962C8B-B14F-4D97-AF65-F5344CB8AC3E}">
        <p14:creationId xmlns:p14="http://schemas.microsoft.com/office/powerpoint/2010/main" val="10581239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TC104033937[[fn=Vapor Trail]]</Template>
  <TotalTime>1102</TotalTime>
  <Words>1382</Words>
  <Application>Microsoft Macintosh PowerPoint</Application>
  <PresentationFormat>Custom</PresentationFormat>
  <Paragraphs>346</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Vapor Trail</vt:lpstr>
      <vt:lpstr>Office Theme</vt:lpstr>
      <vt:lpstr>Lesson 6.NS.9 (ALT 3) Adding and Subtracting Integers with Double Signs</vt:lpstr>
      <vt:lpstr>PowerPoint Presentation</vt:lpstr>
      <vt:lpstr>Why Learn?</vt:lpstr>
      <vt:lpstr>PowerPoint Presentation</vt:lpstr>
      <vt:lpstr>PowerPoint Presentation</vt:lpstr>
      <vt:lpstr>PowerPoint Presentation</vt:lpstr>
      <vt:lpstr>PowerPoint Presentation</vt:lpstr>
      <vt:lpstr>Let’s Practice our Rules…</vt:lpstr>
      <vt:lpstr>Let’s Practice These…</vt:lpstr>
      <vt:lpstr>PowerPoint Presentation</vt:lpstr>
      <vt:lpstr>Let’s Get Started with Today’s Skill…</vt:lpstr>
      <vt:lpstr>What are DOUBLE SIGNS?</vt:lpstr>
      <vt:lpstr>PowerPoint Presentation</vt:lpstr>
      <vt:lpstr>PowerPoint Presentation</vt:lpstr>
      <vt:lpstr>PowerPoint Presentation</vt:lpstr>
      <vt:lpstr>Moving On…</vt:lpstr>
      <vt:lpstr>Steps When using a Number Line</vt:lpstr>
      <vt:lpstr>Guided Practice</vt:lpstr>
      <vt:lpstr>You Try!</vt:lpstr>
      <vt:lpstr>Moving On…</vt:lpstr>
      <vt:lpstr>Steps for Adding or Subtracting Integers Using Rules </vt:lpstr>
      <vt:lpstr>Steps for Adding or Subtracting Integers using Rules  </vt:lpstr>
      <vt:lpstr>Steps for Adding or Subtracting Integers using rules  </vt:lpstr>
      <vt:lpstr>Steps for Adding or Subtracting Integers using rules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Nicki Hesse</cp:lastModifiedBy>
  <cp:revision>266</cp:revision>
  <cp:lastPrinted>2016-04-04T23:50:12Z</cp:lastPrinted>
  <dcterms:created xsi:type="dcterms:W3CDTF">2013-07-15T20:26:09Z</dcterms:created>
  <dcterms:modified xsi:type="dcterms:W3CDTF">2020-03-23T20:17:37Z</dcterms:modified>
</cp:coreProperties>
</file>