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Architects Daughter"/>
      <p:regular r:id="rId10"/>
    </p:embeddedFont>
    <p:embeddedFont>
      <p:font typeface="Butterfly Kids"/>
      <p:regular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ButterflyKids-regular.fntdata"/><Relationship Id="rId10" Type="http://schemas.openxmlformats.org/officeDocument/2006/relationships/font" Target="fonts/ArchitectsDaughter-regular.fnt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d51baeb06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d51baeb06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d51baeb06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d51baeb06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d51baeb064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d51baeb06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500">
                <a:latin typeface="Butterfly Kids"/>
                <a:ea typeface="Butterfly Kids"/>
                <a:cs typeface="Butterfly Kids"/>
                <a:sym typeface="Butterfly Kids"/>
              </a:rPr>
              <a:t>Adjectives &amp; Articles</a:t>
            </a:r>
            <a:endParaRPr b="1" sz="7500">
              <a:latin typeface="Butterfly Kids"/>
              <a:ea typeface="Butterfly Kids"/>
              <a:cs typeface="Butterfly Kids"/>
              <a:sym typeface="Butterfly Kids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Unit 5 Week 2</a:t>
            </a:r>
            <a:endParaRPr b="1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216425"/>
            <a:ext cx="8520600" cy="8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5120">
                <a:latin typeface="Butterfly Kids"/>
                <a:ea typeface="Butterfly Kids"/>
                <a:cs typeface="Butterfly Kids"/>
                <a:sym typeface="Butterfly Kids"/>
              </a:rPr>
              <a:t>Adjectives</a:t>
            </a:r>
            <a:endParaRPr b="1" sz="5120">
              <a:latin typeface="Butterfly Kids"/>
              <a:ea typeface="Butterfly Kids"/>
              <a:cs typeface="Butterfly Kids"/>
              <a:sym typeface="Butterfly Kids"/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944100" y="1152475"/>
            <a:ext cx="7418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Adjectives are words that </a:t>
            </a:r>
            <a:r>
              <a:rPr b="1" lang="en" sz="2700" u="sng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describe</a:t>
            </a:r>
            <a:r>
              <a:rPr b="1" lang="en" sz="27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nouns and pronouns. </a:t>
            </a:r>
            <a:endParaRPr b="1" sz="27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An adjective tells:</a:t>
            </a:r>
            <a:endParaRPr b="1" sz="27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4000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chitects Daughter"/>
              <a:buChar char="●"/>
            </a:pPr>
            <a:r>
              <a:rPr b="1" lang="en" sz="27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Which one?</a:t>
            </a:r>
            <a:endParaRPr b="1" sz="27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chitects Daughter"/>
              <a:buChar char="●"/>
            </a:pPr>
            <a:r>
              <a:rPr b="1" lang="en" sz="27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What kind?</a:t>
            </a:r>
            <a:endParaRPr b="1" sz="27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chitects Daughter"/>
              <a:buChar char="●"/>
            </a:pPr>
            <a:r>
              <a:rPr b="1" lang="en" sz="27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How many?</a:t>
            </a:r>
            <a:endParaRPr b="1" sz="27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1402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4120">
                <a:latin typeface="Butterfly Kids"/>
                <a:ea typeface="Butterfly Kids"/>
                <a:cs typeface="Butterfly Kids"/>
                <a:sym typeface="Butterfly Kids"/>
              </a:rPr>
              <a:t>Predicate Adjectives and Proper Adjectives</a:t>
            </a:r>
            <a:endParaRPr b="1" sz="4120">
              <a:latin typeface="Butterfly Kids"/>
              <a:ea typeface="Butterfly Kids"/>
              <a:cs typeface="Butterfly Kids"/>
              <a:sym typeface="Butterfly Kids"/>
            </a:endParaRPr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000075"/>
            <a:ext cx="8520600" cy="39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chitects Daughter"/>
              <a:buChar char="●"/>
            </a:pPr>
            <a:r>
              <a:rPr b="1" lang="en" sz="2300" u="sng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Predicate adjective</a:t>
            </a:r>
            <a:r>
              <a:rPr b="1" lang="en" sz="23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- used in the predicate of a sentence.</a:t>
            </a:r>
            <a:endParaRPr b="1" sz="23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chitects Daughter"/>
              <a:buChar char="●"/>
            </a:pPr>
            <a:r>
              <a:rPr b="1" lang="en" sz="23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The sun shone on the </a:t>
            </a:r>
            <a:r>
              <a:rPr b="1" lang="en" sz="2300" u="sng">
                <a:solidFill>
                  <a:schemeClr val="dk1"/>
                </a:solidFill>
                <a:highlight>
                  <a:schemeClr val="accent6"/>
                </a:highlight>
                <a:latin typeface="Architects Daughter"/>
                <a:ea typeface="Architects Daughter"/>
                <a:cs typeface="Architects Daughter"/>
                <a:sym typeface="Architects Daughter"/>
              </a:rPr>
              <a:t>white</a:t>
            </a:r>
            <a:r>
              <a:rPr b="1" lang="en" sz="23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sand. The wind was </a:t>
            </a:r>
            <a:r>
              <a:rPr b="1" lang="en" sz="2300" u="sng">
                <a:solidFill>
                  <a:schemeClr val="dk1"/>
                </a:solidFill>
                <a:highlight>
                  <a:schemeClr val="accent6"/>
                </a:highlight>
                <a:latin typeface="Architects Daughter"/>
                <a:ea typeface="Architects Daughter"/>
                <a:cs typeface="Architects Daughter"/>
                <a:sym typeface="Architects Daughter"/>
              </a:rPr>
              <a:t>warm</a:t>
            </a:r>
            <a:r>
              <a:rPr b="1" lang="en" sz="23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. Both </a:t>
            </a:r>
            <a:r>
              <a:rPr b="1" i="1" lang="en" sz="23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white</a:t>
            </a:r>
            <a:r>
              <a:rPr b="1" lang="en" sz="23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and </a:t>
            </a:r>
            <a:r>
              <a:rPr b="1" i="1" lang="en" sz="23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warm </a:t>
            </a:r>
            <a:r>
              <a:rPr b="1" lang="en" sz="23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show “what kind”</a:t>
            </a:r>
            <a:endParaRPr b="1" sz="23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chitects Daughter"/>
              <a:buChar char="●"/>
            </a:pPr>
            <a:r>
              <a:rPr b="1" lang="en" sz="2300" u="sng">
                <a:solidFill>
                  <a:schemeClr val="dk1"/>
                </a:solidFill>
                <a:highlight>
                  <a:schemeClr val="accent6"/>
                </a:highlight>
                <a:latin typeface="Architects Daughter"/>
                <a:ea typeface="Architects Daughter"/>
                <a:cs typeface="Architects Daughter"/>
                <a:sym typeface="Architects Daughter"/>
              </a:rPr>
              <a:t>Several</a:t>
            </a:r>
            <a:r>
              <a:rPr b="1" lang="en" sz="2300" u="sng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b="1" lang="en" sz="23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workers rested. </a:t>
            </a:r>
            <a:r>
              <a:rPr b="1" lang="en" sz="2300" u="sng">
                <a:solidFill>
                  <a:schemeClr val="dk1"/>
                </a:solidFill>
                <a:highlight>
                  <a:schemeClr val="accent6"/>
                </a:highlight>
                <a:latin typeface="Architects Daughter"/>
                <a:ea typeface="Architects Daughter"/>
                <a:cs typeface="Architects Daughter"/>
                <a:sym typeface="Architects Daughter"/>
              </a:rPr>
              <a:t>One</a:t>
            </a:r>
            <a:r>
              <a:rPr b="1" lang="en" sz="23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man read a newspaper. </a:t>
            </a:r>
            <a:r>
              <a:rPr b="1" i="1" lang="en" sz="23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Several</a:t>
            </a:r>
            <a:r>
              <a:rPr b="1" lang="en" sz="23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and </a:t>
            </a:r>
            <a:r>
              <a:rPr b="1" i="1" lang="en" sz="23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One</a:t>
            </a:r>
            <a:r>
              <a:rPr b="1" lang="en" sz="23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(how many?)</a:t>
            </a:r>
            <a:endParaRPr b="1" sz="23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chitects Daughter"/>
              <a:buChar char="●"/>
            </a:pPr>
            <a:r>
              <a:rPr b="1" lang="en" sz="23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Cesar lives in </a:t>
            </a:r>
            <a:r>
              <a:rPr b="1" lang="en" sz="2300" u="sng">
                <a:solidFill>
                  <a:schemeClr val="dk1"/>
                </a:solidFill>
                <a:highlight>
                  <a:schemeClr val="accent6"/>
                </a:highlight>
                <a:latin typeface="Architects Daughter"/>
                <a:ea typeface="Architects Daughter"/>
                <a:cs typeface="Architects Daughter"/>
                <a:sym typeface="Architects Daughter"/>
              </a:rPr>
              <a:t>that</a:t>
            </a:r>
            <a:r>
              <a:rPr b="1" lang="en" sz="23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house. </a:t>
            </a:r>
            <a:r>
              <a:rPr b="1" lang="en" sz="2300" u="sng">
                <a:solidFill>
                  <a:schemeClr val="dk1"/>
                </a:solidFill>
                <a:highlight>
                  <a:schemeClr val="accent6"/>
                </a:highlight>
                <a:latin typeface="Architects Daughter"/>
                <a:ea typeface="Architects Daughter"/>
                <a:cs typeface="Architects Daughter"/>
                <a:sym typeface="Architects Daughter"/>
              </a:rPr>
              <a:t>Those</a:t>
            </a:r>
            <a:r>
              <a:rPr b="1" lang="en" sz="23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houses belong to us. </a:t>
            </a:r>
            <a:r>
              <a:rPr b="1" i="1" lang="en" sz="23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that</a:t>
            </a:r>
            <a:r>
              <a:rPr b="1" lang="en" sz="23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and </a:t>
            </a:r>
            <a:r>
              <a:rPr b="1" i="1" lang="en" sz="23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Those</a:t>
            </a:r>
            <a:r>
              <a:rPr b="1" lang="en" sz="23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(which one?)</a:t>
            </a:r>
            <a:endParaRPr b="1" sz="23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chitects Daughter"/>
              <a:buChar char="●"/>
            </a:pPr>
            <a:r>
              <a:rPr b="1" lang="en" sz="2300" u="sng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Proper Adjective</a:t>
            </a:r>
            <a:r>
              <a:rPr b="1" lang="en" sz="23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- formed from a proper noun and is always capitalized. Cesar Chavez is an </a:t>
            </a:r>
            <a:r>
              <a:rPr b="1" lang="en" sz="2300" u="sng">
                <a:solidFill>
                  <a:schemeClr val="dk1"/>
                </a:solidFill>
                <a:highlight>
                  <a:schemeClr val="accent6"/>
                </a:highlight>
                <a:latin typeface="Architects Daughter"/>
                <a:ea typeface="Architects Daughter"/>
                <a:cs typeface="Architects Daughter"/>
                <a:sym typeface="Architects Daughter"/>
              </a:rPr>
              <a:t>American</a:t>
            </a:r>
            <a:r>
              <a:rPr b="1" lang="en" sz="23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hero.</a:t>
            </a:r>
            <a:endParaRPr b="1" sz="23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1402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4120">
                <a:latin typeface="Butterfly Kids"/>
                <a:ea typeface="Butterfly Kids"/>
                <a:cs typeface="Butterfly Kids"/>
                <a:sym typeface="Butterfly Kids"/>
              </a:rPr>
              <a:t>Articles</a:t>
            </a:r>
            <a:endParaRPr b="1" sz="4120">
              <a:latin typeface="Butterfly Kids"/>
              <a:ea typeface="Butterfly Kids"/>
              <a:cs typeface="Butterfly Kids"/>
              <a:sym typeface="Butterfly Kids"/>
            </a:endParaRPr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000075"/>
            <a:ext cx="8520600" cy="39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chitects Daughter"/>
              <a:buChar char="●"/>
            </a:pPr>
            <a:r>
              <a:rPr b="1" lang="en" sz="23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Special adjectives such as </a:t>
            </a:r>
            <a:r>
              <a:rPr b="1" i="1" lang="en" sz="3100" u="sng">
                <a:solidFill>
                  <a:schemeClr val="dk1"/>
                </a:solidFill>
                <a:highlight>
                  <a:schemeClr val="accent6"/>
                </a:highlight>
                <a:latin typeface="Architects Daughter"/>
                <a:ea typeface="Architects Daughter"/>
                <a:cs typeface="Architects Daughter"/>
                <a:sym typeface="Architects Daughter"/>
              </a:rPr>
              <a:t>a,</a:t>
            </a:r>
            <a:r>
              <a:rPr b="1" i="1" lang="en" sz="23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b="1" i="1" lang="en" sz="2800" u="sng">
                <a:solidFill>
                  <a:schemeClr val="dk1"/>
                </a:solidFill>
                <a:highlight>
                  <a:schemeClr val="accent6"/>
                </a:highlight>
                <a:latin typeface="Architects Daughter"/>
                <a:ea typeface="Architects Daughter"/>
                <a:cs typeface="Architects Daughter"/>
                <a:sym typeface="Architects Daughter"/>
              </a:rPr>
              <a:t>an</a:t>
            </a:r>
            <a:r>
              <a:rPr b="1" lang="en" sz="2300" u="sng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,</a:t>
            </a:r>
            <a:r>
              <a:rPr b="1" lang="en" sz="23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and </a:t>
            </a:r>
            <a:r>
              <a:rPr b="1" i="1" lang="en" sz="2700" u="sng">
                <a:solidFill>
                  <a:schemeClr val="dk1"/>
                </a:solidFill>
                <a:highlight>
                  <a:schemeClr val="accent6"/>
                </a:highlight>
                <a:latin typeface="Architects Daughter"/>
                <a:ea typeface="Architects Daughter"/>
                <a:cs typeface="Architects Daughter"/>
                <a:sym typeface="Architects Daughter"/>
              </a:rPr>
              <a:t>the</a:t>
            </a:r>
            <a:r>
              <a:rPr b="1" i="1" lang="en" sz="27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b="1" lang="en" sz="23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are called articles.</a:t>
            </a:r>
            <a:endParaRPr b="1" sz="23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chitects Daughter"/>
              <a:buChar char="●"/>
            </a:pPr>
            <a:r>
              <a:rPr b="1" lang="en" sz="23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They appear before nouns and other adjectives. </a:t>
            </a:r>
            <a:endParaRPr b="1" sz="23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chitects Daughter"/>
              <a:buChar char="●"/>
            </a:pPr>
            <a:r>
              <a:rPr b="1" lang="en" sz="23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Use </a:t>
            </a:r>
            <a:r>
              <a:rPr b="1" i="1" lang="en" sz="2700" u="sng">
                <a:solidFill>
                  <a:schemeClr val="dk1"/>
                </a:solidFill>
                <a:highlight>
                  <a:schemeClr val="accent6"/>
                </a:highlight>
                <a:latin typeface="Architects Daughter"/>
                <a:ea typeface="Architects Daughter"/>
                <a:cs typeface="Architects Daughter"/>
                <a:sym typeface="Architects Daughter"/>
              </a:rPr>
              <a:t>a</a:t>
            </a:r>
            <a:r>
              <a:rPr b="1" lang="en" sz="23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b="1" lang="en" sz="23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before</a:t>
            </a:r>
            <a:r>
              <a:rPr b="1" lang="en" sz="23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a word that begins with a consonant sound. </a:t>
            </a:r>
            <a:endParaRPr b="1" sz="23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chitects Daughter"/>
              <a:buChar char="●"/>
            </a:pPr>
            <a:r>
              <a:rPr b="1" lang="en" sz="23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Use </a:t>
            </a:r>
            <a:r>
              <a:rPr b="1" i="1" lang="en" sz="2700" u="sng">
                <a:solidFill>
                  <a:schemeClr val="dk1"/>
                </a:solidFill>
                <a:highlight>
                  <a:schemeClr val="accent6"/>
                </a:highlight>
                <a:latin typeface="Architects Daughter"/>
                <a:ea typeface="Architects Daughter"/>
                <a:cs typeface="Architects Daughter"/>
                <a:sym typeface="Architects Daughter"/>
              </a:rPr>
              <a:t>an</a:t>
            </a:r>
            <a:r>
              <a:rPr b="1" lang="en" sz="23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before a word that begins with a vowel sound.</a:t>
            </a:r>
            <a:endParaRPr b="1" sz="23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chitects Daughter"/>
              <a:buChar char="●"/>
            </a:pPr>
            <a:r>
              <a:rPr b="1" lang="en" sz="23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Use </a:t>
            </a:r>
            <a:r>
              <a:rPr b="1" i="1" lang="en" sz="2700" u="sng">
                <a:solidFill>
                  <a:schemeClr val="dk1"/>
                </a:solidFill>
                <a:highlight>
                  <a:schemeClr val="accent6"/>
                </a:highlight>
                <a:latin typeface="Architects Daughter"/>
                <a:ea typeface="Architects Daughter"/>
                <a:cs typeface="Architects Daughter"/>
                <a:sym typeface="Architects Daughter"/>
              </a:rPr>
              <a:t>the</a:t>
            </a:r>
            <a:r>
              <a:rPr b="1" lang="en" sz="23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before words beginning with any letter.</a:t>
            </a:r>
            <a:endParaRPr b="1" sz="23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3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He spent </a:t>
            </a:r>
            <a:r>
              <a:rPr b="1" i="1" lang="en" sz="2300" u="sng">
                <a:solidFill>
                  <a:schemeClr val="dk1"/>
                </a:solidFill>
                <a:highlight>
                  <a:schemeClr val="accent6"/>
                </a:highlight>
                <a:latin typeface="Architects Daughter"/>
                <a:ea typeface="Architects Daughter"/>
                <a:cs typeface="Architects Daughter"/>
                <a:sym typeface="Architects Daughter"/>
              </a:rPr>
              <a:t>a</a:t>
            </a:r>
            <a:r>
              <a:rPr b="1" i="1" lang="en" sz="23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r>
              <a:rPr b="1" lang="en" sz="23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long day </a:t>
            </a:r>
            <a:r>
              <a:rPr b="1" lang="en" sz="23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pulling</a:t>
            </a:r>
            <a:r>
              <a:rPr b="1" lang="en" sz="23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beets out of </a:t>
            </a:r>
            <a:r>
              <a:rPr b="1" i="1" lang="en" sz="2300" u="sng">
                <a:solidFill>
                  <a:schemeClr val="dk1"/>
                </a:solidFill>
                <a:highlight>
                  <a:schemeClr val="accent6"/>
                </a:highlight>
                <a:latin typeface="Architects Daughter"/>
                <a:ea typeface="Architects Daughter"/>
                <a:cs typeface="Architects Daughter"/>
                <a:sym typeface="Architects Daughter"/>
              </a:rPr>
              <a:t>the</a:t>
            </a:r>
            <a:r>
              <a:rPr b="1" lang="en" sz="23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ground. It was </a:t>
            </a:r>
            <a:r>
              <a:rPr b="1" i="1" lang="en" sz="2300" u="sng">
                <a:solidFill>
                  <a:schemeClr val="dk1"/>
                </a:solidFill>
                <a:highlight>
                  <a:schemeClr val="accent6"/>
                </a:highlight>
                <a:latin typeface="Architects Daughter"/>
                <a:ea typeface="Architects Daughter"/>
                <a:cs typeface="Architects Daughter"/>
                <a:sym typeface="Architects Daughter"/>
              </a:rPr>
              <a:t>an</a:t>
            </a:r>
            <a:r>
              <a:rPr b="1" lang="en" sz="23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awful day.</a:t>
            </a:r>
            <a:endParaRPr b="1" sz="23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