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377" r:id="rId3"/>
    <p:sldId id="378" r:id="rId4"/>
    <p:sldId id="284" r:id="rId5"/>
    <p:sldId id="379" r:id="rId6"/>
    <p:sldId id="380" r:id="rId7"/>
    <p:sldId id="381" r:id="rId8"/>
    <p:sldId id="285" r:id="rId9"/>
    <p:sldId id="286" r:id="rId10"/>
    <p:sldId id="287" r:id="rId11"/>
    <p:sldId id="288" r:id="rId12"/>
    <p:sldId id="289" r:id="rId13"/>
    <p:sldId id="290" r:id="rId14"/>
    <p:sldId id="263" r:id="rId15"/>
    <p:sldId id="396" r:id="rId16"/>
    <p:sldId id="264" r:id="rId17"/>
    <p:sldId id="397" r:id="rId18"/>
    <p:sldId id="265" r:id="rId19"/>
    <p:sldId id="267" r:id="rId20"/>
    <p:sldId id="268" r:id="rId21"/>
    <p:sldId id="269" r:id="rId22"/>
    <p:sldId id="270"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BF1E1-CAC1-4C93-8337-3CCE3D20B70B}" type="slidenum">
              <a:rPr lang="en-US" smtClean="0"/>
              <a:t>‹#›</a:t>
            </a:fld>
            <a:endParaRPr lang="en-US" dirty="0"/>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a:t>Click to edit Master title style</a:t>
            </a:r>
            <a:endParaRPr lang="en-US" dirty="0"/>
          </a:p>
        </p:txBody>
      </p:sp>
    </p:spTree>
    <p:extLst>
      <p:ext uri="{BB962C8B-B14F-4D97-AF65-F5344CB8AC3E}">
        <p14:creationId xmlns:p14="http://schemas.microsoft.com/office/powerpoint/2010/main" val="59189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206227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21680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BF1E1-CAC1-4C93-8337-3CCE3D20B70B}"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19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35996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BF1E1-CAC1-4C93-8337-3CCE3D20B70B}"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376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BBF1E1-CAC1-4C93-8337-3CCE3D20B70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6739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156309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292029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BF1E1-CAC1-4C93-8337-3CCE3D20B70B}" type="slidenum">
              <a:rPr lang="en-US" smtClean="0"/>
              <a:t>‹#›</a:t>
            </a:fld>
            <a:endParaRPr lang="en-US" dirty="0"/>
          </a:p>
        </p:txBody>
      </p:sp>
    </p:spTree>
    <p:extLst>
      <p:ext uri="{BB962C8B-B14F-4D97-AF65-F5344CB8AC3E}">
        <p14:creationId xmlns:p14="http://schemas.microsoft.com/office/powerpoint/2010/main" val="304276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C61EA-3E62-4DDC-845F-6D07F9CEC4E6}" type="datetimeFigureOut">
              <a:rPr lang="en-US" smtClean="0"/>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BF1E1-CAC1-4C93-8337-3CCE3D20B70B}" type="slidenum">
              <a:rPr lang="en-US" smtClean="0"/>
              <a:t>‹#›</a:t>
            </a:fld>
            <a:endParaRPr lang="en-US" dirty="0"/>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a:t>Click to edit Master title style</a:t>
            </a:r>
            <a:endParaRPr lang="en-US" dirty="0"/>
          </a:p>
        </p:txBody>
      </p:sp>
    </p:spTree>
    <p:extLst>
      <p:ext uri="{BB962C8B-B14F-4D97-AF65-F5344CB8AC3E}">
        <p14:creationId xmlns:p14="http://schemas.microsoft.com/office/powerpoint/2010/main" val="260479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51C61EA-3E62-4DDC-845F-6D07F9CEC4E6}" type="datetimeFigureOut">
              <a:rPr lang="en-US" smtClean="0"/>
              <a:t>2/12/2021</a:t>
            </a:fld>
            <a:endParaRPr lang="en-US" dirty="0"/>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7BBF1E1-CAC1-4C93-8337-3CCE3D20B70B}" type="slidenum">
              <a:rPr lang="en-US" smtClean="0"/>
              <a:t>‹#›</a:t>
            </a:fld>
            <a:endParaRPr lang="en-US" dirty="0"/>
          </a:p>
        </p:txBody>
      </p:sp>
    </p:spTree>
    <p:extLst>
      <p:ext uri="{BB962C8B-B14F-4D97-AF65-F5344CB8AC3E}">
        <p14:creationId xmlns:p14="http://schemas.microsoft.com/office/powerpoint/2010/main" val="1730422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82880" indent="0">
              <a:buNone/>
            </a:pPr>
            <a:r>
              <a:rPr lang="en-US" dirty="0"/>
              <a:t>Fraction Number Lines</a:t>
            </a:r>
          </a:p>
        </p:txBody>
      </p:sp>
      <p:sp>
        <p:nvSpPr>
          <p:cNvPr id="3" name="Subtitle 2"/>
          <p:cNvSpPr>
            <a:spLocks noGrp="1"/>
          </p:cNvSpPr>
          <p:nvPr>
            <p:ph type="subTitle" idx="1"/>
          </p:nvPr>
        </p:nvSpPr>
        <p:spPr>
          <a:xfrm>
            <a:off x="2667001" y="5052546"/>
            <a:ext cx="5967805" cy="882119"/>
          </a:xfrm>
        </p:spPr>
        <p:txBody>
          <a:bodyPr/>
          <a:lstStyle/>
          <a:p>
            <a:r>
              <a:rPr lang="en-US" dirty="0"/>
              <a:t>Lesson 9-5</a:t>
            </a:r>
          </a:p>
        </p:txBody>
      </p:sp>
    </p:spTree>
    <p:extLst>
      <p:ext uri="{BB962C8B-B14F-4D97-AF65-F5344CB8AC3E}">
        <p14:creationId xmlns:p14="http://schemas.microsoft.com/office/powerpoint/2010/main" val="229632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4294967295"/>
          </p:nvPr>
        </p:nvSpPr>
        <p:spPr>
          <a:xfrm>
            <a:off x="1752600" y="838201"/>
            <a:ext cx="8686800" cy="1905000"/>
          </a:xfrm>
          <a:prstGeom prst="rect">
            <a:avLst/>
          </a:prstGeom>
        </p:spPr>
        <p:txBody>
          <a:bodyPr>
            <a:normAutofit/>
          </a:bodyPr>
          <a:lstStyle/>
          <a:p>
            <a:pPr marL="45720" indent="0">
              <a:buNone/>
            </a:pPr>
            <a:r>
              <a:rPr lang="en-US" sz="4000" dirty="0"/>
              <a:t>Fill in the missing fractions in the number line.</a:t>
            </a:r>
          </a:p>
        </p:txBody>
      </p:sp>
      <p:pic>
        <p:nvPicPr>
          <p:cNvPr id="2050" name="Picture 2" descr="im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810000"/>
            <a:ext cx="784870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2743200" y="4267200"/>
            <a:ext cx="685800" cy="6858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latin typeface="Trebuchet MS"/>
            </a:endParaRPr>
          </a:p>
        </p:txBody>
      </p:sp>
    </p:spTree>
    <p:extLst>
      <p:ext uri="{BB962C8B-B14F-4D97-AF65-F5344CB8AC3E}">
        <p14:creationId xmlns:p14="http://schemas.microsoft.com/office/powerpoint/2010/main" val="69779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fade">
                                      <p:cBhvr>
                                        <p:cTn id="1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4294967295"/>
          </p:nvPr>
        </p:nvSpPr>
        <p:spPr>
          <a:xfrm>
            <a:off x="1752600" y="838201"/>
            <a:ext cx="8686800" cy="1905000"/>
          </a:xfrm>
          <a:prstGeom prst="rect">
            <a:avLst/>
          </a:prstGeom>
        </p:spPr>
        <p:txBody>
          <a:bodyPr>
            <a:normAutofit/>
          </a:bodyPr>
          <a:lstStyle/>
          <a:p>
            <a:r>
              <a:rPr lang="en-US" sz="3200" dirty="0"/>
              <a:t>Fill in the missing fractions in the number line.</a:t>
            </a:r>
          </a:p>
        </p:txBody>
      </p:sp>
      <p:pic>
        <p:nvPicPr>
          <p:cNvPr id="3074" name="Picture 2" descr="im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3886201"/>
            <a:ext cx="8429825" cy="132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826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000"/>
                                        <p:tgtEl>
                                          <p:spTgt spid="3074"/>
                                        </p:tgtEl>
                                      </p:cBhvr>
                                    </p:animEffect>
                                    <p:anim calcmode="lin" valueType="num">
                                      <p:cBhvr>
                                        <p:cTn id="13" dur="1000" fill="hold"/>
                                        <p:tgtEl>
                                          <p:spTgt spid="3074"/>
                                        </p:tgtEl>
                                        <p:attrNameLst>
                                          <p:attrName>ppt_x</p:attrName>
                                        </p:attrNameLst>
                                      </p:cBhvr>
                                      <p:tavLst>
                                        <p:tav tm="0">
                                          <p:val>
                                            <p:strVal val="#ppt_x"/>
                                          </p:val>
                                        </p:tav>
                                        <p:tav tm="100000">
                                          <p:val>
                                            <p:strVal val="#ppt_x"/>
                                          </p:val>
                                        </p:tav>
                                      </p:tavLst>
                                    </p:anim>
                                    <p:anim calcmode="lin" valueType="num">
                                      <p:cBhvr>
                                        <p:cTn id="14"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4294967295"/>
          </p:nvPr>
        </p:nvSpPr>
        <p:spPr>
          <a:xfrm>
            <a:off x="1752600" y="838201"/>
            <a:ext cx="8686800" cy="1905000"/>
          </a:xfrm>
          <a:prstGeom prst="rect">
            <a:avLst/>
          </a:prstGeom>
        </p:spPr>
        <p:txBody>
          <a:bodyPr>
            <a:normAutofit/>
          </a:bodyPr>
          <a:lstStyle/>
          <a:p>
            <a:r>
              <a:rPr lang="en-US" sz="3200" dirty="0"/>
              <a:t>Fill in the missing fractions in the number line.</a:t>
            </a:r>
          </a:p>
        </p:txBody>
      </p:sp>
      <p:pic>
        <p:nvPicPr>
          <p:cNvPr id="4098" name="Picture 2" descr="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729" y="4038600"/>
            <a:ext cx="8762999" cy="11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3581400" y="4388464"/>
            <a:ext cx="838200" cy="862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latin typeface="Trebuchet MS"/>
            </a:endParaRPr>
          </a:p>
        </p:txBody>
      </p:sp>
      <p:sp>
        <p:nvSpPr>
          <p:cNvPr id="7" name="Rounded Rectangle 6"/>
          <p:cNvSpPr/>
          <p:nvPr/>
        </p:nvSpPr>
        <p:spPr>
          <a:xfrm>
            <a:off x="8648700" y="4315767"/>
            <a:ext cx="838200" cy="93503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latin typeface="Trebuchet MS"/>
            </a:endParaRPr>
          </a:p>
        </p:txBody>
      </p:sp>
    </p:spTree>
    <p:extLst>
      <p:ext uri="{BB962C8B-B14F-4D97-AF65-F5344CB8AC3E}">
        <p14:creationId xmlns:p14="http://schemas.microsoft.com/office/powerpoint/2010/main" val="27846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098"/>
                                        </p:tgtEl>
                                        <p:attrNameLst>
                                          <p:attrName>style.visibility</p:attrName>
                                        </p:attrNameLst>
                                      </p:cBhvr>
                                      <p:to>
                                        <p:strVal val="visible"/>
                                      </p:to>
                                    </p:set>
                                    <p:animEffect transition="in" filter="circle(in)">
                                      <p:cBhvr>
                                        <p:cTn id="24"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 in the Missing Numbers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8719" y="457200"/>
            <a:ext cx="89154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6236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1" y="3429001"/>
            <a:ext cx="7175351" cy="1793167"/>
          </a:xfrm>
        </p:spPr>
        <p:txBody>
          <a:bodyPr/>
          <a:lstStyle/>
          <a:p>
            <a:pPr marL="182880" indent="0">
              <a:buNone/>
            </a:pPr>
            <a:r>
              <a:rPr lang="en-US" sz="4400" dirty="0"/>
              <a:t>Fractions and Length</a:t>
            </a:r>
          </a:p>
        </p:txBody>
      </p:sp>
      <p:sp>
        <p:nvSpPr>
          <p:cNvPr id="3" name="Subtitle 2"/>
          <p:cNvSpPr>
            <a:spLocks noGrp="1"/>
          </p:cNvSpPr>
          <p:nvPr>
            <p:ph type="subTitle" idx="1"/>
          </p:nvPr>
        </p:nvSpPr>
        <p:spPr>
          <a:xfrm>
            <a:off x="2667000" y="4572001"/>
            <a:ext cx="5637010" cy="882119"/>
          </a:xfrm>
        </p:spPr>
        <p:txBody>
          <a:bodyPr>
            <a:normAutofit/>
          </a:bodyPr>
          <a:lstStyle/>
          <a:p>
            <a:r>
              <a:rPr lang="en-US" sz="2800" dirty="0"/>
              <a:t>Lesson 9-7     </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495801"/>
            <a:ext cx="285750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76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8073" y="5334000"/>
            <a:ext cx="6512511" cy="1143000"/>
          </a:xfrm>
        </p:spPr>
        <p:txBody>
          <a:bodyPr/>
          <a:lstStyle/>
          <a:p>
            <a:pPr marL="0" indent="0">
              <a:buNone/>
            </a:pPr>
            <a:r>
              <a:rPr lang="en-US" dirty="0"/>
              <a:t>Objective</a:t>
            </a:r>
          </a:p>
        </p:txBody>
      </p:sp>
      <p:sp>
        <p:nvSpPr>
          <p:cNvPr id="3" name="Content Placeholder 2"/>
          <p:cNvSpPr>
            <a:spLocks noGrp="1"/>
          </p:cNvSpPr>
          <p:nvPr>
            <p:ph sz="quarter" idx="13"/>
          </p:nvPr>
        </p:nvSpPr>
        <p:spPr/>
        <p:txBody>
          <a:bodyPr>
            <a:normAutofit/>
          </a:bodyPr>
          <a:lstStyle/>
          <a:p>
            <a:pPr marL="45720" indent="0" algn="ctr">
              <a:buNone/>
            </a:pPr>
            <a:r>
              <a:rPr lang="en-US" sz="3200" dirty="0"/>
              <a:t>I can use the model, symbol, and words used to describe a fractional part of the length of an object.  </a:t>
            </a:r>
          </a:p>
        </p:txBody>
      </p:sp>
    </p:spTree>
    <p:extLst>
      <p:ext uri="{BB962C8B-B14F-4D97-AF65-F5344CB8AC3E}">
        <p14:creationId xmlns:p14="http://schemas.microsoft.com/office/powerpoint/2010/main" val="162927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00200" y="533400"/>
            <a:ext cx="8915400" cy="5715000"/>
          </a:xfrm>
          <a:prstGeom prst="rect">
            <a:avLst/>
          </a:prstGeom>
        </p:spPr>
        <p:txBody>
          <a:bodyPr/>
          <a:lstStyle/>
          <a:p>
            <a:pPr marL="45720" indent="0" algn="ctr">
              <a:buNone/>
            </a:pPr>
            <a:r>
              <a:rPr lang="en-US" sz="3600" b="1" dirty="0"/>
              <a:t>You already know how to write a fraction to describe part of a whole and part of a set.  Today you are going to learn how to write a fraction to describe part of a length.</a:t>
            </a:r>
          </a:p>
          <a:p>
            <a:pPr marL="45720" indent="0" algn="ctr">
              <a:buNone/>
            </a:pPr>
            <a:endParaRPr lang="en-US" sz="3600" b="1" dirty="0"/>
          </a:p>
          <a:p>
            <a:pPr marL="45720" indent="0" algn="ctr">
              <a:buNone/>
            </a:pPr>
            <a:endParaRPr lang="en-US" sz="3600" b="1" dirty="0"/>
          </a:p>
          <a:p>
            <a:endParaRPr lang="en-US" sz="3600" b="1" dirty="0"/>
          </a:p>
          <a:p>
            <a:endParaRPr lang="en-US" dirty="0"/>
          </a:p>
          <a:p>
            <a:endParaRPr lang="en-US" dirty="0"/>
          </a:p>
          <a:p>
            <a:endParaRPr lang="en-US"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733800"/>
            <a:ext cx="4087504"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59458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364" y="5410200"/>
            <a:ext cx="6512511" cy="1143000"/>
          </a:xfrm>
        </p:spPr>
        <p:txBody>
          <a:bodyPr/>
          <a:lstStyle/>
          <a:p>
            <a:pPr marL="0" indent="0">
              <a:buNone/>
            </a:pPr>
            <a:r>
              <a:rPr lang="en-US" dirty="0"/>
              <a:t>Connect</a:t>
            </a:r>
          </a:p>
        </p:txBody>
      </p:sp>
      <p:sp>
        <p:nvSpPr>
          <p:cNvPr id="3" name="Content Placeholder 2"/>
          <p:cNvSpPr>
            <a:spLocks noGrp="1"/>
          </p:cNvSpPr>
          <p:nvPr>
            <p:ph sz="quarter" idx="13"/>
          </p:nvPr>
        </p:nvSpPr>
        <p:spPr>
          <a:xfrm>
            <a:off x="1752600" y="381000"/>
            <a:ext cx="8686800" cy="4572000"/>
          </a:xfrm>
        </p:spPr>
        <p:txBody>
          <a:bodyPr>
            <a:normAutofit/>
          </a:bodyPr>
          <a:lstStyle/>
          <a:p>
            <a:pPr marL="45720" indent="0" algn="ctr">
              <a:buNone/>
            </a:pPr>
            <a:r>
              <a:rPr lang="en-US" sz="3200" dirty="0"/>
              <a:t>Suppose that I asked you to find the length of a ribbon.  What information would I be asking you to find?</a:t>
            </a:r>
          </a:p>
          <a:p>
            <a:pPr marL="45720" indent="0" algn="ctr">
              <a:buNone/>
            </a:pPr>
            <a:endParaRPr lang="en-US" sz="3200" dirty="0"/>
          </a:p>
          <a:p>
            <a:pPr marL="45720" indent="0" algn="ctr">
              <a:buNone/>
            </a:pPr>
            <a:r>
              <a:rPr lang="en-US" sz="3200" dirty="0"/>
              <a:t>How long the ribbon is.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3581401"/>
            <a:ext cx="2852737"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654842"/>
            <a:ext cx="3301388" cy="1826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453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barn(inVertical)">
                                      <p:cBhvr>
                                        <p:cTn id="1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76400" y="304800"/>
            <a:ext cx="8839200" cy="5943600"/>
          </a:xfrm>
          <a:prstGeom prst="rect">
            <a:avLst/>
          </a:prstGeom>
        </p:spPr>
        <p:txBody>
          <a:bodyPr>
            <a:normAutofit fontScale="92500" lnSpcReduction="10000"/>
          </a:bodyPr>
          <a:lstStyle/>
          <a:p>
            <a:pPr marL="45720" indent="0" algn="ctr">
              <a:buNone/>
            </a:pPr>
            <a:r>
              <a:rPr lang="en-US" sz="3200" dirty="0"/>
              <a:t>Teaching Tool 22</a:t>
            </a:r>
          </a:p>
          <a:p>
            <a:pPr marL="45720" indent="0">
              <a:buNone/>
            </a:pPr>
            <a:endParaRPr lang="en-US" sz="3200" dirty="0"/>
          </a:p>
          <a:p>
            <a:pPr marL="45720" indent="0">
              <a:buNone/>
            </a:pPr>
            <a:r>
              <a:rPr lang="en-US" sz="3200" dirty="0"/>
              <a:t>Find the fraction strip that has ¼ in one of the parts. </a:t>
            </a:r>
          </a:p>
          <a:p>
            <a:pPr marL="45720" indent="0">
              <a:buNone/>
            </a:pPr>
            <a:endParaRPr lang="en-US" sz="3200" dirty="0"/>
          </a:p>
          <a:p>
            <a:pPr marL="45720" indent="0">
              <a:buNone/>
            </a:pPr>
            <a:r>
              <a:rPr lang="en-US" sz="3200" dirty="0"/>
              <a:t>Label the other parts of the strip. </a:t>
            </a:r>
          </a:p>
          <a:p>
            <a:pPr marL="45720" indent="0">
              <a:buNone/>
            </a:pPr>
            <a:endParaRPr lang="en-US" sz="3200" dirty="0"/>
          </a:p>
          <a:p>
            <a:pPr marL="45720" indent="0">
              <a:buNone/>
            </a:pPr>
            <a:r>
              <a:rPr lang="en-US" sz="3200" dirty="0"/>
              <a:t>Then color 3 parts of the strip. </a:t>
            </a:r>
          </a:p>
          <a:p>
            <a:pPr marL="45720" indent="0">
              <a:buNone/>
            </a:pPr>
            <a:endParaRPr lang="en-US" sz="3200" dirty="0"/>
          </a:p>
          <a:p>
            <a:pPr marL="45720" indent="0">
              <a:buNone/>
            </a:pPr>
            <a:r>
              <a:rPr lang="en-US" sz="3200" dirty="0"/>
              <a:t>Write a fraction next to it to tell what part of the length of the strip you colored.  </a:t>
            </a:r>
          </a:p>
        </p:txBody>
      </p:sp>
    </p:spTree>
    <p:extLst>
      <p:ext uri="{BB962C8B-B14F-4D97-AF65-F5344CB8AC3E}">
        <p14:creationId xmlns:p14="http://schemas.microsoft.com/office/powerpoint/2010/main" val="39101496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8153400" cy="1295400"/>
          </a:xfrm>
        </p:spPr>
        <p:txBody>
          <a:bodyPr/>
          <a:lstStyle/>
          <a:p>
            <a:pPr marL="0" indent="0" algn="ctr">
              <a:buNone/>
            </a:pPr>
            <a:r>
              <a:rPr lang="en-US" sz="3200" dirty="0"/>
              <a:t>What fraction of the length of the 1 strip do the other strips show?</a:t>
            </a:r>
          </a:p>
        </p:txBody>
      </p:sp>
      <p:pic>
        <p:nvPicPr>
          <p:cNvPr id="3" name="Picture 2" descr="im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2667000"/>
            <a:ext cx="8279277"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438400" y="3669828"/>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6</a:t>
            </a:r>
          </a:p>
        </p:txBody>
      </p:sp>
      <p:sp>
        <p:nvSpPr>
          <p:cNvPr id="7" name="TextBox 6"/>
          <p:cNvSpPr txBox="1"/>
          <p:nvPr/>
        </p:nvSpPr>
        <p:spPr>
          <a:xfrm>
            <a:off x="3810000" y="3669828"/>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6</a:t>
            </a:r>
          </a:p>
        </p:txBody>
      </p:sp>
      <p:sp>
        <p:nvSpPr>
          <p:cNvPr id="8" name="TextBox 7"/>
          <p:cNvSpPr txBox="1"/>
          <p:nvPr/>
        </p:nvSpPr>
        <p:spPr>
          <a:xfrm>
            <a:off x="5105400" y="3669828"/>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6</a:t>
            </a:r>
          </a:p>
        </p:txBody>
      </p:sp>
      <p:sp>
        <p:nvSpPr>
          <p:cNvPr id="9" name="TextBox 8"/>
          <p:cNvSpPr txBox="1"/>
          <p:nvPr/>
        </p:nvSpPr>
        <p:spPr>
          <a:xfrm>
            <a:off x="6553200" y="3669828"/>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6</a:t>
            </a:r>
          </a:p>
        </p:txBody>
      </p:sp>
    </p:spTree>
    <p:extLst>
      <p:ext uri="{BB962C8B-B14F-4D97-AF65-F5344CB8AC3E}">
        <p14:creationId xmlns:p14="http://schemas.microsoft.com/office/powerpoint/2010/main" val="156492253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1" y="5562600"/>
            <a:ext cx="6512511" cy="1143000"/>
          </a:xfrm>
        </p:spPr>
        <p:txBody>
          <a:bodyPr/>
          <a:lstStyle/>
          <a:p>
            <a:pPr marL="0" indent="0">
              <a:buNone/>
            </a:pPr>
            <a:r>
              <a:rPr lang="en-US" dirty="0"/>
              <a:t>Objective</a:t>
            </a:r>
          </a:p>
        </p:txBody>
      </p:sp>
      <p:sp>
        <p:nvSpPr>
          <p:cNvPr id="3" name="Content Placeholder 2"/>
          <p:cNvSpPr>
            <a:spLocks noGrp="1"/>
          </p:cNvSpPr>
          <p:nvPr>
            <p:ph sz="quarter" idx="13"/>
          </p:nvPr>
        </p:nvSpPr>
        <p:spPr>
          <a:xfrm>
            <a:off x="1828800" y="228600"/>
            <a:ext cx="8610600" cy="5105400"/>
          </a:xfrm>
        </p:spPr>
        <p:txBody>
          <a:bodyPr>
            <a:normAutofit/>
          </a:bodyPr>
          <a:lstStyle/>
          <a:p>
            <a:pPr marL="45720" indent="0" algn="ctr">
              <a:buNone/>
            </a:pPr>
            <a:r>
              <a:rPr lang="en-US" sz="3600" dirty="0"/>
              <a:t>I can identify fractional parts and mixed numbers on a number line.</a:t>
            </a:r>
          </a:p>
          <a:p>
            <a:pPr marL="45720" indent="0" algn="ctr">
              <a:buNone/>
            </a:pPr>
            <a:endParaRPr lang="en-US" sz="3600" dirty="0"/>
          </a:p>
          <a:p>
            <a:pPr marL="45720" indent="0" algn="ctr">
              <a:buNone/>
            </a:pPr>
            <a:r>
              <a:rPr lang="en-US" sz="3600" dirty="0"/>
              <a:t>  </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828800"/>
            <a:ext cx="5378824"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4319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0"/>
            <a:ext cx="8839200" cy="169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28800" y="533400"/>
            <a:ext cx="8153400" cy="2362200"/>
          </a:xfrm>
        </p:spPr>
        <p:txBody>
          <a:bodyPr/>
          <a:lstStyle/>
          <a:p>
            <a:pPr marL="0" indent="0" algn="ctr">
              <a:buNone/>
            </a:pPr>
            <a:r>
              <a:rPr lang="en-US" sz="3200" dirty="0"/>
              <a:t>What fraction of the length of the 1 strip do the other strips show?</a:t>
            </a:r>
          </a:p>
        </p:txBody>
      </p:sp>
      <p:sp>
        <p:nvSpPr>
          <p:cNvPr id="5" name="TextBox 4"/>
          <p:cNvSpPr txBox="1"/>
          <p:nvPr/>
        </p:nvSpPr>
        <p:spPr>
          <a:xfrm>
            <a:off x="2247900" y="3644681"/>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8</a:t>
            </a:r>
          </a:p>
        </p:txBody>
      </p:sp>
      <p:sp>
        <p:nvSpPr>
          <p:cNvPr id="7" name="TextBox 6"/>
          <p:cNvSpPr txBox="1"/>
          <p:nvPr/>
        </p:nvSpPr>
        <p:spPr>
          <a:xfrm>
            <a:off x="4389356" y="3644681"/>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8</a:t>
            </a:r>
          </a:p>
        </p:txBody>
      </p:sp>
      <p:sp>
        <p:nvSpPr>
          <p:cNvPr id="8" name="TextBox 7"/>
          <p:cNvSpPr txBox="1"/>
          <p:nvPr/>
        </p:nvSpPr>
        <p:spPr>
          <a:xfrm>
            <a:off x="5410200" y="3655361"/>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8</a:t>
            </a:r>
          </a:p>
        </p:txBody>
      </p:sp>
      <p:sp>
        <p:nvSpPr>
          <p:cNvPr id="9" name="TextBox 8"/>
          <p:cNvSpPr txBox="1"/>
          <p:nvPr/>
        </p:nvSpPr>
        <p:spPr>
          <a:xfrm>
            <a:off x="6553200" y="3644681"/>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8</a:t>
            </a:r>
          </a:p>
        </p:txBody>
      </p:sp>
      <p:sp>
        <p:nvSpPr>
          <p:cNvPr id="10" name="TextBox 9"/>
          <p:cNvSpPr txBox="1"/>
          <p:nvPr/>
        </p:nvSpPr>
        <p:spPr>
          <a:xfrm>
            <a:off x="3200400" y="3644681"/>
            <a:ext cx="381000" cy="523220"/>
          </a:xfrm>
          <a:prstGeom prst="rect">
            <a:avLst/>
          </a:prstGeom>
          <a:solidFill>
            <a:schemeClr val="bg1"/>
          </a:solidFill>
        </p:spPr>
        <p:txBody>
          <a:bodyPr wrap="square" rtlCol="0">
            <a:spAutoFit/>
          </a:bodyPr>
          <a:lstStyle/>
          <a:p>
            <a:r>
              <a:rPr lang="en-US" sz="1400" u="sng" dirty="0">
                <a:solidFill>
                  <a:prstClr val="black"/>
                </a:solidFill>
                <a:latin typeface="Trebuchet MS"/>
              </a:rPr>
              <a:t>1</a:t>
            </a:r>
          </a:p>
          <a:p>
            <a:r>
              <a:rPr lang="en-US" sz="1400" dirty="0">
                <a:solidFill>
                  <a:prstClr val="black"/>
                </a:solidFill>
                <a:latin typeface="Trebuchet MS"/>
              </a:rPr>
              <a:t>8</a:t>
            </a:r>
          </a:p>
        </p:txBody>
      </p:sp>
    </p:spTree>
    <p:extLst>
      <p:ext uri="{BB962C8B-B14F-4D97-AF65-F5344CB8AC3E}">
        <p14:creationId xmlns:p14="http://schemas.microsoft.com/office/powerpoint/2010/main" val="313810988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8153400" cy="1295400"/>
          </a:xfrm>
        </p:spPr>
        <p:txBody>
          <a:bodyPr/>
          <a:lstStyle/>
          <a:p>
            <a:pPr marL="0" indent="0" algn="ctr">
              <a:buNone/>
            </a:pPr>
            <a:r>
              <a:rPr lang="en-US" dirty="0"/>
              <a:t>What fraction of each length is black?</a:t>
            </a:r>
          </a:p>
        </p:txBody>
      </p:sp>
      <p:pic>
        <p:nvPicPr>
          <p:cNvPr id="3074" name="Picture 2" descr="im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48001"/>
            <a:ext cx="629602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36576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52600" y="228601"/>
            <a:ext cx="8763000" cy="1905000"/>
          </a:xfrm>
          <a:prstGeom prst="rect">
            <a:avLst/>
          </a:prstGeom>
        </p:spPr>
        <p:txBody>
          <a:bodyPr>
            <a:normAutofit/>
          </a:bodyPr>
          <a:lstStyle/>
          <a:p>
            <a:pPr marL="45720" indent="0">
              <a:buNone/>
            </a:pPr>
            <a:r>
              <a:rPr lang="en-US" sz="3600" dirty="0"/>
              <a:t>Write the unit fraction that represents each part of the length: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209800"/>
            <a:ext cx="547777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410201" y="4800601"/>
            <a:ext cx="609599" cy="1200329"/>
          </a:xfrm>
          <a:prstGeom prst="rect">
            <a:avLst/>
          </a:prstGeom>
          <a:noFill/>
        </p:spPr>
        <p:txBody>
          <a:bodyPr wrap="square" rtlCol="0">
            <a:spAutoFit/>
          </a:bodyPr>
          <a:lstStyle/>
          <a:p>
            <a:r>
              <a:rPr lang="en-US" sz="3600" u="sng" dirty="0">
                <a:ln>
                  <a:solidFill>
                    <a:prstClr val="black"/>
                  </a:solidFill>
                </a:ln>
                <a:solidFill>
                  <a:prstClr val="black"/>
                </a:solidFill>
                <a:latin typeface="Trebuchet MS"/>
              </a:rPr>
              <a:t>3</a:t>
            </a:r>
          </a:p>
          <a:p>
            <a:r>
              <a:rPr lang="en-US" sz="3600" dirty="0">
                <a:ln>
                  <a:solidFill>
                    <a:prstClr val="black"/>
                  </a:solidFill>
                </a:ln>
                <a:solidFill>
                  <a:prstClr val="black"/>
                </a:solidFill>
                <a:latin typeface="Trebuchet MS"/>
              </a:rPr>
              <a:t>4</a:t>
            </a:r>
          </a:p>
        </p:txBody>
      </p:sp>
    </p:spTree>
    <p:extLst>
      <p:ext uri="{BB962C8B-B14F-4D97-AF65-F5344CB8AC3E}">
        <p14:creationId xmlns:p14="http://schemas.microsoft.com/office/powerpoint/2010/main" val="213717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52600" y="228601"/>
            <a:ext cx="8763000" cy="1905000"/>
          </a:xfrm>
          <a:prstGeom prst="rect">
            <a:avLst/>
          </a:prstGeom>
        </p:spPr>
        <p:txBody>
          <a:bodyPr>
            <a:normAutofit/>
          </a:bodyPr>
          <a:lstStyle/>
          <a:p>
            <a:pPr marL="45720" indent="0">
              <a:buNone/>
            </a:pPr>
            <a:r>
              <a:rPr lang="en-US" sz="3600" dirty="0"/>
              <a:t>Write the unit fraction that represents each part of the length:</a:t>
            </a:r>
          </a:p>
        </p:txBody>
      </p:sp>
      <p:sp>
        <p:nvSpPr>
          <p:cNvPr id="4" name="TextBox 3"/>
          <p:cNvSpPr txBox="1"/>
          <p:nvPr/>
        </p:nvSpPr>
        <p:spPr>
          <a:xfrm>
            <a:off x="5410201" y="4800601"/>
            <a:ext cx="609599" cy="1200329"/>
          </a:xfrm>
          <a:prstGeom prst="rect">
            <a:avLst/>
          </a:prstGeom>
          <a:noFill/>
        </p:spPr>
        <p:txBody>
          <a:bodyPr wrap="square" rtlCol="0">
            <a:spAutoFit/>
          </a:bodyPr>
          <a:lstStyle/>
          <a:p>
            <a:r>
              <a:rPr lang="en-US" sz="3600" u="sng" dirty="0">
                <a:ln>
                  <a:solidFill>
                    <a:prstClr val="black"/>
                  </a:solidFill>
                </a:ln>
                <a:solidFill>
                  <a:prstClr val="black"/>
                </a:solidFill>
                <a:latin typeface="Trebuchet MS"/>
              </a:rPr>
              <a:t>5</a:t>
            </a:r>
          </a:p>
          <a:p>
            <a:r>
              <a:rPr lang="en-US" sz="3600" dirty="0">
                <a:ln>
                  <a:solidFill>
                    <a:prstClr val="black"/>
                  </a:solidFill>
                </a:ln>
                <a:solidFill>
                  <a:prstClr val="black"/>
                </a:solidFill>
                <a:latin typeface="Trebuchet MS"/>
              </a:rPr>
              <a:t>6</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987" y="2209800"/>
            <a:ext cx="55340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060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1" y="5486400"/>
            <a:ext cx="6512511" cy="1143000"/>
          </a:xfrm>
        </p:spPr>
        <p:txBody>
          <a:bodyPr/>
          <a:lstStyle/>
          <a:p>
            <a:pPr marL="0" indent="0">
              <a:buNone/>
            </a:pPr>
            <a:r>
              <a:rPr lang="en-US" dirty="0"/>
              <a:t>Vocabulary</a:t>
            </a:r>
          </a:p>
        </p:txBody>
      </p:sp>
      <p:pic>
        <p:nvPicPr>
          <p:cNvPr id="20482"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609600"/>
            <a:ext cx="8077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089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52600" y="838201"/>
            <a:ext cx="8686800" cy="5287963"/>
          </a:xfrm>
          <a:prstGeom prst="rect">
            <a:avLst/>
          </a:prstGeom>
        </p:spPr>
        <p:txBody>
          <a:bodyPr>
            <a:normAutofit/>
          </a:bodyPr>
          <a:lstStyle/>
          <a:p>
            <a:r>
              <a:rPr lang="en-US" sz="3200" dirty="0"/>
              <a:t>You already know how to write whole numbers on a number line.  Today we are going to learn how to write fractions on a number line.</a:t>
            </a:r>
          </a:p>
          <a:p>
            <a:pPr marL="45720" indent="0">
              <a:buNone/>
            </a:pPr>
            <a:endParaRPr lang="en-US" sz="3200" dirty="0"/>
          </a:p>
          <a:p>
            <a:r>
              <a:rPr lang="en-US" sz="3200" dirty="0"/>
              <a:t>We already know how to write number lines. On your whiteboard - can you show what a number line looks like?</a:t>
            </a:r>
          </a:p>
        </p:txBody>
      </p:sp>
    </p:spTree>
    <p:extLst>
      <p:ext uri="{BB962C8B-B14F-4D97-AF65-F5344CB8AC3E}">
        <p14:creationId xmlns:p14="http://schemas.microsoft.com/office/powerpoint/2010/main" val="406536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5490" y="5410200"/>
            <a:ext cx="6512511" cy="1143000"/>
          </a:xfrm>
        </p:spPr>
        <p:txBody>
          <a:bodyPr/>
          <a:lstStyle/>
          <a:p>
            <a:pPr marL="0" indent="0">
              <a:buNone/>
            </a:pPr>
            <a:br>
              <a:rPr lang="en-US" dirty="0"/>
            </a:br>
            <a:endParaRPr lang="en-US" dirty="0"/>
          </a:p>
        </p:txBody>
      </p:sp>
      <p:sp>
        <p:nvSpPr>
          <p:cNvPr id="3" name="Content Placeholder 2"/>
          <p:cNvSpPr>
            <a:spLocks noGrp="1"/>
          </p:cNvSpPr>
          <p:nvPr>
            <p:ph sz="quarter" idx="13"/>
          </p:nvPr>
        </p:nvSpPr>
        <p:spPr>
          <a:xfrm>
            <a:off x="1828800" y="152400"/>
            <a:ext cx="8534400" cy="6324600"/>
          </a:xfrm>
        </p:spPr>
        <p:txBody>
          <a:bodyPr>
            <a:noAutofit/>
          </a:bodyPr>
          <a:lstStyle/>
          <a:p>
            <a:pPr marL="45720" indent="0" algn="ctr">
              <a:buNone/>
            </a:pPr>
            <a:r>
              <a:rPr lang="en-US" sz="3600" dirty="0"/>
              <a:t>When have you  or someone in your family used a cup like this?</a:t>
            </a:r>
          </a:p>
          <a:p>
            <a:pPr marL="45720" indent="0" algn="ctr">
              <a:buNone/>
            </a:pPr>
            <a:endParaRPr lang="en-US" sz="3600" dirty="0"/>
          </a:p>
          <a:p>
            <a:pPr marL="45720" indent="0" algn="ctr">
              <a:buNone/>
            </a:pPr>
            <a:endParaRPr lang="en-US" sz="3600" dirty="0"/>
          </a:p>
          <a:p>
            <a:pPr marL="45720" indent="0" algn="ctr">
              <a:buNone/>
            </a:pPr>
            <a:endParaRPr lang="en-US" sz="3600" dirty="0"/>
          </a:p>
          <a:p>
            <a:pPr marL="45720" indent="0" algn="ctr">
              <a:buNone/>
            </a:pPr>
            <a:endParaRPr lang="en-US" sz="3600" dirty="0"/>
          </a:p>
          <a:p>
            <a:pPr marL="45720" indent="0" algn="ctr">
              <a:buNone/>
            </a:pPr>
            <a:endParaRPr lang="en-US" sz="3600" dirty="0"/>
          </a:p>
          <a:p>
            <a:pPr marL="45720" indent="0" algn="ctr">
              <a:buNone/>
            </a:pPr>
            <a:r>
              <a:rPr lang="en-US" sz="3600" dirty="0"/>
              <a:t>Where do you see a number line on this cup?</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1676401"/>
            <a:ext cx="28479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730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1" y="5410200"/>
            <a:ext cx="6512511" cy="1143000"/>
          </a:xfrm>
        </p:spPr>
        <p:txBody>
          <a:bodyPr/>
          <a:lstStyle/>
          <a:p>
            <a:pPr marL="0" indent="0">
              <a:buNone/>
            </a:pPr>
            <a:r>
              <a:rPr lang="en-US" dirty="0"/>
              <a:t>Pose the Problem</a:t>
            </a:r>
          </a:p>
        </p:txBody>
      </p:sp>
      <p:sp>
        <p:nvSpPr>
          <p:cNvPr id="3" name="Content Placeholder 2"/>
          <p:cNvSpPr>
            <a:spLocks noGrp="1"/>
          </p:cNvSpPr>
          <p:nvPr>
            <p:ph sz="quarter" idx="13"/>
          </p:nvPr>
        </p:nvSpPr>
        <p:spPr>
          <a:xfrm>
            <a:off x="1752600" y="228600"/>
            <a:ext cx="8686800" cy="4953000"/>
          </a:xfrm>
        </p:spPr>
        <p:txBody>
          <a:bodyPr>
            <a:normAutofit/>
          </a:bodyPr>
          <a:lstStyle/>
          <a:p>
            <a:pPr marL="45720" indent="0" algn="ctr">
              <a:buNone/>
            </a:pPr>
            <a:r>
              <a:rPr lang="en-US" sz="2800" dirty="0"/>
              <a:t>Take one strip of paper.  This strip is 1 whole unit.  What numbers can you write at the ends of the strip to show this?  </a:t>
            </a:r>
          </a:p>
          <a:p>
            <a:pPr marL="45720" indent="0" algn="ctr">
              <a:buNone/>
            </a:pPr>
            <a:r>
              <a:rPr lang="en-US" sz="2800" dirty="0"/>
              <a:t>0 and 1</a:t>
            </a:r>
          </a:p>
          <a:p>
            <a:pPr marL="45720" indent="0" algn="ctr">
              <a:buNone/>
            </a:pPr>
            <a:endParaRPr lang="en-US" sz="2800" dirty="0"/>
          </a:p>
          <a:p>
            <a:pPr marL="45720" indent="0" algn="ctr">
              <a:buNone/>
            </a:pPr>
            <a:r>
              <a:rPr lang="en-US" sz="2800" dirty="0"/>
              <a:t>Fold one of your strips in half once.  Fold the other strip in half twice.  Open the strips.  Write fractions for the fold lines.  Record your work on your recording sheet.</a:t>
            </a:r>
          </a:p>
        </p:txBody>
      </p:sp>
    </p:spTree>
    <p:extLst>
      <p:ext uri="{BB962C8B-B14F-4D97-AF65-F5344CB8AC3E}">
        <p14:creationId xmlns:p14="http://schemas.microsoft.com/office/powerpoint/2010/main" val="70097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1" y="5410200"/>
            <a:ext cx="6512511" cy="1143000"/>
          </a:xfrm>
        </p:spPr>
        <p:txBody>
          <a:bodyPr/>
          <a:lstStyle/>
          <a:p>
            <a:pPr marL="0" indent="0">
              <a:buNone/>
            </a:pPr>
            <a:r>
              <a:rPr lang="en-US" dirty="0"/>
              <a:t>Small Steps</a:t>
            </a:r>
          </a:p>
        </p:txBody>
      </p:sp>
      <p:sp>
        <p:nvSpPr>
          <p:cNvPr id="3" name="Content Placeholder 2"/>
          <p:cNvSpPr>
            <a:spLocks noGrp="1"/>
          </p:cNvSpPr>
          <p:nvPr>
            <p:ph sz="quarter" idx="13"/>
          </p:nvPr>
        </p:nvSpPr>
        <p:spPr>
          <a:xfrm>
            <a:off x="1752600" y="304800"/>
            <a:ext cx="8686800" cy="4876800"/>
          </a:xfrm>
        </p:spPr>
        <p:txBody>
          <a:bodyPr/>
          <a:lstStyle/>
          <a:p>
            <a:pPr marL="45720" indent="0">
              <a:buNone/>
            </a:pPr>
            <a:r>
              <a:rPr lang="en-US" dirty="0"/>
              <a:t>Which number line on your recording sheet can you use to show the work you did with your paper strip?</a:t>
            </a:r>
          </a:p>
          <a:p>
            <a:pPr marL="45720" indent="0">
              <a:buNone/>
            </a:pPr>
            <a:endParaRPr lang="en-US" dirty="0"/>
          </a:p>
          <a:p>
            <a:pPr marL="45720" indent="0">
              <a:buNone/>
            </a:pPr>
            <a:r>
              <a:rPr lang="en-US" dirty="0"/>
              <a:t>Line A</a:t>
            </a:r>
          </a:p>
          <a:p>
            <a:pPr marL="45720" indent="0">
              <a:buNone/>
            </a:pPr>
            <a:endParaRPr lang="en-US" dirty="0"/>
          </a:p>
          <a:p>
            <a:pPr marL="45720" indent="0">
              <a:buNone/>
            </a:pPr>
            <a:r>
              <a:rPr lang="en-US" dirty="0"/>
              <a:t>Why?</a:t>
            </a:r>
          </a:p>
          <a:p>
            <a:pPr marL="45720" indent="0">
              <a:buNone/>
            </a:pPr>
            <a:endParaRPr lang="en-US" dirty="0"/>
          </a:p>
          <a:p>
            <a:pPr marL="45720" indent="0">
              <a:buNone/>
            </a:pPr>
            <a:r>
              <a:rPr lang="en-US" dirty="0"/>
              <a:t>There are 3 evenly spaced numbers on the paper strip, and the first number line has 3 evenly spaced marks.</a:t>
            </a:r>
          </a:p>
          <a:p>
            <a:pPr marL="45720" indent="0">
              <a:buNone/>
            </a:pPr>
            <a:endParaRPr lang="en-US" dirty="0"/>
          </a:p>
          <a:p>
            <a:pPr marL="45720" indent="0">
              <a:buNone/>
            </a:pPr>
            <a:r>
              <a:rPr lang="en-US" dirty="0"/>
              <a:t>Label the marks on the number line to match your paper strip.</a:t>
            </a:r>
          </a:p>
          <a:p>
            <a:pPr marL="45720" indent="0">
              <a:buNone/>
            </a:pPr>
            <a:endParaRPr lang="en-US" dirty="0"/>
          </a:p>
        </p:txBody>
      </p:sp>
    </p:spTree>
    <p:extLst>
      <p:ext uri="{BB962C8B-B14F-4D97-AF65-F5344CB8AC3E}">
        <p14:creationId xmlns:p14="http://schemas.microsoft.com/office/powerpoint/2010/main" val="404116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down)">
                                      <p:cBhvr>
                                        <p:cTn id="79" dur="580">
                                          <p:stCondLst>
                                            <p:cond delay="0"/>
                                          </p:stCondLst>
                                        </p:cTn>
                                        <p:tgtEl>
                                          <p:spTgt spid="3">
                                            <p:txEl>
                                              <p:pRg st="8" end="8"/>
                                            </p:txEl>
                                          </p:spTgt>
                                        </p:tgtEl>
                                      </p:cBhvr>
                                    </p:animEffect>
                                    <p:anim calcmode="lin" valueType="num">
                                      <p:cBhvr>
                                        <p:cTn id="8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8" end="8"/>
                                            </p:txEl>
                                          </p:spTgt>
                                        </p:tgtEl>
                                      </p:cBhvr>
                                      <p:to x="100000" y="60000"/>
                                    </p:animScale>
                                    <p:animScale>
                                      <p:cBhvr>
                                        <p:cTn id="86" dur="166" decel="50000">
                                          <p:stCondLst>
                                            <p:cond delay="676"/>
                                          </p:stCondLst>
                                        </p:cTn>
                                        <p:tgtEl>
                                          <p:spTgt spid="3">
                                            <p:txEl>
                                              <p:pRg st="8" end="8"/>
                                            </p:txEl>
                                          </p:spTgt>
                                        </p:tgtEl>
                                      </p:cBhvr>
                                      <p:to x="100000" y="100000"/>
                                    </p:animScale>
                                    <p:animScale>
                                      <p:cBhvr>
                                        <p:cTn id="87" dur="26">
                                          <p:stCondLst>
                                            <p:cond delay="1312"/>
                                          </p:stCondLst>
                                        </p:cTn>
                                        <p:tgtEl>
                                          <p:spTgt spid="3">
                                            <p:txEl>
                                              <p:pRg st="8" end="8"/>
                                            </p:txEl>
                                          </p:spTgt>
                                        </p:tgtEl>
                                      </p:cBhvr>
                                      <p:to x="100000" y="80000"/>
                                    </p:animScale>
                                    <p:animScale>
                                      <p:cBhvr>
                                        <p:cTn id="88" dur="166" decel="50000">
                                          <p:stCondLst>
                                            <p:cond delay="1338"/>
                                          </p:stCondLst>
                                        </p:cTn>
                                        <p:tgtEl>
                                          <p:spTgt spid="3">
                                            <p:txEl>
                                              <p:pRg st="8" end="8"/>
                                            </p:txEl>
                                          </p:spTgt>
                                        </p:tgtEl>
                                      </p:cBhvr>
                                      <p:to x="100000" y="100000"/>
                                    </p:animScale>
                                    <p:animScale>
                                      <p:cBhvr>
                                        <p:cTn id="89" dur="26">
                                          <p:stCondLst>
                                            <p:cond delay="1642"/>
                                          </p:stCondLst>
                                        </p:cTn>
                                        <p:tgtEl>
                                          <p:spTgt spid="3">
                                            <p:txEl>
                                              <p:pRg st="8" end="8"/>
                                            </p:txEl>
                                          </p:spTgt>
                                        </p:tgtEl>
                                      </p:cBhvr>
                                      <p:to x="100000" y="90000"/>
                                    </p:animScale>
                                    <p:animScale>
                                      <p:cBhvr>
                                        <p:cTn id="90" dur="166" decel="50000">
                                          <p:stCondLst>
                                            <p:cond delay="1668"/>
                                          </p:stCondLst>
                                        </p:cTn>
                                        <p:tgtEl>
                                          <p:spTgt spid="3">
                                            <p:txEl>
                                              <p:pRg st="8" end="8"/>
                                            </p:txEl>
                                          </p:spTgt>
                                        </p:tgtEl>
                                      </p:cBhvr>
                                      <p:to x="100000" y="100000"/>
                                    </p:animScale>
                                    <p:animScale>
                                      <p:cBhvr>
                                        <p:cTn id="91" dur="26">
                                          <p:stCondLst>
                                            <p:cond delay="1808"/>
                                          </p:stCondLst>
                                        </p:cTn>
                                        <p:tgtEl>
                                          <p:spTgt spid="3">
                                            <p:txEl>
                                              <p:pRg st="8" end="8"/>
                                            </p:txEl>
                                          </p:spTgt>
                                        </p:tgtEl>
                                      </p:cBhvr>
                                      <p:to x="100000" y="95000"/>
                                    </p:animScale>
                                    <p:animScale>
                                      <p:cBhvr>
                                        <p:cTn id="9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467600" cy="655638"/>
          </a:xfrm>
        </p:spPr>
        <p:txBody>
          <a:bodyPr/>
          <a:lstStyle/>
          <a:p>
            <a:pPr marL="0" indent="0">
              <a:buNone/>
            </a:pPr>
            <a:r>
              <a:rPr lang="en-US" dirty="0"/>
              <a:t>Fraction Number Line</a:t>
            </a:r>
          </a:p>
        </p:txBody>
      </p:sp>
      <p:pic>
        <p:nvPicPr>
          <p:cNvPr id="1026" name="Picture 2" descr="number l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175958"/>
            <a:ext cx="8229600" cy="5682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77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76600"/>
            <a:ext cx="8217922"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4294967295"/>
          </p:nvPr>
        </p:nvSpPr>
        <p:spPr>
          <a:xfrm>
            <a:off x="1752600" y="838201"/>
            <a:ext cx="8686800" cy="1905000"/>
          </a:xfrm>
          <a:prstGeom prst="rect">
            <a:avLst/>
          </a:prstGeom>
        </p:spPr>
        <p:txBody>
          <a:bodyPr>
            <a:normAutofit/>
          </a:bodyPr>
          <a:lstStyle/>
          <a:p>
            <a:pPr marL="45720" indent="0">
              <a:buNone/>
            </a:pPr>
            <a:r>
              <a:rPr lang="en-US" sz="4000" dirty="0"/>
              <a:t>Fill in the missing fractions in the number line.</a:t>
            </a:r>
          </a:p>
        </p:txBody>
      </p:sp>
    </p:spTree>
    <p:extLst>
      <p:ext uri="{BB962C8B-B14F-4D97-AF65-F5344CB8AC3E}">
        <p14:creationId xmlns:p14="http://schemas.microsoft.com/office/powerpoint/2010/main" val="346703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510</Words>
  <Application>Microsoft Office PowerPoint</Application>
  <PresentationFormat>Widescreen</PresentationFormat>
  <Paragraphs>89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Georgia</vt:lpstr>
      <vt:lpstr>Trebuchet MS</vt:lpstr>
      <vt:lpstr>Slipstream</vt:lpstr>
      <vt:lpstr>Fraction Number Lines</vt:lpstr>
      <vt:lpstr>Objective</vt:lpstr>
      <vt:lpstr>Vocabulary</vt:lpstr>
      <vt:lpstr>PowerPoint Presentation</vt:lpstr>
      <vt:lpstr> </vt:lpstr>
      <vt:lpstr>Pose the Problem</vt:lpstr>
      <vt:lpstr>Small Steps</vt:lpstr>
      <vt:lpstr>Fraction Number Line</vt:lpstr>
      <vt:lpstr>PowerPoint Presentation</vt:lpstr>
      <vt:lpstr>PowerPoint Presentation</vt:lpstr>
      <vt:lpstr>PowerPoint Presentation</vt:lpstr>
      <vt:lpstr>PowerPoint Presentation</vt:lpstr>
      <vt:lpstr>Fill in the Missing Numbers</vt:lpstr>
      <vt:lpstr>Fractions and Length</vt:lpstr>
      <vt:lpstr>Objective</vt:lpstr>
      <vt:lpstr>PowerPoint Presentation</vt:lpstr>
      <vt:lpstr>Connect</vt:lpstr>
      <vt:lpstr>PowerPoint Presentation</vt:lpstr>
      <vt:lpstr>What fraction of the length of the 1 strip do the other strips show?</vt:lpstr>
      <vt:lpstr>What fraction of the length of the 1 strip do the other strips show?</vt:lpstr>
      <vt:lpstr>What fraction of each length is black?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 Number Lines</dc:title>
  <dc:creator>Michael Fennell</dc:creator>
  <cp:lastModifiedBy>Michael Fennell</cp:lastModifiedBy>
  <cp:revision>1</cp:revision>
  <dcterms:created xsi:type="dcterms:W3CDTF">2021-02-12T23:37:10Z</dcterms:created>
  <dcterms:modified xsi:type="dcterms:W3CDTF">2021-02-12T23:38:27Z</dcterms:modified>
</cp:coreProperties>
</file>