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 id="2147483744" r:id="rId3"/>
    <p:sldMasterId id="2147483756" r:id="rId4"/>
  </p:sldMasterIdLst>
  <p:notesMasterIdLst>
    <p:notesMasterId r:id="rId53"/>
  </p:notesMasterIdLst>
  <p:handoutMasterIdLst>
    <p:handoutMasterId r:id="rId54"/>
  </p:handoutMasterIdLst>
  <p:sldIdLst>
    <p:sldId id="1173" r:id="rId5"/>
    <p:sldId id="2796" r:id="rId6"/>
    <p:sldId id="2794" r:id="rId7"/>
    <p:sldId id="2797" r:id="rId8"/>
    <p:sldId id="2798" r:id="rId9"/>
    <p:sldId id="2800" r:id="rId10"/>
    <p:sldId id="2801" r:id="rId11"/>
    <p:sldId id="2799" r:id="rId12"/>
    <p:sldId id="2795" r:id="rId13"/>
    <p:sldId id="2791" r:id="rId14"/>
    <p:sldId id="2792" r:id="rId15"/>
    <p:sldId id="2793" r:id="rId16"/>
    <p:sldId id="2828" r:id="rId17"/>
    <p:sldId id="2829" r:id="rId18"/>
    <p:sldId id="2830" r:id="rId19"/>
    <p:sldId id="2826" r:id="rId20"/>
    <p:sldId id="2827" r:id="rId21"/>
    <p:sldId id="2802" r:id="rId22"/>
    <p:sldId id="2803" r:id="rId23"/>
    <p:sldId id="2804" r:id="rId24"/>
    <p:sldId id="2805" r:id="rId25"/>
    <p:sldId id="2806" r:id="rId26"/>
    <p:sldId id="2807" r:id="rId27"/>
    <p:sldId id="2808" r:id="rId28"/>
    <p:sldId id="2809" r:id="rId29"/>
    <p:sldId id="2810" r:id="rId30"/>
    <p:sldId id="2811" r:id="rId31"/>
    <p:sldId id="2812" r:id="rId32"/>
    <p:sldId id="2813" r:id="rId33"/>
    <p:sldId id="2814" r:id="rId34"/>
    <p:sldId id="2815" r:id="rId35"/>
    <p:sldId id="2816" r:id="rId36"/>
    <p:sldId id="2817" r:id="rId37"/>
    <p:sldId id="2818" r:id="rId38"/>
    <p:sldId id="2819" r:id="rId39"/>
    <p:sldId id="2820" r:id="rId40"/>
    <p:sldId id="2821" r:id="rId41"/>
    <p:sldId id="2822" r:id="rId42"/>
    <p:sldId id="2823" r:id="rId43"/>
    <p:sldId id="2824" r:id="rId44"/>
    <p:sldId id="2825" r:id="rId45"/>
    <p:sldId id="2832" r:id="rId46"/>
    <p:sldId id="1033" r:id="rId47"/>
    <p:sldId id="1567" r:id="rId48"/>
    <p:sldId id="2831" r:id="rId49"/>
    <p:sldId id="2741" r:id="rId50"/>
    <p:sldId id="2476" r:id="rId51"/>
    <p:sldId id="331"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9B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94655" autoAdjust="0"/>
  </p:normalViewPr>
  <p:slideViewPr>
    <p:cSldViewPr>
      <p:cViewPr varScale="1">
        <p:scale>
          <a:sx n="73" d="100"/>
          <a:sy n="73" d="100"/>
        </p:scale>
        <p:origin x="100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CA0BB574-0895-477B-BED4-3459E7A07FD7}" type="datetimeFigureOut">
              <a:rPr lang="en-US" smtClean="0"/>
              <a:t>12/10/2019</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06AD2E2F-E2A0-472B-80A9-7B9DFB552563}" type="slidenum">
              <a:rPr lang="en-US" smtClean="0"/>
              <a:t>‹#›</a:t>
            </a:fld>
            <a:endParaRPr lang="en-US"/>
          </a:p>
        </p:txBody>
      </p:sp>
    </p:spTree>
    <p:extLst>
      <p:ext uri="{BB962C8B-B14F-4D97-AF65-F5344CB8AC3E}">
        <p14:creationId xmlns:p14="http://schemas.microsoft.com/office/powerpoint/2010/main" val="214992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3671BEA-E66E-4BEC-BAB5-D10B40ECB992}" type="datetimeFigureOut">
              <a:rPr lang="en-US" smtClean="0"/>
              <a:t>12/10/2019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634DB253-6A32-4472-B248-683C8EB82496}" type="slidenum">
              <a:rPr lang="en-US" smtClean="0"/>
              <a:t>‹#›</a:t>
            </a:fld>
            <a:endParaRPr lang="en-US"/>
          </a:p>
        </p:txBody>
      </p:sp>
    </p:spTree>
    <p:extLst>
      <p:ext uri="{BB962C8B-B14F-4D97-AF65-F5344CB8AC3E}">
        <p14:creationId xmlns:p14="http://schemas.microsoft.com/office/powerpoint/2010/main" val="377276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a:t>
            </a:fld>
            <a:endParaRPr lang="en-US"/>
          </a:p>
        </p:txBody>
      </p:sp>
    </p:spTree>
    <p:extLst>
      <p:ext uri="{BB962C8B-B14F-4D97-AF65-F5344CB8AC3E}">
        <p14:creationId xmlns:p14="http://schemas.microsoft.com/office/powerpoint/2010/main" val="2909825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Photo: Dolley Madison</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8652428" indent="-38186541"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5887" eaLnBrk="0" fontAlgn="base" hangingPunct="0">
              <a:spcBef>
                <a:spcPct val="0"/>
              </a:spcBef>
              <a:spcAft>
                <a:spcPct val="0"/>
              </a:spcAft>
              <a:defRPr sz="2400">
                <a:solidFill>
                  <a:schemeClr val="tx1"/>
                </a:solidFill>
                <a:latin typeface="Arial" charset="0"/>
                <a:ea typeface="ＭＳ Ｐゴシック" charset="-128"/>
              </a:defRPr>
            </a:lvl6pPr>
            <a:lvl7pPr marL="931774" eaLnBrk="0" fontAlgn="base" hangingPunct="0">
              <a:spcBef>
                <a:spcPct val="0"/>
              </a:spcBef>
              <a:spcAft>
                <a:spcPct val="0"/>
              </a:spcAft>
              <a:defRPr sz="2400">
                <a:solidFill>
                  <a:schemeClr val="tx1"/>
                </a:solidFill>
                <a:latin typeface="Arial" charset="0"/>
                <a:ea typeface="ＭＳ Ｐゴシック" charset="-128"/>
              </a:defRPr>
            </a:lvl7pPr>
            <a:lvl8pPr marL="1397660" eaLnBrk="0" fontAlgn="base" hangingPunct="0">
              <a:spcBef>
                <a:spcPct val="0"/>
              </a:spcBef>
              <a:spcAft>
                <a:spcPct val="0"/>
              </a:spcAft>
              <a:defRPr sz="2400">
                <a:solidFill>
                  <a:schemeClr val="tx1"/>
                </a:solidFill>
                <a:latin typeface="Arial" charset="0"/>
                <a:ea typeface="ＭＳ Ｐゴシック" charset="-128"/>
              </a:defRPr>
            </a:lvl8pPr>
            <a:lvl9pPr marL="1863547"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D978AE-DCA6-46B6-9D37-7AE8EF30DB46}"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66685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Photo: Dolley Madison</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8652428" indent="-38186541"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5887" eaLnBrk="0" fontAlgn="base" hangingPunct="0">
              <a:spcBef>
                <a:spcPct val="0"/>
              </a:spcBef>
              <a:spcAft>
                <a:spcPct val="0"/>
              </a:spcAft>
              <a:defRPr sz="2400">
                <a:solidFill>
                  <a:schemeClr val="tx1"/>
                </a:solidFill>
                <a:latin typeface="Arial" charset="0"/>
                <a:ea typeface="ＭＳ Ｐゴシック" charset="-128"/>
              </a:defRPr>
            </a:lvl6pPr>
            <a:lvl7pPr marL="931774" eaLnBrk="0" fontAlgn="base" hangingPunct="0">
              <a:spcBef>
                <a:spcPct val="0"/>
              </a:spcBef>
              <a:spcAft>
                <a:spcPct val="0"/>
              </a:spcAft>
              <a:defRPr sz="2400">
                <a:solidFill>
                  <a:schemeClr val="tx1"/>
                </a:solidFill>
                <a:latin typeface="Arial" charset="0"/>
                <a:ea typeface="ＭＳ Ｐゴシック" charset="-128"/>
              </a:defRPr>
            </a:lvl7pPr>
            <a:lvl8pPr marL="1397660" eaLnBrk="0" fontAlgn="base" hangingPunct="0">
              <a:spcBef>
                <a:spcPct val="0"/>
              </a:spcBef>
              <a:spcAft>
                <a:spcPct val="0"/>
              </a:spcAft>
              <a:defRPr sz="2400">
                <a:solidFill>
                  <a:schemeClr val="tx1"/>
                </a:solidFill>
                <a:latin typeface="Arial" charset="0"/>
                <a:ea typeface="ＭＳ Ｐゴシック" charset="-128"/>
              </a:defRPr>
            </a:lvl8pPr>
            <a:lvl9pPr marL="1863547"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234536-3A2F-48E1-8ADE-9FA753B02A80}"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360692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Photo: Dolley Madison</a:t>
            </a: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8652428" indent="-38186541"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5887" eaLnBrk="0" fontAlgn="base" hangingPunct="0">
              <a:spcBef>
                <a:spcPct val="0"/>
              </a:spcBef>
              <a:spcAft>
                <a:spcPct val="0"/>
              </a:spcAft>
              <a:defRPr sz="2400">
                <a:solidFill>
                  <a:schemeClr val="tx1"/>
                </a:solidFill>
                <a:latin typeface="Arial" charset="0"/>
                <a:ea typeface="ＭＳ Ｐゴシック" charset="-128"/>
              </a:defRPr>
            </a:lvl6pPr>
            <a:lvl7pPr marL="931774" eaLnBrk="0" fontAlgn="base" hangingPunct="0">
              <a:spcBef>
                <a:spcPct val="0"/>
              </a:spcBef>
              <a:spcAft>
                <a:spcPct val="0"/>
              </a:spcAft>
              <a:defRPr sz="2400">
                <a:solidFill>
                  <a:schemeClr val="tx1"/>
                </a:solidFill>
                <a:latin typeface="Arial" charset="0"/>
                <a:ea typeface="ＭＳ Ｐゴシック" charset="-128"/>
              </a:defRPr>
            </a:lvl7pPr>
            <a:lvl8pPr marL="1397660" eaLnBrk="0" fontAlgn="base" hangingPunct="0">
              <a:spcBef>
                <a:spcPct val="0"/>
              </a:spcBef>
              <a:spcAft>
                <a:spcPct val="0"/>
              </a:spcAft>
              <a:defRPr sz="2400">
                <a:solidFill>
                  <a:schemeClr val="tx1"/>
                </a:solidFill>
                <a:latin typeface="Arial" charset="0"/>
                <a:ea typeface="ＭＳ Ｐゴシック" charset="-128"/>
              </a:defRPr>
            </a:lvl8pPr>
            <a:lvl9pPr marL="1863547"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EF0443-1A2D-4FAF-B369-9DBF3746A317}"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676318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Photo: Dolley Madison</a:t>
            </a: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8652428" indent="-38186541"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5887" eaLnBrk="0" fontAlgn="base" hangingPunct="0">
              <a:spcBef>
                <a:spcPct val="0"/>
              </a:spcBef>
              <a:spcAft>
                <a:spcPct val="0"/>
              </a:spcAft>
              <a:defRPr sz="2400">
                <a:solidFill>
                  <a:schemeClr val="tx1"/>
                </a:solidFill>
                <a:latin typeface="Arial" charset="0"/>
                <a:ea typeface="ＭＳ Ｐゴシック" charset="-128"/>
              </a:defRPr>
            </a:lvl6pPr>
            <a:lvl7pPr marL="931774" eaLnBrk="0" fontAlgn="base" hangingPunct="0">
              <a:spcBef>
                <a:spcPct val="0"/>
              </a:spcBef>
              <a:spcAft>
                <a:spcPct val="0"/>
              </a:spcAft>
              <a:defRPr sz="2400">
                <a:solidFill>
                  <a:schemeClr val="tx1"/>
                </a:solidFill>
                <a:latin typeface="Arial" charset="0"/>
                <a:ea typeface="ＭＳ Ｐゴシック" charset="-128"/>
              </a:defRPr>
            </a:lvl7pPr>
            <a:lvl8pPr marL="1397660" eaLnBrk="0" fontAlgn="base" hangingPunct="0">
              <a:spcBef>
                <a:spcPct val="0"/>
              </a:spcBef>
              <a:spcAft>
                <a:spcPct val="0"/>
              </a:spcAft>
              <a:defRPr sz="2400">
                <a:solidFill>
                  <a:schemeClr val="tx1"/>
                </a:solidFill>
                <a:latin typeface="Arial" charset="0"/>
                <a:ea typeface="ＭＳ Ｐゴシック" charset="-128"/>
              </a:defRPr>
            </a:lvl8pPr>
            <a:lvl9pPr marL="1863547"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072B44-D773-4549-A952-8F8BE58B50C3}"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876342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43</a:t>
            </a:fld>
            <a:endParaRPr lang="en-US"/>
          </a:p>
        </p:txBody>
      </p:sp>
    </p:spTree>
    <p:extLst>
      <p:ext uri="{BB962C8B-B14F-4D97-AF65-F5344CB8AC3E}">
        <p14:creationId xmlns:p14="http://schemas.microsoft.com/office/powerpoint/2010/main" val="1909033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47</a:t>
            </a:fld>
            <a:endParaRPr lang="en-US"/>
          </a:p>
        </p:txBody>
      </p:sp>
    </p:spTree>
    <p:extLst>
      <p:ext uri="{BB962C8B-B14F-4D97-AF65-F5344CB8AC3E}">
        <p14:creationId xmlns:p14="http://schemas.microsoft.com/office/powerpoint/2010/main" val="4227253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48</a:t>
            </a:fld>
            <a:endParaRPr lang="en-US"/>
          </a:p>
        </p:txBody>
      </p:sp>
    </p:spTree>
    <p:extLst>
      <p:ext uri="{BB962C8B-B14F-4D97-AF65-F5344CB8AC3E}">
        <p14:creationId xmlns:p14="http://schemas.microsoft.com/office/powerpoint/2010/main" val="41405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a:t>
            </a:fld>
            <a:endParaRPr lang="en-US"/>
          </a:p>
        </p:txBody>
      </p:sp>
    </p:spTree>
    <p:extLst>
      <p:ext uri="{BB962C8B-B14F-4D97-AF65-F5344CB8AC3E}">
        <p14:creationId xmlns:p14="http://schemas.microsoft.com/office/powerpoint/2010/main" val="230266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5</a:t>
            </a:fld>
            <a:endParaRPr lang="en-US"/>
          </a:p>
        </p:txBody>
      </p:sp>
    </p:spTree>
    <p:extLst>
      <p:ext uri="{BB962C8B-B14F-4D97-AF65-F5344CB8AC3E}">
        <p14:creationId xmlns:p14="http://schemas.microsoft.com/office/powerpoint/2010/main" val="149228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8</a:t>
            </a:fld>
            <a:endParaRPr lang="en-US"/>
          </a:p>
        </p:txBody>
      </p:sp>
    </p:spTree>
    <p:extLst>
      <p:ext uri="{BB962C8B-B14F-4D97-AF65-F5344CB8AC3E}">
        <p14:creationId xmlns:p14="http://schemas.microsoft.com/office/powerpoint/2010/main" val="275588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13</a:t>
            </a:fld>
            <a:endParaRPr lang="en-US"/>
          </a:p>
        </p:txBody>
      </p:sp>
    </p:spTree>
    <p:extLst>
      <p:ext uri="{BB962C8B-B14F-4D97-AF65-F5344CB8AC3E}">
        <p14:creationId xmlns:p14="http://schemas.microsoft.com/office/powerpoint/2010/main" val="165157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14</a:t>
            </a:fld>
            <a:endParaRPr lang="en-US"/>
          </a:p>
        </p:txBody>
      </p:sp>
    </p:spTree>
    <p:extLst>
      <p:ext uri="{BB962C8B-B14F-4D97-AF65-F5344CB8AC3E}">
        <p14:creationId xmlns:p14="http://schemas.microsoft.com/office/powerpoint/2010/main" val="383548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15</a:t>
            </a:fld>
            <a:endParaRPr lang="en-US"/>
          </a:p>
        </p:txBody>
      </p:sp>
    </p:spTree>
    <p:extLst>
      <p:ext uri="{BB962C8B-B14F-4D97-AF65-F5344CB8AC3E}">
        <p14:creationId xmlns:p14="http://schemas.microsoft.com/office/powerpoint/2010/main" val="117992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16</a:t>
            </a:fld>
            <a:endParaRPr lang="en-US"/>
          </a:p>
        </p:txBody>
      </p:sp>
    </p:spTree>
    <p:extLst>
      <p:ext uri="{BB962C8B-B14F-4D97-AF65-F5344CB8AC3E}">
        <p14:creationId xmlns:p14="http://schemas.microsoft.com/office/powerpoint/2010/main" val="335554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Photo: Mayfly larva</a:t>
            </a: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8652428" indent="-38186541"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5887" eaLnBrk="0" fontAlgn="base" hangingPunct="0">
              <a:spcBef>
                <a:spcPct val="0"/>
              </a:spcBef>
              <a:spcAft>
                <a:spcPct val="0"/>
              </a:spcAft>
              <a:defRPr sz="2400">
                <a:solidFill>
                  <a:schemeClr val="tx1"/>
                </a:solidFill>
                <a:latin typeface="Arial" charset="0"/>
                <a:ea typeface="ＭＳ Ｐゴシック" charset="-128"/>
              </a:defRPr>
            </a:lvl6pPr>
            <a:lvl7pPr marL="931774" eaLnBrk="0" fontAlgn="base" hangingPunct="0">
              <a:spcBef>
                <a:spcPct val="0"/>
              </a:spcBef>
              <a:spcAft>
                <a:spcPct val="0"/>
              </a:spcAft>
              <a:defRPr sz="2400">
                <a:solidFill>
                  <a:schemeClr val="tx1"/>
                </a:solidFill>
                <a:latin typeface="Arial" charset="0"/>
                <a:ea typeface="ＭＳ Ｐゴシック" charset="-128"/>
              </a:defRPr>
            </a:lvl7pPr>
            <a:lvl8pPr marL="1397660" eaLnBrk="0" fontAlgn="base" hangingPunct="0">
              <a:spcBef>
                <a:spcPct val="0"/>
              </a:spcBef>
              <a:spcAft>
                <a:spcPct val="0"/>
              </a:spcAft>
              <a:defRPr sz="2400">
                <a:solidFill>
                  <a:schemeClr val="tx1"/>
                </a:solidFill>
                <a:latin typeface="Arial" charset="0"/>
                <a:ea typeface="ＭＳ Ｐゴシック" charset="-128"/>
              </a:defRPr>
            </a:lvl8pPr>
            <a:lvl9pPr marL="1863547"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E515D3A-ADDC-4B9A-AA42-E1B7646E39E5}"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80886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272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491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13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37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71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069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12/10/2019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23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12/10/2019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075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12/10/2019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159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12/10/2019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728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12/10/2019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597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053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12/10/2019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9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88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0324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A88E631-C4C2-4F0B-8898-5B95921AABC2}" type="datetime1">
              <a:rPr lang="en-US" altLang="en-US"/>
              <a:pPr/>
              <a:t>12/10/2019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EBE02A0-979F-4E46-B3D6-37BC9F0B4BA7}" type="slidenum">
              <a:rPr lang="en-US" altLang="en-US"/>
              <a:pPr/>
              <a:t>‹#›</a:t>
            </a:fld>
            <a:endParaRPr lang="en-US" altLang="en-US"/>
          </a:p>
        </p:txBody>
      </p:sp>
    </p:spTree>
    <p:extLst>
      <p:ext uri="{BB962C8B-B14F-4D97-AF65-F5344CB8AC3E}">
        <p14:creationId xmlns:p14="http://schemas.microsoft.com/office/powerpoint/2010/main" val="1764187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56AC52-EE80-4B46-945B-440D8B33B4D3}" type="datetime1">
              <a:rPr lang="en-US" altLang="en-US"/>
              <a:pPr/>
              <a:t>12/10/2019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CF902E3-D218-42C1-8330-EB06052DF5B4}" type="slidenum">
              <a:rPr lang="en-US" altLang="en-US"/>
              <a:pPr/>
              <a:t>‹#›</a:t>
            </a:fld>
            <a:endParaRPr lang="en-US" altLang="en-US"/>
          </a:p>
        </p:txBody>
      </p:sp>
    </p:spTree>
    <p:extLst>
      <p:ext uri="{BB962C8B-B14F-4D97-AF65-F5344CB8AC3E}">
        <p14:creationId xmlns:p14="http://schemas.microsoft.com/office/powerpoint/2010/main" val="1810854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723C734-533F-4582-A57C-B76A30D17B94}" type="datetime1">
              <a:rPr lang="en-US" altLang="en-US"/>
              <a:pPr/>
              <a:t>12/10/2019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DD05A07-3381-48CE-B611-BA53439F016E}" type="slidenum">
              <a:rPr lang="en-US" altLang="en-US"/>
              <a:pPr/>
              <a:t>‹#›</a:t>
            </a:fld>
            <a:endParaRPr lang="en-US" altLang="en-US"/>
          </a:p>
        </p:txBody>
      </p:sp>
    </p:spTree>
    <p:extLst>
      <p:ext uri="{BB962C8B-B14F-4D97-AF65-F5344CB8AC3E}">
        <p14:creationId xmlns:p14="http://schemas.microsoft.com/office/powerpoint/2010/main" val="24940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9E676A4-28B8-49D2-A15D-441EDF09AC8E}" type="datetime1">
              <a:rPr lang="en-US" altLang="en-US"/>
              <a:pPr/>
              <a:t>12/10/2019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96F455-F962-4E9E-9DC8-82BF88B1F859}" type="slidenum">
              <a:rPr lang="en-US" altLang="en-US"/>
              <a:pPr/>
              <a:t>‹#›</a:t>
            </a:fld>
            <a:endParaRPr lang="en-US" altLang="en-US"/>
          </a:p>
        </p:txBody>
      </p:sp>
    </p:spTree>
    <p:extLst>
      <p:ext uri="{BB962C8B-B14F-4D97-AF65-F5344CB8AC3E}">
        <p14:creationId xmlns:p14="http://schemas.microsoft.com/office/powerpoint/2010/main" val="2484083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E5DA0D5-8B9F-4BF7-9A54-58DA44A2523D}" type="datetime1">
              <a:rPr lang="en-US" altLang="en-US"/>
              <a:pPr/>
              <a:t>12/10/2019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C305FFB0-8431-438F-9A9D-47F095CB26E3}" type="slidenum">
              <a:rPr lang="en-US" altLang="en-US"/>
              <a:pPr/>
              <a:t>‹#›</a:t>
            </a:fld>
            <a:endParaRPr lang="en-US" altLang="en-US"/>
          </a:p>
        </p:txBody>
      </p:sp>
    </p:spTree>
    <p:extLst>
      <p:ext uri="{BB962C8B-B14F-4D97-AF65-F5344CB8AC3E}">
        <p14:creationId xmlns:p14="http://schemas.microsoft.com/office/powerpoint/2010/main" val="1109097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FEEF6AC-9D19-4D17-B899-D6924CEC630B}" type="datetime1">
              <a:rPr lang="en-US" altLang="en-US"/>
              <a:pPr/>
              <a:t>12/10/2019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A5BFE3F-210F-4049-B39D-39094912A2A5}" type="slidenum">
              <a:rPr lang="en-US" altLang="en-US"/>
              <a:pPr/>
              <a:t>‹#›</a:t>
            </a:fld>
            <a:endParaRPr lang="en-US" altLang="en-US"/>
          </a:p>
        </p:txBody>
      </p:sp>
    </p:spTree>
    <p:extLst>
      <p:ext uri="{BB962C8B-B14F-4D97-AF65-F5344CB8AC3E}">
        <p14:creationId xmlns:p14="http://schemas.microsoft.com/office/powerpoint/2010/main" val="3568330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EBA84D0-1BB3-4378-914B-786180972EC3}" type="datetime1">
              <a:rPr lang="en-US" altLang="en-US"/>
              <a:pPr/>
              <a:t>12/10/2019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B52F5FC-CB79-4E81-895B-9331A45739A2}" type="slidenum">
              <a:rPr lang="en-US" altLang="en-US"/>
              <a:pPr/>
              <a:t>‹#›</a:t>
            </a:fld>
            <a:endParaRPr lang="en-US" altLang="en-US"/>
          </a:p>
        </p:txBody>
      </p:sp>
    </p:spTree>
    <p:extLst>
      <p:ext uri="{BB962C8B-B14F-4D97-AF65-F5344CB8AC3E}">
        <p14:creationId xmlns:p14="http://schemas.microsoft.com/office/powerpoint/2010/main" val="156153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9962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047308C-F1B0-4E36-A296-D838B24EA199}" type="datetime1">
              <a:rPr lang="en-US" altLang="en-US"/>
              <a:pPr/>
              <a:t>12/10/2019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0FDD94F-FC19-4A2E-8093-46BD4C077D10}" type="slidenum">
              <a:rPr lang="en-US" altLang="en-US"/>
              <a:pPr/>
              <a:t>‹#›</a:t>
            </a:fld>
            <a:endParaRPr lang="en-US" altLang="en-US"/>
          </a:p>
        </p:txBody>
      </p:sp>
    </p:spTree>
    <p:extLst>
      <p:ext uri="{BB962C8B-B14F-4D97-AF65-F5344CB8AC3E}">
        <p14:creationId xmlns:p14="http://schemas.microsoft.com/office/powerpoint/2010/main" val="1012320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04C7D97-B9DD-4369-9541-F26761A99600}" type="datetime1">
              <a:rPr lang="en-US" altLang="en-US"/>
              <a:pPr/>
              <a:t>12/10/2019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8B1B72D-AD22-4963-ADD8-DD352E36E4C7}" type="slidenum">
              <a:rPr lang="en-US" altLang="en-US"/>
              <a:pPr/>
              <a:t>‹#›</a:t>
            </a:fld>
            <a:endParaRPr lang="en-US" altLang="en-US"/>
          </a:p>
        </p:txBody>
      </p:sp>
    </p:spTree>
    <p:extLst>
      <p:ext uri="{BB962C8B-B14F-4D97-AF65-F5344CB8AC3E}">
        <p14:creationId xmlns:p14="http://schemas.microsoft.com/office/powerpoint/2010/main" val="2059653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46B93D-54F2-4A4A-9EA8-1F5FC28061C8}" type="datetime1">
              <a:rPr lang="en-US" altLang="en-US"/>
              <a:pPr/>
              <a:t>12/10/2019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4153DBB-848C-4804-90BD-440FC9106D88}" type="slidenum">
              <a:rPr lang="en-US" altLang="en-US"/>
              <a:pPr/>
              <a:t>‹#›</a:t>
            </a:fld>
            <a:endParaRPr lang="en-US" altLang="en-US"/>
          </a:p>
        </p:txBody>
      </p:sp>
    </p:spTree>
    <p:extLst>
      <p:ext uri="{BB962C8B-B14F-4D97-AF65-F5344CB8AC3E}">
        <p14:creationId xmlns:p14="http://schemas.microsoft.com/office/powerpoint/2010/main" val="1518165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7A96BD-A703-417D-A1B4-4B07DCE362A6}" type="datetime1">
              <a:rPr lang="en-US" altLang="en-US"/>
              <a:pPr/>
              <a:t>12/10/2019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5367EC3-9B09-4788-99CC-037661318A3E}" type="slidenum">
              <a:rPr lang="en-US" altLang="en-US"/>
              <a:pPr/>
              <a:t>‹#›</a:t>
            </a:fld>
            <a:endParaRPr lang="en-US" altLang="en-US"/>
          </a:p>
        </p:txBody>
      </p:sp>
    </p:spTree>
    <p:extLst>
      <p:ext uri="{BB962C8B-B14F-4D97-AF65-F5344CB8AC3E}">
        <p14:creationId xmlns:p14="http://schemas.microsoft.com/office/powerpoint/2010/main" val="850571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784DB1-70D0-4FCB-B5B2-3CAF9E3EED59}"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368621-37B8-4BFC-96F6-F7A482D5994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7464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22377E-D35A-49AA-8E30-A7A115123F0B}"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E13BD4-28DA-4C2C-A919-9F4447107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9904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0C86DD-B478-4F23-888F-6A7976AB807D}"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C74F6C-9948-4694-B2D3-0681A87B8D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797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7EDFD9-9DF9-4EAB-9B49-3E7E8FD80327}"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AC96B3-82D9-44B1-9FF8-3D8CB729BE0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5600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4BFA58-EE01-4A3B-906A-F323FD5C3A60}"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4A0C13-979C-454E-AC71-AC28B056BEB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1010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3BDA9E-5953-4291-85C9-9EE1C766A4F2}"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93073FE-CA08-4279-BD2D-FEE43694610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749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12/10/2019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0722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5C2395-DEE4-4F18-8A77-0786356325A9}"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753A0E7-19E5-4E05-B0AA-407D73609CE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9344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D38E7F-41FD-4C1A-817C-329D2FEE1BC5}"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CFA7FB-A2AB-436A-BB65-97FB452A00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8061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39CF9A-FB21-4254-96EB-8F430E1EA9C7}"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0DC46F-661B-431A-9B89-D231342D99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1058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C1CEB5-3463-4DBD-8563-B080D858C0FB}"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4AD8AD-D98E-443E-83BF-16EEB5FD627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8353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3440F9-1940-43F7-80AC-1E7E17BE5DA1}"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A0FA28-510B-4AC0-8605-E62459C7D6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7190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12/10/2019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711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12/10/2019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882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12/10/2019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006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12/10/2019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68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12/10/2019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74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494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12/10/2019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6486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2041C09E-A22E-48E1-892B-E28BBD95E7F7}" type="datetime1">
              <a:rPr lang="en-US" altLang="en-US" smtClean="0">
                <a:ea typeface="ＭＳ Ｐゴシック" charset="-128"/>
              </a:rPr>
              <a:pPr defTabSz="457200" fontAlgn="base">
                <a:spcBef>
                  <a:spcPct val="0"/>
                </a:spcBef>
                <a:spcAft>
                  <a:spcPct val="0"/>
                </a:spcAft>
              </a:pPr>
              <a:t>12/10/2019</a:t>
            </a:fld>
            <a:endParaRPr lang="en-US" altLang="en-US" smtClean="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82DDF977-12D5-4C08-A3EA-F82D8DC40B70}" type="slidenum">
              <a:rPr lang="en-US" altLang="en-US" smtClean="0">
                <a:ea typeface="ＭＳ Ｐゴシック" charset="-128"/>
              </a:rPr>
              <a:pPr defTabSz="457200" fontAlgn="base">
                <a:spcBef>
                  <a:spcPct val="0"/>
                </a:spcBef>
                <a:spcAft>
                  <a:spcPct val="0"/>
                </a:spcAft>
              </a:pPr>
              <a:t>‹#›</a:t>
            </a:fld>
            <a:endParaRPr lang="en-US" altLang="en-US" smtClean="0">
              <a:ea typeface="ＭＳ Ｐゴシック" charset="-128"/>
            </a:endParaRPr>
          </a:p>
        </p:txBody>
      </p:sp>
    </p:spTree>
    <p:extLst>
      <p:ext uri="{BB962C8B-B14F-4D97-AF65-F5344CB8AC3E}">
        <p14:creationId xmlns:p14="http://schemas.microsoft.com/office/powerpoint/2010/main" val="42714027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A9A9C4-9E6E-41DE-847B-85D0B63D4916}" type="datetimeFigureOut">
              <a:rPr lang="en-US">
                <a:solidFill>
                  <a:prstClr val="black">
                    <a:tint val="75000"/>
                  </a:prstClr>
                </a:solidFill>
              </a:rPr>
              <a:pPr>
                <a:defRPr/>
              </a:pPr>
              <a:t>12/10/2019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9FA7FF2-3E23-45EB-AA68-5FF747F2C22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025584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85800" y="228599"/>
            <a:ext cx="7848599" cy="931464"/>
          </a:xfrm>
          <a:prstGeom prst="rect">
            <a:avLst/>
          </a:prstGeom>
          <a:solidFill>
            <a:srgbClr val="FF0000"/>
          </a:solidFill>
          <a:ln w="76200">
            <a:solidFill>
              <a:schemeClr val="tx2">
                <a:lumMod val="75000"/>
              </a:schemeClr>
            </a:solidFill>
          </a:ln>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b="1" dirty="0" smtClean="0">
                <a:effectLst>
                  <a:outerShdw blurRad="38100" dist="38100" dir="2700000" algn="tl">
                    <a:srgbClr val="000000">
                      <a:alpha val="43137"/>
                    </a:srgbClr>
                  </a:outerShdw>
                </a:effectLst>
              </a:rPr>
              <a:t>Tuesday</a:t>
            </a:r>
            <a:r>
              <a:rPr lang="en-US" b="1" dirty="0">
                <a:effectLst>
                  <a:outerShdw blurRad="38100" dist="38100" dir="2700000" algn="tl">
                    <a:srgbClr val="000000">
                      <a:alpha val="43137"/>
                    </a:srgbClr>
                  </a:outerShdw>
                </a:effectLst>
              </a:rPr>
              <a:t>, December </a:t>
            </a:r>
            <a:r>
              <a:rPr lang="en-US" b="1" dirty="0" smtClean="0">
                <a:effectLst>
                  <a:outerShdw blurRad="38100" dist="38100" dir="2700000" algn="tl">
                    <a:srgbClr val="000000">
                      <a:alpha val="43137"/>
                    </a:srgbClr>
                  </a:outerShdw>
                </a:effectLst>
              </a:rPr>
              <a:t>10, </a:t>
            </a:r>
            <a:r>
              <a:rPr lang="en-US" b="1" dirty="0">
                <a:effectLst>
                  <a:outerShdw blurRad="38100" dist="38100" dir="2700000" algn="tl">
                    <a:srgbClr val="000000">
                      <a:alpha val="43137"/>
                    </a:srgbClr>
                  </a:outerShdw>
                </a:effectLst>
              </a:rPr>
              <a:t>2019 </a:t>
            </a:r>
          </a:p>
        </p:txBody>
      </p:sp>
      <p:sp>
        <p:nvSpPr>
          <p:cNvPr id="10" name="TextBox 9"/>
          <p:cNvSpPr txBox="1"/>
          <p:nvPr/>
        </p:nvSpPr>
        <p:spPr>
          <a:xfrm>
            <a:off x="6400800" y="6341082"/>
            <a:ext cx="23622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7:55 – 8:30</a:t>
            </a:r>
            <a:endParaRPr lang="en-US" sz="3200" dirty="0">
              <a:solidFill>
                <a:prstClr val="black"/>
              </a:solidFill>
              <a:cs typeface="Arial" charset="0"/>
            </a:endParaRPr>
          </a:p>
        </p:txBody>
      </p:sp>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740" t="15303" r="42710" b="5994"/>
          <a:stretch/>
        </p:blipFill>
        <p:spPr bwMode="auto">
          <a:xfrm>
            <a:off x="672736" y="1371600"/>
            <a:ext cx="3655711" cy="496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70" t="16509" r="42710" b="5089"/>
          <a:stretch/>
        </p:blipFill>
        <p:spPr bwMode="auto">
          <a:xfrm>
            <a:off x="4495800" y="1380309"/>
            <a:ext cx="3657600" cy="49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573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3886200" cy="5257800"/>
          </a:xfrm>
        </p:spPr>
        <p:txBody>
          <a:bodyPr/>
          <a:lstStyle/>
          <a:p>
            <a:r>
              <a:rPr lang="en-US" dirty="0" smtClean="0"/>
              <a:t>How does the author use description to help the reader understand about types of pollution?</a:t>
            </a:r>
            <a:endParaRPr lang="en-US"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740" t="15303" r="42710" b="5994"/>
          <a:stretch/>
        </p:blipFill>
        <p:spPr bwMode="auto">
          <a:xfrm>
            <a:off x="4191000" y="152400"/>
            <a:ext cx="4776716" cy="6493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879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570" t="16509" r="42710" b="5089"/>
          <a:stretch/>
        </p:blipFill>
        <p:spPr bwMode="auto">
          <a:xfrm>
            <a:off x="2362200" y="0"/>
            <a:ext cx="5018964" cy="676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996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909" t="16509" r="42710" b="5692"/>
          <a:stretch/>
        </p:blipFill>
        <p:spPr bwMode="auto">
          <a:xfrm>
            <a:off x="2552131" y="155164"/>
            <a:ext cx="4839269" cy="653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158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3" name="Content Placeholder 2"/>
          <p:cNvSpPr>
            <a:spLocks noGrp="1"/>
          </p:cNvSpPr>
          <p:nvPr>
            <p:ph idx="1"/>
          </p:nvPr>
        </p:nvSpPr>
        <p:spPr>
          <a:xfrm>
            <a:off x="762000" y="2311167"/>
            <a:ext cx="7633063" cy="1117834"/>
          </a:xfrm>
          <a:solidFill>
            <a:schemeClr val="accent4">
              <a:lumMod val="60000"/>
              <a:lumOff val="40000"/>
            </a:schemeClr>
          </a:solidFill>
        </p:spPr>
        <p:txBody>
          <a:bodyPr rtlCol="0">
            <a:normAutofit/>
          </a:bodyPr>
          <a:lstStyle/>
          <a:p>
            <a:pPr eaLnBrk="1" fontAlgn="auto" hangingPunct="1">
              <a:spcAft>
                <a:spcPts val="0"/>
              </a:spcAft>
              <a:buFont typeface="Arial" pitchFamily="34" charset="0"/>
              <a:buChar char="•"/>
              <a:defRPr/>
            </a:pPr>
            <a:r>
              <a:rPr lang="en-US" sz="6000" dirty="0"/>
              <a:t>Lunch 12:35 – 1:05</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800600"/>
            <a:ext cx="2438400" cy="141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283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1:05 – 1:10</a:t>
            </a:r>
            <a:endParaRPr lang="en-US" sz="3200" dirty="0">
              <a:solidFill>
                <a:prstClr val="black"/>
              </a:solidFill>
              <a:cs typeface="Arial" charset="0"/>
            </a:endParaRPr>
          </a:p>
        </p:txBody>
      </p:sp>
    </p:spTree>
    <p:extLst>
      <p:ext uri="{BB962C8B-B14F-4D97-AF65-F5344CB8AC3E}">
        <p14:creationId xmlns:p14="http://schemas.microsoft.com/office/powerpoint/2010/main" val="1949286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360241"/>
            <a:ext cx="1447800" cy="145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873690" y="2759504"/>
            <a:ext cx="7396619" cy="898633"/>
          </a:xfrm>
          <a:solidFill>
            <a:schemeClr val="accent4">
              <a:lumMod val="60000"/>
              <a:lumOff val="40000"/>
            </a:schemeClr>
          </a:solidFill>
        </p:spPr>
        <p:txBody>
          <a:bodyPr rtlCol="0">
            <a:normAutofit fontScale="92500" lnSpcReduction="10000"/>
          </a:bodyPr>
          <a:lstStyle/>
          <a:p>
            <a:pPr eaLnBrk="1" fontAlgn="auto" hangingPunct="1">
              <a:spcAft>
                <a:spcPts val="0"/>
              </a:spcAft>
              <a:buFont typeface="Arial" pitchFamily="34" charset="0"/>
              <a:buChar char="•"/>
              <a:defRPr/>
            </a:pPr>
            <a:r>
              <a:rPr lang="en-US" sz="6000" dirty="0"/>
              <a:t>Activity 1:10 – 1:55</a:t>
            </a:r>
          </a:p>
          <a:p>
            <a:pPr lvl="1" eaLnBrk="1" fontAlgn="auto" hangingPunct="1">
              <a:spcAft>
                <a:spcPts val="0"/>
              </a:spcAft>
              <a:buFont typeface="Arial" pitchFamily="34" charset="0"/>
              <a:buChar char="•"/>
              <a:defRPr/>
            </a:pPr>
            <a:endParaRPr lang="en-US" sz="5600" dirty="0"/>
          </a:p>
        </p:txBody>
      </p:sp>
    </p:spTree>
    <p:extLst>
      <p:ext uri="{BB962C8B-B14F-4D97-AF65-F5344CB8AC3E}">
        <p14:creationId xmlns:p14="http://schemas.microsoft.com/office/powerpoint/2010/main" val="2291151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7598" y="3982240"/>
            <a:ext cx="7848600" cy="646331"/>
          </a:xfrm>
          <a:prstGeom prst="rect">
            <a:avLst/>
          </a:prstGeom>
          <a:noFill/>
        </p:spPr>
        <p:txBody>
          <a:bodyPr wrap="square" rtlCol="0">
            <a:spAutoFit/>
          </a:bodyPr>
          <a:lstStyle/>
          <a:p>
            <a:r>
              <a:rPr lang="en-US" dirty="0"/>
              <a:t>Objective:  RL.3.7  Use information gained from illustrations, other visual elements, and the words in a text to demonstrate understanding of the text.</a:t>
            </a:r>
          </a:p>
        </p:txBody>
      </p:sp>
      <p:sp>
        <p:nvSpPr>
          <p:cNvPr id="2" name="Title 1"/>
          <p:cNvSpPr>
            <a:spLocks noGrp="1"/>
          </p:cNvSpPr>
          <p:nvPr>
            <p:ph type="title"/>
          </p:nvPr>
        </p:nvSpPr>
        <p:spPr>
          <a:xfrm>
            <a:off x="1042301" y="228600"/>
            <a:ext cx="7315200" cy="2667000"/>
          </a:xfrm>
        </p:spPr>
        <p:txBody>
          <a:bodyPr/>
          <a:lstStyle/>
          <a:p>
            <a:r>
              <a:rPr lang="en-US" sz="9600" b="1" dirty="0">
                <a:solidFill>
                  <a:srgbClr val="003300"/>
                </a:solidFill>
                <a:effectLst>
                  <a:outerShdw blurRad="38100" dist="38100" dir="2700000" algn="tl">
                    <a:srgbClr val="000000">
                      <a:alpha val="43137"/>
                    </a:srgbClr>
                  </a:outerShdw>
                </a:effectLst>
              </a:rPr>
              <a:t>Reading Time</a:t>
            </a:r>
          </a:p>
        </p:txBody>
      </p:sp>
      <p:sp>
        <p:nvSpPr>
          <p:cNvPr id="4" name="TextBox 3"/>
          <p:cNvSpPr txBox="1"/>
          <p:nvPr/>
        </p:nvSpPr>
        <p:spPr>
          <a:xfrm>
            <a:off x="743756" y="2362200"/>
            <a:ext cx="7848600" cy="646331"/>
          </a:xfrm>
          <a:prstGeom prst="rect">
            <a:avLst/>
          </a:prstGeom>
          <a:noFill/>
        </p:spPr>
        <p:txBody>
          <a:bodyPr wrap="square" rtlCol="0">
            <a:spAutoFit/>
          </a:bodyPr>
          <a:lstStyle/>
          <a:p>
            <a:r>
              <a:rPr lang="en-US" dirty="0"/>
              <a:t>Objective:  RL.3.3 Describe characters in a story and explain how their actions contribute to the sequence of events.</a:t>
            </a:r>
          </a:p>
        </p:txBody>
      </p:sp>
      <p:sp>
        <p:nvSpPr>
          <p:cNvPr id="5" name="TextBox 4"/>
          <p:cNvSpPr txBox="1"/>
          <p:nvPr/>
        </p:nvSpPr>
        <p:spPr>
          <a:xfrm>
            <a:off x="731246" y="3058910"/>
            <a:ext cx="7848600" cy="923330"/>
          </a:xfrm>
          <a:prstGeom prst="rect">
            <a:avLst/>
          </a:prstGeom>
          <a:noFill/>
        </p:spPr>
        <p:txBody>
          <a:bodyPr wrap="square" rtlCol="0">
            <a:spAutoFit/>
          </a:bodyPr>
          <a:lstStyle/>
          <a:p>
            <a:r>
              <a:rPr lang="en-US" dirty="0"/>
              <a:t>Objective:  RL.3.5  Refer to parts of stories and poems when writing or speaking about a text, using terms such as chapter, scene, and stanza; describe how each successive part builds on earlier sections.</a:t>
            </a:r>
          </a:p>
        </p:txBody>
      </p:sp>
      <p:sp>
        <p:nvSpPr>
          <p:cNvPr id="3" name="AutoShape 2" descr="Image result for clock 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4689975"/>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1:55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2:30</a:t>
            </a:r>
            <a:endParaRPr lang="en-US" sz="3200" dirty="0">
              <a:solidFill>
                <a:prstClr val="black"/>
              </a:solidFill>
              <a:cs typeface="Arial" charset="0"/>
            </a:endParaRPr>
          </a:p>
        </p:txBody>
      </p:sp>
    </p:spTree>
    <p:extLst>
      <p:ext uri="{BB962C8B-B14F-4D97-AF65-F5344CB8AC3E}">
        <p14:creationId xmlns:p14="http://schemas.microsoft.com/office/powerpoint/2010/main" val="663538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325562"/>
          </a:xfrm>
          <a:solidFill>
            <a:srgbClr val="0070C0"/>
          </a:solidFill>
        </p:spPr>
        <p:txBody>
          <a:bodyPr/>
          <a:lstStyle/>
          <a:p>
            <a:r>
              <a:rPr lang="en-US" sz="4800" b="1" dirty="0">
                <a:effectLst>
                  <a:outerShdw blurRad="38100" dist="38100" dir="2700000" algn="tl">
                    <a:srgbClr val="000000">
                      <a:alpha val="43137"/>
                    </a:srgbClr>
                  </a:outerShdw>
                </a:effectLst>
              </a:rPr>
              <a:t>Gather at the Carpet</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419600" cy="318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1600200" y="5893289"/>
            <a:ext cx="5943600" cy="792163"/>
          </a:xfrm>
          <a:solidFill>
            <a:schemeClr val="tx2">
              <a:lumMod val="40000"/>
              <a:lumOff val="60000"/>
            </a:schemeClr>
          </a:solidFill>
        </p:spPr>
        <p:txBody>
          <a:bodyPr/>
          <a:lstStyle/>
          <a:p>
            <a:r>
              <a:rPr lang="en-US" sz="4800" b="1" dirty="0"/>
              <a:t>Are we still the best?</a:t>
            </a:r>
          </a:p>
        </p:txBody>
      </p:sp>
    </p:spTree>
    <p:extLst>
      <p:ext uri="{BB962C8B-B14F-4D97-AF65-F5344CB8AC3E}">
        <p14:creationId xmlns:p14="http://schemas.microsoft.com/office/powerpoint/2010/main" val="4610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8432" t="15152" r="24745" b="10768"/>
          <a:stretch/>
        </p:blipFill>
        <p:spPr>
          <a:xfrm>
            <a:off x="773181" y="152400"/>
            <a:ext cx="7900556" cy="6437490"/>
          </a:xfrm>
          <a:prstGeom prst="rect">
            <a:avLst/>
          </a:prstGeom>
        </p:spPr>
      </p:pic>
    </p:spTree>
    <p:extLst>
      <p:ext uri="{BB962C8B-B14F-4D97-AF65-F5344CB8AC3E}">
        <p14:creationId xmlns:p14="http://schemas.microsoft.com/office/powerpoint/2010/main" val="608974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1715910"/>
            <a:ext cx="2667000" cy="3154362"/>
          </a:xfrm>
          <a:solidFill>
            <a:schemeClr val="accent6">
              <a:lumMod val="75000"/>
            </a:schemeClr>
          </a:solidFill>
        </p:spPr>
        <p:txBody>
          <a:bodyPr/>
          <a:lstStyle/>
          <a:p>
            <a:r>
              <a:rPr lang="en-US" b="1" i="1" dirty="0" smtClean="0">
                <a:effectLst>
                  <a:outerShdw blurRad="38100" dist="38100" dir="2700000" algn="tl">
                    <a:srgbClr val="000000">
                      <a:alpha val="43137"/>
                    </a:srgbClr>
                  </a:outerShdw>
                </a:effectLst>
              </a:rPr>
              <a:t>Focal Text Structure</a:t>
            </a:r>
            <a:endParaRPr lang="en-US" b="1" i="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25" t="16406" r="43448" b="7836"/>
          <a:stretch/>
        </p:blipFill>
        <p:spPr bwMode="auto">
          <a:xfrm>
            <a:off x="3951027" y="228600"/>
            <a:ext cx="4904878" cy="644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916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8:30 – 8:40</a:t>
            </a:r>
            <a:endParaRPr lang="en-US" sz="3200" dirty="0">
              <a:solidFill>
                <a:prstClr val="black"/>
              </a:solidFill>
              <a:cs typeface="Arial" charset="0"/>
            </a:endParaRPr>
          </a:p>
        </p:txBody>
      </p:sp>
    </p:spTree>
    <p:extLst>
      <p:ext uri="{BB962C8B-B14F-4D97-AF65-F5344CB8AC3E}">
        <p14:creationId xmlns:p14="http://schemas.microsoft.com/office/powerpoint/2010/main" val="4285264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660400"/>
            <a:ext cx="7772400" cy="1470025"/>
          </a:xfrm>
        </p:spPr>
        <p:txBody>
          <a:bodyPr/>
          <a:lstStyle/>
          <a:p>
            <a:pPr eaLnBrk="1" hangingPunct="1"/>
            <a:r>
              <a:rPr lang="en-US" altLang="en-US" sz="4100" smtClean="0">
                <a:solidFill>
                  <a:schemeClr val="bg1"/>
                </a:solidFill>
                <a:latin typeface="American Typewriter" charset="0"/>
              </a:rPr>
              <a:t>What is chronological order?</a:t>
            </a:r>
          </a:p>
        </p:txBody>
      </p:sp>
      <p:sp>
        <p:nvSpPr>
          <p:cNvPr id="3" name="Subtitle 2"/>
          <p:cNvSpPr>
            <a:spLocks noGrp="1"/>
          </p:cNvSpPr>
          <p:nvPr>
            <p:ph type="subTitle" idx="1"/>
          </p:nvPr>
        </p:nvSpPr>
        <p:spPr>
          <a:xfrm>
            <a:off x="1371600" y="4956175"/>
            <a:ext cx="6400800" cy="1365250"/>
          </a:xfrm>
        </p:spPr>
        <p:txBody>
          <a:bodyPr rtlCol="0">
            <a:normAutofit fontScale="85000" lnSpcReduction="20000"/>
          </a:bodyPr>
          <a:lstStyle/>
          <a:p>
            <a:pPr eaLnBrk="1" fontAlgn="auto" hangingPunct="1">
              <a:spcAft>
                <a:spcPts val="0"/>
              </a:spcAft>
              <a:buFont typeface="Arial"/>
              <a:buNone/>
              <a:defRPr/>
            </a:pPr>
            <a:endParaRPr lang="en-US" i="1" dirty="0" smtClean="0">
              <a:ea typeface="+mn-ea"/>
              <a:cs typeface="+mn-cs"/>
            </a:endParaRPr>
          </a:p>
          <a:p>
            <a:pPr eaLnBrk="1" fontAlgn="auto" hangingPunct="1">
              <a:spcAft>
                <a:spcPts val="0"/>
              </a:spcAft>
              <a:buFont typeface="Arial"/>
              <a:buNone/>
              <a:defRPr/>
            </a:pPr>
            <a:endParaRPr lang="en-US" i="1" dirty="0" smtClean="0">
              <a:ea typeface="+mn-ea"/>
              <a:cs typeface="+mn-cs"/>
            </a:endParaRPr>
          </a:p>
          <a:p>
            <a:pPr eaLnBrk="1" fontAlgn="auto" hangingPunct="1">
              <a:spcAft>
                <a:spcPts val="0"/>
              </a:spcAft>
              <a:buFont typeface="Arial"/>
              <a:buNone/>
              <a:defRPr/>
            </a:pPr>
            <a:r>
              <a:rPr lang="en-US" i="1" dirty="0" smtClean="0">
                <a:ea typeface="+mn-ea"/>
                <a:cs typeface="+mn-cs"/>
              </a:rPr>
              <a:t>Introducing the text structure</a:t>
            </a:r>
          </a:p>
        </p:txBody>
      </p:sp>
      <p:pic>
        <p:nvPicPr>
          <p:cNvPr id="14340" name="Picture 3" descr="cirrus cloud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0025" y="2030413"/>
            <a:ext cx="3900488"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21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3200" smtClean="0">
                <a:solidFill>
                  <a:srgbClr val="FFFF00"/>
                </a:solidFill>
                <a:latin typeface="American Typewriter" charset="0"/>
              </a:rPr>
              <a:t>Is this paragraph in the right order?</a:t>
            </a:r>
          </a:p>
        </p:txBody>
      </p:sp>
      <p:sp>
        <p:nvSpPr>
          <p:cNvPr id="15363" name="Content Placeholder 2"/>
          <p:cNvSpPr>
            <a:spLocks noGrp="1"/>
          </p:cNvSpPr>
          <p:nvPr>
            <p:ph idx="1"/>
          </p:nvPr>
        </p:nvSpPr>
        <p:spPr/>
        <p:txBody>
          <a:bodyPr/>
          <a:lstStyle/>
          <a:p>
            <a:pPr eaLnBrk="1" hangingPunct="1">
              <a:buFont typeface="Arial" charset="0"/>
              <a:buNone/>
            </a:pPr>
            <a:r>
              <a:rPr lang="en-US" altLang="en-US" smtClean="0"/>
              <a:t>    </a:t>
            </a:r>
            <a:r>
              <a:rPr lang="en-US" altLang="en-US" smtClean="0">
                <a:solidFill>
                  <a:srgbClr val="FFFFFF"/>
                </a:solidFill>
                <a:latin typeface="American Typewriter" charset="0"/>
              </a:rPr>
              <a:t>A monarch butterfly sips nectar from a flower. They molt, or shed their skin, four times. Soon it will lay eggs. Then they form a chrysalis to become a pupa. The eggs will hatch. The caterpillars eat milkweed. After a few weeks, the adult butterfly comes out of the chrysalis and flies away.</a:t>
            </a:r>
          </a:p>
        </p:txBody>
      </p:sp>
    </p:spTree>
    <p:extLst>
      <p:ext uri="{BB962C8B-B14F-4D97-AF65-F5344CB8AC3E}">
        <p14:creationId xmlns:p14="http://schemas.microsoft.com/office/powerpoint/2010/main" val="2752820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3200" smtClean="0">
                <a:solidFill>
                  <a:srgbClr val="FFFF00"/>
                </a:solidFill>
                <a:latin typeface="American Typewriter" charset="0"/>
              </a:rPr>
              <a:t>There are definitely some problems!</a:t>
            </a:r>
          </a:p>
        </p:txBody>
      </p:sp>
      <p:sp>
        <p:nvSpPr>
          <p:cNvPr id="16387" name="Content Placeholder 2"/>
          <p:cNvSpPr>
            <a:spLocks noGrp="1"/>
          </p:cNvSpPr>
          <p:nvPr>
            <p:ph idx="1"/>
          </p:nvPr>
        </p:nvSpPr>
        <p:spPr/>
        <p:txBody>
          <a:bodyPr/>
          <a:lstStyle/>
          <a:p>
            <a:pPr eaLnBrk="1" hangingPunct="1">
              <a:buFont typeface="Arial" charset="0"/>
              <a:buNone/>
            </a:pPr>
            <a:r>
              <a:rPr lang="en-US" altLang="en-US" smtClean="0"/>
              <a:t>    </a:t>
            </a:r>
            <a:r>
              <a:rPr lang="en-US" altLang="en-US" smtClean="0">
                <a:solidFill>
                  <a:srgbClr val="FFFFFF"/>
                </a:solidFill>
                <a:latin typeface="American Typewriter" charset="0"/>
              </a:rPr>
              <a:t>A monarch butterfly sips nectar from a flower. </a:t>
            </a:r>
            <a:r>
              <a:rPr lang="en-US" altLang="en-US" smtClean="0">
                <a:solidFill>
                  <a:srgbClr val="FFFF00"/>
                </a:solidFill>
                <a:latin typeface="American Typewriter" charset="0"/>
              </a:rPr>
              <a:t>They molt, or shed their skin, four times. </a:t>
            </a:r>
            <a:r>
              <a:rPr lang="en-US" altLang="en-US" smtClean="0">
                <a:solidFill>
                  <a:srgbClr val="FFFFFF"/>
                </a:solidFill>
                <a:latin typeface="American Typewriter" charset="0"/>
              </a:rPr>
              <a:t>Soon it will lay eggs. </a:t>
            </a:r>
            <a:r>
              <a:rPr lang="en-US" altLang="en-US" smtClean="0">
                <a:solidFill>
                  <a:srgbClr val="FFFF00"/>
                </a:solidFill>
                <a:latin typeface="American Typewriter" charset="0"/>
              </a:rPr>
              <a:t>Then they form a chrysalis to become a pupa</a:t>
            </a:r>
            <a:r>
              <a:rPr lang="en-US" altLang="en-US" smtClean="0">
                <a:solidFill>
                  <a:srgbClr val="FFFFFF"/>
                </a:solidFill>
                <a:latin typeface="American Typewriter" charset="0"/>
              </a:rPr>
              <a:t>. The eggs will hatch. The caterpillars eat milkweed. After a few weeks, the adult butterfly comes out of the chrysalis and flies away.</a:t>
            </a:r>
          </a:p>
        </p:txBody>
      </p:sp>
    </p:spTree>
    <p:extLst>
      <p:ext uri="{BB962C8B-B14F-4D97-AF65-F5344CB8AC3E}">
        <p14:creationId xmlns:p14="http://schemas.microsoft.com/office/powerpoint/2010/main" val="2083983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3200" smtClean="0">
                <a:solidFill>
                  <a:srgbClr val="FFFF00"/>
                </a:solidFill>
                <a:latin typeface="American Typewriter" charset="0"/>
              </a:rPr>
              <a:t>Let’s put it in the proper order</a:t>
            </a:r>
          </a:p>
        </p:txBody>
      </p:sp>
      <p:sp>
        <p:nvSpPr>
          <p:cNvPr id="17411" name="Content Placeholder 2"/>
          <p:cNvSpPr>
            <a:spLocks noGrp="1"/>
          </p:cNvSpPr>
          <p:nvPr>
            <p:ph idx="1"/>
          </p:nvPr>
        </p:nvSpPr>
        <p:spPr/>
        <p:txBody>
          <a:bodyPr/>
          <a:lstStyle/>
          <a:p>
            <a:pPr eaLnBrk="1" hangingPunct="1">
              <a:buFont typeface="Arial" charset="0"/>
              <a:buNone/>
            </a:pPr>
            <a:r>
              <a:rPr lang="en-US" altLang="en-US" smtClean="0"/>
              <a:t>    </a:t>
            </a:r>
            <a:r>
              <a:rPr lang="en-US" altLang="en-US" smtClean="0">
                <a:solidFill>
                  <a:srgbClr val="FFFFFF"/>
                </a:solidFill>
                <a:latin typeface="American Typewriter" charset="0"/>
              </a:rPr>
              <a:t>A monarch butterfly sips nectar from a flower. </a:t>
            </a:r>
            <a:r>
              <a:rPr lang="en-US" altLang="en-US" smtClean="0">
                <a:solidFill>
                  <a:srgbClr val="FFFF00"/>
                </a:solidFill>
                <a:latin typeface="American Typewriter" charset="0"/>
              </a:rPr>
              <a:t>They molt, or shed their skin, four times. </a:t>
            </a:r>
            <a:r>
              <a:rPr lang="en-US" altLang="en-US" smtClean="0">
                <a:solidFill>
                  <a:srgbClr val="FFFFFF"/>
                </a:solidFill>
                <a:latin typeface="American Typewriter" charset="0"/>
              </a:rPr>
              <a:t>Soon it will lay eggs. </a:t>
            </a:r>
            <a:r>
              <a:rPr lang="en-US" altLang="en-US" smtClean="0">
                <a:solidFill>
                  <a:srgbClr val="FFFF00"/>
                </a:solidFill>
                <a:latin typeface="American Typewriter" charset="0"/>
              </a:rPr>
              <a:t>Then they form a chrysalis to become a pupa</a:t>
            </a:r>
            <a:r>
              <a:rPr lang="en-US" altLang="en-US" smtClean="0">
                <a:solidFill>
                  <a:srgbClr val="FFFFFF"/>
                </a:solidFill>
                <a:latin typeface="American Typewriter" charset="0"/>
              </a:rPr>
              <a:t>. The eggs will hatch. The caterpillars eat milkweed. After a few weeks, the adult butterfly comes out of the chrysalis and flies away.</a:t>
            </a:r>
          </a:p>
        </p:txBody>
      </p:sp>
    </p:spTree>
    <p:extLst>
      <p:ext uri="{BB962C8B-B14F-4D97-AF65-F5344CB8AC3E}">
        <p14:creationId xmlns:p14="http://schemas.microsoft.com/office/powerpoint/2010/main" val="3186519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3200" smtClean="0">
                <a:solidFill>
                  <a:srgbClr val="FFFF00"/>
                </a:solidFill>
                <a:latin typeface="American Typewriter" charset="0"/>
              </a:rPr>
              <a:t>Let’s put it in the proper order</a:t>
            </a:r>
          </a:p>
        </p:txBody>
      </p:sp>
      <p:sp>
        <p:nvSpPr>
          <p:cNvPr id="18435" name="Content Placeholder 2"/>
          <p:cNvSpPr>
            <a:spLocks noGrp="1"/>
          </p:cNvSpPr>
          <p:nvPr>
            <p:ph idx="1"/>
          </p:nvPr>
        </p:nvSpPr>
        <p:spPr/>
        <p:txBody>
          <a:bodyPr/>
          <a:lstStyle/>
          <a:p>
            <a:pPr eaLnBrk="1" hangingPunct="1">
              <a:buFont typeface="Arial" charset="0"/>
              <a:buNone/>
            </a:pPr>
            <a:r>
              <a:rPr lang="en-US" altLang="en-US" smtClean="0"/>
              <a:t>    </a:t>
            </a:r>
            <a:r>
              <a:rPr lang="en-US" altLang="en-US" smtClean="0">
                <a:solidFill>
                  <a:srgbClr val="FFFFFF"/>
                </a:solidFill>
                <a:latin typeface="American Typewriter" charset="0"/>
              </a:rPr>
              <a:t>A monarch butterfly sips nectar from a flower. Soon it will lay eggs. The eggs will hatch. The caterpillars eat milkweed. </a:t>
            </a:r>
            <a:r>
              <a:rPr lang="en-US" altLang="en-US" smtClean="0">
                <a:solidFill>
                  <a:srgbClr val="FF6600"/>
                </a:solidFill>
                <a:latin typeface="American Typewriter" charset="0"/>
              </a:rPr>
              <a:t>They molt, or shed their skin, four times. </a:t>
            </a:r>
            <a:r>
              <a:rPr lang="en-US" altLang="en-US" smtClean="0">
                <a:solidFill>
                  <a:srgbClr val="FFFF00"/>
                </a:solidFill>
                <a:latin typeface="American Typewriter" charset="0"/>
              </a:rPr>
              <a:t>Then they form a chrysalis to become a pupa</a:t>
            </a:r>
            <a:r>
              <a:rPr lang="en-US" altLang="en-US" smtClean="0">
                <a:solidFill>
                  <a:srgbClr val="FFFFFF"/>
                </a:solidFill>
                <a:latin typeface="American Typewriter" charset="0"/>
              </a:rPr>
              <a:t>. After a few weeks, the adult butterfly comes out of the chrysalis and flies away.</a:t>
            </a:r>
          </a:p>
        </p:txBody>
      </p:sp>
    </p:spTree>
    <p:extLst>
      <p:ext uri="{BB962C8B-B14F-4D97-AF65-F5344CB8AC3E}">
        <p14:creationId xmlns:p14="http://schemas.microsoft.com/office/powerpoint/2010/main" val="2189714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z="3200" smtClean="0">
                <a:solidFill>
                  <a:srgbClr val="FFFF00"/>
                </a:solidFill>
                <a:latin typeface="American Typewriter" charset="0"/>
              </a:rPr>
              <a:t>This is a chronological order paragraph</a:t>
            </a:r>
          </a:p>
        </p:txBody>
      </p:sp>
      <p:sp>
        <p:nvSpPr>
          <p:cNvPr id="19459" name="Content Placeholder 2"/>
          <p:cNvSpPr>
            <a:spLocks noGrp="1"/>
          </p:cNvSpPr>
          <p:nvPr>
            <p:ph idx="1"/>
          </p:nvPr>
        </p:nvSpPr>
        <p:spPr/>
        <p:txBody>
          <a:bodyPr/>
          <a:lstStyle/>
          <a:p>
            <a:pPr eaLnBrk="1" hangingPunct="1">
              <a:buFont typeface="Arial" charset="0"/>
              <a:buNone/>
            </a:pPr>
            <a:r>
              <a:rPr lang="en-US" altLang="en-US" smtClean="0"/>
              <a:t>    </a:t>
            </a:r>
            <a:r>
              <a:rPr lang="en-US" altLang="en-US" smtClean="0">
                <a:solidFill>
                  <a:srgbClr val="FFFFFF"/>
                </a:solidFill>
                <a:latin typeface="American Typewriter" charset="0"/>
              </a:rPr>
              <a:t>A monarch butterfly sips nectar from a flower. Soon it will lay eggs. The eggs will hatch. The caterpillars eat milkweed</a:t>
            </a:r>
            <a:r>
              <a:rPr lang="en-US" altLang="en-US" smtClean="0">
                <a:solidFill>
                  <a:schemeClr val="bg1"/>
                </a:solidFill>
                <a:latin typeface="American Typewriter" charset="0"/>
              </a:rPr>
              <a:t>. They molt, or shed their skin, four times. Then they form a chrysalis to become a pupa. </a:t>
            </a:r>
            <a:r>
              <a:rPr lang="en-US" altLang="en-US" smtClean="0">
                <a:solidFill>
                  <a:srgbClr val="FFFFFF"/>
                </a:solidFill>
                <a:latin typeface="American Typewriter" charset="0"/>
              </a:rPr>
              <a:t>After a few weeks, the adult butterfly comes out of the chrysalis and flies away.</a:t>
            </a:r>
          </a:p>
        </p:txBody>
      </p:sp>
    </p:spTree>
    <p:extLst>
      <p:ext uri="{BB962C8B-B14F-4D97-AF65-F5344CB8AC3E}">
        <p14:creationId xmlns:p14="http://schemas.microsoft.com/office/powerpoint/2010/main" val="4069509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3200" smtClean="0">
                <a:solidFill>
                  <a:srgbClr val="FFFF00"/>
                </a:solidFill>
                <a:latin typeface="American Typewriter" charset="0"/>
              </a:rPr>
              <a:t>What do you think </a:t>
            </a:r>
            <a:r>
              <a:rPr lang="en-US" altLang="en-US" sz="3200" i="1" smtClean="0">
                <a:solidFill>
                  <a:srgbClr val="FFFF00"/>
                </a:solidFill>
                <a:latin typeface="American Typewriter" charset="0"/>
              </a:rPr>
              <a:t>chronological order </a:t>
            </a:r>
            <a:r>
              <a:rPr lang="en-US" altLang="en-US" sz="3200" smtClean="0">
                <a:solidFill>
                  <a:srgbClr val="FFFF00"/>
                </a:solidFill>
                <a:latin typeface="American Typewriter" charset="0"/>
              </a:rPr>
              <a:t>means?</a:t>
            </a:r>
          </a:p>
        </p:txBody>
      </p:sp>
      <p:sp>
        <p:nvSpPr>
          <p:cNvPr id="20483" name="Content Placeholder 2"/>
          <p:cNvSpPr>
            <a:spLocks noGrp="1"/>
          </p:cNvSpPr>
          <p:nvPr>
            <p:ph idx="1"/>
          </p:nvPr>
        </p:nvSpPr>
        <p:spPr/>
        <p:txBody>
          <a:bodyPr/>
          <a:lstStyle/>
          <a:p>
            <a:pPr eaLnBrk="1" hangingPunct="1">
              <a:buFont typeface="Arial" charset="0"/>
              <a:buNone/>
            </a:pPr>
            <a:r>
              <a:rPr lang="en-US" altLang="en-US" smtClean="0"/>
              <a:t>    </a:t>
            </a:r>
            <a:r>
              <a:rPr lang="en-US" altLang="en-US" smtClean="0">
                <a:solidFill>
                  <a:srgbClr val="FFFFFF"/>
                </a:solidFill>
                <a:latin typeface="American Typewriter" charset="0"/>
              </a:rPr>
              <a:t>A monarch butterfly sips nectar from a flower. Soon it will lay eggs. The eggs will hatch. The caterpillars eat milkweed</a:t>
            </a:r>
            <a:r>
              <a:rPr lang="en-US" altLang="en-US" smtClean="0">
                <a:solidFill>
                  <a:schemeClr val="bg1"/>
                </a:solidFill>
                <a:latin typeface="American Typewriter" charset="0"/>
              </a:rPr>
              <a:t>. They molt, or shed their skin, four times. Then they form a chrysalis to become a pupa. </a:t>
            </a:r>
            <a:r>
              <a:rPr lang="en-US" altLang="en-US" smtClean="0">
                <a:solidFill>
                  <a:srgbClr val="FFFFFF"/>
                </a:solidFill>
                <a:latin typeface="American Typewriter" charset="0"/>
              </a:rPr>
              <a:t>After a few weeks, the adult butterfly comes out of the chrysalis and flies away.</a:t>
            </a:r>
          </a:p>
        </p:txBody>
      </p:sp>
    </p:spTree>
    <p:extLst>
      <p:ext uri="{BB962C8B-B14F-4D97-AF65-F5344CB8AC3E}">
        <p14:creationId xmlns:p14="http://schemas.microsoft.com/office/powerpoint/2010/main" val="290302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z="3200" smtClean="0">
                <a:solidFill>
                  <a:srgbClr val="FFFF00"/>
                </a:solidFill>
                <a:latin typeface="American Typewriter" charset="0"/>
              </a:rPr>
              <a:t>What do you think </a:t>
            </a:r>
            <a:r>
              <a:rPr lang="en-US" altLang="en-US" sz="3200" i="1" smtClean="0">
                <a:solidFill>
                  <a:srgbClr val="FFFF00"/>
                </a:solidFill>
                <a:latin typeface="American Typewriter" charset="0"/>
              </a:rPr>
              <a:t>chronological order </a:t>
            </a:r>
            <a:r>
              <a:rPr lang="en-US" altLang="en-US" sz="3200" smtClean="0">
                <a:solidFill>
                  <a:srgbClr val="FFFF00"/>
                </a:solidFill>
                <a:latin typeface="American Typewriter" charset="0"/>
              </a:rPr>
              <a:t>means?</a:t>
            </a:r>
          </a:p>
        </p:txBody>
      </p:sp>
      <p:sp>
        <p:nvSpPr>
          <p:cNvPr id="21507" name="Content Placeholder 2"/>
          <p:cNvSpPr>
            <a:spLocks noGrp="1"/>
          </p:cNvSpPr>
          <p:nvPr>
            <p:ph idx="1"/>
          </p:nvPr>
        </p:nvSpPr>
        <p:spPr/>
        <p:txBody>
          <a:bodyPr/>
          <a:lstStyle/>
          <a:p>
            <a:pPr eaLnBrk="1" hangingPunct="1">
              <a:buFont typeface="Arial" charset="0"/>
              <a:buNone/>
            </a:pPr>
            <a:r>
              <a:rPr lang="en-US" altLang="en-US" smtClean="0"/>
              <a:t>    </a:t>
            </a:r>
            <a:r>
              <a:rPr lang="en-US" altLang="en-US" smtClean="0">
                <a:solidFill>
                  <a:srgbClr val="FFFFFF"/>
                </a:solidFill>
                <a:latin typeface="American Typewriter" charset="0"/>
              </a:rPr>
              <a:t>A monarch butterfly sips nectar from a flower. </a:t>
            </a:r>
            <a:r>
              <a:rPr lang="en-US" altLang="en-US" smtClean="0">
                <a:solidFill>
                  <a:srgbClr val="FF6600"/>
                </a:solidFill>
                <a:latin typeface="American Typewriter" charset="0"/>
              </a:rPr>
              <a:t>Soon</a:t>
            </a:r>
            <a:r>
              <a:rPr lang="en-US" altLang="en-US" smtClean="0">
                <a:solidFill>
                  <a:srgbClr val="FFFFFF"/>
                </a:solidFill>
                <a:latin typeface="American Typewriter" charset="0"/>
              </a:rPr>
              <a:t> it will lay eggs. The eggs will hatch. The caterpillars eat milkweed</a:t>
            </a:r>
            <a:r>
              <a:rPr lang="en-US" altLang="en-US" smtClean="0">
                <a:solidFill>
                  <a:schemeClr val="bg1"/>
                </a:solidFill>
                <a:latin typeface="American Typewriter" charset="0"/>
              </a:rPr>
              <a:t>. They molt, or shed their skin, four times. </a:t>
            </a:r>
            <a:r>
              <a:rPr lang="en-US" altLang="en-US" smtClean="0">
                <a:solidFill>
                  <a:srgbClr val="FF6600"/>
                </a:solidFill>
                <a:latin typeface="American Typewriter" charset="0"/>
              </a:rPr>
              <a:t>Then</a:t>
            </a:r>
            <a:r>
              <a:rPr lang="en-US" altLang="en-US" smtClean="0">
                <a:solidFill>
                  <a:schemeClr val="bg1"/>
                </a:solidFill>
                <a:latin typeface="American Typewriter" charset="0"/>
              </a:rPr>
              <a:t> they form a chrysalis to become a pupa. </a:t>
            </a:r>
            <a:r>
              <a:rPr lang="en-US" altLang="en-US" smtClean="0">
                <a:solidFill>
                  <a:srgbClr val="FF6600"/>
                </a:solidFill>
                <a:latin typeface="American Typewriter" charset="0"/>
              </a:rPr>
              <a:t>After a few weeks</a:t>
            </a:r>
            <a:r>
              <a:rPr lang="en-US" altLang="en-US" smtClean="0">
                <a:solidFill>
                  <a:srgbClr val="FFFFFF"/>
                </a:solidFill>
                <a:latin typeface="American Typewriter" charset="0"/>
              </a:rPr>
              <a:t>, the adult butterfly comes out of the chrysalis and flies away.</a:t>
            </a:r>
          </a:p>
        </p:txBody>
      </p:sp>
    </p:spTree>
    <p:extLst>
      <p:ext uri="{BB962C8B-B14F-4D97-AF65-F5344CB8AC3E}">
        <p14:creationId xmlns:p14="http://schemas.microsoft.com/office/powerpoint/2010/main" val="1072935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z="3200" smtClean="0">
                <a:solidFill>
                  <a:srgbClr val="FFFF00"/>
                </a:solidFill>
                <a:latin typeface="American Typewriter" charset="0"/>
              </a:rPr>
              <a:t>Chronological order = Time order</a:t>
            </a:r>
          </a:p>
        </p:txBody>
      </p:sp>
      <p:sp>
        <p:nvSpPr>
          <p:cNvPr id="22531" name="Content Placeholder 2"/>
          <p:cNvSpPr>
            <a:spLocks noGrp="1"/>
          </p:cNvSpPr>
          <p:nvPr>
            <p:ph idx="1"/>
          </p:nvPr>
        </p:nvSpPr>
        <p:spPr/>
        <p:txBody>
          <a:bodyPr/>
          <a:lstStyle/>
          <a:p>
            <a:pPr eaLnBrk="1" hangingPunct="1">
              <a:buFont typeface="Arial" charset="0"/>
              <a:buNone/>
            </a:pPr>
            <a:r>
              <a:rPr lang="en-US" altLang="en-US" smtClean="0"/>
              <a:t>    </a:t>
            </a:r>
            <a:r>
              <a:rPr lang="en-US" altLang="en-US" smtClean="0">
                <a:solidFill>
                  <a:srgbClr val="FFFFFF"/>
                </a:solidFill>
                <a:latin typeface="American Typewriter" charset="0"/>
              </a:rPr>
              <a:t>A monarch butterfly sips nectar from a flower. </a:t>
            </a:r>
            <a:r>
              <a:rPr lang="en-US" altLang="en-US" smtClean="0">
                <a:solidFill>
                  <a:srgbClr val="FF6600"/>
                </a:solidFill>
                <a:latin typeface="American Typewriter" charset="0"/>
              </a:rPr>
              <a:t>Soon</a:t>
            </a:r>
            <a:r>
              <a:rPr lang="en-US" altLang="en-US" smtClean="0">
                <a:solidFill>
                  <a:srgbClr val="FFFFFF"/>
                </a:solidFill>
                <a:latin typeface="American Typewriter" charset="0"/>
              </a:rPr>
              <a:t> it will lay eggs. The eggs will hatch. The caterpillars eat milkweed</a:t>
            </a:r>
            <a:r>
              <a:rPr lang="en-US" altLang="en-US" smtClean="0">
                <a:solidFill>
                  <a:schemeClr val="bg1"/>
                </a:solidFill>
                <a:latin typeface="American Typewriter" charset="0"/>
              </a:rPr>
              <a:t>. They molt, or shed their skin, four times. </a:t>
            </a:r>
            <a:r>
              <a:rPr lang="en-US" altLang="en-US" smtClean="0">
                <a:solidFill>
                  <a:srgbClr val="FF6600"/>
                </a:solidFill>
                <a:latin typeface="American Typewriter" charset="0"/>
              </a:rPr>
              <a:t>Then</a:t>
            </a:r>
            <a:r>
              <a:rPr lang="en-US" altLang="en-US" smtClean="0">
                <a:solidFill>
                  <a:schemeClr val="bg1"/>
                </a:solidFill>
                <a:latin typeface="American Typewriter" charset="0"/>
              </a:rPr>
              <a:t> they form a chrysalis to become a pupa. </a:t>
            </a:r>
            <a:r>
              <a:rPr lang="en-US" altLang="en-US" smtClean="0">
                <a:solidFill>
                  <a:srgbClr val="FF6600"/>
                </a:solidFill>
                <a:latin typeface="American Typewriter" charset="0"/>
              </a:rPr>
              <a:t>After a few weeks</a:t>
            </a:r>
            <a:r>
              <a:rPr lang="en-US" altLang="en-US" smtClean="0">
                <a:solidFill>
                  <a:srgbClr val="FFFFFF"/>
                </a:solidFill>
                <a:latin typeface="American Typewriter" charset="0"/>
              </a:rPr>
              <a:t>, the adult butterfly comes out of the chrysalis and flies away.</a:t>
            </a:r>
          </a:p>
        </p:txBody>
      </p:sp>
    </p:spTree>
    <p:extLst>
      <p:ext uri="{BB962C8B-B14F-4D97-AF65-F5344CB8AC3E}">
        <p14:creationId xmlns:p14="http://schemas.microsoft.com/office/powerpoint/2010/main" val="974545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3200" smtClean="0">
                <a:solidFill>
                  <a:srgbClr val="FFFF00"/>
                </a:solidFill>
                <a:latin typeface="American Typewriter" charset="0"/>
              </a:rPr>
              <a:t>Can you find the chronological order words in this paragraph?</a:t>
            </a:r>
          </a:p>
        </p:txBody>
      </p:sp>
      <p:sp>
        <p:nvSpPr>
          <p:cNvPr id="3" name="Content Placeholder 2"/>
          <p:cNvSpPr>
            <a:spLocks noGrp="1"/>
          </p:cNvSpPr>
          <p:nvPr>
            <p:ph idx="1"/>
          </p:nvPr>
        </p:nvSpPr>
        <p:spPr>
          <a:xfrm>
            <a:off x="457200" y="1600200"/>
            <a:ext cx="6343650" cy="4525963"/>
          </a:xfrm>
        </p:spPr>
        <p:txBody>
          <a:bodyPr rtlCol="0">
            <a:normAutofit/>
          </a:bodyPr>
          <a:lstStyle/>
          <a:p>
            <a:pPr eaLnBrk="1" fontAlgn="auto" hangingPunct="1">
              <a:spcAft>
                <a:spcPts val="0"/>
              </a:spcAft>
              <a:buFont typeface="Arial"/>
              <a:buNone/>
              <a:defRPr/>
            </a:pPr>
            <a:r>
              <a:rPr lang="en-US" dirty="0" smtClean="0">
                <a:ea typeface="+mn-ea"/>
                <a:cs typeface="+mn-cs"/>
              </a:rPr>
              <a:t>    </a:t>
            </a:r>
            <a:r>
              <a:rPr lang="en-US" dirty="0" smtClean="0">
                <a:solidFill>
                  <a:srgbClr val="FFFFFF"/>
                </a:solidFill>
                <a:latin typeface="American Typewriter"/>
                <a:ea typeface="+mn-ea"/>
                <a:cs typeface="American Typewriter"/>
              </a:rPr>
              <a:t>Growing a garden can be fun. First, find a sunny spot and prepare the soil. Then, plant your seeds. Make sure that you read the directions to plant them at the correct time! As the plants grow, water them each day. Soon you will have plenty of vegetables!</a:t>
            </a:r>
          </a:p>
        </p:txBody>
      </p:sp>
      <p:pic>
        <p:nvPicPr>
          <p:cNvPr id="23556" name="Picture 3" descr="crop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0150" y="4494213"/>
            <a:ext cx="24066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51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3600"/>
            <a:ext cx="8229600" cy="1143000"/>
          </a:xfrm>
        </p:spPr>
        <p:txBody>
          <a:bodyPr/>
          <a:lstStyle/>
          <a:p>
            <a:r>
              <a:rPr lang="en-US" sz="6600" b="1" i="1" dirty="0" smtClean="0">
                <a:effectLst>
                  <a:outerShdw blurRad="38100" dist="38100" dir="2700000" algn="tl">
                    <a:srgbClr val="000000">
                      <a:alpha val="43137"/>
                    </a:srgbClr>
                  </a:outerShdw>
                </a:effectLst>
              </a:rPr>
              <a:t>NWEA TEST - READING</a:t>
            </a:r>
            <a:endParaRPr lang="en-US" sz="6600" b="1" i="1" dirty="0">
              <a:effectLst>
                <a:outerShdw blurRad="38100" dist="38100" dir="2700000" algn="tl">
                  <a:srgbClr val="000000">
                    <a:alpha val="43137"/>
                  </a:srgbClr>
                </a:outerShdw>
              </a:effectLst>
            </a:endParaRPr>
          </a:p>
        </p:txBody>
      </p:sp>
      <p:sp>
        <p:nvSpPr>
          <p:cNvPr id="4" name="TextBox 3"/>
          <p:cNvSpPr txBox="1"/>
          <p:nvPr/>
        </p:nvSpPr>
        <p:spPr>
          <a:xfrm>
            <a:off x="6324600" y="5638800"/>
            <a:ext cx="2362200" cy="584200"/>
          </a:xfrm>
          <a:prstGeom prst="rect">
            <a:avLst/>
          </a:prstGeom>
          <a:noFill/>
        </p:spPr>
        <p:txBody>
          <a:bodyPr>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8:40 – 11:00</a:t>
            </a:r>
            <a:endParaRPr lang="en-US" sz="3200" dirty="0">
              <a:solidFill>
                <a:prstClr val="black"/>
              </a:solidFill>
              <a:cs typeface="Arial" charset="0"/>
            </a:endParaRPr>
          </a:p>
        </p:txBody>
      </p:sp>
    </p:spTree>
    <p:extLst>
      <p:ext uri="{BB962C8B-B14F-4D97-AF65-F5344CB8AC3E}">
        <p14:creationId xmlns:p14="http://schemas.microsoft.com/office/powerpoint/2010/main" val="90464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3200" smtClean="0">
                <a:solidFill>
                  <a:srgbClr val="FFFF00"/>
                </a:solidFill>
                <a:latin typeface="American Typewriter" charset="0"/>
              </a:rPr>
              <a:t>Can you find the chronological order words in this paragraph?</a:t>
            </a:r>
          </a:p>
        </p:txBody>
      </p:sp>
      <p:sp>
        <p:nvSpPr>
          <p:cNvPr id="3" name="Content Placeholder 2"/>
          <p:cNvSpPr>
            <a:spLocks noGrp="1"/>
          </p:cNvSpPr>
          <p:nvPr>
            <p:ph idx="1"/>
          </p:nvPr>
        </p:nvSpPr>
        <p:spPr>
          <a:xfrm>
            <a:off x="457200" y="1600200"/>
            <a:ext cx="6343650" cy="4525963"/>
          </a:xfrm>
        </p:spPr>
        <p:txBody>
          <a:bodyPr rtlCol="0">
            <a:normAutofit/>
          </a:bodyPr>
          <a:lstStyle/>
          <a:p>
            <a:pPr eaLnBrk="1" fontAlgn="auto" hangingPunct="1">
              <a:spcAft>
                <a:spcPts val="0"/>
              </a:spcAft>
              <a:buFont typeface="Arial"/>
              <a:buNone/>
              <a:defRPr/>
            </a:pPr>
            <a:r>
              <a:rPr lang="en-US" dirty="0" smtClean="0">
                <a:ea typeface="+mn-ea"/>
                <a:cs typeface="+mn-cs"/>
              </a:rPr>
              <a:t>    </a:t>
            </a:r>
            <a:r>
              <a:rPr lang="en-US" dirty="0" smtClean="0">
                <a:solidFill>
                  <a:srgbClr val="FFFFFF"/>
                </a:solidFill>
                <a:latin typeface="American Typewriter"/>
                <a:ea typeface="+mn-ea"/>
                <a:cs typeface="American Typewriter"/>
              </a:rPr>
              <a:t>Growing a garden can be fun. </a:t>
            </a:r>
            <a:r>
              <a:rPr lang="en-US" dirty="0" smtClean="0">
                <a:solidFill>
                  <a:srgbClr val="FF6600"/>
                </a:solidFill>
                <a:latin typeface="American Typewriter"/>
                <a:ea typeface="+mn-ea"/>
                <a:cs typeface="American Typewriter"/>
              </a:rPr>
              <a:t>First</a:t>
            </a:r>
            <a:r>
              <a:rPr lang="en-US" dirty="0" smtClean="0">
                <a:solidFill>
                  <a:srgbClr val="FFFFFF"/>
                </a:solidFill>
                <a:latin typeface="American Typewriter"/>
                <a:ea typeface="+mn-ea"/>
                <a:cs typeface="American Typewriter"/>
              </a:rPr>
              <a:t>, find a sunny spot and prepare the soil. </a:t>
            </a:r>
            <a:r>
              <a:rPr lang="en-US" dirty="0" smtClean="0">
                <a:solidFill>
                  <a:srgbClr val="FF6600"/>
                </a:solidFill>
                <a:latin typeface="American Typewriter"/>
                <a:ea typeface="+mn-ea"/>
                <a:cs typeface="American Typewriter"/>
              </a:rPr>
              <a:t>Then</a:t>
            </a:r>
            <a:r>
              <a:rPr lang="en-US" dirty="0" smtClean="0">
                <a:solidFill>
                  <a:srgbClr val="FFFFFF"/>
                </a:solidFill>
                <a:latin typeface="American Typewriter"/>
                <a:ea typeface="+mn-ea"/>
                <a:cs typeface="American Typewriter"/>
              </a:rPr>
              <a:t>, plant your seeds. Make sure that you read the directions to plant them at the correct time! </a:t>
            </a:r>
            <a:r>
              <a:rPr lang="en-US" dirty="0" smtClean="0">
                <a:solidFill>
                  <a:srgbClr val="FF6600"/>
                </a:solidFill>
                <a:latin typeface="American Typewriter"/>
                <a:ea typeface="+mn-ea"/>
                <a:cs typeface="American Typewriter"/>
              </a:rPr>
              <a:t>As the plants grow</a:t>
            </a:r>
            <a:r>
              <a:rPr lang="en-US" dirty="0" smtClean="0">
                <a:solidFill>
                  <a:srgbClr val="FFFFFF"/>
                </a:solidFill>
                <a:latin typeface="American Typewriter"/>
                <a:ea typeface="+mn-ea"/>
                <a:cs typeface="American Typewriter"/>
              </a:rPr>
              <a:t>, water them each day. </a:t>
            </a:r>
            <a:r>
              <a:rPr lang="en-US" dirty="0" smtClean="0">
                <a:solidFill>
                  <a:srgbClr val="FF6600"/>
                </a:solidFill>
                <a:latin typeface="American Typewriter"/>
                <a:ea typeface="+mn-ea"/>
                <a:cs typeface="American Typewriter"/>
              </a:rPr>
              <a:t>Soon</a:t>
            </a:r>
            <a:r>
              <a:rPr lang="en-US" dirty="0" smtClean="0">
                <a:solidFill>
                  <a:srgbClr val="FFFFFF"/>
                </a:solidFill>
                <a:latin typeface="American Typewriter"/>
                <a:ea typeface="+mn-ea"/>
                <a:cs typeface="American Typewriter"/>
              </a:rPr>
              <a:t> you will have plenty of vegetables!</a:t>
            </a:r>
          </a:p>
        </p:txBody>
      </p:sp>
      <p:pic>
        <p:nvPicPr>
          <p:cNvPr id="24580" name="Picture 3" descr="crop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0150" y="4494213"/>
            <a:ext cx="24066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56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3200" smtClean="0">
                <a:solidFill>
                  <a:srgbClr val="FFFF00"/>
                </a:solidFill>
                <a:latin typeface="American Typewriter" charset="0"/>
              </a:rPr>
              <a:t>Why does this paragraph have to be in chronological order?</a:t>
            </a:r>
          </a:p>
        </p:txBody>
      </p:sp>
      <p:sp>
        <p:nvSpPr>
          <p:cNvPr id="3" name="Content Placeholder 2"/>
          <p:cNvSpPr>
            <a:spLocks noGrp="1"/>
          </p:cNvSpPr>
          <p:nvPr>
            <p:ph idx="1"/>
          </p:nvPr>
        </p:nvSpPr>
        <p:spPr>
          <a:xfrm>
            <a:off x="457200" y="1600200"/>
            <a:ext cx="6343650" cy="4525963"/>
          </a:xfrm>
        </p:spPr>
        <p:txBody>
          <a:bodyPr rtlCol="0">
            <a:normAutofit/>
          </a:bodyPr>
          <a:lstStyle/>
          <a:p>
            <a:pPr eaLnBrk="1" fontAlgn="auto" hangingPunct="1">
              <a:spcAft>
                <a:spcPts val="0"/>
              </a:spcAft>
              <a:buFont typeface="Arial"/>
              <a:buNone/>
              <a:defRPr/>
            </a:pPr>
            <a:r>
              <a:rPr lang="en-US" dirty="0" smtClean="0">
                <a:ea typeface="+mn-ea"/>
                <a:cs typeface="+mn-cs"/>
              </a:rPr>
              <a:t>    </a:t>
            </a:r>
            <a:r>
              <a:rPr lang="en-US" dirty="0" smtClean="0">
                <a:solidFill>
                  <a:srgbClr val="FFFFFF"/>
                </a:solidFill>
                <a:latin typeface="American Typewriter"/>
                <a:ea typeface="+mn-ea"/>
                <a:cs typeface="American Typewriter"/>
              </a:rPr>
              <a:t>Growing a garden can be fun. </a:t>
            </a:r>
            <a:r>
              <a:rPr lang="en-US" dirty="0" smtClean="0">
                <a:solidFill>
                  <a:srgbClr val="FF6600"/>
                </a:solidFill>
                <a:latin typeface="American Typewriter"/>
                <a:ea typeface="+mn-ea"/>
                <a:cs typeface="American Typewriter"/>
              </a:rPr>
              <a:t>First</a:t>
            </a:r>
            <a:r>
              <a:rPr lang="en-US" dirty="0" smtClean="0">
                <a:solidFill>
                  <a:srgbClr val="FFFFFF"/>
                </a:solidFill>
                <a:latin typeface="American Typewriter"/>
                <a:ea typeface="+mn-ea"/>
                <a:cs typeface="American Typewriter"/>
              </a:rPr>
              <a:t>, find a sunny spot and prepare the soil. </a:t>
            </a:r>
            <a:r>
              <a:rPr lang="en-US" dirty="0" smtClean="0">
                <a:solidFill>
                  <a:srgbClr val="FF6600"/>
                </a:solidFill>
                <a:latin typeface="American Typewriter"/>
                <a:ea typeface="+mn-ea"/>
                <a:cs typeface="American Typewriter"/>
              </a:rPr>
              <a:t>Then</a:t>
            </a:r>
            <a:r>
              <a:rPr lang="en-US" dirty="0" smtClean="0">
                <a:solidFill>
                  <a:srgbClr val="FFFFFF"/>
                </a:solidFill>
                <a:latin typeface="American Typewriter"/>
                <a:ea typeface="+mn-ea"/>
                <a:cs typeface="American Typewriter"/>
              </a:rPr>
              <a:t>, plant your seeds. Make sure that you read the directions to plant them at the correct time! </a:t>
            </a:r>
            <a:r>
              <a:rPr lang="en-US" dirty="0" smtClean="0">
                <a:solidFill>
                  <a:srgbClr val="FF6600"/>
                </a:solidFill>
                <a:latin typeface="American Typewriter"/>
                <a:ea typeface="+mn-ea"/>
                <a:cs typeface="American Typewriter"/>
              </a:rPr>
              <a:t>As the plants grow</a:t>
            </a:r>
            <a:r>
              <a:rPr lang="en-US" dirty="0" smtClean="0">
                <a:solidFill>
                  <a:srgbClr val="FFFFFF"/>
                </a:solidFill>
                <a:latin typeface="American Typewriter"/>
                <a:ea typeface="+mn-ea"/>
                <a:cs typeface="American Typewriter"/>
              </a:rPr>
              <a:t>, water them each day. </a:t>
            </a:r>
            <a:r>
              <a:rPr lang="en-US" dirty="0" smtClean="0">
                <a:solidFill>
                  <a:srgbClr val="FF6600"/>
                </a:solidFill>
                <a:latin typeface="American Typewriter"/>
                <a:ea typeface="+mn-ea"/>
                <a:cs typeface="American Typewriter"/>
              </a:rPr>
              <a:t>Soon</a:t>
            </a:r>
            <a:r>
              <a:rPr lang="en-US" dirty="0" smtClean="0">
                <a:solidFill>
                  <a:srgbClr val="FFFFFF"/>
                </a:solidFill>
                <a:latin typeface="American Typewriter"/>
                <a:ea typeface="+mn-ea"/>
                <a:cs typeface="American Typewriter"/>
              </a:rPr>
              <a:t> you will have plenty of vegetables!</a:t>
            </a:r>
          </a:p>
        </p:txBody>
      </p:sp>
      <p:pic>
        <p:nvPicPr>
          <p:cNvPr id="25604" name="Picture 3" descr="crop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0150" y="4494213"/>
            <a:ext cx="24066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052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solidFill>
                  <a:srgbClr val="FFFFFF"/>
                </a:solidFill>
                <a:latin typeface="American Typewriter" charset="0"/>
              </a:rPr>
              <a:t>Chronological Order Words</a:t>
            </a:r>
          </a:p>
        </p:txBody>
      </p:sp>
      <p:sp>
        <p:nvSpPr>
          <p:cNvPr id="26627" name="Content Placeholder 2"/>
          <p:cNvSpPr>
            <a:spLocks noGrp="1"/>
          </p:cNvSpPr>
          <p:nvPr>
            <p:ph idx="1"/>
          </p:nvPr>
        </p:nvSpPr>
        <p:spPr>
          <a:xfrm>
            <a:off x="457200" y="1600200"/>
            <a:ext cx="8229600" cy="1581150"/>
          </a:xfrm>
        </p:spPr>
        <p:txBody>
          <a:bodyPr/>
          <a:lstStyle/>
          <a:p>
            <a:pPr eaLnBrk="1" hangingPunct="1">
              <a:buFont typeface="Arial" charset="0"/>
              <a:buNone/>
            </a:pPr>
            <a:r>
              <a:rPr lang="en-US" altLang="en-US" smtClean="0"/>
              <a:t>   </a:t>
            </a:r>
            <a:r>
              <a:rPr lang="en-US" altLang="en-US" smtClean="0">
                <a:solidFill>
                  <a:srgbClr val="FFFFFF"/>
                </a:solidFill>
                <a:latin typeface="American Typewriter" charset="0"/>
              </a:rPr>
              <a:t>When you see these words, you are probably reading a chronological order text</a:t>
            </a:r>
          </a:p>
        </p:txBody>
      </p:sp>
      <p:sp>
        <p:nvSpPr>
          <p:cNvPr id="4" name="TextBox 3"/>
          <p:cNvSpPr txBox="1">
            <a:spLocks noChangeArrowheads="1"/>
          </p:cNvSpPr>
          <p:nvPr/>
        </p:nvSpPr>
        <p:spPr bwMode="auto">
          <a:xfrm>
            <a:off x="3646488" y="3181350"/>
            <a:ext cx="206216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Wingdings" charset="2"/>
              <a:buChar char="§"/>
              <a:tabLst/>
              <a:defRPr/>
            </a:pPr>
            <a:r>
              <a:rPr kumimoji="0" lang="en-US" altLang="en-US" sz="2400" b="0" i="0" u="none" strike="noStrike" kern="1200" cap="none" spc="0" normalizeH="0" baseline="0" noProof="0" smtClean="0">
                <a:ln>
                  <a:noFill/>
                </a:ln>
                <a:solidFill>
                  <a:srgbClr val="FFFF00"/>
                </a:solidFill>
                <a:effectLst/>
                <a:uLnTx/>
                <a:uFillTx/>
                <a:latin typeface="American Typewriter" charset="0"/>
                <a:ea typeface="ＭＳ Ｐゴシック" charset="-128"/>
                <a:cs typeface="+mn-cs"/>
              </a:rPr>
              <a:t>Next</a:t>
            </a:r>
          </a:p>
          <a:p>
            <a:pPr marL="0" marR="0" lvl="0" indent="0" algn="l" defTabSz="457200" rtl="0" eaLnBrk="1" fontAlgn="base" latinLnBrk="0" hangingPunct="1">
              <a:lnSpc>
                <a:spcPct val="100000"/>
              </a:lnSpc>
              <a:spcBef>
                <a:spcPct val="0"/>
              </a:spcBef>
              <a:spcAft>
                <a:spcPct val="0"/>
              </a:spcAft>
              <a:buClrTx/>
              <a:buSzTx/>
              <a:buFont typeface="Wingdings" charset="2"/>
              <a:buChar char="§"/>
              <a:tabLst/>
              <a:defRPr/>
            </a:pPr>
            <a:r>
              <a:rPr kumimoji="0" lang="en-US" altLang="en-US" sz="2400" b="0" i="0" u="none" strike="noStrike" kern="1200" cap="none" spc="0" normalizeH="0" baseline="0" noProof="0" smtClean="0">
                <a:ln>
                  <a:noFill/>
                </a:ln>
                <a:solidFill>
                  <a:srgbClr val="FFFF00"/>
                </a:solidFill>
                <a:effectLst/>
                <a:uLnTx/>
                <a:uFillTx/>
                <a:latin typeface="American Typewriter" charset="0"/>
                <a:ea typeface="ＭＳ Ｐゴシック" charset="-128"/>
                <a:cs typeface="+mn-cs"/>
              </a:rPr>
              <a:t>Later</a:t>
            </a:r>
          </a:p>
          <a:p>
            <a:pPr marL="0" marR="0" lvl="0" indent="0" algn="l" defTabSz="457200" rtl="0" eaLnBrk="1" fontAlgn="base" latinLnBrk="0" hangingPunct="1">
              <a:lnSpc>
                <a:spcPct val="100000"/>
              </a:lnSpc>
              <a:spcBef>
                <a:spcPct val="0"/>
              </a:spcBef>
              <a:spcAft>
                <a:spcPct val="0"/>
              </a:spcAft>
              <a:buClrTx/>
              <a:buSzTx/>
              <a:buFont typeface="Wingdings" charset="2"/>
              <a:buChar char="§"/>
              <a:tabLst/>
              <a:defRPr/>
            </a:pPr>
            <a:r>
              <a:rPr kumimoji="0" lang="en-US" altLang="en-US" sz="2400" b="0" i="0" u="none" strike="noStrike" kern="1200" cap="none" spc="0" normalizeH="0" baseline="0" noProof="0" smtClean="0">
                <a:ln>
                  <a:noFill/>
                </a:ln>
                <a:solidFill>
                  <a:srgbClr val="FFFF00"/>
                </a:solidFill>
                <a:effectLst/>
                <a:uLnTx/>
                <a:uFillTx/>
                <a:latin typeface="American Typewriter" charset="0"/>
                <a:ea typeface="ＭＳ Ｐゴシック" charset="-128"/>
                <a:cs typeface="+mn-cs"/>
              </a:rPr>
              <a:t>First</a:t>
            </a:r>
          </a:p>
          <a:p>
            <a:pPr marL="0" marR="0" lvl="0" indent="0" algn="l" defTabSz="457200" rtl="0" eaLnBrk="1" fontAlgn="base" latinLnBrk="0" hangingPunct="1">
              <a:lnSpc>
                <a:spcPct val="100000"/>
              </a:lnSpc>
              <a:spcBef>
                <a:spcPct val="0"/>
              </a:spcBef>
              <a:spcAft>
                <a:spcPct val="0"/>
              </a:spcAft>
              <a:buClrTx/>
              <a:buSzTx/>
              <a:buFont typeface="Wingdings" charset="2"/>
              <a:buChar char="§"/>
              <a:tabLst/>
              <a:defRPr/>
            </a:pPr>
            <a:r>
              <a:rPr kumimoji="0" lang="en-US" altLang="en-US" sz="2400" b="0" i="0" u="none" strike="noStrike" kern="1200" cap="none" spc="0" normalizeH="0" baseline="0" noProof="0" smtClean="0">
                <a:ln>
                  <a:noFill/>
                </a:ln>
                <a:solidFill>
                  <a:srgbClr val="FFFF00"/>
                </a:solidFill>
                <a:effectLst/>
                <a:uLnTx/>
                <a:uFillTx/>
                <a:latin typeface="American Typewriter" charset="0"/>
                <a:ea typeface="ＭＳ Ｐゴシック" charset="-128"/>
                <a:cs typeface="+mn-cs"/>
              </a:rPr>
              <a:t>Finally</a:t>
            </a:r>
          </a:p>
          <a:p>
            <a:pPr marL="0" marR="0" lvl="0" indent="0" algn="l" defTabSz="457200" rtl="0" eaLnBrk="1" fontAlgn="base" latinLnBrk="0" hangingPunct="1">
              <a:lnSpc>
                <a:spcPct val="100000"/>
              </a:lnSpc>
              <a:spcBef>
                <a:spcPct val="0"/>
              </a:spcBef>
              <a:spcAft>
                <a:spcPct val="0"/>
              </a:spcAft>
              <a:buClrTx/>
              <a:buSzTx/>
              <a:buFont typeface="Wingdings" charset="2"/>
              <a:buChar char="§"/>
              <a:tabLst/>
              <a:defRPr/>
            </a:pPr>
            <a:r>
              <a:rPr kumimoji="0" lang="en-US" altLang="en-US" sz="2400" b="0" i="0" u="none" strike="noStrike" kern="1200" cap="none" spc="0" normalizeH="0" baseline="0" noProof="0" smtClean="0">
                <a:ln>
                  <a:noFill/>
                </a:ln>
                <a:solidFill>
                  <a:srgbClr val="FFFF00"/>
                </a:solidFill>
                <a:effectLst/>
                <a:uLnTx/>
                <a:uFillTx/>
                <a:latin typeface="American Typewriter" charset="0"/>
                <a:ea typeface="ＭＳ Ｐゴシック" charset="-128"/>
                <a:cs typeface="+mn-cs"/>
              </a:rPr>
              <a:t>After</a:t>
            </a:r>
          </a:p>
          <a:p>
            <a:pPr marL="0" marR="0" lvl="0" indent="0" algn="l" defTabSz="457200" rtl="0" eaLnBrk="1" fontAlgn="base" latinLnBrk="0" hangingPunct="1">
              <a:lnSpc>
                <a:spcPct val="100000"/>
              </a:lnSpc>
              <a:spcBef>
                <a:spcPct val="0"/>
              </a:spcBef>
              <a:spcAft>
                <a:spcPct val="0"/>
              </a:spcAft>
              <a:buClrTx/>
              <a:buSzTx/>
              <a:buFont typeface="Wingdings" charset="2"/>
              <a:buChar char="§"/>
              <a:tabLst/>
              <a:defRPr/>
            </a:pPr>
            <a:r>
              <a:rPr kumimoji="0" lang="en-US" altLang="en-US" sz="2400" b="0" i="0" u="none" strike="noStrike" kern="1200" cap="none" spc="0" normalizeH="0" baseline="0" noProof="0" smtClean="0">
                <a:ln>
                  <a:noFill/>
                </a:ln>
                <a:solidFill>
                  <a:srgbClr val="FFFF00"/>
                </a:solidFill>
                <a:effectLst/>
                <a:uLnTx/>
                <a:uFillTx/>
                <a:latin typeface="American Typewriter" charset="0"/>
                <a:ea typeface="ＭＳ Ｐゴシック" charset="-128"/>
                <a:cs typeface="+mn-cs"/>
              </a:rPr>
              <a:t>Before</a:t>
            </a:r>
          </a:p>
          <a:p>
            <a:pPr marL="0" marR="0" lvl="0" indent="0" algn="l" defTabSz="457200" rtl="0" eaLnBrk="1" fontAlgn="base" latinLnBrk="0" hangingPunct="1">
              <a:lnSpc>
                <a:spcPct val="100000"/>
              </a:lnSpc>
              <a:spcBef>
                <a:spcPct val="0"/>
              </a:spcBef>
              <a:spcAft>
                <a:spcPct val="0"/>
              </a:spcAft>
              <a:buClrTx/>
              <a:buSzTx/>
              <a:buFont typeface="Wingdings" charset="2"/>
              <a:buChar char="§"/>
              <a:tabLst/>
              <a:defRPr/>
            </a:pPr>
            <a:r>
              <a:rPr kumimoji="0" lang="en-US" altLang="en-US" sz="2400" b="0" i="0" u="none" strike="noStrike" kern="1200" cap="none" spc="0" normalizeH="0" baseline="0" noProof="0" smtClean="0">
                <a:ln>
                  <a:noFill/>
                </a:ln>
                <a:solidFill>
                  <a:srgbClr val="FFFF00"/>
                </a:solidFill>
                <a:effectLst/>
                <a:uLnTx/>
                <a:uFillTx/>
                <a:latin typeface="American Typewriter" charset="0"/>
                <a:ea typeface="ＭＳ Ｐゴシック" charset="-128"/>
                <a:cs typeface="+mn-cs"/>
              </a:rPr>
              <a:t>Soon</a:t>
            </a:r>
          </a:p>
          <a:p>
            <a:pPr marL="0" marR="0" lvl="0" indent="0" algn="l" defTabSz="457200" rtl="0" eaLnBrk="1" fontAlgn="base" latinLnBrk="0" hangingPunct="1">
              <a:lnSpc>
                <a:spcPct val="100000"/>
              </a:lnSpc>
              <a:spcBef>
                <a:spcPct val="0"/>
              </a:spcBef>
              <a:spcAft>
                <a:spcPct val="0"/>
              </a:spcAft>
              <a:buClrTx/>
              <a:buSzTx/>
              <a:buFont typeface="Wingdings" charset="2"/>
              <a:buChar char="§"/>
              <a:tabLst/>
              <a:defRPr/>
            </a:pPr>
            <a:r>
              <a:rPr kumimoji="0" lang="en-US" altLang="en-US" sz="2400" b="0" i="0" u="none" strike="noStrike" kern="1200" cap="none" spc="0" normalizeH="0" baseline="0" noProof="0" smtClean="0">
                <a:ln>
                  <a:noFill/>
                </a:ln>
                <a:solidFill>
                  <a:srgbClr val="FFFF00"/>
                </a:solidFill>
                <a:effectLst/>
                <a:uLnTx/>
                <a:uFillTx/>
                <a:latin typeface="American Typewriter" charset="0"/>
                <a:ea typeface="ＭＳ Ｐゴシック" charset="-128"/>
                <a:cs typeface="+mn-cs"/>
              </a:rPr>
              <a:t>Dates</a:t>
            </a:r>
          </a:p>
        </p:txBody>
      </p:sp>
    </p:spTree>
    <p:extLst>
      <p:ext uri="{BB962C8B-B14F-4D97-AF65-F5344CB8AC3E}">
        <p14:creationId xmlns:p14="http://schemas.microsoft.com/office/powerpoint/2010/main" val="1412414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z="3500" smtClean="0">
                <a:solidFill>
                  <a:schemeClr val="bg1"/>
                </a:solidFill>
                <a:latin typeface="American Typewriter" charset="0"/>
              </a:rPr>
              <a:t>Kinds of chronological order texts</a:t>
            </a:r>
          </a:p>
        </p:txBody>
      </p:sp>
      <p:sp>
        <p:nvSpPr>
          <p:cNvPr id="27651" name="Content Placeholder 2"/>
          <p:cNvSpPr>
            <a:spLocks noGrp="1"/>
          </p:cNvSpPr>
          <p:nvPr>
            <p:ph idx="1"/>
          </p:nvPr>
        </p:nvSpPr>
        <p:spPr>
          <a:xfrm>
            <a:off x="457200" y="1600200"/>
            <a:ext cx="8229600" cy="1676400"/>
          </a:xfrm>
        </p:spPr>
        <p:txBody>
          <a:bodyPr/>
          <a:lstStyle/>
          <a:p>
            <a:pPr eaLnBrk="1" hangingPunct="1">
              <a:buFont typeface="Arial" charset="0"/>
              <a:buNone/>
            </a:pPr>
            <a:r>
              <a:rPr lang="en-US" altLang="en-US" smtClean="0"/>
              <a:t>   </a:t>
            </a:r>
            <a:r>
              <a:rPr lang="en-US" altLang="en-US" smtClean="0">
                <a:solidFill>
                  <a:srgbClr val="FFFF00"/>
                </a:solidFill>
                <a:latin typeface="American Typewriter" charset="0"/>
              </a:rPr>
              <a:t>What kinds of topics do you think are good for chronological order? Make a list of at least 3.</a:t>
            </a:r>
          </a:p>
        </p:txBody>
      </p:sp>
      <p:pic>
        <p:nvPicPr>
          <p:cNvPr id="27652" name="Picture 3" descr="rainbow.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50" y="3276600"/>
            <a:ext cx="3895725"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553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2413" y="846138"/>
            <a:ext cx="6015037" cy="1143000"/>
          </a:xfrm>
        </p:spPr>
        <p:txBody>
          <a:bodyPr/>
          <a:lstStyle/>
          <a:p>
            <a:pPr eaLnBrk="1" hangingPunct="1"/>
            <a:r>
              <a:rPr lang="en-US" altLang="en-US" sz="3500" smtClean="0">
                <a:solidFill>
                  <a:schemeClr val="bg1"/>
                </a:solidFill>
                <a:latin typeface="American Typewriter" charset="0"/>
              </a:rPr>
              <a:t>Kinds of chronological order texts</a:t>
            </a:r>
          </a:p>
        </p:txBody>
      </p:sp>
      <p:sp>
        <p:nvSpPr>
          <p:cNvPr id="28675" name="Content Placeholder 2"/>
          <p:cNvSpPr>
            <a:spLocks noGrp="1"/>
          </p:cNvSpPr>
          <p:nvPr>
            <p:ph idx="1"/>
          </p:nvPr>
        </p:nvSpPr>
        <p:spPr>
          <a:xfrm>
            <a:off x="457200" y="2513013"/>
            <a:ext cx="8229600" cy="3341687"/>
          </a:xfrm>
        </p:spPr>
        <p:txBody>
          <a:bodyPr/>
          <a:lstStyle/>
          <a:p>
            <a:pPr eaLnBrk="1" hangingPunct="1">
              <a:buFont typeface="Arial" charset="0"/>
              <a:buNone/>
            </a:pPr>
            <a:r>
              <a:rPr lang="en-US" altLang="en-US" smtClean="0"/>
              <a:t>   </a:t>
            </a:r>
            <a:r>
              <a:rPr lang="en-US" altLang="en-US" i="1" smtClean="0">
                <a:solidFill>
                  <a:srgbClr val="FF6600"/>
                </a:solidFill>
                <a:latin typeface="American Typewriter" charset="0"/>
              </a:rPr>
              <a:t>Animal Life Cycles</a:t>
            </a:r>
          </a:p>
          <a:p>
            <a:pPr eaLnBrk="1" hangingPunct="1">
              <a:buFont typeface="Arial" charset="0"/>
              <a:buNone/>
            </a:pPr>
            <a:r>
              <a:rPr lang="en-US" altLang="en-US" smtClean="0">
                <a:solidFill>
                  <a:srgbClr val="FFFF00"/>
                </a:solidFill>
                <a:latin typeface="American Typewriter" charset="0"/>
              </a:rPr>
              <a:t>   These texts often tell about the life of an animal</a:t>
            </a:r>
          </a:p>
          <a:p>
            <a:pPr eaLnBrk="1" hangingPunct="1">
              <a:buFont typeface="Arial" charset="0"/>
              <a:buNone/>
            </a:pPr>
            <a:endParaRPr lang="en-US" altLang="en-US" smtClean="0">
              <a:solidFill>
                <a:srgbClr val="FFFF00"/>
              </a:solidFill>
              <a:latin typeface="American Typewriter" charset="0"/>
            </a:endParaRPr>
          </a:p>
          <a:p>
            <a:pPr eaLnBrk="1" hangingPunct="1">
              <a:buFont typeface="Arial" charset="0"/>
              <a:buNone/>
            </a:pPr>
            <a:r>
              <a:rPr lang="en-US" altLang="en-US" smtClean="0">
                <a:solidFill>
                  <a:srgbClr val="FFFF00"/>
                </a:solidFill>
                <a:latin typeface="American Typewriter" charset="0"/>
              </a:rPr>
              <a:t>   </a:t>
            </a:r>
            <a:r>
              <a:rPr lang="en-US" altLang="en-US" i="1" smtClean="0">
                <a:solidFill>
                  <a:srgbClr val="FFFF00"/>
                </a:solidFill>
                <a:latin typeface="American Typewriter" charset="0"/>
              </a:rPr>
              <a:t>Why do you think these texts are arranged in chronological order?</a:t>
            </a:r>
          </a:p>
          <a:p>
            <a:pPr eaLnBrk="1" hangingPunct="1">
              <a:buFont typeface="Arial" charset="0"/>
              <a:buNone/>
            </a:pPr>
            <a:endParaRPr lang="en-US" altLang="en-US" smtClean="0">
              <a:solidFill>
                <a:srgbClr val="FFFF00"/>
              </a:solidFill>
              <a:latin typeface="American Typewriter" charset="0"/>
            </a:endParaRPr>
          </a:p>
        </p:txBody>
      </p:sp>
      <p:pic>
        <p:nvPicPr>
          <p:cNvPr id="28676" name="Picture 4" descr="mayfly nymph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6825" y="519113"/>
            <a:ext cx="2339975" cy="21621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675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2413" y="846138"/>
            <a:ext cx="6015037" cy="1143000"/>
          </a:xfrm>
        </p:spPr>
        <p:txBody>
          <a:bodyPr/>
          <a:lstStyle/>
          <a:p>
            <a:pPr eaLnBrk="1" hangingPunct="1"/>
            <a:r>
              <a:rPr lang="en-US" altLang="en-US" sz="3500" smtClean="0">
                <a:solidFill>
                  <a:schemeClr val="bg1"/>
                </a:solidFill>
                <a:latin typeface="American Typewriter" charset="0"/>
              </a:rPr>
              <a:t>Kinds of chronological order texts</a:t>
            </a:r>
          </a:p>
        </p:txBody>
      </p:sp>
      <p:sp>
        <p:nvSpPr>
          <p:cNvPr id="30723" name="Content Placeholder 2"/>
          <p:cNvSpPr>
            <a:spLocks noGrp="1"/>
          </p:cNvSpPr>
          <p:nvPr>
            <p:ph idx="1"/>
          </p:nvPr>
        </p:nvSpPr>
        <p:spPr>
          <a:xfrm>
            <a:off x="457200" y="2513013"/>
            <a:ext cx="8229600" cy="3341687"/>
          </a:xfrm>
        </p:spPr>
        <p:txBody>
          <a:bodyPr/>
          <a:lstStyle/>
          <a:p>
            <a:pPr eaLnBrk="1" hangingPunct="1">
              <a:buFont typeface="Arial" charset="0"/>
              <a:buNone/>
            </a:pPr>
            <a:r>
              <a:rPr lang="en-US" altLang="en-US" i="1" smtClean="0">
                <a:solidFill>
                  <a:srgbClr val="FF6600"/>
                </a:solidFill>
                <a:latin typeface="American Typewriter" charset="0"/>
              </a:rPr>
              <a:t>   Biographies</a:t>
            </a:r>
          </a:p>
          <a:p>
            <a:pPr eaLnBrk="1" hangingPunct="1">
              <a:buFont typeface="Arial" charset="0"/>
              <a:buNone/>
            </a:pPr>
            <a:r>
              <a:rPr lang="en-US" altLang="en-US" smtClean="0">
                <a:solidFill>
                  <a:srgbClr val="FFFF00"/>
                </a:solidFill>
                <a:latin typeface="American Typewriter" charset="0"/>
              </a:rPr>
              <a:t>   These texts tell about a person’s life</a:t>
            </a:r>
          </a:p>
          <a:p>
            <a:pPr eaLnBrk="1" hangingPunct="1">
              <a:buFont typeface="Arial" charset="0"/>
              <a:buNone/>
            </a:pPr>
            <a:endParaRPr lang="en-US" altLang="en-US" smtClean="0">
              <a:solidFill>
                <a:srgbClr val="FFFF00"/>
              </a:solidFill>
              <a:latin typeface="American Typewriter" charset="0"/>
            </a:endParaRPr>
          </a:p>
          <a:p>
            <a:pPr eaLnBrk="1" hangingPunct="1">
              <a:buFont typeface="Arial" charset="0"/>
              <a:buNone/>
            </a:pPr>
            <a:r>
              <a:rPr lang="en-US" altLang="en-US" smtClean="0">
                <a:solidFill>
                  <a:srgbClr val="FFFF00"/>
                </a:solidFill>
                <a:latin typeface="American Typewriter" charset="0"/>
              </a:rPr>
              <a:t>   </a:t>
            </a:r>
            <a:r>
              <a:rPr lang="en-US" altLang="en-US" i="1" smtClean="0">
                <a:solidFill>
                  <a:srgbClr val="FFFF00"/>
                </a:solidFill>
                <a:latin typeface="American Typewriter" charset="0"/>
              </a:rPr>
              <a:t>Have you ever read a biography?</a:t>
            </a:r>
          </a:p>
          <a:p>
            <a:pPr eaLnBrk="1" hangingPunct="1">
              <a:buFont typeface="Arial" charset="0"/>
              <a:buNone/>
            </a:pPr>
            <a:endParaRPr lang="en-US" altLang="en-US" smtClean="0">
              <a:solidFill>
                <a:srgbClr val="FFFF00"/>
              </a:solidFill>
              <a:latin typeface="American Typewriter" charset="0"/>
            </a:endParaRPr>
          </a:p>
        </p:txBody>
      </p:sp>
      <p:pic>
        <p:nvPicPr>
          <p:cNvPr id="3072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846138"/>
            <a:ext cx="12319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234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52413" y="846138"/>
            <a:ext cx="6015037" cy="1143000"/>
          </a:xfrm>
        </p:spPr>
        <p:txBody>
          <a:bodyPr/>
          <a:lstStyle/>
          <a:p>
            <a:pPr eaLnBrk="1" hangingPunct="1"/>
            <a:r>
              <a:rPr lang="en-US" altLang="en-US" sz="3500" smtClean="0">
                <a:solidFill>
                  <a:schemeClr val="bg1"/>
                </a:solidFill>
                <a:latin typeface="American Typewriter" charset="0"/>
              </a:rPr>
              <a:t>Kinds of chronological order texts</a:t>
            </a:r>
          </a:p>
        </p:txBody>
      </p:sp>
      <p:sp>
        <p:nvSpPr>
          <p:cNvPr id="3" name="Content Placeholder 2"/>
          <p:cNvSpPr>
            <a:spLocks noGrp="1"/>
          </p:cNvSpPr>
          <p:nvPr>
            <p:ph idx="1"/>
          </p:nvPr>
        </p:nvSpPr>
        <p:spPr>
          <a:xfrm>
            <a:off x="457200" y="2513013"/>
            <a:ext cx="8229600" cy="3341687"/>
          </a:xfrm>
        </p:spPr>
        <p:txBody>
          <a:bodyPr>
            <a:normAutofit/>
          </a:bodyPr>
          <a:lstStyle/>
          <a:p>
            <a:pPr eaLnBrk="1" hangingPunct="1">
              <a:lnSpc>
                <a:spcPct val="90000"/>
              </a:lnSpc>
              <a:buFont typeface="Arial" charset="0"/>
              <a:buNone/>
            </a:pPr>
            <a:r>
              <a:rPr lang="en-US" altLang="en-US" sz="3000" i="1" smtClean="0">
                <a:solidFill>
                  <a:srgbClr val="FF6600"/>
                </a:solidFill>
                <a:latin typeface="American Typewriter" charset="0"/>
              </a:rPr>
              <a:t>   Procedural text</a:t>
            </a:r>
          </a:p>
          <a:p>
            <a:pPr eaLnBrk="1" hangingPunct="1">
              <a:lnSpc>
                <a:spcPct val="90000"/>
              </a:lnSpc>
              <a:buFont typeface="Arial" charset="0"/>
              <a:buNone/>
            </a:pPr>
            <a:r>
              <a:rPr lang="en-US" altLang="en-US" sz="3000" smtClean="0">
                <a:solidFill>
                  <a:srgbClr val="FFFF00"/>
                </a:solidFill>
                <a:latin typeface="American Typewriter" charset="0"/>
              </a:rPr>
              <a:t>   These texts give directions for how to do something</a:t>
            </a:r>
          </a:p>
          <a:p>
            <a:pPr eaLnBrk="1" hangingPunct="1">
              <a:lnSpc>
                <a:spcPct val="90000"/>
              </a:lnSpc>
              <a:buFont typeface="Arial" charset="0"/>
              <a:buNone/>
            </a:pPr>
            <a:endParaRPr lang="en-US" altLang="en-US" sz="3000" smtClean="0">
              <a:solidFill>
                <a:srgbClr val="FFFF00"/>
              </a:solidFill>
              <a:latin typeface="American Typewriter" charset="0"/>
            </a:endParaRPr>
          </a:p>
          <a:p>
            <a:pPr eaLnBrk="1" hangingPunct="1">
              <a:lnSpc>
                <a:spcPct val="90000"/>
              </a:lnSpc>
              <a:buFont typeface="Arial" charset="0"/>
              <a:buNone/>
            </a:pPr>
            <a:r>
              <a:rPr lang="en-US" altLang="en-US" sz="3000" smtClean="0">
                <a:solidFill>
                  <a:srgbClr val="FFFF00"/>
                </a:solidFill>
                <a:latin typeface="American Typewriter" charset="0"/>
              </a:rPr>
              <a:t>   </a:t>
            </a:r>
            <a:r>
              <a:rPr lang="en-US" altLang="en-US" sz="3000" i="1" smtClean="0">
                <a:solidFill>
                  <a:srgbClr val="FFFF00"/>
                </a:solidFill>
                <a:latin typeface="American Typewriter" charset="0"/>
              </a:rPr>
              <a:t>Have you ever read a procedural text? Why do you think they’re written in chronological order?</a:t>
            </a:r>
          </a:p>
          <a:p>
            <a:pPr eaLnBrk="1" hangingPunct="1">
              <a:lnSpc>
                <a:spcPct val="90000"/>
              </a:lnSpc>
              <a:buFont typeface="Arial" charset="0"/>
              <a:buNone/>
            </a:pPr>
            <a:endParaRPr lang="en-US" altLang="en-US" sz="3000" smtClean="0">
              <a:solidFill>
                <a:srgbClr val="FFFF00"/>
              </a:solidFill>
              <a:latin typeface="American Typewriter" charset="0"/>
            </a:endParaRPr>
          </a:p>
        </p:txBody>
      </p:sp>
      <p:pic>
        <p:nvPicPr>
          <p:cNvPr id="5" name="Picture 4" descr="Egg dyeing 2.jpg"/>
          <p:cNvPicPr>
            <a:picLocks noChangeAspect="1"/>
          </p:cNvPicPr>
          <p:nvPr/>
        </p:nvPicPr>
        <p:blipFill>
          <a:blip r:embed="rId3"/>
          <a:stretch>
            <a:fillRect/>
          </a:stretch>
        </p:blipFill>
        <p:spPr>
          <a:xfrm>
            <a:off x="6267450" y="846138"/>
            <a:ext cx="2109788" cy="1581150"/>
          </a:xfrm>
          <a:prstGeom prst="rect">
            <a:avLst/>
          </a:prstGeom>
          <a:ln w="57150" cmpd="sng">
            <a:solidFill>
              <a:schemeClr val="bg2">
                <a:lumMod val="25000"/>
              </a:schemeClr>
            </a:solidFill>
          </a:ln>
        </p:spPr>
      </p:pic>
    </p:spTree>
    <p:extLst>
      <p:ext uri="{BB962C8B-B14F-4D97-AF65-F5344CB8AC3E}">
        <p14:creationId xmlns:p14="http://schemas.microsoft.com/office/powerpoint/2010/main" val="3321281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52413" y="846138"/>
            <a:ext cx="6015037" cy="1143000"/>
          </a:xfrm>
        </p:spPr>
        <p:txBody>
          <a:bodyPr/>
          <a:lstStyle/>
          <a:p>
            <a:pPr eaLnBrk="1" hangingPunct="1"/>
            <a:r>
              <a:rPr lang="en-US" altLang="en-US" sz="3500" smtClean="0">
                <a:solidFill>
                  <a:schemeClr val="bg1"/>
                </a:solidFill>
                <a:latin typeface="American Typewriter" charset="0"/>
              </a:rPr>
              <a:t>Kinds of chronological order texts</a:t>
            </a:r>
          </a:p>
        </p:txBody>
      </p:sp>
      <p:sp>
        <p:nvSpPr>
          <p:cNvPr id="34819" name="Content Placeholder 2"/>
          <p:cNvSpPr>
            <a:spLocks noGrp="1"/>
          </p:cNvSpPr>
          <p:nvPr>
            <p:ph idx="1"/>
          </p:nvPr>
        </p:nvSpPr>
        <p:spPr>
          <a:xfrm>
            <a:off x="457200" y="2513013"/>
            <a:ext cx="8229600" cy="3341687"/>
          </a:xfrm>
        </p:spPr>
        <p:txBody>
          <a:bodyPr/>
          <a:lstStyle/>
          <a:p>
            <a:pPr eaLnBrk="1" hangingPunct="1">
              <a:buFont typeface="Arial" charset="0"/>
              <a:buNone/>
            </a:pPr>
            <a:r>
              <a:rPr lang="en-US" altLang="en-US" i="1" smtClean="0">
                <a:solidFill>
                  <a:srgbClr val="FF6600"/>
                </a:solidFill>
                <a:latin typeface="American Typewriter" charset="0"/>
              </a:rPr>
              <a:t>   Historical text</a:t>
            </a:r>
          </a:p>
          <a:p>
            <a:pPr eaLnBrk="1" hangingPunct="1">
              <a:buFont typeface="Arial" charset="0"/>
              <a:buNone/>
            </a:pPr>
            <a:r>
              <a:rPr lang="en-US" altLang="en-US" smtClean="0">
                <a:solidFill>
                  <a:srgbClr val="FFFF00"/>
                </a:solidFill>
                <a:latin typeface="American Typewriter" charset="0"/>
              </a:rPr>
              <a:t>   These texts explain historical processes or events</a:t>
            </a:r>
          </a:p>
          <a:p>
            <a:pPr eaLnBrk="1" hangingPunct="1">
              <a:buFont typeface="Arial" charset="0"/>
              <a:buNone/>
            </a:pPr>
            <a:endParaRPr lang="en-US" altLang="en-US" smtClean="0">
              <a:solidFill>
                <a:srgbClr val="FFFF00"/>
              </a:solidFill>
              <a:latin typeface="American Typewriter" charset="0"/>
            </a:endParaRPr>
          </a:p>
          <a:p>
            <a:pPr eaLnBrk="1" hangingPunct="1">
              <a:buFont typeface="Arial" charset="0"/>
              <a:buNone/>
            </a:pPr>
            <a:r>
              <a:rPr lang="en-US" altLang="en-US" smtClean="0">
                <a:solidFill>
                  <a:srgbClr val="FFFF00"/>
                </a:solidFill>
                <a:latin typeface="American Typewriter" charset="0"/>
              </a:rPr>
              <a:t>   </a:t>
            </a:r>
            <a:endParaRPr lang="en-US" altLang="en-US" i="1" smtClean="0">
              <a:solidFill>
                <a:srgbClr val="FFFF00"/>
              </a:solidFill>
              <a:latin typeface="American Typewriter" charset="0"/>
            </a:endParaRPr>
          </a:p>
          <a:p>
            <a:pPr eaLnBrk="1" hangingPunct="1">
              <a:buFont typeface="Arial" charset="0"/>
              <a:buNone/>
            </a:pPr>
            <a:endParaRPr lang="en-US" altLang="en-US" smtClean="0">
              <a:solidFill>
                <a:srgbClr val="FFFF00"/>
              </a:solidFill>
              <a:latin typeface="American Typewriter" charset="0"/>
            </a:endParaRPr>
          </a:p>
        </p:txBody>
      </p:sp>
      <p:pic>
        <p:nvPicPr>
          <p:cNvPr id="6" name="Picture 5" descr="wburg store.jpg"/>
          <p:cNvPicPr>
            <a:picLocks noChangeAspect="1"/>
          </p:cNvPicPr>
          <p:nvPr/>
        </p:nvPicPr>
        <p:blipFill>
          <a:blip r:embed="rId3"/>
          <a:stretch>
            <a:fillRect/>
          </a:stretch>
        </p:blipFill>
        <p:spPr>
          <a:xfrm>
            <a:off x="5521325" y="4164013"/>
            <a:ext cx="2678113" cy="2159000"/>
          </a:xfrm>
          <a:prstGeom prst="rect">
            <a:avLst/>
          </a:prstGeom>
          <a:ln w="38100" cmpd="sng">
            <a:solidFill>
              <a:schemeClr val="accent1">
                <a:lumMod val="60000"/>
                <a:lumOff val="40000"/>
              </a:schemeClr>
            </a:solidFill>
          </a:ln>
        </p:spPr>
      </p:pic>
    </p:spTree>
    <p:extLst>
      <p:ext uri="{BB962C8B-B14F-4D97-AF65-F5344CB8AC3E}">
        <p14:creationId xmlns:p14="http://schemas.microsoft.com/office/powerpoint/2010/main" val="3963270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52413" y="846138"/>
            <a:ext cx="6015037" cy="1143000"/>
          </a:xfrm>
        </p:spPr>
        <p:txBody>
          <a:bodyPr/>
          <a:lstStyle/>
          <a:p>
            <a:pPr eaLnBrk="1" hangingPunct="1"/>
            <a:r>
              <a:rPr lang="en-US" altLang="en-US" sz="3500" smtClean="0">
                <a:solidFill>
                  <a:schemeClr val="bg1"/>
                </a:solidFill>
                <a:latin typeface="American Typewriter" charset="0"/>
              </a:rPr>
              <a:t>Kinds of chronological order texts</a:t>
            </a:r>
          </a:p>
        </p:txBody>
      </p:sp>
      <p:sp>
        <p:nvSpPr>
          <p:cNvPr id="36867" name="Content Placeholder 2"/>
          <p:cNvSpPr>
            <a:spLocks noGrp="1"/>
          </p:cNvSpPr>
          <p:nvPr>
            <p:ph idx="1"/>
          </p:nvPr>
        </p:nvSpPr>
        <p:spPr>
          <a:xfrm>
            <a:off x="457200" y="2513013"/>
            <a:ext cx="8229600" cy="3341687"/>
          </a:xfrm>
        </p:spPr>
        <p:txBody>
          <a:bodyPr/>
          <a:lstStyle/>
          <a:p>
            <a:pPr eaLnBrk="1" hangingPunct="1">
              <a:buFont typeface="Arial" charset="0"/>
              <a:buNone/>
            </a:pPr>
            <a:r>
              <a:rPr lang="en-US" altLang="en-US" i="1" smtClean="0">
                <a:solidFill>
                  <a:srgbClr val="FF6600"/>
                </a:solidFill>
                <a:latin typeface="American Typewriter" charset="0"/>
              </a:rPr>
              <a:t>   Scientific processes</a:t>
            </a:r>
          </a:p>
          <a:p>
            <a:pPr eaLnBrk="1" hangingPunct="1">
              <a:buFont typeface="Arial" charset="0"/>
              <a:buNone/>
            </a:pPr>
            <a:r>
              <a:rPr lang="en-US" altLang="en-US" smtClean="0">
                <a:solidFill>
                  <a:srgbClr val="FFFF00"/>
                </a:solidFill>
                <a:latin typeface="American Typewriter" charset="0"/>
              </a:rPr>
              <a:t>   These texts describe scientific processes</a:t>
            </a:r>
          </a:p>
          <a:p>
            <a:pPr eaLnBrk="1" hangingPunct="1">
              <a:buFont typeface="Arial" charset="0"/>
              <a:buNone/>
            </a:pPr>
            <a:endParaRPr lang="en-US" altLang="en-US" smtClean="0">
              <a:solidFill>
                <a:srgbClr val="FFFF00"/>
              </a:solidFill>
              <a:latin typeface="American Typewriter" charset="0"/>
            </a:endParaRPr>
          </a:p>
          <a:p>
            <a:pPr eaLnBrk="1" hangingPunct="1">
              <a:buFont typeface="Arial" charset="0"/>
              <a:buNone/>
            </a:pPr>
            <a:r>
              <a:rPr lang="en-US" altLang="en-US" smtClean="0">
                <a:solidFill>
                  <a:srgbClr val="FFFF00"/>
                </a:solidFill>
                <a:latin typeface="American Typewriter" charset="0"/>
              </a:rPr>
              <a:t>   </a:t>
            </a:r>
            <a:endParaRPr lang="en-US" altLang="en-US" i="1" smtClean="0">
              <a:solidFill>
                <a:srgbClr val="FFFF00"/>
              </a:solidFill>
              <a:latin typeface="American Typewriter" charset="0"/>
            </a:endParaRPr>
          </a:p>
          <a:p>
            <a:pPr eaLnBrk="1" hangingPunct="1">
              <a:buFont typeface="Arial" charset="0"/>
              <a:buNone/>
            </a:pPr>
            <a:endParaRPr lang="en-US" altLang="en-US" smtClean="0">
              <a:solidFill>
                <a:srgbClr val="FFFF00"/>
              </a:solidFill>
              <a:latin typeface="American Typewriter" charset="0"/>
            </a:endParaRPr>
          </a:p>
        </p:txBody>
      </p:sp>
      <p:pic>
        <p:nvPicPr>
          <p:cNvPr id="5" name="Picture 4" descr="stream.jpg"/>
          <p:cNvPicPr>
            <a:picLocks noChangeAspect="1"/>
          </p:cNvPicPr>
          <p:nvPr/>
        </p:nvPicPr>
        <p:blipFill>
          <a:blip r:embed="rId3"/>
          <a:stretch>
            <a:fillRect/>
          </a:stretch>
        </p:blipFill>
        <p:spPr>
          <a:xfrm>
            <a:off x="5360988" y="4151313"/>
            <a:ext cx="2822575" cy="2116137"/>
          </a:xfrm>
          <a:prstGeom prst="rect">
            <a:avLst/>
          </a:prstGeom>
          <a:ln w="57150" cmpd="sng">
            <a:solidFill>
              <a:schemeClr val="bg2">
                <a:lumMod val="25000"/>
              </a:schemeClr>
            </a:solidFill>
          </a:ln>
        </p:spPr>
      </p:pic>
    </p:spTree>
    <p:extLst>
      <p:ext uri="{BB962C8B-B14F-4D97-AF65-F5344CB8AC3E}">
        <p14:creationId xmlns:p14="http://schemas.microsoft.com/office/powerpoint/2010/main" val="1129249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solidFill>
                  <a:schemeClr val="bg1"/>
                </a:solidFill>
                <a:latin typeface="American Typewriter" charset="0"/>
              </a:rPr>
              <a:t>Chronological Order Texts</a:t>
            </a:r>
          </a:p>
        </p:txBody>
      </p:sp>
      <p:sp>
        <p:nvSpPr>
          <p:cNvPr id="38915" name="Content Placeholder 2"/>
          <p:cNvSpPr>
            <a:spLocks noGrp="1"/>
          </p:cNvSpPr>
          <p:nvPr>
            <p:ph idx="1"/>
          </p:nvPr>
        </p:nvSpPr>
        <p:spPr>
          <a:xfrm>
            <a:off x="457200" y="1600200"/>
            <a:ext cx="8229600" cy="1417638"/>
          </a:xfrm>
        </p:spPr>
        <p:txBody>
          <a:bodyPr/>
          <a:lstStyle/>
          <a:p>
            <a:pPr eaLnBrk="1" hangingPunct="1">
              <a:buFont typeface="Arial" charset="0"/>
              <a:buNone/>
            </a:pPr>
            <a:r>
              <a:rPr lang="en-US" altLang="en-US" smtClean="0">
                <a:solidFill>
                  <a:srgbClr val="FFFFFF"/>
                </a:solidFill>
                <a:latin typeface="American Typewriter" charset="0"/>
              </a:rPr>
              <a:t>What chronological order texts have you read?</a:t>
            </a:r>
          </a:p>
        </p:txBody>
      </p:sp>
      <p:pic>
        <p:nvPicPr>
          <p:cNvPr id="38916" name="Picture 3" descr="poison dart frog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9563" y="2484438"/>
            <a:ext cx="5119687" cy="3841750"/>
          </a:xfrm>
          <a:prstGeom prst="rect">
            <a:avLst/>
          </a:prstGeom>
          <a:noFill/>
          <a:ln w="57150">
            <a:solidFill>
              <a:srgbClr val="CCFF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54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11:00 – 11:10</a:t>
            </a:r>
            <a:endParaRPr lang="en-US" sz="3200" dirty="0">
              <a:solidFill>
                <a:prstClr val="black"/>
              </a:solidFill>
              <a:cs typeface="Arial" charset="0"/>
            </a:endParaRPr>
          </a:p>
        </p:txBody>
      </p:sp>
    </p:spTree>
    <p:extLst>
      <p:ext uri="{BB962C8B-B14F-4D97-AF65-F5344CB8AC3E}">
        <p14:creationId xmlns:p14="http://schemas.microsoft.com/office/powerpoint/2010/main" val="3200993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8" t="25000" r="43997" b="4850"/>
          <a:stretch/>
        </p:blipFill>
        <p:spPr bwMode="auto">
          <a:xfrm>
            <a:off x="2286000" y="193343"/>
            <a:ext cx="4800600" cy="638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573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endParaRPr lang="en-US" altLang="en-US" smtClean="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248" t="23605" r="43897" b="7803"/>
          <a:stretch/>
        </p:blipFill>
        <p:spPr bwMode="auto">
          <a:xfrm>
            <a:off x="1981200" y="228600"/>
            <a:ext cx="5105400" cy="638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152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Reader’s Theater </a:t>
            </a:r>
            <a:r>
              <a:rPr lang="en-US" dirty="0" smtClean="0"/>
              <a:t>– </a:t>
            </a:r>
            <a:r>
              <a:rPr lang="en-US" smtClean="0"/>
              <a:t>Sequence/Chronological Order</a:t>
            </a:r>
            <a:endParaRPr lang="en-US" dirty="0"/>
          </a:p>
        </p:txBody>
      </p:sp>
      <p:pic>
        <p:nvPicPr>
          <p:cNvPr id="4" name="Picture 3"/>
          <p:cNvPicPr>
            <a:picLocks noChangeAspect="1"/>
          </p:cNvPicPr>
          <p:nvPr/>
        </p:nvPicPr>
        <p:blipFill>
          <a:blip r:embed="rId2"/>
          <a:stretch>
            <a:fillRect/>
          </a:stretch>
        </p:blipFill>
        <p:spPr>
          <a:xfrm>
            <a:off x="3314700" y="2519362"/>
            <a:ext cx="2514600" cy="1819275"/>
          </a:xfrm>
          <a:prstGeom prst="rect">
            <a:avLst/>
          </a:prstGeom>
        </p:spPr>
      </p:pic>
    </p:spTree>
    <p:extLst>
      <p:ext uri="{BB962C8B-B14F-4D97-AF65-F5344CB8AC3E}">
        <p14:creationId xmlns:p14="http://schemas.microsoft.com/office/powerpoint/2010/main" val="1420402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8153400" cy="3535362"/>
          </a:xfrm>
        </p:spPr>
        <p:txBody>
          <a:bodyPr/>
          <a:lstStyle/>
          <a:p>
            <a:pPr>
              <a:defRPr/>
            </a:pPr>
            <a:r>
              <a:rPr lang="en-US" sz="9600" dirty="0">
                <a:solidFill>
                  <a:srgbClr val="FF0000"/>
                </a:solidFill>
                <a:effectLst>
                  <a:outerShdw blurRad="38100" dist="38100" dir="2700000" algn="tl">
                    <a:srgbClr val="000000">
                      <a:alpha val="43137"/>
                    </a:srgbClr>
                  </a:outerShdw>
                </a:effectLst>
              </a:rPr>
              <a:t>Math Fluency &amp; Focus Lesson!</a:t>
            </a:r>
          </a:p>
        </p:txBody>
      </p:sp>
      <p:pic>
        <p:nvPicPr>
          <p:cNvPr id="121859" name="Picture 3" descr="C:\Users\karla.thompson\AppData\Local\Microsoft\Windows\Temporary Internet Files\Content.IE5\PLYT37E4\MC9002812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268" y="3505200"/>
            <a:ext cx="217328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76200" y="5692775"/>
            <a:ext cx="8991600" cy="94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t>3.MD.5 I can recognize area as an attribute of plane figures and understand concepts of area measurement.  (a)  a square with side length 1 unit, called “a unit square” is said to have “one square unit” of area, and can be used to measure area.</a:t>
            </a:r>
          </a:p>
          <a:p>
            <a:pPr algn="l"/>
            <a:r>
              <a:rPr lang="en-US" sz="2000" dirty="0"/>
              <a:t>3.MD.6 I can measure areas by counting unit squares.</a:t>
            </a:r>
          </a:p>
        </p:txBody>
      </p:sp>
      <p:sp>
        <p:nvSpPr>
          <p:cNvPr id="7" name="TextBox 6">
            <a:extLst>
              <a:ext uri="{FF2B5EF4-FFF2-40B4-BE49-F238E27FC236}">
                <a16:creationId xmlns:a16="http://schemas.microsoft.com/office/drawing/2014/main" id="{FB95D34C-0020-4D18-A104-F2D37B682713}"/>
              </a:ext>
            </a:extLst>
          </p:cNvPr>
          <p:cNvSpPr txBox="1"/>
          <p:nvPr/>
        </p:nvSpPr>
        <p:spPr>
          <a:xfrm>
            <a:off x="6245563" y="4724400"/>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cs typeface="Arial" charset="0"/>
              </a:rPr>
              <a:t>2:30 – 3:00</a:t>
            </a:r>
            <a:endParaRPr lang="en-US" sz="3200" b="1" dirty="0">
              <a:solidFill>
                <a:prstClr val="black"/>
              </a:solidFill>
              <a:cs typeface="Arial" charset="0"/>
            </a:endParaRPr>
          </a:p>
        </p:txBody>
      </p:sp>
    </p:spTree>
    <p:extLst>
      <p:ext uri="{BB962C8B-B14F-4D97-AF65-F5344CB8AC3E}">
        <p14:creationId xmlns:p14="http://schemas.microsoft.com/office/powerpoint/2010/main" val="4094171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effectLst>
                  <a:outerShdw blurRad="38100" dist="38100" dir="2700000" algn="tl">
                    <a:srgbClr val="000000">
                      <a:alpha val="43137"/>
                    </a:srgbClr>
                  </a:outerShdw>
                </a:effectLst>
              </a:rPr>
              <a:t>Fluency Practice</a:t>
            </a:r>
          </a:p>
        </p:txBody>
      </p:sp>
      <p:sp>
        <p:nvSpPr>
          <p:cNvPr id="3" name="Content Placeholder 2"/>
          <p:cNvSpPr>
            <a:spLocks noGrp="1"/>
          </p:cNvSpPr>
          <p:nvPr>
            <p:ph idx="1"/>
          </p:nvPr>
        </p:nvSpPr>
        <p:spPr>
          <a:xfrm>
            <a:off x="457200" y="1384981"/>
            <a:ext cx="8229600" cy="4525963"/>
          </a:xfrm>
        </p:spPr>
        <p:txBody>
          <a:bodyPr/>
          <a:lstStyle/>
          <a:p>
            <a:pPr lvl="0"/>
            <a:r>
              <a:rPr lang="en-US" b="1" dirty="0">
                <a:solidFill>
                  <a:srgbClr val="9BBB59">
                    <a:lumMod val="50000"/>
                  </a:srgbClr>
                </a:solidFill>
              </a:rPr>
              <a:t>Count by sixes to 60</a:t>
            </a:r>
          </a:p>
          <a:p>
            <a:pPr lvl="1"/>
            <a:r>
              <a:rPr lang="en-US" b="1" i="1" dirty="0">
                <a:solidFill>
                  <a:srgbClr val="9BBB59">
                    <a:lumMod val="50000"/>
                  </a:srgbClr>
                </a:solidFill>
                <a:effectLst>
                  <a:outerShdw blurRad="38100" dist="38100" dir="2700000" algn="tl">
                    <a:srgbClr val="000000">
                      <a:alpha val="43137"/>
                    </a:srgbClr>
                  </a:outerShdw>
                </a:effectLst>
              </a:rPr>
              <a:t>6, 12, 18, 24, 30, 36, 42, 48, 54, 60</a:t>
            </a:r>
          </a:p>
          <a:p>
            <a:r>
              <a:rPr lang="en-US" b="1" dirty="0">
                <a:solidFill>
                  <a:schemeClr val="tx2">
                    <a:lumMod val="50000"/>
                  </a:schemeClr>
                </a:solidFill>
              </a:rPr>
              <a:t>Count by sevens to 70</a:t>
            </a:r>
          </a:p>
          <a:p>
            <a:pPr lvl="1"/>
            <a:r>
              <a:rPr lang="en-US" b="1" dirty="0">
                <a:solidFill>
                  <a:schemeClr val="tx2">
                    <a:lumMod val="50000"/>
                  </a:schemeClr>
                </a:solidFill>
              </a:rPr>
              <a:t>7, 14, 21, 28, 35, 42, 49, 56, 63, 70</a:t>
            </a:r>
          </a:p>
          <a:p>
            <a:r>
              <a:rPr lang="en-US" b="1" dirty="0">
                <a:solidFill>
                  <a:schemeClr val="accent6">
                    <a:lumMod val="75000"/>
                  </a:schemeClr>
                </a:solidFill>
              </a:rPr>
              <a:t>Count by eights to 80</a:t>
            </a:r>
          </a:p>
          <a:p>
            <a:pPr lvl="1"/>
            <a:r>
              <a:rPr lang="en-US" b="1" dirty="0">
                <a:solidFill>
                  <a:schemeClr val="accent6">
                    <a:lumMod val="75000"/>
                  </a:schemeClr>
                </a:solidFill>
              </a:rPr>
              <a:t>8, 16, 24, 32, 40, 48, 56, 64, 72, 80</a:t>
            </a:r>
          </a:p>
          <a:p>
            <a:r>
              <a:rPr lang="en-US" b="1" dirty="0">
                <a:solidFill>
                  <a:srgbClr val="7030A0"/>
                </a:solidFill>
              </a:rPr>
              <a:t>Count by nines to 90</a:t>
            </a:r>
          </a:p>
          <a:p>
            <a:pPr lvl="1"/>
            <a:r>
              <a:rPr lang="en-US" b="1" dirty="0">
                <a:solidFill>
                  <a:srgbClr val="7030A0"/>
                </a:solidFill>
              </a:rPr>
              <a:t>9, 18, 27, 36, 45, 54, 63, 72, 81, 90</a:t>
            </a:r>
          </a:p>
        </p:txBody>
      </p:sp>
    </p:spTree>
    <p:extLst>
      <p:ext uri="{BB962C8B-B14F-4D97-AF65-F5344CB8AC3E}">
        <p14:creationId xmlns:p14="http://schemas.microsoft.com/office/powerpoint/2010/main" val="35981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25000" t="20000" r="43125" b="9000"/>
          <a:stretch/>
        </p:blipFill>
        <p:spPr>
          <a:xfrm>
            <a:off x="152400" y="76200"/>
            <a:ext cx="4724400" cy="6577106"/>
          </a:xfrm>
          <a:prstGeom prst="rect">
            <a:avLst/>
          </a:prstGeom>
        </p:spPr>
      </p:pic>
    </p:spTree>
    <p:extLst>
      <p:ext uri="{BB962C8B-B14F-4D97-AF65-F5344CB8AC3E}">
        <p14:creationId xmlns:p14="http://schemas.microsoft.com/office/powerpoint/2010/main" val="9475791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Novel - Hugo</a:t>
            </a:r>
          </a:p>
        </p:txBody>
      </p:sp>
      <p:sp>
        <p:nvSpPr>
          <p:cNvPr id="3" name="Content Placeholder 2"/>
          <p:cNvSpPr>
            <a:spLocks noGrp="1"/>
          </p:cNvSpPr>
          <p:nvPr>
            <p:ph idx="1"/>
          </p:nvPr>
        </p:nvSpPr>
        <p:spPr/>
        <p:txBody>
          <a:bodyPr/>
          <a:lstStyle/>
          <a:p>
            <a:r>
              <a:rPr lang="en-US" dirty="0" smtClean="0"/>
              <a:t>Part 2 Chapter 7</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397" y="2233613"/>
            <a:ext cx="4532398" cy="37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brian selzn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95600"/>
            <a:ext cx="20288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702468" y="5143500"/>
            <a:ext cx="306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dirty="0"/>
              <a:t>Author:  Brian Selznick</a:t>
            </a:r>
          </a:p>
        </p:txBody>
      </p:sp>
      <p:sp>
        <p:nvSpPr>
          <p:cNvPr id="8" name="Title 1"/>
          <p:cNvSpPr txBox="1">
            <a:spLocks/>
          </p:cNvSpPr>
          <p:nvPr/>
        </p:nvSpPr>
        <p:spPr bwMode="auto">
          <a:xfrm>
            <a:off x="460373" y="5953835"/>
            <a:ext cx="8226425"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dirty="0"/>
              <a:t>RL3.3 I can describe characters in a story (e.g. traits, motivations, or feelings) and explain how their actions contribute to the sequence of events.</a:t>
            </a:r>
          </a:p>
        </p:txBody>
      </p:sp>
      <p:sp>
        <p:nvSpPr>
          <p:cNvPr id="9" name="TextBox 8"/>
          <p:cNvSpPr txBox="1"/>
          <p:nvPr/>
        </p:nvSpPr>
        <p:spPr>
          <a:xfrm>
            <a:off x="5818496" y="1295400"/>
            <a:ext cx="2667000" cy="584200"/>
          </a:xfrm>
          <a:prstGeom prst="rect">
            <a:avLst/>
          </a:prstGeom>
          <a:noFill/>
        </p:spPr>
        <p:txBody>
          <a:bodyPr>
            <a:spAutoFit/>
          </a:bodyPr>
          <a:lstStyle/>
          <a:p>
            <a:pPr algn="ctr">
              <a:defRPr/>
            </a:pPr>
            <a:r>
              <a:rPr lang="en-US" sz="3200" b="1" dirty="0" smtClean="0">
                <a:effectLst>
                  <a:outerShdw blurRad="38100" dist="38100" dir="2700000" algn="tl">
                    <a:srgbClr val="000000">
                      <a:alpha val="43137"/>
                    </a:srgbClr>
                  </a:outerShdw>
                </a:effectLst>
              </a:rPr>
              <a:t>3:00 </a:t>
            </a:r>
            <a:r>
              <a:rPr lang="en-US" sz="3200" b="1" dirty="0">
                <a:effectLst>
                  <a:outerShdw blurRad="38100" dist="38100" dir="2700000" algn="tl">
                    <a:srgbClr val="000000">
                      <a:alpha val="43137"/>
                    </a:srgbClr>
                  </a:outerShdw>
                </a:effectLst>
              </a:rPr>
              <a:t>- 3:10</a:t>
            </a:r>
          </a:p>
        </p:txBody>
      </p:sp>
    </p:spTree>
    <p:extLst>
      <p:ext uri="{BB962C8B-B14F-4D97-AF65-F5344CB8AC3E}">
        <p14:creationId xmlns:p14="http://schemas.microsoft.com/office/powerpoint/2010/main" val="8700553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3:10 – 3:15</a:t>
            </a:r>
            <a:endParaRPr lang="en-US" sz="3200" dirty="0">
              <a:solidFill>
                <a:prstClr val="black"/>
              </a:solidFill>
              <a:cs typeface="Arial" charset="0"/>
            </a:endParaRPr>
          </a:p>
        </p:txBody>
      </p:sp>
    </p:spTree>
    <p:extLst>
      <p:ext uri="{BB962C8B-B14F-4D97-AF65-F5344CB8AC3E}">
        <p14:creationId xmlns:p14="http://schemas.microsoft.com/office/powerpoint/2010/main" val="2603182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3:10 – 3:15	Wrap Up!</a:t>
            </a:r>
          </a:p>
        </p:txBody>
      </p:sp>
      <p:sp>
        <p:nvSpPr>
          <p:cNvPr id="138243" name="Content Placeholder 2"/>
          <p:cNvSpPr>
            <a:spLocks noGrp="1"/>
          </p:cNvSpPr>
          <p:nvPr>
            <p:ph idx="1"/>
          </p:nvPr>
        </p:nvSpPr>
        <p:spPr>
          <a:xfrm>
            <a:off x="381000" y="1600200"/>
            <a:ext cx="8534400" cy="4525963"/>
          </a:xfrm>
        </p:spPr>
        <p:txBody>
          <a:bodyPr/>
          <a:lstStyle/>
          <a:p>
            <a:pPr eaLnBrk="1" hangingPunct="1"/>
            <a:r>
              <a:rPr lang="en-US" altLang="en-US" dirty="0"/>
              <a:t>Pair-Up back to back and share one thing you learned in class today with your partner</a:t>
            </a:r>
          </a:p>
          <a:p>
            <a:pPr eaLnBrk="1" hangingPunct="1"/>
            <a:r>
              <a:rPr lang="en-US" altLang="en-US" dirty="0"/>
              <a:t>Pack-Up</a:t>
            </a:r>
          </a:p>
          <a:p>
            <a:pPr eaLnBrk="1" hangingPunct="1">
              <a:defRPr/>
            </a:pPr>
            <a:r>
              <a:rPr lang="en-US" dirty="0"/>
              <a:t>Office will announce:</a:t>
            </a:r>
          </a:p>
          <a:p>
            <a:pPr marL="0" indent="0" eaLnBrk="1" hangingPunct="1">
              <a:buNone/>
              <a:defRPr/>
            </a:pPr>
            <a:r>
              <a:rPr lang="en-US" dirty="0"/>
              <a:t>	Car Riders – Leave </a:t>
            </a:r>
            <a:r>
              <a:rPr lang="en-US"/>
              <a:t>around 3:20</a:t>
            </a:r>
            <a:endParaRPr lang="en-US" dirty="0"/>
          </a:p>
          <a:p>
            <a:pPr marL="0" indent="0" eaLnBrk="1" hangingPunct="1">
              <a:buNone/>
              <a:defRPr/>
            </a:pPr>
            <a:r>
              <a:rPr lang="en-US" dirty="0"/>
              <a:t>	Bus Riders – (listen to intercom for dismissal)</a:t>
            </a:r>
            <a:endParaRPr lang="en-US" altLang="en-US" dirty="0"/>
          </a:p>
        </p:txBody>
      </p:sp>
      <p:pic>
        <p:nvPicPr>
          <p:cNvPr id="138244" name="Picture 2" descr="Listening, speaking — what's the difference?  ionpsy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0"/>
            <a:ext cx="2133600" cy="119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4" descr="Child Who Goes To School With A Backpack Royalty Free Clipar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3863446"/>
            <a:ext cx="1219282" cy="152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958094"/>
            <a:ext cx="1383779" cy="138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970273"/>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93077" y="6412978"/>
            <a:ext cx="2966113" cy="369332"/>
          </a:xfrm>
          <a:prstGeom prst="rect">
            <a:avLst/>
          </a:prstGeom>
          <a:noFill/>
        </p:spPr>
        <p:txBody>
          <a:bodyPr wrap="square" rtlCol="0">
            <a:spAutoFit/>
          </a:bodyPr>
          <a:lstStyle/>
          <a:p>
            <a:r>
              <a:rPr lang="en-US" dirty="0"/>
              <a:t>How much time has elapsed?</a:t>
            </a:r>
          </a:p>
        </p:txBody>
      </p:sp>
      <p:sp>
        <p:nvSpPr>
          <p:cNvPr id="10" name="TextBox 9"/>
          <p:cNvSpPr txBox="1"/>
          <p:nvPr/>
        </p:nvSpPr>
        <p:spPr>
          <a:xfrm>
            <a:off x="3124200" y="6062213"/>
            <a:ext cx="32766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2:30 – 3:20</a:t>
            </a:r>
          </a:p>
        </p:txBody>
      </p:sp>
    </p:spTree>
    <p:extLst>
      <p:ext uri="{BB962C8B-B14F-4D97-AF65-F5344CB8AC3E}">
        <p14:creationId xmlns:p14="http://schemas.microsoft.com/office/powerpoint/2010/main" val="3671640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smtClean="0"/>
              <a:t>Indoor Recess!</a:t>
            </a:r>
            <a:endParaRPr lang="en-US" altLang="en-US" sz="6600" dirty="0"/>
          </a:p>
        </p:txBody>
      </p:sp>
      <p:sp>
        <p:nvSpPr>
          <p:cNvPr id="5" name="Content Placeholder 2"/>
          <p:cNvSpPr txBox="1">
            <a:spLocks/>
          </p:cNvSpPr>
          <p:nvPr/>
        </p:nvSpPr>
        <p:spPr bwMode="auto">
          <a:xfrm>
            <a:off x="838200" y="2667000"/>
            <a:ext cx="7391400" cy="1066800"/>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Char char="•"/>
              <a:defRPr/>
            </a:pPr>
            <a:r>
              <a:rPr lang="en-US" sz="6000" dirty="0"/>
              <a:t>Recess </a:t>
            </a:r>
            <a:r>
              <a:rPr lang="en-US" sz="6000" dirty="0" smtClean="0"/>
              <a:t>11:10 – 11:45</a:t>
            </a:r>
            <a:endParaRPr lang="en-US" sz="6000" dirty="0"/>
          </a:p>
          <a:p>
            <a:pPr eaLnBrk="1" fontAlgn="auto" hangingPunct="1">
              <a:spcAft>
                <a:spcPts val="0"/>
              </a:spcAft>
              <a:buFont typeface="Arial" pitchFamily="34" charset="0"/>
              <a:buChar char="•"/>
              <a:defRPr/>
            </a:pPr>
            <a:endParaRPr lang="en-US" sz="6000" dirty="0"/>
          </a:p>
        </p:txBody>
      </p:sp>
    </p:spTree>
    <p:extLst>
      <p:ext uri="{BB962C8B-B14F-4D97-AF65-F5344CB8AC3E}">
        <p14:creationId xmlns:p14="http://schemas.microsoft.com/office/powerpoint/2010/main" val="75172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area anchor 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Image of area anchor ch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2"/>
          <p:cNvSpPr txBox="1">
            <a:spLocks/>
          </p:cNvSpPr>
          <p:nvPr/>
        </p:nvSpPr>
        <p:spPr bwMode="auto">
          <a:xfrm>
            <a:off x="1823357" y="618744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b="1" i="1"/>
              <a:t>Reading Homework</a:t>
            </a:r>
            <a:endParaRPr lang="en-US" b="1" i="1" dirty="0"/>
          </a:p>
        </p:txBody>
      </p:sp>
      <p:pic>
        <p:nvPicPr>
          <p:cNvPr id="4" name="Picture 3"/>
          <p:cNvPicPr>
            <a:picLocks noChangeAspect="1"/>
          </p:cNvPicPr>
          <p:nvPr/>
        </p:nvPicPr>
        <p:blipFill rotWithShape="1">
          <a:blip r:embed="rId2"/>
          <a:srcRect l="21250" t="13000" r="40625" b="7000"/>
          <a:stretch/>
        </p:blipFill>
        <p:spPr>
          <a:xfrm>
            <a:off x="32657" y="136388"/>
            <a:ext cx="4590098" cy="6019800"/>
          </a:xfrm>
          <a:prstGeom prst="rect">
            <a:avLst/>
          </a:prstGeom>
        </p:spPr>
      </p:pic>
      <p:pic>
        <p:nvPicPr>
          <p:cNvPr id="2" name="Picture 1"/>
          <p:cNvPicPr>
            <a:picLocks noChangeAspect="1"/>
          </p:cNvPicPr>
          <p:nvPr/>
        </p:nvPicPr>
        <p:blipFill rotWithShape="1">
          <a:blip r:embed="rId3"/>
          <a:srcRect l="21875" t="13000" r="41250" b="7000"/>
          <a:stretch/>
        </p:blipFill>
        <p:spPr>
          <a:xfrm>
            <a:off x="4622755" y="121920"/>
            <a:ext cx="4495800" cy="6096000"/>
          </a:xfrm>
          <a:prstGeom prst="rect">
            <a:avLst/>
          </a:prstGeom>
        </p:spPr>
      </p:pic>
      <p:sp>
        <p:nvSpPr>
          <p:cNvPr id="5" name="Rectangle 4"/>
          <p:cNvSpPr/>
          <p:nvPr/>
        </p:nvSpPr>
        <p:spPr>
          <a:xfrm>
            <a:off x="6934200" y="312738"/>
            <a:ext cx="2057400" cy="2811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34537" y="3169920"/>
            <a:ext cx="2057400" cy="2811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34200" y="3179139"/>
            <a:ext cx="2057400" cy="2811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693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6" name="Content Placeholder 2"/>
          <p:cNvSpPr txBox="1">
            <a:spLocks/>
          </p:cNvSpPr>
          <p:nvPr/>
        </p:nvSpPr>
        <p:spPr bwMode="auto">
          <a:xfrm>
            <a:off x="1714500" y="62484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b="1" i="1"/>
              <a:t>Math Homework</a:t>
            </a:r>
            <a:endParaRPr lang="en-US" b="1" i="1" dirty="0"/>
          </a:p>
        </p:txBody>
      </p:sp>
      <p:pic>
        <p:nvPicPr>
          <p:cNvPr id="2" name="Picture 1"/>
          <p:cNvPicPr>
            <a:picLocks noChangeAspect="1"/>
          </p:cNvPicPr>
          <p:nvPr/>
        </p:nvPicPr>
        <p:blipFill rotWithShape="1">
          <a:blip r:embed="rId2"/>
          <a:srcRect l="22500" t="13000" r="40625" b="8001"/>
          <a:stretch/>
        </p:blipFill>
        <p:spPr>
          <a:xfrm>
            <a:off x="228600" y="228600"/>
            <a:ext cx="4495800" cy="6019800"/>
          </a:xfrm>
          <a:prstGeom prst="rect">
            <a:avLst/>
          </a:prstGeom>
        </p:spPr>
      </p:pic>
      <p:sp>
        <p:nvSpPr>
          <p:cNvPr id="5" name="Rectangle 4"/>
          <p:cNvSpPr/>
          <p:nvPr/>
        </p:nvSpPr>
        <p:spPr>
          <a:xfrm>
            <a:off x="1447800" y="457200"/>
            <a:ext cx="3276600" cy="5668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998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7598" y="3982240"/>
            <a:ext cx="7848600" cy="646331"/>
          </a:xfrm>
          <a:prstGeom prst="rect">
            <a:avLst/>
          </a:prstGeom>
          <a:noFill/>
        </p:spPr>
        <p:txBody>
          <a:bodyPr wrap="square" rtlCol="0">
            <a:spAutoFit/>
          </a:bodyPr>
          <a:lstStyle/>
          <a:p>
            <a:r>
              <a:rPr lang="en-US" dirty="0"/>
              <a:t>Objective:  RL.3.7  Use information gained from illustrations, other visual elements, and the words in a text to demonstrate understanding of the text.</a:t>
            </a:r>
          </a:p>
        </p:txBody>
      </p:sp>
      <p:sp>
        <p:nvSpPr>
          <p:cNvPr id="2" name="Title 1"/>
          <p:cNvSpPr>
            <a:spLocks noGrp="1"/>
          </p:cNvSpPr>
          <p:nvPr>
            <p:ph type="title"/>
          </p:nvPr>
        </p:nvSpPr>
        <p:spPr>
          <a:xfrm>
            <a:off x="1042301" y="228600"/>
            <a:ext cx="7315200" cy="2667000"/>
          </a:xfrm>
        </p:spPr>
        <p:txBody>
          <a:bodyPr/>
          <a:lstStyle/>
          <a:p>
            <a:r>
              <a:rPr lang="en-US" sz="9600" b="1" dirty="0">
                <a:solidFill>
                  <a:srgbClr val="003300"/>
                </a:solidFill>
                <a:effectLst>
                  <a:outerShdw blurRad="38100" dist="38100" dir="2700000" algn="tl">
                    <a:srgbClr val="000000">
                      <a:alpha val="43137"/>
                    </a:srgbClr>
                  </a:outerShdw>
                </a:effectLst>
              </a:rPr>
              <a:t>Reading Time</a:t>
            </a:r>
          </a:p>
        </p:txBody>
      </p:sp>
      <p:sp>
        <p:nvSpPr>
          <p:cNvPr id="4" name="TextBox 3"/>
          <p:cNvSpPr txBox="1"/>
          <p:nvPr/>
        </p:nvSpPr>
        <p:spPr>
          <a:xfrm>
            <a:off x="743756" y="2362200"/>
            <a:ext cx="7848600" cy="646331"/>
          </a:xfrm>
          <a:prstGeom prst="rect">
            <a:avLst/>
          </a:prstGeom>
          <a:noFill/>
        </p:spPr>
        <p:txBody>
          <a:bodyPr wrap="square" rtlCol="0">
            <a:spAutoFit/>
          </a:bodyPr>
          <a:lstStyle/>
          <a:p>
            <a:r>
              <a:rPr lang="en-US" dirty="0"/>
              <a:t>Objective:  RL.3.3 Describe characters in a story and explain how their actions contribute to the sequence of events.</a:t>
            </a:r>
          </a:p>
        </p:txBody>
      </p:sp>
      <p:sp>
        <p:nvSpPr>
          <p:cNvPr id="5" name="TextBox 4"/>
          <p:cNvSpPr txBox="1"/>
          <p:nvPr/>
        </p:nvSpPr>
        <p:spPr>
          <a:xfrm>
            <a:off x="731246" y="3058910"/>
            <a:ext cx="7848600" cy="923330"/>
          </a:xfrm>
          <a:prstGeom prst="rect">
            <a:avLst/>
          </a:prstGeom>
          <a:noFill/>
        </p:spPr>
        <p:txBody>
          <a:bodyPr wrap="square" rtlCol="0">
            <a:spAutoFit/>
          </a:bodyPr>
          <a:lstStyle/>
          <a:p>
            <a:r>
              <a:rPr lang="en-US" dirty="0"/>
              <a:t>Objective:  RL.3.5  Refer to parts of stories and poems when writing or speaking about a text, using terms such as chapter, scene, and stanza; describe how each successive part builds on earlier sections.</a:t>
            </a:r>
          </a:p>
        </p:txBody>
      </p:sp>
      <p:sp>
        <p:nvSpPr>
          <p:cNvPr id="3" name="AutoShape 2" descr="Image result for clock 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4689975"/>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11:55 – 12:35</a:t>
            </a:r>
            <a:endParaRPr lang="en-US" sz="3200" dirty="0">
              <a:solidFill>
                <a:prstClr val="black"/>
              </a:solidFill>
              <a:cs typeface="Arial" charset="0"/>
            </a:endParaRPr>
          </a:p>
        </p:txBody>
      </p:sp>
    </p:spTree>
    <p:extLst>
      <p:ext uri="{BB962C8B-B14F-4D97-AF65-F5344CB8AC3E}">
        <p14:creationId xmlns:p14="http://schemas.microsoft.com/office/powerpoint/2010/main" val="1804383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4650" t="16406" r="42899" b="6185"/>
          <a:stretch/>
        </p:blipFill>
        <p:spPr bwMode="auto">
          <a:xfrm>
            <a:off x="3886200" y="130791"/>
            <a:ext cx="4715881"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533400" y="1715910"/>
            <a:ext cx="2667000" cy="3154362"/>
          </a:xfrm>
          <a:solidFill>
            <a:schemeClr val="accent6">
              <a:lumMod val="75000"/>
            </a:schemeClr>
          </a:solidFill>
        </p:spPr>
        <p:txBody>
          <a:bodyPr/>
          <a:lstStyle/>
          <a:p>
            <a:r>
              <a:rPr lang="en-US" b="1" i="1" dirty="0" smtClean="0">
                <a:effectLst>
                  <a:outerShdw blurRad="38100" dist="38100" dir="2700000" algn="tl">
                    <a:srgbClr val="000000">
                      <a:alpha val="43137"/>
                    </a:srgbClr>
                  </a:outerShdw>
                </a:effectLst>
              </a:rPr>
              <a:t>Review</a:t>
            </a:r>
            <a:br>
              <a:rPr lang="en-US" b="1" i="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Focal Text Structure</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4303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53387</TotalTime>
  <Words>1540</Words>
  <Application>Microsoft Office PowerPoint</Application>
  <PresentationFormat>On-screen Show (4:3)</PresentationFormat>
  <Paragraphs>148</Paragraphs>
  <Slides>48</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48</vt:i4>
      </vt:variant>
    </vt:vector>
  </HeadingPairs>
  <TitlesOfParts>
    <vt:vector size="57" baseType="lpstr">
      <vt:lpstr>ＭＳ Ｐゴシック</vt:lpstr>
      <vt:lpstr>American Typewriter</vt:lpstr>
      <vt:lpstr>Arial</vt:lpstr>
      <vt:lpstr>Calibri</vt:lpstr>
      <vt:lpstr>Wingdings</vt:lpstr>
      <vt:lpstr>1_Office Theme</vt:lpstr>
      <vt:lpstr>5_Office Theme</vt:lpstr>
      <vt:lpstr>Office Theme</vt:lpstr>
      <vt:lpstr>2_Office Theme</vt:lpstr>
      <vt:lpstr>PowerPoint Presentation</vt:lpstr>
      <vt:lpstr>Restroom Break</vt:lpstr>
      <vt:lpstr>NWEA TEST - READING</vt:lpstr>
      <vt:lpstr>Restroom Break</vt:lpstr>
      <vt:lpstr>Indoor Recess!</vt:lpstr>
      <vt:lpstr>PowerPoint Presentation</vt:lpstr>
      <vt:lpstr>PowerPoint Presentation</vt:lpstr>
      <vt:lpstr>Reading Time</vt:lpstr>
      <vt:lpstr>Review Focal Text Structure</vt:lpstr>
      <vt:lpstr>How does the author use description to help the reader understand about types of pollution?</vt:lpstr>
      <vt:lpstr>PowerPoint Presentation</vt:lpstr>
      <vt:lpstr>PowerPoint Presentation</vt:lpstr>
      <vt:lpstr>Out of Classroom!</vt:lpstr>
      <vt:lpstr>Restroom Break</vt:lpstr>
      <vt:lpstr>Out of Classroom!</vt:lpstr>
      <vt:lpstr>Reading Time</vt:lpstr>
      <vt:lpstr>Gather at the Carpet</vt:lpstr>
      <vt:lpstr>PowerPoint Presentation</vt:lpstr>
      <vt:lpstr>Focal Text Structure</vt:lpstr>
      <vt:lpstr>What is chronological order?</vt:lpstr>
      <vt:lpstr>Is this paragraph in the right order?</vt:lpstr>
      <vt:lpstr>There are definitely some problems!</vt:lpstr>
      <vt:lpstr>Let’s put it in the proper order</vt:lpstr>
      <vt:lpstr>Let’s put it in the proper order</vt:lpstr>
      <vt:lpstr>This is a chronological order paragraph</vt:lpstr>
      <vt:lpstr>What do you think chronological order means?</vt:lpstr>
      <vt:lpstr>What do you think chronological order means?</vt:lpstr>
      <vt:lpstr>Chronological order = Time order</vt:lpstr>
      <vt:lpstr>Can you find the chronological order words in this paragraph?</vt:lpstr>
      <vt:lpstr>Can you find the chronological order words in this paragraph?</vt:lpstr>
      <vt:lpstr>Why does this paragraph have to be in chronological order?</vt:lpstr>
      <vt:lpstr>Chronological Order Words</vt:lpstr>
      <vt:lpstr>Kinds of chronological order texts</vt:lpstr>
      <vt:lpstr>Kinds of chronological order texts</vt:lpstr>
      <vt:lpstr>Kinds of chronological order texts</vt:lpstr>
      <vt:lpstr>Kinds of chronological order texts</vt:lpstr>
      <vt:lpstr>Kinds of chronological order texts</vt:lpstr>
      <vt:lpstr>Kinds of chronological order texts</vt:lpstr>
      <vt:lpstr>Chronological Order Texts</vt:lpstr>
      <vt:lpstr>PowerPoint Presentation</vt:lpstr>
      <vt:lpstr>PowerPoint Presentation</vt:lpstr>
      <vt:lpstr>Reader’s Theater – Sequence/Chronological Order</vt:lpstr>
      <vt:lpstr>Math Fluency &amp; Focus Lesson!</vt:lpstr>
      <vt:lpstr>Fluency Practice</vt:lpstr>
      <vt:lpstr>PowerPoint Presentation</vt:lpstr>
      <vt:lpstr>Classroom Novel - Hugo</vt:lpstr>
      <vt:lpstr>Restroom Break</vt:lpstr>
      <vt:lpstr>3:10 – 3:15 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dc:creator>
  <cp:lastModifiedBy>Karla Thompson</cp:lastModifiedBy>
  <cp:revision>1704</cp:revision>
  <cp:lastPrinted>2019-11-11T13:48:15Z</cp:lastPrinted>
  <dcterms:created xsi:type="dcterms:W3CDTF">2014-06-10T16:20:56Z</dcterms:created>
  <dcterms:modified xsi:type="dcterms:W3CDTF">2019-12-10T13:10:34Z</dcterms:modified>
</cp:coreProperties>
</file>