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590"/>
  </p:normalViewPr>
  <p:slideViewPr>
    <p:cSldViewPr snapToGrid="0" snapToObjects="1">
      <p:cViewPr>
        <p:scale>
          <a:sx n="178" d="100"/>
          <a:sy n="178" d="100"/>
        </p:scale>
        <p:origin x="488" y="-4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3085FAC-D278-6F49-B76D-BE49ECEA1449}"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405000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085FAC-D278-6F49-B76D-BE49ECEA1449}"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5361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085FAC-D278-6F49-B76D-BE49ECEA1449}"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2458078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085FAC-D278-6F49-B76D-BE49ECEA1449}"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463771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085FAC-D278-6F49-B76D-BE49ECEA1449}" type="datetimeFigureOut">
              <a:rPr lang="en-US" smtClean="0"/>
              <a:t>7/26/21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152847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3085FAC-D278-6F49-B76D-BE49ECEA1449}"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64179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3085FAC-D278-6F49-B76D-BE49ECEA1449}" type="datetimeFigureOut">
              <a:rPr lang="en-US" smtClean="0"/>
              <a:t>7/26/21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319473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3085FAC-D278-6F49-B76D-BE49ECEA1449}" type="datetimeFigureOut">
              <a:rPr lang="en-US" smtClean="0"/>
              <a:t>7/26/21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1025652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85FAC-D278-6F49-B76D-BE49ECEA1449}" type="datetimeFigureOut">
              <a:rPr lang="en-US" smtClean="0"/>
              <a:t>7/26/21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1939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3085FAC-D278-6F49-B76D-BE49ECEA1449}"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340433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3085FAC-D278-6F49-B76D-BE49ECEA1449}" type="datetimeFigureOut">
              <a:rPr lang="en-US" smtClean="0"/>
              <a:t>7/26/21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02E479-381A-744D-B417-FB777DDCC5DE}" type="slidenum">
              <a:rPr lang="en-US" smtClean="0"/>
              <a:t>‹#›</a:t>
            </a:fld>
            <a:endParaRPr lang="en-US"/>
          </a:p>
        </p:txBody>
      </p:sp>
    </p:spTree>
    <p:extLst>
      <p:ext uri="{BB962C8B-B14F-4D97-AF65-F5344CB8AC3E}">
        <p14:creationId xmlns:p14="http://schemas.microsoft.com/office/powerpoint/2010/main" val="4288582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A3085FAC-D278-6F49-B76D-BE49ECEA1449}" type="datetimeFigureOut">
              <a:rPr lang="en-US" smtClean="0"/>
              <a:t>7/26/21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6302E479-381A-744D-B417-FB777DDCC5DE}" type="slidenum">
              <a:rPr lang="en-US" smtClean="0"/>
              <a:t>‹#›</a:t>
            </a:fld>
            <a:endParaRPr lang="en-US"/>
          </a:p>
        </p:txBody>
      </p:sp>
    </p:spTree>
    <p:extLst>
      <p:ext uri="{BB962C8B-B14F-4D97-AF65-F5344CB8AC3E}">
        <p14:creationId xmlns:p14="http://schemas.microsoft.com/office/powerpoint/2010/main" val="2128375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lanna.Bradley@acboe.ne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alanna.Bradley@acboe.ne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alanna.Bradley@acboe.net"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C8AE2BC7-3B28-C244-9D6F-D828C2B8889D}"/>
              </a:ext>
            </a:extLst>
          </p:cNvPr>
          <p:cNvPicPr>
            <a:picLocks noChangeAspect="1"/>
          </p:cNvPicPr>
          <p:nvPr/>
        </p:nvPicPr>
        <p:blipFill>
          <a:blip r:embed="rId2"/>
          <a:stretch>
            <a:fillRect/>
          </a:stretch>
        </p:blipFill>
        <p:spPr>
          <a:xfrm>
            <a:off x="0" y="0"/>
            <a:ext cx="7772400" cy="10058400"/>
          </a:xfrm>
          <a:prstGeom prst="rect">
            <a:avLst/>
          </a:prstGeom>
        </p:spPr>
      </p:pic>
      <p:sp>
        <p:nvSpPr>
          <p:cNvPr id="8" name="TextBox 7">
            <a:extLst>
              <a:ext uri="{FF2B5EF4-FFF2-40B4-BE49-F238E27FC236}">
                <a16:creationId xmlns:a16="http://schemas.microsoft.com/office/drawing/2014/main" id="{79479DB5-0CC3-0847-BA63-118FFF0DC4EA}"/>
              </a:ext>
            </a:extLst>
          </p:cNvPr>
          <p:cNvSpPr txBox="1"/>
          <p:nvPr/>
        </p:nvSpPr>
        <p:spPr>
          <a:xfrm>
            <a:off x="787400" y="508000"/>
            <a:ext cx="6197600" cy="584775"/>
          </a:xfrm>
          <a:prstGeom prst="rect">
            <a:avLst/>
          </a:prstGeom>
          <a:noFill/>
        </p:spPr>
        <p:txBody>
          <a:bodyPr wrap="square" rtlCol="0">
            <a:spAutoFit/>
          </a:bodyPr>
          <a:lstStyle/>
          <a:p>
            <a:pPr algn="ctr"/>
            <a:r>
              <a:rPr lang="en-US" sz="1600" dirty="0">
                <a:latin typeface="KG Blank Space Solid" panose="02000000000000000000" pitchFamily="2" charset="77"/>
              </a:rPr>
              <a:t>Daniel Pratt Elementary School</a:t>
            </a:r>
          </a:p>
          <a:p>
            <a:pPr algn="ctr"/>
            <a:r>
              <a:rPr lang="en-US" sz="1600" dirty="0">
                <a:latin typeface="KG Blank Space Solid" panose="02000000000000000000" pitchFamily="2" charset="77"/>
              </a:rPr>
              <a:t>5</a:t>
            </a:r>
            <a:r>
              <a:rPr lang="en-US" sz="1600" baseline="30000" dirty="0">
                <a:latin typeface="KG Blank Space Solid" panose="02000000000000000000" pitchFamily="2" charset="77"/>
              </a:rPr>
              <a:t>th</a:t>
            </a:r>
            <a:r>
              <a:rPr lang="en-US" sz="1600" dirty="0">
                <a:latin typeface="KG Blank Space Solid" panose="02000000000000000000" pitchFamily="2" charset="77"/>
              </a:rPr>
              <a:t> Grade Math Syllabus</a:t>
            </a:r>
          </a:p>
        </p:txBody>
      </p:sp>
      <p:sp>
        <p:nvSpPr>
          <p:cNvPr id="10" name="TextBox 9">
            <a:extLst>
              <a:ext uri="{FF2B5EF4-FFF2-40B4-BE49-F238E27FC236}">
                <a16:creationId xmlns:a16="http://schemas.microsoft.com/office/drawing/2014/main" id="{B4BD0EB1-CB3E-0E42-AC8C-38AD688F4CB5}"/>
              </a:ext>
            </a:extLst>
          </p:cNvPr>
          <p:cNvSpPr txBox="1"/>
          <p:nvPr/>
        </p:nvSpPr>
        <p:spPr>
          <a:xfrm>
            <a:off x="651934" y="1206380"/>
            <a:ext cx="6333066" cy="8586966"/>
          </a:xfrm>
          <a:prstGeom prst="rect">
            <a:avLst/>
          </a:prstGeom>
          <a:noFill/>
        </p:spPr>
        <p:txBody>
          <a:bodyPr wrap="square" rtlCol="0">
            <a:spAutoFit/>
          </a:bodyPr>
          <a:lstStyle/>
          <a:p>
            <a:r>
              <a:rPr lang="en-US" sz="1400" b="1" u="sng" dirty="0">
                <a:latin typeface="KG Miss Kindergarten" panose="02000000000000000000" pitchFamily="2" charset="77"/>
              </a:rPr>
              <a:t>Course Description: </a:t>
            </a:r>
          </a:p>
          <a:p>
            <a:r>
              <a:rPr lang="en-US" sz="1200" dirty="0">
                <a:latin typeface="KG Miss Kindergarten" panose="02000000000000000000" pitchFamily="2" charset="77"/>
              </a:rPr>
              <a:t>	Students will learn math using the fifth-grade Common Core State Standards to guide the scope and sequence of the curriculum. Our math class combines basic math skills as well as critical-thinking skills, cross-curricular activities, and technology to prepare students for sixth grade. </a:t>
            </a:r>
            <a:endParaRPr lang="en-US" sz="1050" dirty="0">
              <a:latin typeface="KG Miss Kindergarten" panose="02000000000000000000" pitchFamily="2" charset="77"/>
            </a:endParaRPr>
          </a:p>
          <a:p>
            <a:endParaRPr lang="en-US" sz="1400" b="1" u="sng" dirty="0">
              <a:latin typeface="KG Miss Kindergarten" panose="02000000000000000000" pitchFamily="2" charset="77"/>
            </a:endParaRPr>
          </a:p>
          <a:p>
            <a:r>
              <a:rPr lang="en-US" sz="1400" b="1" u="sng" dirty="0">
                <a:latin typeface="KG Miss Kindergarten" panose="02000000000000000000" pitchFamily="2" charset="77"/>
              </a:rPr>
              <a:t>The Critical Areas of Fifth Grade Math: </a:t>
            </a:r>
          </a:p>
          <a:p>
            <a:pPr marL="285750" indent="-285750">
              <a:buFont typeface="Arial" panose="020B0604020202020204" pitchFamily="34" charset="0"/>
              <a:buChar char="•"/>
            </a:pPr>
            <a:r>
              <a:rPr lang="en-US" sz="1200" b="1" u="sng" dirty="0">
                <a:latin typeface="KG Miss Kindergarten" panose="02000000000000000000" pitchFamily="2" charset="77"/>
              </a:rPr>
              <a:t>Operations and Algebraic Thinking</a:t>
            </a:r>
          </a:p>
          <a:p>
            <a:r>
              <a:rPr lang="en-US" sz="1200" dirty="0">
                <a:latin typeface="KG Miss Kindergarten" panose="02000000000000000000" pitchFamily="2" charset="77"/>
              </a:rPr>
              <a:t>Write and interpret numerical data</a:t>
            </a:r>
          </a:p>
          <a:p>
            <a:r>
              <a:rPr lang="en-US" sz="1200" dirty="0">
                <a:latin typeface="KG Miss Kindergarten" panose="02000000000000000000" pitchFamily="2" charset="77"/>
              </a:rPr>
              <a:t>Analyze patterns and relationships</a:t>
            </a:r>
          </a:p>
          <a:p>
            <a:pPr marL="285750" indent="-285750">
              <a:buFont typeface="Arial" panose="020B0604020202020204" pitchFamily="34" charset="0"/>
              <a:buChar char="•"/>
            </a:pPr>
            <a:r>
              <a:rPr lang="en-US" sz="1200" b="1" u="sng" dirty="0">
                <a:latin typeface="KG Miss Kindergarten" panose="02000000000000000000" pitchFamily="2" charset="77"/>
              </a:rPr>
              <a:t>Number and Operations Base Ten</a:t>
            </a:r>
          </a:p>
          <a:p>
            <a:r>
              <a:rPr lang="en-US" sz="1200" dirty="0">
                <a:latin typeface="KG Miss Kindergarten" panose="02000000000000000000" pitchFamily="2" charset="77"/>
              </a:rPr>
              <a:t>Understand the Place Value System</a:t>
            </a:r>
          </a:p>
          <a:p>
            <a:r>
              <a:rPr lang="en-US" sz="1200" dirty="0">
                <a:latin typeface="KG Miss Kindergarten" panose="02000000000000000000" pitchFamily="2" charset="77"/>
              </a:rPr>
              <a:t>Perform operations with multi-digit whole numbers.</a:t>
            </a:r>
          </a:p>
          <a:p>
            <a:r>
              <a:rPr lang="en-US" sz="1200" dirty="0">
                <a:latin typeface="KG Miss Kindergarten" panose="02000000000000000000" pitchFamily="2" charset="77"/>
              </a:rPr>
              <a:t>Perform operations with decimals to hundredths. </a:t>
            </a:r>
          </a:p>
          <a:p>
            <a:pPr marL="285750" indent="-285750">
              <a:buFont typeface="Arial" panose="020B0604020202020204" pitchFamily="34" charset="0"/>
              <a:buChar char="•"/>
            </a:pPr>
            <a:r>
              <a:rPr lang="en-US" sz="1200" b="1" u="sng" dirty="0">
                <a:latin typeface="KG Miss Kindergarten" panose="02000000000000000000" pitchFamily="2" charset="77"/>
              </a:rPr>
              <a:t>Number and Operations with Fractions</a:t>
            </a:r>
          </a:p>
          <a:p>
            <a:r>
              <a:rPr lang="en-US" sz="1200" dirty="0">
                <a:latin typeface="KG Miss Kindergarten" panose="02000000000000000000" pitchFamily="2" charset="77"/>
              </a:rPr>
              <a:t>Use equivalent fractions as a strategy to add and subtract fractions. </a:t>
            </a:r>
          </a:p>
          <a:p>
            <a:r>
              <a:rPr lang="en-US" sz="1200" dirty="0">
                <a:latin typeface="KG Miss Kindergarten" panose="02000000000000000000" pitchFamily="2" charset="77"/>
              </a:rPr>
              <a:t>Apply and extend previous understanding of multiplication and division to multiply and divide fractions. </a:t>
            </a:r>
          </a:p>
          <a:p>
            <a:pPr marL="171450" indent="-171450">
              <a:buFont typeface="Arial" panose="020B0604020202020204" pitchFamily="34" charset="0"/>
              <a:buChar char="•"/>
            </a:pPr>
            <a:r>
              <a:rPr lang="en-US" sz="1200" b="1" u="sng" dirty="0">
                <a:latin typeface="KG Miss Kindergarten" panose="02000000000000000000" pitchFamily="2" charset="77"/>
              </a:rPr>
              <a:t>Measurement and Data</a:t>
            </a:r>
          </a:p>
          <a:p>
            <a:r>
              <a:rPr lang="en-US" sz="1200" dirty="0">
                <a:latin typeface="KG Miss Kindergarten" panose="02000000000000000000" pitchFamily="2" charset="77"/>
              </a:rPr>
              <a:t>Convert like measurement units within a given measurement system.</a:t>
            </a:r>
          </a:p>
          <a:p>
            <a:r>
              <a:rPr lang="en-US" sz="1200" dirty="0">
                <a:latin typeface="KG Miss Kindergarten" panose="02000000000000000000" pitchFamily="2" charset="77"/>
              </a:rPr>
              <a:t>Represent and interpret data. </a:t>
            </a:r>
          </a:p>
          <a:p>
            <a:pPr marL="171450" indent="-171450">
              <a:buFont typeface="Arial" panose="020B0604020202020204" pitchFamily="34" charset="0"/>
              <a:buChar char="•"/>
            </a:pPr>
            <a:r>
              <a:rPr lang="en-US" sz="1200" b="1" u="sng" dirty="0">
                <a:latin typeface="KG Miss Kindergarten" panose="02000000000000000000" pitchFamily="2" charset="77"/>
              </a:rPr>
              <a:t>Geometry</a:t>
            </a:r>
          </a:p>
          <a:p>
            <a:r>
              <a:rPr lang="en-US" sz="1200" dirty="0">
                <a:latin typeface="KG Miss Kindergarten" panose="02000000000000000000" pitchFamily="2" charset="77"/>
              </a:rPr>
              <a:t>Graphs points on the coordinate plane to solve real world and mathematical problems. </a:t>
            </a:r>
          </a:p>
          <a:p>
            <a:r>
              <a:rPr lang="en-US" sz="1200" dirty="0">
                <a:latin typeface="KG Miss Kindergarten" panose="02000000000000000000" pitchFamily="2" charset="77"/>
              </a:rPr>
              <a:t>Classify two-dimensional figures into categories based on their properties. </a:t>
            </a:r>
          </a:p>
          <a:p>
            <a:endParaRPr lang="en-US" sz="1200" dirty="0">
              <a:latin typeface="KG Miss Kindergarten" panose="02000000000000000000" pitchFamily="2" charset="77"/>
            </a:endParaRPr>
          </a:p>
          <a:p>
            <a:r>
              <a:rPr lang="en-US" sz="1600" b="1" u="sng" dirty="0">
                <a:latin typeface="KG Miss Kindergarten" panose="02000000000000000000" pitchFamily="2" charset="77"/>
              </a:rPr>
              <a:t>Topics to be Covered </a:t>
            </a:r>
            <a:endParaRPr lang="en-US" sz="1200" b="1" u="sng" dirty="0">
              <a:latin typeface="KG Miss Kindergarten" panose="02000000000000000000" pitchFamily="2" charset="77"/>
            </a:endParaRPr>
          </a:p>
          <a:p>
            <a:pPr marL="342900" indent="-342900">
              <a:buFont typeface="+mj-lt"/>
              <a:buAutoNum type="arabicPeriod"/>
            </a:pPr>
            <a:r>
              <a:rPr lang="en-US" sz="1200" dirty="0">
                <a:latin typeface="KG Miss Kindergarten" panose="02000000000000000000" pitchFamily="2" charset="77"/>
              </a:rPr>
              <a:t>Understanding Place Value</a:t>
            </a:r>
          </a:p>
          <a:p>
            <a:pPr marL="342900" indent="-342900">
              <a:buFont typeface="+mj-lt"/>
              <a:buAutoNum type="arabicPeriod"/>
            </a:pPr>
            <a:r>
              <a:rPr lang="en-US" sz="1200" dirty="0">
                <a:latin typeface="KG Miss Kindergarten" panose="02000000000000000000" pitchFamily="2" charset="77"/>
              </a:rPr>
              <a:t>Use Models and Strategies to Add and Subtract Decimals</a:t>
            </a:r>
          </a:p>
          <a:p>
            <a:pPr marL="342900" indent="-342900">
              <a:buFont typeface="+mj-lt"/>
              <a:buAutoNum type="arabicPeriod"/>
            </a:pPr>
            <a:r>
              <a:rPr lang="en-US" sz="1200" dirty="0">
                <a:latin typeface="KG Miss Kindergarten" panose="02000000000000000000" pitchFamily="2" charset="77"/>
              </a:rPr>
              <a:t>Fluently Multiply Multi-Digit Whole Numbers</a:t>
            </a:r>
          </a:p>
          <a:p>
            <a:pPr marL="342900" indent="-342900">
              <a:buFont typeface="+mj-lt"/>
              <a:buAutoNum type="arabicPeriod"/>
            </a:pPr>
            <a:r>
              <a:rPr lang="en-US" sz="1200" dirty="0">
                <a:latin typeface="KG Miss Kindergarten" panose="02000000000000000000" pitchFamily="2" charset="77"/>
              </a:rPr>
              <a:t>Use Models and Strategies to Multiply Decimals</a:t>
            </a:r>
          </a:p>
          <a:p>
            <a:pPr marL="342900" indent="-342900">
              <a:buFont typeface="+mj-lt"/>
              <a:buAutoNum type="arabicPeriod"/>
            </a:pPr>
            <a:r>
              <a:rPr lang="en-US" sz="1200" dirty="0">
                <a:latin typeface="KG Miss Kindergarten" panose="02000000000000000000" pitchFamily="2" charset="77"/>
              </a:rPr>
              <a:t>Use Models and Strategies to Divide Whole Numbers</a:t>
            </a:r>
          </a:p>
          <a:p>
            <a:pPr marL="342900" indent="-342900">
              <a:buFont typeface="+mj-lt"/>
              <a:buAutoNum type="arabicPeriod"/>
            </a:pPr>
            <a:r>
              <a:rPr lang="en-US" sz="1200" dirty="0">
                <a:latin typeface="KG Miss Kindergarten" panose="02000000000000000000" pitchFamily="2" charset="77"/>
              </a:rPr>
              <a:t>Use Models and Strategies to Divide Decimals</a:t>
            </a:r>
          </a:p>
          <a:p>
            <a:pPr marL="342900" indent="-342900">
              <a:buFont typeface="+mj-lt"/>
              <a:buAutoNum type="arabicPeriod"/>
            </a:pPr>
            <a:r>
              <a:rPr lang="en-US" sz="1200" dirty="0">
                <a:latin typeface="KG Miss Kindergarten" panose="02000000000000000000" pitchFamily="2" charset="77"/>
              </a:rPr>
              <a:t>Use Equivalent Fractions to Add and Subtract Decimals</a:t>
            </a:r>
          </a:p>
          <a:p>
            <a:pPr marL="342900" indent="-342900">
              <a:buFont typeface="+mj-lt"/>
              <a:buAutoNum type="arabicPeriod"/>
            </a:pPr>
            <a:r>
              <a:rPr lang="en-US" sz="1200" dirty="0">
                <a:latin typeface="KG Miss Kindergarten" panose="02000000000000000000" pitchFamily="2" charset="77"/>
              </a:rPr>
              <a:t>Applying Understanding of Multiplication to Multiply Fractions</a:t>
            </a:r>
          </a:p>
          <a:p>
            <a:pPr marL="342900" indent="-342900">
              <a:buFont typeface="+mj-lt"/>
              <a:buAutoNum type="arabicPeriod"/>
            </a:pPr>
            <a:r>
              <a:rPr lang="en-US" sz="1200" dirty="0">
                <a:latin typeface="KG Miss Kindergarten" panose="02000000000000000000" pitchFamily="2" charset="77"/>
              </a:rPr>
              <a:t>Applying Understanding of Division to Divide Fractions </a:t>
            </a:r>
          </a:p>
          <a:p>
            <a:pPr marL="342900" indent="-342900">
              <a:buFont typeface="+mj-lt"/>
              <a:buAutoNum type="arabicPeriod"/>
            </a:pPr>
            <a:r>
              <a:rPr lang="en-US" sz="1200" dirty="0">
                <a:latin typeface="KG Miss Kindergarten" panose="02000000000000000000" pitchFamily="2" charset="77"/>
              </a:rPr>
              <a:t>Represent and Interpret Data</a:t>
            </a:r>
          </a:p>
          <a:p>
            <a:pPr marL="342900" indent="-342900">
              <a:buFont typeface="+mj-lt"/>
              <a:buAutoNum type="arabicPeriod"/>
            </a:pPr>
            <a:r>
              <a:rPr lang="en-US" sz="1200" dirty="0">
                <a:latin typeface="KG Miss Kindergarten" panose="02000000000000000000" pitchFamily="2" charset="77"/>
              </a:rPr>
              <a:t>Understanding Volume Concepts</a:t>
            </a:r>
          </a:p>
          <a:p>
            <a:pPr marL="342900" indent="-342900">
              <a:buFont typeface="+mj-lt"/>
              <a:buAutoNum type="arabicPeriod"/>
            </a:pPr>
            <a:r>
              <a:rPr lang="en-US" sz="1200" dirty="0">
                <a:latin typeface="KG Miss Kindergarten" panose="02000000000000000000" pitchFamily="2" charset="77"/>
              </a:rPr>
              <a:t>Convert Measurements</a:t>
            </a:r>
          </a:p>
          <a:p>
            <a:pPr marL="342900" indent="-342900">
              <a:buFont typeface="+mj-lt"/>
              <a:buAutoNum type="arabicPeriod"/>
            </a:pPr>
            <a:r>
              <a:rPr lang="en-US" sz="1200" dirty="0">
                <a:latin typeface="KG Miss Kindergarten" panose="02000000000000000000" pitchFamily="2" charset="77"/>
              </a:rPr>
              <a:t>Write and Interpret Numerical Expressions</a:t>
            </a:r>
          </a:p>
          <a:p>
            <a:pPr marL="342900" indent="-342900">
              <a:buFont typeface="+mj-lt"/>
              <a:buAutoNum type="arabicPeriod"/>
            </a:pPr>
            <a:r>
              <a:rPr lang="en-US" sz="1200" dirty="0">
                <a:latin typeface="KG Miss Kindergarten" panose="02000000000000000000" pitchFamily="2" charset="77"/>
              </a:rPr>
              <a:t>Graph Points on a Coordinate Plane</a:t>
            </a:r>
          </a:p>
          <a:p>
            <a:pPr marL="342900" indent="-342900">
              <a:buFont typeface="+mj-lt"/>
              <a:buAutoNum type="arabicPeriod"/>
            </a:pPr>
            <a:r>
              <a:rPr lang="en-US" sz="1200" dirty="0">
                <a:latin typeface="KG Miss Kindergarten" panose="02000000000000000000" pitchFamily="2" charset="77"/>
              </a:rPr>
              <a:t>Algebra: Analyze Patterns and Relationships </a:t>
            </a:r>
          </a:p>
          <a:p>
            <a:pPr marL="342900" indent="-342900">
              <a:buFont typeface="+mj-lt"/>
              <a:buAutoNum type="arabicPeriod"/>
            </a:pPr>
            <a:r>
              <a:rPr lang="en-US" sz="1200" dirty="0">
                <a:latin typeface="KG Miss Kindergarten" panose="02000000000000000000" pitchFamily="2" charset="77"/>
              </a:rPr>
              <a:t>Geometric Measurement: Classifying Two- Dimensional Figures</a:t>
            </a:r>
          </a:p>
          <a:p>
            <a:r>
              <a:rPr lang="en-US" sz="1200" dirty="0">
                <a:latin typeface="KG Miss Kindergarten" panose="02000000000000000000" pitchFamily="2" charset="77"/>
              </a:rPr>
              <a:t>**We will also cover Mean, Median, Mode, and Range**</a:t>
            </a:r>
            <a:endParaRPr lang="en-US" sz="1400" dirty="0">
              <a:latin typeface="KG Miss Kindergarten" panose="02000000000000000000" pitchFamily="2" charset="77"/>
            </a:endParaRPr>
          </a:p>
          <a:p>
            <a:endParaRPr lang="en-US" sz="1400" dirty="0">
              <a:latin typeface="KG Miss Kindergarten" panose="02000000000000000000" pitchFamily="2" charset="77"/>
            </a:endParaRPr>
          </a:p>
        </p:txBody>
      </p:sp>
    </p:spTree>
    <p:extLst>
      <p:ext uri="{BB962C8B-B14F-4D97-AF65-F5344CB8AC3E}">
        <p14:creationId xmlns:p14="http://schemas.microsoft.com/office/powerpoint/2010/main" val="546377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C8AE2BC7-3B28-C244-9D6F-D828C2B8889D}"/>
              </a:ext>
            </a:extLst>
          </p:cNvPr>
          <p:cNvPicPr>
            <a:picLocks noChangeAspect="1"/>
          </p:cNvPicPr>
          <p:nvPr/>
        </p:nvPicPr>
        <p:blipFill>
          <a:blip r:embed="rId2"/>
          <a:stretch>
            <a:fillRect/>
          </a:stretch>
        </p:blipFill>
        <p:spPr>
          <a:xfrm>
            <a:off x="0" y="0"/>
            <a:ext cx="7772400" cy="10058400"/>
          </a:xfrm>
          <a:prstGeom prst="rect">
            <a:avLst/>
          </a:prstGeom>
        </p:spPr>
      </p:pic>
      <p:sp>
        <p:nvSpPr>
          <p:cNvPr id="8" name="TextBox 7">
            <a:extLst>
              <a:ext uri="{FF2B5EF4-FFF2-40B4-BE49-F238E27FC236}">
                <a16:creationId xmlns:a16="http://schemas.microsoft.com/office/drawing/2014/main" id="{79479DB5-0CC3-0847-BA63-118FFF0DC4EA}"/>
              </a:ext>
            </a:extLst>
          </p:cNvPr>
          <p:cNvSpPr txBox="1"/>
          <p:nvPr/>
        </p:nvSpPr>
        <p:spPr>
          <a:xfrm>
            <a:off x="787400" y="508000"/>
            <a:ext cx="6197600" cy="584775"/>
          </a:xfrm>
          <a:prstGeom prst="rect">
            <a:avLst/>
          </a:prstGeom>
          <a:noFill/>
        </p:spPr>
        <p:txBody>
          <a:bodyPr wrap="square" rtlCol="0">
            <a:spAutoFit/>
          </a:bodyPr>
          <a:lstStyle/>
          <a:p>
            <a:pPr algn="ctr"/>
            <a:r>
              <a:rPr lang="en-US" sz="1600" dirty="0">
                <a:latin typeface="KG Blank Space Solid" panose="02000000000000000000" pitchFamily="2" charset="77"/>
              </a:rPr>
              <a:t>Daniel Pratt Elementary School</a:t>
            </a:r>
          </a:p>
          <a:p>
            <a:pPr algn="ctr"/>
            <a:r>
              <a:rPr lang="en-US" sz="1600" dirty="0">
                <a:latin typeface="KG Blank Space Solid" panose="02000000000000000000" pitchFamily="2" charset="77"/>
              </a:rPr>
              <a:t>5</a:t>
            </a:r>
            <a:r>
              <a:rPr lang="en-US" sz="1600" baseline="30000" dirty="0">
                <a:latin typeface="KG Blank Space Solid" panose="02000000000000000000" pitchFamily="2" charset="77"/>
              </a:rPr>
              <a:t>th</a:t>
            </a:r>
            <a:r>
              <a:rPr lang="en-US" sz="1600" dirty="0">
                <a:latin typeface="KG Blank Space Solid" panose="02000000000000000000" pitchFamily="2" charset="77"/>
              </a:rPr>
              <a:t> Grade Math Syllabus</a:t>
            </a:r>
          </a:p>
        </p:txBody>
      </p:sp>
      <p:sp>
        <p:nvSpPr>
          <p:cNvPr id="10" name="TextBox 9">
            <a:extLst>
              <a:ext uri="{FF2B5EF4-FFF2-40B4-BE49-F238E27FC236}">
                <a16:creationId xmlns:a16="http://schemas.microsoft.com/office/drawing/2014/main" id="{B4BD0EB1-CB3E-0E42-AC8C-38AD688F4CB5}"/>
              </a:ext>
            </a:extLst>
          </p:cNvPr>
          <p:cNvSpPr txBox="1"/>
          <p:nvPr/>
        </p:nvSpPr>
        <p:spPr>
          <a:xfrm>
            <a:off x="719667" y="1328187"/>
            <a:ext cx="6333066" cy="8217634"/>
          </a:xfrm>
          <a:prstGeom prst="rect">
            <a:avLst/>
          </a:prstGeom>
          <a:noFill/>
        </p:spPr>
        <p:txBody>
          <a:bodyPr wrap="square" rtlCol="0">
            <a:spAutoFit/>
          </a:bodyPr>
          <a:lstStyle/>
          <a:p>
            <a:r>
              <a:rPr lang="en-US" sz="1400" b="1" u="sng" dirty="0">
                <a:latin typeface="KG Miss Kindergarten" panose="02000000000000000000" pitchFamily="2" charset="77"/>
              </a:rPr>
              <a:t>Homework: </a:t>
            </a:r>
          </a:p>
          <a:p>
            <a:r>
              <a:rPr lang="en-US" sz="1400" dirty="0">
                <a:latin typeface="KG Miss Kindergarten" panose="02000000000000000000" pitchFamily="2" charset="77"/>
              </a:rPr>
              <a:t>Students will have homework.. Homework assignments will reflect topics discussed in class. Please encourage your child to work at home. Homework should be neat and legible. </a:t>
            </a:r>
          </a:p>
          <a:p>
            <a:endParaRPr lang="en-US" sz="1400" dirty="0">
              <a:latin typeface="KG Miss Kindergarten" panose="02000000000000000000" pitchFamily="2" charset="77"/>
            </a:endParaRPr>
          </a:p>
          <a:p>
            <a:r>
              <a:rPr lang="en-US" sz="1400" b="1" u="sng" dirty="0">
                <a:latin typeface="KG Miss Kindergarten" panose="02000000000000000000" pitchFamily="2" charset="77"/>
              </a:rPr>
              <a:t>Grading Policy/ Grade cutoffs</a:t>
            </a:r>
          </a:p>
          <a:p>
            <a:r>
              <a:rPr lang="en-US" sz="1400" dirty="0">
                <a:latin typeface="KG Miss Kindergarten" panose="02000000000000000000" pitchFamily="2" charset="77"/>
              </a:rPr>
              <a:t>Grades at the end of 9-week period are based on the following: test scores, quizzes, classwork, pop quizzes, projects, and homework </a:t>
            </a: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a:p>
            <a:r>
              <a:rPr lang="en-US" sz="1400" dirty="0">
                <a:latin typeface="KG Miss Kindergarten" panose="02000000000000000000" pitchFamily="2" charset="77"/>
              </a:rPr>
              <a:t>Tests/ Projects- 50 %</a:t>
            </a:r>
          </a:p>
          <a:p>
            <a:r>
              <a:rPr lang="en-US" sz="1400" dirty="0">
                <a:latin typeface="KG Miss Kindergarten" panose="02000000000000000000" pitchFamily="2" charset="77"/>
              </a:rPr>
              <a:t>Classwork- 45 %</a:t>
            </a:r>
          </a:p>
          <a:p>
            <a:r>
              <a:rPr lang="en-US" sz="1400" dirty="0">
                <a:latin typeface="KG Miss Kindergarten" panose="02000000000000000000" pitchFamily="2" charset="77"/>
              </a:rPr>
              <a:t>Homework- 5 %</a:t>
            </a:r>
          </a:p>
          <a:p>
            <a:endParaRPr lang="en-US" sz="1400" dirty="0"/>
          </a:p>
          <a:p>
            <a:endParaRPr lang="en-US" sz="1400" dirty="0">
              <a:latin typeface="KG Miss Kindergarten" panose="02000000000000000000" pitchFamily="2" charset="77"/>
            </a:endParaRPr>
          </a:p>
          <a:p>
            <a:r>
              <a:rPr lang="en-US" sz="1400" b="1" u="sng" dirty="0">
                <a:latin typeface="KG Miss Kindergarten" panose="02000000000000000000" pitchFamily="2" charset="77"/>
              </a:rPr>
              <a:t>Materials Needed for Class: </a:t>
            </a:r>
          </a:p>
          <a:p>
            <a:r>
              <a:rPr lang="en-US" sz="1200" dirty="0">
                <a:latin typeface="KG Miss Kindergarten" panose="02000000000000000000" pitchFamily="2" charset="77"/>
              </a:rPr>
              <a:t>Math Journal (Graphing)</a:t>
            </a:r>
          </a:p>
          <a:p>
            <a:r>
              <a:rPr lang="en-US" sz="1200" dirty="0">
                <a:latin typeface="KG Miss Kindergarten" panose="02000000000000000000" pitchFamily="2" charset="77"/>
              </a:rPr>
              <a:t>Math book</a:t>
            </a:r>
          </a:p>
          <a:p>
            <a:r>
              <a:rPr lang="en-US" sz="1200" dirty="0">
                <a:latin typeface="KG Miss Kindergarten" panose="02000000000000000000" pitchFamily="2" charset="77"/>
              </a:rPr>
              <a:t>Two #2 pencils /erasers</a:t>
            </a:r>
          </a:p>
          <a:p>
            <a:r>
              <a:rPr lang="en-US" sz="1200" dirty="0">
                <a:latin typeface="KG Miss Kindergarten" panose="02000000000000000000" pitchFamily="2" charset="77"/>
              </a:rPr>
              <a:t>Scissors/glue</a:t>
            </a:r>
          </a:p>
          <a:p>
            <a:endParaRPr lang="en-US" sz="1400" dirty="0">
              <a:latin typeface="KG Miss Kindergarten" panose="02000000000000000000" pitchFamily="2" charset="77"/>
            </a:endParaRPr>
          </a:p>
          <a:p>
            <a:r>
              <a:rPr lang="en-US" sz="1400" b="1" u="sng" dirty="0">
                <a:latin typeface="KG Miss Kindergarten" panose="02000000000000000000" pitchFamily="2" charset="77"/>
              </a:rPr>
              <a:t>Classroom Expectations: </a:t>
            </a:r>
          </a:p>
          <a:p>
            <a:endParaRPr lang="en-US" sz="1400" b="1" u="sng" dirty="0">
              <a:latin typeface="KG Miss Kindergarten" panose="02000000000000000000" pitchFamily="2" charset="77"/>
            </a:endParaRPr>
          </a:p>
          <a:p>
            <a:pPr marL="228600" indent="-228600">
              <a:buFont typeface="+mj-lt"/>
              <a:buAutoNum type="arabicPeriod"/>
            </a:pPr>
            <a:r>
              <a:rPr lang="en-US" sz="1200" dirty="0">
                <a:latin typeface="KG Miss Kindergarten" panose="02000000000000000000" pitchFamily="2" charset="77"/>
              </a:rPr>
              <a:t>Students must comply with all R.IS.E behavior expectations and rules set forth in the Student Handbook. Please read through the handbook carefully and thoroughly. For your convenience, it is posted on our school’s website. </a:t>
            </a:r>
          </a:p>
          <a:p>
            <a:pPr marL="228600" indent="-228600">
              <a:buFont typeface="+mj-lt"/>
              <a:buAutoNum type="arabicPeriod"/>
            </a:pPr>
            <a:r>
              <a:rPr lang="en-US" sz="1200" dirty="0">
                <a:latin typeface="KG Miss Kindergarten" panose="02000000000000000000" pitchFamily="2" charset="77"/>
              </a:rPr>
              <a:t>Every student should come to class prepared with his/her materials every day. Unprepared students will receive a notation on my behavior chart. </a:t>
            </a:r>
          </a:p>
          <a:p>
            <a:pPr marL="228600" indent="-228600">
              <a:buFont typeface="+mj-lt"/>
              <a:buAutoNum type="arabicPeriod"/>
            </a:pPr>
            <a:r>
              <a:rPr lang="en-US" sz="1200" dirty="0">
                <a:latin typeface="KG Miss Kindergarten" panose="02000000000000000000" pitchFamily="2" charset="77"/>
              </a:rPr>
              <a:t>If a student is absent, he/she should get in touch with a classmate, check my website, or email me before the end of the school day to find out about the assignment. </a:t>
            </a:r>
          </a:p>
          <a:p>
            <a:pPr marL="228600" indent="-228600">
              <a:buFont typeface="+mj-lt"/>
              <a:buAutoNum type="arabicPeriod"/>
            </a:pPr>
            <a:r>
              <a:rPr lang="en-US" sz="1200" dirty="0">
                <a:latin typeface="KG Miss Kindergarten" panose="02000000000000000000" pitchFamily="2" charset="77"/>
              </a:rPr>
              <a:t>If a student misses a test or a quiz, it is the student’s responsibility to schedule a make-up day with the teacher within a week. </a:t>
            </a:r>
          </a:p>
          <a:p>
            <a:pPr marL="228600" indent="-228600">
              <a:buFont typeface="+mj-lt"/>
              <a:buAutoNum type="arabicPeriod"/>
            </a:pPr>
            <a:r>
              <a:rPr lang="en-US" sz="1200" dirty="0">
                <a:latin typeface="KG Miss Kindergarten" panose="02000000000000000000" pitchFamily="2" charset="77"/>
              </a:rPr>
              <a:t>Students are expected to show respect for oneself, classmates, teachers and administration, and property and space. </a:t>
            </a: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a:p>
            <a:r>
              <a:rPr lang="en-US" sz="1400" dirty="0">
                <a:latin typeface="KG Miss Kindergarten" panose="02000000000000000000" pitchFamily="2" charset="77"/>
              </a:rPr>
              <a:t>Feel free to email me at </a:t>
            </a:r>
            <a:r>
              <a:rPr lang="en-US" sz="1400" dirty="0">
                <a:latin typeface="KG Miss Kindergarten" panose="02000000000000000000" pitchFamily="2" charset="77"/>
                <a:hlinkClick r:id="rId3"/>
              </a:rPr>
              <a:t>alanna.Bradley@acboe.net</a:t>
            </a:r>
            <a:r>
              <a:rPr lang="en-US" sz="1400" dirty="0">
                <a:latin typeface="KG Miss Kindergarten" panose="02000000000000000000" pitchFamily="2" charset="77"/>
              </a:rPr>
              <a:t> if you have any questions or concerns. </a:t>
            </a:r>
          </a:p>
        </p:txBody>
      </p:sp>
      <p:sp>
        <p:nvSpPr>
          <p:cNvPr id="5" name="TextBox 4">
            <a:extLst>
              <a:ext uri="{FF2B5EF4-FFF2-40B4-BE49-F238E27FC236}">
                <a16:creationId xmlns:a16="http://schemas.microsoft.com/office/drawing/2014/main" id="{2D334D98-9981-3E42-8C6F-2F51E4388C79}"/>
              </a:ext>
            </a:extLst>
          </p:cNvPr>
          <p:cNvSpPr txBox="1"/>
          <p:nvPr/>
        </p:nvSpPr>
        <p:spPr>
          <a:xfrm>
            <a:off x="4074459" y="3531545"/>
            <a:ext cx="2379059" cy="1015663"/>
          </a:xfrm>
          <a:prstGeom prst="rect">
            <a:avLst/>
          </a:prstGeom>
          <a:noFill/>
        </p:spPr>
        <p:txBody>
          <a:bodyPr wrap="square" rtlCol="0">
            <a:spAutoFit/>
          </a:bodyPr>
          <a:lstStyle/>
          <a:p>
            <a:r>
              <a:rPr lang="en-US" sz="1200" b="1" dirty="0">
                <a:latin typeface="KG Miss Kindergarten" panose="02000000000000000000" pitchFamily="2" charset="77"/>
              </a:rPr>
              <a:t>100%-90% -</a:t>
            </a:r>
            <a:r>
              <a:rPr lang="en-US" sz="1200" dirty="0">
                <a:latin typeface="KG Miss Kindergarten" panose="02000000000000000000" pitchFamily="2" charset="77"/>
              </a:rPr>
              <a:t> A to A-</a:t>
            </a:r>
            <a:br>
              <a:rPr lang="en-US" sz="1200" dirty="0">
                <a:latin typeface="KG Miss Kindergarten" panose="02000000000000000000" pitchFamily="2" charset="77"/>
              </a:rPr>
            </a:br>
            <a:r>
              <a:rPr lang="en-US" sz="1200" b="1" dirty="0">
                <a:latin typeface="KG Miss Kindergarten" panose="02000000000000000000" pitchFamily="2" charset="77"/>
              </a:rPr>
              <a:t>89%-80% -</a:t>
            </a:r>
            <a:r>
              <a:rPr lang="en-US" sz="1200" dirty="0">
                <a:latin typeface="KG Miss Kindergarten" panose="02000000000000000000" pitchFamily="2" charset="77"/>
              </a:rPr>
              <a:t> B+ to B-</a:t>
            </a:r>
            <a:br>
              <a:rPr lang="en-US" sz="1200" dirty="0">
                <a:latin typeface="KG Miss Kindergarten" panose="02000000000000000000" pitchFamily="2" charset="77"/>
              </a:rPr>
            </a:br>
            <a:r>
              <a:rPr lang="en-US" sz="1200" b="1" dirty="0">
                <a:latin typeface="KG Miss Kindergarten" panose="02000000000000000000" pitchFamily="2" charset="77"/>
              </a:rPr>
              <a:t>79%-70% -</a:t>
            </a:r>
            <a:r>
              <a:rPr lang="en-US" sz="1200" dirty="0">
                <a:latin typeface="KG Miss Kindergarten" panose="02000000000000000000" pitchFamily="2" charset="77"/>
              </a:rPr>
              <a:t> C+ to C-</a:t>
            </a:r>
            <a:br>
              <a:rPr lang="en-US" sz="1200" dirty="0">
                <a:latin typeface="KG Miss Kindergarten" panose="02000000000000000000" pitchFamily="2" charset="77"/>
              </a:rPr>
            </a:br>
            <a:r>
              <a:rPr lang="en-US" sz="1200" b="1" dirty="0">
                <a:latin typeface="KG Miss Kindergarten" panose="02000000000000000000" pitchFamily="2" charset="77"/>
              </a:rPr>
              <a:t>69%-60% -</a:t>
            </a:r>
            <a:r>
              <a:rPr lang="en-US" sz="1200" dirty="0">
                <a:latin typeface="KG Miss Kindergarten" panose="02000000000000000000" pitchFamily="2" charset="77"/>
              </a:rPr>
              <a:t> D+ to D-</a:t>
            </a:r>
            <a:br>
              <a:rPr lang="en-US" sz="1200" dirty="0">
                <a:latin typeface="KG Miss Kindergarten" panose="02000000000000000000" pitchFamily="2" charset="77"/>
              </a:rPr>
            </a:br>
            <a:r>
              <a:rPr lang="en-US" sz="1200" b="1" dirty="0">
                <a:latin typeface="KG Miss Kindergarten" panose="02000000000000000000" pitchFamily="2" charset="77"/>
              </a:rPr>
              <a:t>Below 60% -</a:t>
            </a:r>
            <a:r>
              <a:rPr lang="en-US" sz="1200" dirty="0">
                <a:latin typeface="KG Miss Kindergarten" panose="02000000000000000000" pitchFamily="2" charset="77"/>
              </a:rPr>
              <a:t> F</a:t>
            </a:r>
          </a:p>
        </p:txBody>
      </p:sp>
    </p:spTree>
    <p:extLst>
      <p:ext uri="{BB962C8B-B14F-4D97-AF65-F5344CB8AC3E}">
        <p14:creationId xmlns:p14="http://schemas.microsoft.com/office/powerpoint/2010/main" val="2162969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C8AE2BC7-3B28-C244-9D6F-D828C2B8889D}"/>
              </a:ext>
            </a:extLst>
          </p:cNvPr>
          <p:cNvPicPr>
            <a:picLocks noChangeAspect="1"/>
          </p:cNvPicPr>
          <p:nvPr/>
        </p:nvPicPr>
        <p:blipFill>
          <a:blip r:embed="rId2"/>
          <a:stretch>
            <a:fillRect/>
          </a:stretch>
        </p:blipFill>
        <p:spPr>
          <a:xfrm>
            <a:off x="0" y="0"/>
            <a:ext cx="7772400" cy="10058400"/>
          </a:xfrm>
          <a:prstGeom prst="rect">
            <a:avLst/>
          </a:prstGeom>
        </p:spPr>
      </p:pic>
      <p:sp>
        <p:nvSpPr>
          <p:cNvPr id="8" name="TextBox 7">
            <a:extLst>
              <a:ext uri="{FF2B5EF4-FFF2-40B4-BE49-F238E27FC236}">
                <a16:creationId xmlns:a16="http://schemas.microsoft.com/office/drawing/2014/main" id="{79479DB5-0CC3-0847-BA63-118FFF0DC4EA}"/>
              </a:ext>
            </a:extLst>
          </p:cNvPr>
          <p:cNvSpPr txBox="1"/>
          <p:nvPr/>
        </p:nvSpPr>
        <p:spPr>
          <a:xfrm>
            <a:off x="787400" y="508000"/>
            <a:ext cx="6197600" cy="584775"/>
          </a:xfrm>
          <a:prstGeom prst="rect">
            <a:avLst/>
          </a:prstGeom>
          <a:noFill/>
        </p:spPr>
        <p:txBody>
          <a:bodyPr wrap="square" rtlCol="0">
            <a:spAutoFit/>
          </a:bodyPr>
          <a:lstStyle/>
          <a:p>
            <a:pPr algn="ctr"/>
            <a:r>
              <a:rPr lang="en-US" sz="1600" dirty="0">
                <a:latin typeface="KG Blank Space Solid" panose="02000000000000000000" pitchFamily="2" charset="77"/>
              </a:rPr>
              <a:t>Daniel Pratt Elementary School</a:t>
            </a:r>
          </a:p>
          <a:p>
            <a:pPr algn="ctr"/>
            <a:r>
              <a:rPr lang="en-US" sz="1600" dirty="0">
                <a:latin typeface="KG Blank Space Solid" panose="02000000000000000000" pitchFamily="2" charset="77"/>
              </a:rPr>
              <a:t>5</a:t>
            </a:r>
            <a:r>
              <a:rPr lang="en-US" sz="1600" baseline="30000" dirty="0">
                <a:latin typeface="KG Blank Space Solid" panose="02000000000000000000" pitchFamily="2" charset="77"/>
              </a:rPr>
              <a:t>th</a:t>
            </a:r>
            <a:r>
              <a:rPr lang="en-US" sz="1600" dirty="0">
                <a:latin typeface="KG Blank Space Solid" panose="02000000000000000000" pitchFamily="2" charset="77"/>
              </a:rPr>
              <a:t> Grade Science Syllabus</a:t>
            </a:r>
          </a:p>
        </p:txBody>
      </p:sp>
      <p:sp>
        <p:nvSpPr>
          <p:cNvPr id="10" name="TextBox 9">
            <a:extLst>
              <a:ext uri="{FF2B5EF4-FFF2-40B4-BE49-F238E27FC236}">
                <a16:creationId xmlns:a16="http://schemas.microsoft.com/office/drawing/2014/main" id="{B4BD0EB1-CB3E-0E42-AC8C-38AD688F4CB5}"/>
              </a:ext>
            </a:extLst>
          </p:cNvPr>
          <p:cNvSpPr txBox="1"/>
          <p:nvPr/>
        </p:nvSpPr>
        <p:spPr>
          <a:xfrm>
            <a:off x="651934" y="1363543"/>
            <a:ext cx="6333066" cy="8063746"/>
          </a:xfrm>
          <a:prstGeom prst="rect">
            <a:avLst/>
          </a:prstGeom>
          <a:noFill/>
        </p:spPr>
        <p:txBody>
          <a:bodyPr wrap="square" rtlCol="0">
            <a:spAutoFit/>
          </a:bodyPr>
          <a:lstStyle/>
          <a:p>
            <a:r>
              <a:rPr lang="en-US" sz="1400" b="1" u="sng" dirty="0">
                <a:latin typeface="KG Miss Kindergarten" panose="02000000000000000000" pitchFamily="2" charset="77"/>
              </a:rPr>
              <a:t>Course Description: </a:t>
            </a:r>
          </a:p>
          <a:p>
            <a:r>
              <a:rPr lang="en-US" sz="1200" dirty="0">
                <a:latin typeface="KG Miss Kindergarten" panose="02000000000000000000" pitchFamily="2" charset="77"/>
              </a:rPr>
              <a:t>	Students will learn math using the fifth-grade Common Core State Standards to guide the scope and sequence of the curriculum. Our science class uses the </a:t>
            </a:r>
            <a:r>
              <a:rPr lang="en-US" sz="1200" b="1" dirty="0">
                <a:latin typeface="KG Miss Kindergarten" panose="02000000000000000000" pitchFamily="2" charset="77"/>
              </a:rPr>
              <a:t>Interactive Science Write-in Student Edition</a:t>
            </a:r>
            <a:r>
              <a:rPr lang="en-US" sz="1200" dirty="0">
                <a:latin typeface="KG Miss Kindergarten" panose="02000000000000000000" pitchFamily="2" charset="77"/>
              </a:rPr>
              <a:t> to nurture the inquisitive side of students and helps students develop scientific literacy, so they better understand the world we live in.  The </a:t>
            </a:r>
            <a:r>
              <a:rPr lang="en-US" sz="1200" b="1" dirty="0">
                <a:latin typeface="KG Miss Kindergarten" panose="02000000000000000000" pitchFamily="2" charset="77"/>
              </a:rPr>
              <a:t>Interactive Science Write-in Student Edition </a:t>
            </a:r>
            <a:r>
              <a:rPr lang="en-US" sz="1200" dirty="0">
                <a:latin typeface="KG Miss Kindergarten" panose="02000000000000000000" pitchFamily="2" charset="77"/>
              </a:rPr>
              <a:t>is organized into three distinct pathways- reading, inquiry, and digital, which makes learning and teaching science personal, relevant and engaging for both students and teachers.</a:t>
            </a:r>
          </a:p>
          <a:p>
            <a:endParaRPr lang="en-US" sz="1400" u="sng" dirty="0">
              <a:latin typeface="KG Miss Kindergarten" panose="02000000000000000000" pitchFamily="2" charset="77"/>
            </a:endParaRPr>
          </a:p>
          <a:p>
            <a:r>
              <a:rPr lang="en-US" sz="1400" b="1" u="sng" dirty="0">
                <a:latin typeface="KG Miss Kindergarten" panose="02000000000000000000" pitchFamily="2" charset="77"/>
              </a:rPr>
              <a:t>Scope and Sequence of Fifth Grade Science: </a:t>
            </a:r>
          </a:p>
          <a:p>
            <a:pPr marL="285750" indent="-285750">
              <a:buFont typeface="Arial" panose="020B0604020202020204" pitchFamily="34" charset="0"/>
              <a:buChar char="•"/>
            </a:pPr>
            <a:r>
              <a:rPr lang="en-US" sz="1200" b="1" u="sng" dirty="0">
                <a:latin typeface="KG Miss Kindergarten" panose="02000000000000000000" pitchFamily="2" charset="77"/>
              </a:rPr>
              <a:t>Physical Science</a:t>
            </a:r>
          </a:p>
          <a:p>
            <a:r>
              <a:rPr lang="en-US" sz="1200" dirty="0">
                <a:latin typeface="KG Miss Kindergarten" panose="02000000000000000000" pitchFamily="2" charset="77"/>
              </a:rPr>
              <a:t>Chapter 1: Properties of Matter</a:t>
            </a:r>
          </a:p>
          <a:p>
            <a:r>
              <a:rPr lang="en-US" sz="1200" dirty="0">
                <a:latin typeface="KG Miss Kindergarten" panose="02000000000000000000" pitchFamily="2" charset="77"/>
              </a:rPr>
              <a:t>Chapter 2: Forces and Motion</a:t>
            </a:r>
          </a:p>
          <a:p>
            <a:pPr marL="285750" indent="-285750">
              <a:buFont typeface="Arial" panose="020B0604020202020204" pitchFamily="34" charset="0"/>
              <a:buChar char="•"/>
            </a:pPr>
            <a:r>
              <a:rPr lang="en-US" sz="1200" b="1" u="sng" dirty="0">
                <a:latin typeface="KG Miss Kindergarten" panose="02000000000000000000" pitchFamily="2" charset="77"/>
              </a:rPr>
              <a:t>Life Science</a:t>
            </a:r>
          </a:p>
          <a:p>
            <a:r>
              <a:rPr lang="en-US" sz="1200" dirty="0">
                <a:latin typeface="KG Miss Kindergarten" panose="02000000000000000000" pitchFamily="2" charset="77"/>
              </a:rPr>
              <a:t>Chapter 3: Growth and Survival</a:t>
            </a:r>
          </a:p>
          <a:p>
            <a:r>
              <a:rPr lang="en-US" sz="1200" dirty="0">
                <a:latin typeface="KG Miss Kindergarten" panose="02000000000000000000" pitchFamily="2" charset="77"/>
              </a:rPr>
              <a:t>Chapter 4: Ecosystems</a:t>
            </a:r>
          </a:p>
          <a:p>
            <a:pPr marL="285750" indent="-285750">
              <a:buFont typeface="Arial" panose="020B0604020202020204" pitchFamily="34" charset="0"/>
              <a:buChar char="•"/>
            </a:pPr>
            <a:r>
              <a:rPr lang="en-US" sz="1200" b="1" u="sng" dirty="0">
                <a:latin typeface="KG Miss Kindergarten" panose="02000000000000000000" pitchFamily="2" charset="77"/>
              </a:rPr>
              <a:t>Earth Science</a:t>
            </a:r>
          </a:p>
          <a:p>
            <a:r>
              <a:rPr lang="en-US" sz="1200" dirty="0">
                <a:latin typeface="KG Miss Kindergarten" panose="02000000000000000000" pitchFamily="2" charset="77"/>
              </a:rPr>
              <a:t>Chapter 5: The Water Cycle and Weather</a:t>
            </a:r>
          </a:p>
          <a:p>
            <a:r>
              <a:rPr lang="en-US" sz="1200" dirty="0">
                <a:latin typeface="KG Miss Kindergarten" panose="02000000000000000000" pitchFamily="2" charset="77"/>
              </a:rPr>
              <a:t>Chapter 6: Earth and Space</a:t>
            </a:r>
          </a:p>
          <a:p>
            <a:pPr marL="171450" indent="-171450">
              <a:buFont typeface="Arial" panose="020B0604020202020204" pitchFamily="34" charset="0"/>
              <a:buChar char="•"/>
            </a:pPr>
            <a:r>
              <a:rPr lang="en-US" sz="1200" b="1" u="sng" dirty="0">
                <a:latin typeface="KG Miss Kindergarten" panose="02000000000000000000" pitchFamily="2" charset="77"/>
              </a:rPr>
              <a:t>Science, Engineering, and Technology</a:t>
            </a:r>
          </a:p>
          <a:p>
            <a:r>
              <a:rPr lang="en-US" sz="1200" dirty="0">
                <a:latin typeface="KG Miss Kindergarten" panose="02000000000000000000" pitchFamily="2" charset="77"/>
              </a:rPr>
              <a:t>Part 1: The Nature of Science</a:t>
            </a:r>
          </a:p>
          <a:p>
            <a:r>
              <a:rPr lang="en-US" sz="1200" dirty="0">
                <a:latin typeface="KG Miss Kindergarten" panose="02000000000000000000" pitchFamily="2" charset="77"/>
              </a:rPr>
              <a:t>Part II: Design and Function</a:t>
            </a:r>
          </a:p>
          <a:p>
            <a:r>
              <a:rPr lang="en-US" sz="1200" dirty="0">
                <a:latin typeface="KG Miss Kindergarten" panose="02000000000000000000" pitchFamily="2" charset="77"/>
              </a:rPr>
              <a:t>. </a:t>
            </a:r>
          </a:p>
          <a:p>
            <a:pPr algn="ctr"/>
            <a:r>
              <a:rPr lang="en-US" sz="1200" dirty="0">
                <a:latin typeface="KG Miss Kindergarten" panose="02000000000000000000" pitchFamily="2" charset="77"/>
              </a:rPr>
              <a:t>Interactive Science uses a backwards thinking instructional model in order to enhance student achievement. In this backwards model, teachers first identify the desired results and then work backwards to develop instruction. Students deepen their scientific concepts through the Big Question and Essential Question format. </a:t>
            </a:r>
          </a:p>
          <a:p>
            <a:endParaRPr lang="en-US" sz="1600" b="1" u="sng" dirty="0">
              <a:latin typeface="KG Miss Kindergarten" panose="02000000000000000000" pitchFamily="2" charset="77"/>
            </a:endParaRPr>
          </a:p>
          <a:p>
            <a:r>
              <a:rPr lang="en-US" sz="1200" b="1" u="sng" dirty="0">
                <a:latin typeface="KG Miss Kindergarten" panose="02000000000000000000" pitchFamily="2" charset="77"/>
              </a:rPr>
              <a:t>Big Questions/Essential Questions for 5</a:t>
            </a:r>
            <a:r>
              <a:rPr lang="en-US" sz="1200" b="1" u="sng" baseline="30000" dirty="0">
                <a:latin typeface="KG Miss Kindergarten" panose="02000000000000000000" pitchFamily="2" charset="77"/>
              </a:rPr>
              <a:t>th</a:t>
            </a:r>
            <a:r>
              <a:rPr lang="en-US" sz="1200" b="1" u="sng" dirty="0">
                <a:latin typeface="KG Miss Kindergarten" panose="02000000000000000000" pitchFamily="2" charset="77"/>
              </a:rPr>
              <a:t> Grade Science</a:t>
            </a:r>
            <a:endParaRPr lang="en-US" sz="1200" dirty="0">
              <a:latin typeface="KG Miss Kindergarten" panose="02000000000000000000" pitchFamily="2" charset="77"/>
            </a:endParaRPr>
          </a:p>
          <a:p>
            <a:pPr marL="342900" indent="-342900">
              <a:buAutoNum type="arabicPeriod"/>
            </a:pPr>
            <a:r>
              <a:rPr lang="en-US" sz="1200" dirty="0">
                <a:latin typeface="KG Miss Kindergarten" panose="02000000000000000000" pitchFamily="2" charset="77"/>
              </a:rPr>
              <a:t>What is science? </a:t>
            </a:r>
          </a:p>
          <a:p>
            <a:pPr marL="342900" indent="-342900">
              <a:buAutoNum type="arabicPeriod"/>
            </a:pPr>
            <a:r>
              <a:rPr lang="en-US" sz="1200" dirty="0">
                <a:latin typeface="KG Miss Kindergarten" panose="02000000000000000000" pitchFamily="2" charset="77"/>
              </a:rPr>
              <a:t>How does technology affect our lives? </a:t>
            </a:r>
          </a:p>
          <a:p>
            <a:pPr marL="342900" indent="-342900">
              <a:buAutoNum type="arabicPeriod"/>
            </a:pPr>
            <a:r>
              <a:rPr lang="en-US" sz="1200" dirty="0">
                <a:latin typeface="KG Miss Kindergarten" panose="02000000000000000000" pitchFamily="2" charset="77"/>
              </a:rPr>
              <a:t>What are the properties of matter? </a:t>
            </a:r>
          </a:p>
          <a:p>
            <a:pPr marL="342900" indent="-342900">
              <a:buAutoNum type="arabicPeriod"/>
            </a:pPr>
            <a:r>
              <a:rPr lang="en-US" sz="1200" dirty="0">
                <a:latin typeface="KG Miss Kindergarten" panose="02000000000000000000" pitchFamily="2" charset="77"/>
              </a:rPr>
              <a:t>What affects the motion of objects?</a:t>
            </a:r>
          </a:p>
          <a:p>
            <a:pPr marL="342900" indent="-342900">
              <a:buAutoNum type="arabicPeriod"/>
            </a:pPr>
            <a:r>
              <a:rPr lang="en-US" sz="1200" dirty="0">
                <a:latin typeface="KG Miss Kindergarten" panose="02000000000000000000" pitchFamily="2" charset="77"/>
              </a:rPr>
              <a:t>How do plants and animals grow and change?</a:t>
            </a:r>
          </a:p>
          <a:p>
            <a:pPr marL="342900" indent="-342900">
              <a:buAutoNum type="arabicPeriod"/>
            </a:pPr>
            <a:r>
              <a:rPr lang="en-US" sz="1200" dirty="0">
                <a:latin typeface="KG Miss Kindergarten" panose="02000000000000000000" pitchFamily="2" charset="77"/>
              </a:rPr>
              <a:t>How do living things interact with their environment? </a:t>
            </a:r>
          </a:p>
          <a:p>
            <a:pPr marL="342900" indent="-342900">
              <a:buAutoNum type="arabicPeriod"/>
            </a:pPr>
            <a:r>
              <a:rPr lang="en-US" sz="1200" dirty="0">
                <a:latin typeface="KG Miss Kindergarten" panose="02000000000000000000" pitchFamily="2" charset="77"/>
              </a:rPr>
              <a:t>How does water move through the environment? </a:t>
            </a:r>
          </a:p>
          <a:p>
            <a:pPr marL="342900" indent="-342900">
              <a:buAutoNum type="arabicPeriod"/>
            </a:pPr>
            <a:r>
              <a:rPr lang="en-US" sz="1200" dirty="0">
                <a:latin typeface="KG Miss Kindergarten" panose="02000000000000000000" pitchFamily="2" charset="77"/>
              </a:rPr>
              <a:t>How do objects move in space? </a:t>
            </a:r>
          </a:p>
          <a:p>
            <a:endParaRPr lang="en-US" sz="1200" b="1" u="sng" dirty="0">
              <a:latin typeface="KG Miss Kindergarten" panose="02000000000000000000" pitchFamily="2" charset="77"/>
            </a:endParaRP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p:txBody>
      </p:sp>
    </p:spTree>
    <p:extLst>
      <p:ext uri="{BB962C8B-B14F-4D97-AF65-F5344CB8AC3E}">
        <p14:creationId xmlns:p14="http://schemas.microsoft.com/office/powerpoint/2010/main" val="663838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C8AE2BC7-3B28-C244-9D6F-D828C2B8889D}"/>
              </a:ext>
            </a:extLst>
          </p:cNvPr>
          <p:cNvPicPr>
            <a:picLocks noChangeAspect="1"/>
          </p:cNvPicPr>
          <p:nvPr/>
        </p:nvPicPr>
        <p:blipFill>
          <a:blip r:embed="rId2"/>
          <a:stretch>
            <a:fillRect/>
          </a:stretch>
        </p:blipFill>
        <p:spPr>
          <a:xfrm>
            <a:off x="0" y="0"/>
            <a:ext cx="7772400" cy="10058400"/>
          </a:xfrm>
          <a:prstGeom prst="rect">
            <a:avLst/>
          </a:prstGeom>
        </p:spPr>
      </p:pic>
      <p:sp>
        <p:nvSpPr>
          <p:cNvPr id="8" name="TextBox 7">
            <a:extLst>
              <a:ext uri="{FF2B5EF4-FFF2-40B4-BE49-F238E27FC236}">
                <a16:creationId xmlns:a16="http://schemas.microsoft.com/office/drawing/2014/main" id="{79479DB5-0CC3-0847-BA63-118FFF0DC4EA}"/>
              </a:ext>
            </a:extLst>
          </p:cNvPr>
          <p:cNvSpPr txBox="1"/>
          <p:nvPr/>
        </p:nvSpPr>
        <p:spPr>
          <a:xfrm>
            <a:off x="787400" y="508000"/>
            <a:ext cx="6197600" cy="584775"/>
          </a:xfrm>
          <a:prstGeom prst="rect">
            <a:avLst/>
          </a:prstGeom>
          <a:noFill/>
        </p:spPr>
        <p:txBody>
          <a:bodyPr wrap="square" rtlCol="0">
            <a:spAutoFit/>
          </a:bodyPr>
          <a:lstStyle/>
          <a:p>
            <a:pPr algn="ctr"/>
            <a:r>
              <a:rPr lang="en-US" sz="1600" dirty="0">
                <a:latin typeface="KG Blank Space Solid" panose="02000000000000000000" pitchFamily="2" charset="77"/>
              </a:rPr>
              <a:t>Daniel Pratt Elementary School</a:t>
            </a:r>
          </a:p>
          <a:p>
            <a:pPr algn="ctr"/>
            <a:r>
              <a:rPr lang="en-US" sz="1600" dirty="0">
                <a:latin typeface="KG Blank Space Solid" panose="02000000000000000000" pitchFamily="2" charset="77"/>
              </a:rPr>
              <a:t>5</a:t>
            </a:r>
            <a:r>
              <a:rPr lang="en-US" sz="1600" baseline="30000" dirty="0">
                <a:latin typeface="KG Blank Space Solid" panose="02000000000000000000" pitchFamily="2" charset="77"/>
              </a:rPr>
              <a:t>th</a:t>
            </a:r>
            <a:r>
              <a:rPr lang="en-US" sz="1600" dirty="0">
                <a:latin typeface="KG Blank Space Solid" panose="02000000000000000000" pitchFamily="2" charset="77"/>
              </a:rPr>
              <a:t> Grade Science Syllabus</a:t>
            </a:r>
          </a:p>
        </p:txBody>
      </p:sp>
      <p:sp>
        <p:nvSpPr>
          <p:cNvPr id="10" name="TextBox 9">
            <a:extLst>
              <a:ext uri="{FF2B5EF4-FFF2-40B4-BE49-F238E27FC236}">
                <a16:creationId xmlns:a16="http://schemas.microsoft.com/office/drawing/2014/main" id="{B4BD0EB1-CB3E-0E42-AC8C-38AD688F4CB5}"/>
              </a:ext>
            </a:extLst>
          </p:cNvPr>
          <p:cNvSpPr txBox="1"/>
          <p:nvPr/>
        </p:nvSpPr>
        <p:spPr>
          <a:xfrm>
            <a:off x="719667" y="1328187"/>
            <a:ext cx="6333066" cy="8032968"/>
          </a:xfrm>
          <a:prstGeom prst="rect">
            <a:avLst/>
          </a:prstGeom>
          <a:noFill/>
        </p:spPr>
        <p:txBody>
          <a:bodyPr wrap="square" rtlCol="0">
            <a:spAutoFit/>
          </a:bodyPr>
          <a:lstStyle/>
          <a:p>
            <a:r>
              <a:rPr lang="en-US" sz="1400" b="1" u="sng" dirty="0">
                <a:latin typeface="KG Miss Kindergarten" panose="02000000000000000000" pitchFamily="2" charset="77"/>
              </a:rPr>
              <a:t>Homework: </a:t>
            </a:r>
          </a:p>
          <a:p>
            <a:r>
              <a:rPr lang="en-US" sz="1400" dirty="0">
                <a:latin typeface="KG Miss Kindergarten" panose="02000000000000000000" pitchFamily="2" charset="77"/>
              </a:rPr>
              <a:t>Students will have homework online and in their textbook. Quizzes will be assigned online and accessed using students’ personal log in information. Homework assignments will reflect topics discussed in class. Please encourage your child to work at home. Homework should be neat and legible. </a:t>
            </a:r>
          </a:p>
          <a:p>
            <a:endParaRPr lang="en-US" sz="1400" dirty="0">
              <a:latin typeface="KG Miss Kindergarten" panose="02000000000000000000" pitchFamily="2" charset="77"/>
            </a:endParaRPr>
          </a:p>
          <a:p>
            <a:r>
              <a:rPr lang="en-US" sz="1400" b="1" u="sng" dirty="0">
                <a:latin typeface="KG Miss Kindergarten" panose="02000000000000000000" pitchFamily="2" charset="77"/>
              </a:rPr>
              <a:t>Grading Policy/ Grade cutoffs</a:t>
            </a:r>
          </a:p>
          <a:p>
            <a:r>
              <a:rPr lang="en-US" sz="1400" dirty="0">
                <a:latin typeface="KG Miss Kindergarten" panose="02000000000000000000" pitchFamily="2" charset="77"/>
              </a:rPr>
              <a:t>Grades at the end of 9-week period are based on the following: test scores, quizzes, classwork, pop quizzes, projects, and homework </a:t>
            </a: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a:p>
            <a:r>
              <a:rPr lang="en-US" sz="1400" dirty="0">
                <a:latin typeface="KG Miss Kindergarten" panose="02000000000000000000" pitchFamily="2" charset="77"/>
              </a:rPr>
              <a:t>Tests/ Projects- 50 %</a:t>
            </a:r>
          </a:p>
          <a:p>
            <a:r>
              <a:rPr lang="en-US" sz="1400" dirty="0">
                <a:latin typeface="KG Miss Kindergarten" panose="02000000000000000000" pitchFamily="2" charset="77"/>
              </a:rPr>
              <a:t>Classwork- 45 %</a:t>
            </a:r>
          </a:p>
          <a:p>
            <a:r>
              <a:rPr lang="en-US" sz="1400" dirty="0">
                <a:latin typeface="KG Miss Kindergarten" panose="02000000000000000000" pitchFamily="2" charset="77"/>
              </a:rPr>
              <a:t>Homework- 5 %</a:t>
            </a:r>
          </a:p>
          <a:p>
            <a:endParaRPr lang="en-US" sz="1400" b="1" u="sng" dirty="0">
              <a:latin typeface="KG Miss Kindergarten" panose="02000000000000000000" pitchFamily="2" charset="77"/>
            </a:endParaRPr>
          </a:p>
          <a:p>
            <a:r>
              <a:rPr lang="en-US" sz="1400" b="1" u="sng" dirty="0">
                <a:latin typeface="KG Miss Kindergarten" panose="02000000000000000000" pitchFamily="2" charset="77"/>
              </a:rPr>
              <a:t>Materials Needed for Class: </a:t>
            </a:r>
          </a:p>
          <a:p>
            <a:r>
              <a:rPr lang="en-US" sz="1200" dirty="0">
                <a:latin typeface="KG Miss Kindergarten" panose="02000000000000000000" pitchFamily="2" charset="77"/>
              </a:rPr>
              <a:t>Science Book</a:t>
            </a:r>
          </a:p>
          <a:p>
            <a:r>
              <a:rPr lang="en-US" sz="1200" dirty="0">
                <a:latin typeface="KG Miss Kindergarten" panose="02000000000000000000" pitchFamily="2" charset="77"/>
              </a:rPr>
              <a:t>Two #2 pencils /erasers</a:t>
            </a:r>
          </a:p>
          <a:p>
            <a:r>
              <a:rPr lang="en-US" sz="1200" dirty="0">
                <a:latin typeface="KG Miss Kindergarten" panose="02000000000000000000" pitchFamily="2" charset="77"/>
              </a:rPr>
              <a:t>Binder</a:t>
            </a:r>
          </a:p>
          <a:p>
            <a:endParaRPr lang="en-US" sz="1400" dirty="0">
              <a:latin typeface="KG Miss Kindergarten" panose="02000000000000000000" pitchFamily="2" charset="77"/>
            </a:endParaRPr>
          </a:p>
          <a:p>
            <a:r>
              <a:rPr lang="en-US" sz="1400" b="1" u="sng" dirty="0">
                <a:latin typeface="KG Miss Kindergarten" panose="02000000000000000000" pitchFamily="2" charset="77"/>
              </a:rPr>
              <a:t>Classroom Expectations: </a:t>
            </a:r>
          </a:p>
          <a:p>
            <a:endParaRPr lang="en-US" sz="1400" b="1" u="sng" dirty="0">
              <a:latin typeface="KG Miss Kindergarten" panose="02000000000000000000" pitchFamily="2" charset="77"/>
            </a:endParaRPr>
          </a:p>
          <a:p>
            <a:pPr marL="228600" indent="-228600">
              <a:buFont typeface="+mj-lt"/>
              <a:buAutoNum type="arabicPeriod"/>
            </a:pPr>
            <a:r>
              <a:rPr lang="en-US" sz="1200" dirty="0">
                <a:latin typeface="KG Miss Kindergarten" panose="02000000000000000000" pitchFamily="2" charset="77"/>
              </a:rPr>
              <a:t>Students must comply with all R.IS.E behavior expectations and rules set forth in the Student Handbook. Please read through the handbook carefully and thoroughly. For your convenience, it is posted on our school’s website. </a:t>
            </a:r>
          </a:p>
          <a:p>
            <a:pPr marL="228600" indent="-228600">
              <a:buFont typeface="+mj-lt"/>
              <a:buAutoNum type="arabicPeriod"/>
            </a:pPr>
            <a:r>
              <a:rPr lang="en-US" sz="1200" dirty="0">
                <a:latin typeface="KG Miss Kindergarten" panose="02000000000000000000" pitchFamily="2" charset="77"/>
              </a:rPr>
              <a:t>Every student should come to class prepared with his/her materials every day. Unprepared students will receive a notation on my behavior chart. </a:t>
            </a:r>
          </a:p>
          <a:p>
            <a:pPr marL="228600" indent="-228600">
              <a:buFont typeface="+mj-lt"/>
              <a:buAutoNum type="arabicPeriod"/>
            </a:pPr>
            <a:r>
              <a:rPr lang="en-US" sz="1200" dirty="0">
                <a:latin typeface="KG Miss Kindergarten" panose="02000000000000000000" pitchFamily="2" charset="77"/>
              </a:rPr>
              <a:t>If a student is absent, he/she should get in touch with a classmate, check my website, or email me before the end of the school day to find out about the assignment. </a:t>
            </a:r>
          </a:p>
          <a:p>
            <a:pPr marL="228600" indent="-228600">
              <a:buFont typeface="+mj-lt"/>
              <a:buAutoNum type="arabicPeriod"/>
            </a:pPr>
            <a:r>
              <a:rPr lang="en-US" sz="1200" dirty="0">
                <a:latin typeface="KG Miss Kindergarten" panose="02000000000000000000" pitchFamily="2" charset="77"/>
              </a:rPr>
              <a:t>If a student misses a test or a quiz, it is the student’s responsibility to schedule a make-up day with the teacher within a week. </a:t>
            </a:r>
          </a:p>
          <a:p>
            <a:pPr marL="228600" indent="-228600">
              <a:buFont typeface="+mj-lt"/>
              <a:buAutoNum type="arabicPeriod"/>
            </a:pPr>
            <a:r>
              <a:rPr lang="en-US" sz="1200" dirty="0">
                <a:latin typeface="KG Miss Kindergarten" panose="02000000000000000000" pitchFamily="2" charset="77"/>
              </a:rPr>
              <a:t>Students are expected to show respect for oneself, classmates, teachers and administration, and property and space. </a:t>
            </a: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a:p>
            <a:r>
              <a:rPr lang="en-US" sz="1400" dirty="0">
                <a:latin typeface="KG Miss Kindergarten" panose="02000000000000000000" pitchFamily="2" charset="77"/>
              </a:rPr>
              <a:t>Feel free to email me at </a:t>
            </a:r>
            <a:r>
              <a:rPr lang="en-US" sz="1400" dirty="0">
                <a:latin typeface="KG Miss Kindergarten" panose="02000000000000000000" pitchFamily="2" charset="77"/>
                <a:hlinkClick r:id="rId3"/>
              </a:rPr>
              <a:t>alanna.Bradley@acboe.net</a:t>
            </a:r>
            <a:r>
              <a:rPr lang="en-US" sz="1400" dirty="0">
                <a:latin typeface="KG Miss Kindergarten" panose="02000000000000000000" pitchFamily="2" charset="77"/>
              </a:rPr>
              <a:t> if you have any questions or concerns. </a:t>
            </a:r>
          </a:p>
        </p:txBody>
      </p:sp>
      <p:sp>
        <p:nvSpPr>
          <p:cNvPr id="5" name="TextBox 4">
            <a:extLst>
              <a:ext uri="{FF2B5EF4-FFF2-40B4-BE49-F238E27FC236}">
                <a16:creationId xmlns:a16="http://schemas.microsoft.com/office/drawing/2014/main" id="{95C065F4-89B7-6848-913B-98625E9F9E7D}"/>
              </a:ext>
            </a:extLst>
          </p:cNvPr>
          <p:cNvSpPr txBox="1"/>
          <p:nvPr/>
        </p:nvSpPr>
        <p:spPr>
          <a:xfrm>
            <a:off x="4356848" y="3706357"/>
            <a:ext cx="2379059" cy="1015663"/>
          </a:xfrm>
          <a:prstGeom prst="rect">
            <a:avLst/>
          </a:prstGeom>
          <a:noFill/>
        </p:spPr>
        <p:txBody>
          <a:bodyPr wrap="square" rtlCol="0">
            <a:spAutoFit/>
          </a:bodyPr>
          <a:lstStyle/>
          <a:p>
            <a:r>
              <a:rPr lang="en-US" sz="1200" b="1" dirty="0">
                <a:latin typeface="KG Miss Kindergarten" panose="02000000000000000000" pitchFamily="2" charset="77"/>
              </a:rPr>
              <a:t>100%-90% -</a:t>
            </a:r>
            <a:r>
              <a:rPr lang="en-US" sz="1200" dirty="0">
                <a:latin typeface="KG Miss Kindergarten" panose="02000000000000000000" pitchFamily="2" charset="77"/>
              </a:rPr>
              <a:t> A to A-</a:t>
            </a:r>
            <a:br>
              <a:rPr lang="en-US" sz="1200" dirty="0">
                <a:latin typeface="KG Miss Kindergarten" panose="02000000000000000000" pitchFamily="2" charset="77"/>
              </a:rPr>
            </a:br>
            <a:r>
              <a:rPr lang="en-US" sz="1200" b="1" dirty="0">
                <a:latin typeface="KG Miss Kindergarten" panose="02000000000000000000" pitchFamily="2" charset="77"/>
              </a:rPr>
              <a:t>89%-80% -</a:t>
            </a:r>
            <a:r>
              <a:rPr lang="en-US" sz="1200" dirty="0">
                <a:latin typeface="KG Miss Kindergarten" panose="02000000000000000000" pitchFamily="2" charset="77"/>
              </a:rPr>
              <a:t> B+ to B-</a:t>
            </a:r>
            <a:br>
              <a:rPr lang="en-US" sz="1200" dirty="0">
                <a:latin typeface="KG Miss Kindergarten" panose="02000000000000000000" pitchFamily="2" charset="77"/>
              </a:rPr>
            </a:br>
            <a:r>
              <a:rPr lang="en-US" sz="1200" b="1" dirty="0">
                <a:latin typeface="KG Miss Kindergarten" panose="02000000000000000000" pitchFamily="2" charset="77"/>
              </a:rPr>
              <a:t>79%-70% -</a:t>
            </a:r>
            <a:r>
              <a:rPr lang="en-US" sz="1200" dirty="0">
                <a:latin typeface="KG Miss Kindergarten" panose="02000000000000000000" pitchFamily="2" charset="77"/>
              </a:rPr>
              <a:t> C+ to C-</a:t>
            </a:r>
            <a:br>
              <a:rPr lang="en-US" sz="1200" dirty="0">
                <a:latin typeface="KG Miss Kindergarten" panose="02000000000000000000" pitchFamily="2" charset="77"/>
              </a:rPr>
            </a:br>
            <a:r>
              <a:rPr lang="en-US" sz="1200" b="1" dirty="0">
                <a:latin typeface="KG Miss Kindergarten" panose="02000000000000000000" pitchFamily="2" charset="77"/>
              </a:rPr>
              <a:t>69%-60% -</a:t>
            </a:r>
            <a:r>
              <a:rPr lang="en-US" sz="1200" dirty="0">
                <a:latin typeface="KG Miss Kindergarten" panose="02000000000000000000" pitchFamily="2" charset="77"/>
              </a:rPr>
              <a:t> D+ to D-</a:t>
            </a:r>
            <a:br>
              <a:rPr lang="en-US" sz="1200" dirty="0">
                <a:latin typeface="KG Miss Kindergarten" panose="02000000000000000000" pitchFamily="2" charset="77"/>
              </a:rPr>
            </a:br>
            <a:r>
              <a:rPr lang="en-US" sz="1200" b="1" dirty="0">
                <a:latin typeface="KG Miss Kindergarten" panose="02000000000000000000" pitchFamily="2" charset="77"/>
              </a:rPr>
              <a:t>Below 60% -</a:t>
            </a:r>
            <a:r>
              <a:rPr lang="en-US" sz="1200" dirty="0">
                <a:latin typeface="KG Miss Kindergarten" panose="02000000000000000000" pitchFamily="2" charset="77"/>
              </a:rPr>
              <a:t> F</a:t>
            </a:r>
          </a:p>
        </p:txBody>
      </p:sp>
    </p:spTree>
    <p:extLst>
      <p:ext uri="{BB962C8B-B14F-4D97-AF65-F5344CB8AC3E}">
        <p14:creationId xmlns:p14="http://schemas.microsoft.com/office/powerpoint/2010/main" val="904511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C8AE2BC7-3B28-C244-9D6F-D828C2B8889D}"/>
              </a:ext>
            </a:extLst>
          </p:cNvPr>
          <p:cNvPicPr>
            <a:picLocks noChangeAspect="1"/>
          </p:cNvPicPr>
          <p:nvPr/>
        </p:nvPicPr>
        <p:blipFill>
          <a:blip r:embed="rId2"/>
          <a:stretch>
            <a:fillRect/>
          </a:stretch>
        </p:blipFill>
        <p:spPr>
          <a:xfrm>
            <a:off x="0" y="0"/>
            <a:ext cx="7772400" cy="10058400"/>
          </a:xfrm>
          <a:prstGeom prst="rect">
            <a:avLst/>
          </a:prstGeom>
        </p:spPr>
      </p:pic>
      <p:sp>
        <p:nvSpPr>
          <p:cNvPr id="8" name="TextBox 7">
            <a:extLst>
              <a:ext uri="{FF2B5EF4-FFF2-40B4-BE49-F238E27FC236}">
                <a16:creationId xmlns:a16="http://schemas.microsoft.com/office/drawing/2014/main" id="{79479DB5-0CC3-0847-BA63-118FFF0DC4EA}"/>
              </a:ext>
            </a:extLst>
          </p:cNvPr>
          <p:cNvSpPr txBox="1"/>
          <p:nvPr/>
        </p:nvSpPr>
        <p:spPr>
          <a:xfrm>
            <a:off x="787400" y="508000"/>
            <a:ext cx="6197600" cy="584775"/>
          </a:xfrm>
          <a:prstGeom prst="rect">
            <a:avLst/>
          </a:prstGeom>
          <a:noFill/>
        </p:spPr>
        <p:txBody>
          <a:bodyPr wrap="square" rtlCol="0">
            <a:spAutoFit/>
          </a:bodyPr>
          <a:lstStyle/>
          <a:p>
            <a:pPr algn="ctr"/>
            <a:r>
              <a:rPr lang="en-US" sz="1600" dirty="0">
                <a:latin typeface="KG Blank Space Solid" panose="02000000000000000000" pitchFamily="2" charset="77"/>
              </a:rPr>
              <a:t>Daniel Pratt Elementary School</a:t>
            </a:r>
          </a:p>
          <a:p>
            <a:pPr algn="ctr"/>
            <a:r>
              <a:rPr lang="en-US" sz="1600" dirty="0">
                <a:latin typeface="KG Blank Space Solid" panose="02000000000000000000" pitchFamily="2" charset="77"/>
              </a:rPr>
              <a:t>5</a:t>
            </a:r>
            <a:r>
              <a:rPr lang="en-US" sz="1600" baseline="30000" dirty="0">
                <a:latin typeface="KG Blank Space Solid" panose="02000000000000000000" pitchFamily="2" charset="77"/>
              </a:rPr>
              <a:t>th</a:t>
            </a:r>
            <a:r>
              <a:rPr lang="en-US" sz="1600" dirty="0">
                <a:latin typeface="KG Blank Space Solid" panose="02000000000000000000" pitchFamily="2" charset="77"/>
              </a:rPr>
              <a:t> Grade History Syllabus</a:t>
            </a:r>
          </a:p>
        </p:txBody>
      </p:sp>
      <p:sp>
        <p:nvSpPr>
          <p:cNvPr id="10" name="TextBox 9">
            <a:extLst>
              <a:ext uri="{FF2B5EF4-FFF2-40B4-BE49-F238E27FC236}">
                <a16:creationId xmlns:a16="http://schemas.microsoft.com/office/drawing/2014/main" id="{B4BD0EB1-CB3E-0E42-AC8C-38AD688F4CB5}"/>
              </a:ext>
            </a:extLst>
          </p:cNvPr>
          <p:cNvSpPr txBox="1"/>
          <p:nvPr/>
        </p:nvSpPr>
        <p:spPr>
          <a:xfrm>
            <a:off x="651934" y="1363543"/>
            <a:ext cx="6333066" cy="6278642"/>
          </a:xfrm>
          <a:prstGeom prst="rect">
            <a:avLst/>
          </a:prstGeom>
          <a:noFill/>
        </p:spPr>
        <p:txBody>
          <a:bodyPr wrap="square" rtlCol="0">
            <a:spAutoFit/>
          </a:bodyPr>
          <a:lstStyle/>
          <a:p>
            <a:r>
              <a:rPr lang="en-US" sz="1400" b="1" u="sng" dirty="0">
                <a:latin typeface="KG Miss Kindergarten" panose="02000000000000000000" pitchFamily="2" charset="77"/>
              </a:rPr>
              <a:t>Course Description: </a:t>
            </a:r>
          </a:p>
          <a:p>
            <a:r>
              <a:rPr lang="en-US" sz="1200" dirty="0">
                <a:latin typeface="KG Miss Kindergarten" panose="02000000000000000000" pitchFamily="2" charset="77"/>
              </a:rPr>
              <a:t>	Students will learn History using the fifth-grade Common Core State Standards to guide the scope and sequence of the curriculum. </a:t>
            </a:r>
          </a:p>
          <a:p>
            <a:endParaRPr lang="en-US" sz="1400" u="sng" dirty="0">
              <a:latin typeface="KG Miss Kindergarten" panose="02000000000000000000" pitchFamily="2" charset="77"/>
            </a:endParaRPr>
          </a:p>
          <a:p>
            <a:r>
              <a:rPr lang="en-US" sz="1400" b="1" u="sng" dirty="0">
                <a:latin typeface="KG Miss Kindergarten" panose="02000000000000000000" pitchFamily="2" charset="77"/>
              </a:rPr>
              <a:t>Scope and Sequence of Fifth Grade Science: </a:t>
            </a:r>
          </a:p>
          <a:p>
            <a:pPr marL="285750" indent="-285750">
              <a:buFont typeface="Arial" panose="020B0604020202020204" pitchFamily="34" charset="0"/>
              <a:buChar char="•"/>
            </a:pPr>
            <a:r>
              <a:rPr lang="en-US" sz="1200" b="1" u="sng" dirty="0">
                <a:latin typeface="KG Miss Kindergarten" panose="02000000000000000000" pitchFamily="2" charset="77"/>
              </a:rPr>
              <a:t>Unit 1: Our Land and the First People</a:t>
            </a:r>
          </a:p>
          <a:p>
            <a:r>
              <a:rPr lang="en-US" sz="1200" dirty="0">
                <a:latin typeface="KG Miss Kindergarten" panose="02000000000000000000" pitchFamily="2" charset="77"/>
              </a:rPr>
              <a:t>Chapter 1: America’s Land</a:t>
            </a:r>
          </a:p>
          <a:p>
            <a:r>
              <a:rPr lang="en-US" sz="1200" dirty="0">
                <a:latin typeface="KG Miss Kindergarten" panose="02000000000000000000" pitchFamily="2" charset="77"/>
              </a:rPr>
              <a:t>Chapter 2: The First Americans</a:t>
            </a:r>
          </a:p>
          <a:p>
            <a:pPr marL="285750" indent="-285750">
              <a:buFont typeface="Arial" panose="020B0604020202020204" pitchFamily="34" charset="0"/>
              <a:buChar char="•"/>
            </a:pPr>
            <a:r>
              <a:rPr lang="en-US" sz="1200" b="1" u="sng" dirty="0">
                <a:latin typeface="KG Miss Kindergarten" panose="02000000000000000000" pitchFamily="2" charset="77"/>
              </a:rPr>
              <a:t>Unit 2: Exploration and Settlement</a:t>
            </a:r>
          </a:p>
          <a:p>
            <a:r>
              <a:rPr lang="en-US" sz="1200" dirty="0">
                <a:latin typeface="KG Miss Kindergarten" panose="02000000000000000000" pitchFamily="2" charset="77"/>
              </a:rPr>
              <a:t>Chapter 3: Age of Exploration</a:t>
            </a:r>
          </a:p>
          <a:p>
            <a:r>
              <a:rPr lang="en-US" sz="1200" dirty="0">
                <a:latin typeface="KG Miss Kindergarten" panose="02000000000000000000" pitchFamily="2" charset="77"/>
              </a:rPr>
              <a:t>Chapter 4: European Settlements</a:t>
            </a:r>
          </a:p>
          <a:p>
            <a:pPr marL="285750" indent="-285750">
              <a:buFont typeface="Arial" panose="020B0604020202020204" pitchFamily="34" charset="0"/>
              <a:buChar char="•"/>
            </a:pPr>
            <a:r>
              <a:rPr lang="en-US" sz="1200" b="1" u="sng" dirty="0">
                <a:latin typeface="KG Miss Kindergarten" panose="02000000000000000000" pitchFamily="2" charset="77"/>
              </a:rPr>
              <a:t>Unit 3: The English Colonies</a:t>
            </a:r>
          </a:p>
          <a:p>
            <a:r>
              <a:rPr lang="en-US" sz="1200" dirty="0">
                <a:latin typeface="KG Miss Kindergarten" panose="02000000000000000000" pitchFamily="2" charset="77"/>
              </a:rPr>
              <a:t>Chapter 5: New England Colonies</a:t>
            </a:r>
          </a:p>
          <a:p>
            <a:r>
              <a:rPr lang="en-US" sz="1200" dirty="0">
                <a:latin typeface="KG Miss Kindergarten" panose="02000000000000000000" pitchFamily="2" charset="77"/>
              </a:rPr>
              <a:t>Chapter 6: Middle and Southern Colonies</a:t>
            </a:r>
          </a:p>
          <a:p>
            <a:pPr marL="171450" indent="-171450">
              <a:buFont typeface="Arial" panose="020B0604020202020204" pitchFamily="34" charset="0"/>
              <a:buChar char="•"/>
            </a:pPr>
            <a:r>
              <a:rPr lang="en-US" sz="1200" b="1" dirty="0">
                <a:latin typeface="KG Miss Kindergarten" panose="02000000000000000000" pitchFamily="2" charset="77"/>
              </a:rPr>
              <a:t>  </a:t>
            </a:r>
            <a:r>
              <a:rPr lang="en-US" sz="1200" b="1" u="sng" dirty="0">
                <a:latin typeface="KG Miss Kindergarten" panose="02000000000000000000" pitchFamily="2" charset="77"/>
              </a:rPr>
              <a:t>Unit 4: The American Revolution</a:t>
            </a:r>
          </a:p>
          <a:p>
            <a:r>
              <a:rPr lang="en-US" sz="1200" dirty="0">
                <a:latin typeface="KG Miss Kindergarten" panose="02000000000000000000" pitchFamily="2" charset="77"/>
              </a:rPr>
              <a:t>Chapter 7: Causes of the Revolution</a:t>
            </a:r>
          </a:p>
          <a:p>
            <a:r>
              <a:rPr lang="en-US" sz="1200" dirty="0">
                <a:latin typeface="KG Miss Kindergarten" panose="02000000000000000000" pitchFamily="2" charset="77"/>
              </a:rPr>
              <a:t>Chapter 8: The War for Independence</a:t>
            </a:r>
          </a:p>
          <a:p>
            <a:r>
              <a:rPr lang="en-US" sz="1200" dirty="0">
                <a:latin typeface="KG Miss Kindergarten" panose="02000000000000000000" pitchFamily="2" charset="77"/>
              </a:rPr>
              <a:t>Chapter 9: Creating a Nation</a:t>
            </a:r>
          </a:p>
          <a:p>
            <a:pPr marL="171450" indent="-171450">
              <a:buFont typeface="Arial" panose="020B0604020202020204" pitchFamily="34" charset="0"/>
              <a:buChar char="•"/>
            </a:pPr>
            <a:r>
              <a:rPr lang="en-US" sz="1200" dirty="0">
                <a:latin typeface="KG Miss Kindergarten" panose="02000000000000000000" pitchFamily="2" charset="77"/>
              </a:rPr>
              <a:t>  </a:t>
            </a:r>
            <a:r>
              <a:rPr lang="en-US" sz="1200" b="1" u="sng" dirty="0">
                <a:latin typeface="KG Miss Kindergarten" panose="02000000000000000000" pitchFamily="2" charset="77"/>
              </a:rPr>
              <a:t>Unit 5: The New Nation</a:t>
            </a:r>
          </a:p>
          <a:p>
            <a:r>
              <a:rPr lang="en-US" sz="1200" dirty="0">
                <a:latin typeface="KG Miss Kindergarten" panose="02000000000000000000" pitchFamily="2" charset="77"/>
              </a:rPr>
              <a:t>Chapter 10: The Early Republic</a:t>
            </a:r>
          </a:p>
          <a:p>
            <a:r>
              <a:rPr lang="en-US" sz="1200" dirty="0">
                <a:latin typeface="KG Miss Kindergarten" panose="02000000000000000000" pitchFamily="2" charset="77"/>
              </a:rPr>
              <a:t>Chapter 11: A Growing Country</a:t>
            </a:r>
          </a:p>
          <a:p>
            <a:pPr marL="171450" indent="-171450">
              <a:buFont typeface="Arial" panose="020B0604020202020204" pitchFamily="34" charset="0"/>
              <a:buChar char="•"/>
            </a:pPr>
            <a:r>
              <a:rPr lang="en-US" sz="1200" dirty="0">
                <a:latin typeface="KG Miss Kindergarten" panose="02000000000000000000" pitchFamily="2" charset="77"/>
              </a:rPr>
              <a:t>  </a:t>
            </a:r>
            <a:r>
              <a:rPr lang="en-US" sz="1200" b="1" u="sng" dirty="0">
                <a:latin typeface="KG Miss Kindergarten" panose="02000000000000000000" pitchFamily="2" charset="77"/>
              </a:rPr>
              <a:t>Unit 6: The Civil War</a:t>
            </a:r>
          </a:p>
          <a:p>
            <a:r>
              <a:rPr lang="en-US" sz="1200" dirty="0">
                <a:latin typeface="KG Miss Kindergarten" panose="02000000000000000000" pitchFamily="2" charset="77"/>
              </a:rPr>
              <a:t>Chapter 12: Causes of the Civil War</a:t>
            </a:r>
          </a:p>
          <a:p>
            <a:r>
              <a:rPr lang="en-US" sz="1200" dirty="0">
                <a:latin typeface="KG Miss Kindergarten" panose="02000000000000000000" pitchFamily="2" charset="77"/>
              </a:rPr>
              <a:t>Chapter 13: Civil War and Reconstruction</a:t>
            </a:r>
          </a:p>
          <a:p>
            <a:endParaRPr lang="en-US" sz="1200" dirty="0">
              <a:latin typeface="KG Miss Kindergarten" panose="02000000000000000000" pitchFamily="2" charset="77"/>
            </a:endParaRPr>
          </a:p>
          <a:p>
            <a:endParaRPr lang="en-US" sz="1200" b="1" u="sng" dirty="0">
              <a:latin typeface="KG Miss Kindergarten" panose="02000000000000000000" pitchFamily="2" charset="77"/>
            </a:endParaRPr>
          </a:p>
          <a:p>
            <a:r>
              <a:rPr lang="en-US" sz="1200" b="1" u="sng" dirty="0">
                <a:latin typeface="KG Miss Kindergarten" panose="02000000000000000000" pitchFamily="2" charset="77"/>
              </a:rPr>
              <a:t>Homework: </a:t>
            </a:r>
          </a:p>
          <a:p>
            <a:r>
              <a:rPr lang="en-US" sz="1200" dirty="0">
                <a:latin typeface="KG Miss Kindergarten" panose="02000000000000000000" pitchFamily="2" charset="77"/>
              </a:rPr>
              <a:t>Students will have homework in the form of study guides. Quizzes will be assigned online and accessed using students’ personal log in information. Homework assignments will reflect topics discussed in class. Please encourage your child to work at home. Homework should be neat and legible. </a:t>
            </a:r>
          </a:p>
          <a:p>
            <a:endParaRPr lang="en-US" sz="1200" dirty="0">
              <a:latin typeface="KG Miss Kindergarten" panose="02000000000000000000" pitchFamily="2" charset="77"/>
            </a:endParaRPr>
          </a:p>
          <a:p>
            <a:endParaRPr lang="en-US" sz="1200" dirty="0">
              <a:latin typeface="KG Miss Kindergarten" panose="02000000000000000000" pitchFamily="2" charset="77"/>
            </a:endParaRPr>
          </a:p>
        </p:txBody>
      </p:sp>
    </p:spTree>
    <p:extLst>
      <p:ext uri="{BB962C8B-B14F-4D97-AF65-F5344CB8AC3E}">
        <p14:creationId xmlns:p14="http://schemas.microsoft.com/office/powerpoint/2010/main" val="104725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id="{C8AE2BC7-3B28-C244-9D6F-D828C2B8889D}"/>
              </a:ext>
            </a:extLst>
          </p:cNvPr>
          <p:cNvPicPr>
            <a:picLocks noChangeAspect="1"/>
          </p:cNvPicPr>
          <p:nvPr/>
        </p:nvPicPr>
        <p:blipFill>
          <a:blip r:embed="rId2"/>
          <a:stretch>
            <a:fillRect/>
          </a:stretch>
        </p:blipFill>
        <p:spPr>
          <a:xfrm>
            <a:off x="0" y="0"/>
            <a:ext cx="7772400" cy="10058400"/>
          </a:xfrm>
          <a:prstGeom prst="rect">
            <a:avLst/>
          </a:prstGeom>
        </p:spPr>
      </p:pic>
      <p:sp>
        <p:nvSpPr>
          <p:cNvPr id="8" name="TextBox 7">
            <a:extLst>
              <a:ext uri="{FF2B5EF4-FFF2-40B4-BE49-F238E27FC236}">
                <a16:creationId xmlns:a16="http://schemas.microsoft.com/office/drawing/2014/main" id="{79479DB5-0CC3-0847-BA63-118FFF0DC4EA}"/>
              </a:ext>
            </a:extLst>
          </p:cNvPr>
          <p:cNvSpPr txBox="1"/>
          <p:nvPr/>
        </p:nvSpPr>
        <p:spPr>
          <a:xfrm>
            <a:off x="787400" y="508000"/>
            <a:ext cx="6197600" cy="584775"/>
          </a:xfrm>
          <a:prstGeom prst="rect">
            <a:avLst/>
          </a:prstGeom>
          <a:noFill/>
        </p:spPr>
        <p:txBody>
          <a:bodyPr wrap="square" rtlCol="0">
            <a:spAutoFit/>
          </a:bodyPr>
          <a:lstStyle/>
          <a:p>
            <a:pPr algn="ctr"/>
            <a:r>
              <a:rPr lang="en-US" sz="1600" dirty="0">
                <a:latin typeface="KG Blank Space Solid" panose="02000000000000000000" pitchFamily="2" charset="77"/>
              </a:rPr>
              <a:t>Daniel Pratt Elementary School</a:t>
            </a:r>
          </a:p>
          <a:p>
            <a:pPr algn="ctr"/>
            <a:r>
              <a:rPr lang="en-US" sz="1600" dirty="0">
                <a:latin typeface="KG Blank Space Solid" panose="02000000000000000000" pitchFamily="2" charset="77"/>
              </a:rPr>
              <a:t>5</a:t>
            </a:r>
            <a:r>
              <a:rPr lang="en-US" sz="1600" baseline="30000" dirty="0">
                <a:latin typeface="KG Blank Space Solid" panose="02000000000000000000" pitchFamily="2" charset="77"/>
              </a:rPr>
              <a:t>th</a:t>
            </a:r>
            <a:r>
              <a:rPr lang="en-US" sz="1600" dirty="0">
                <a:latin typeface="KG Blank Space Solid" panose="02000000000000000000" pitchFamily="2" charset="77"/>
              </a:rPr>
              <a:t> Grade History and Science Syllabus</a:t>
            </a:r>
          </a:p>
        </p:txBody>
      </p:sp>
      <p:sp>
        <p:nvSpPr>
          <p:cNvPr id="10" name="TextBox 9">
            <a:extLst>
              <a:ext uri="{FF2B5EF4-FFF2-40B4-BE49-F238E27FC236}">
                <a16:creationId xmlns:a16="http://schemas.microsoft.com/office/drawing/2014/main" id="{B4BD0EB1-CB3E-0E42-AC8C-38AD688F4CB5}"/>
              </a:ext>
            </a:extLst>
          </p:cNvPr>
          <p:cNvSpPr txBox="1"/>
          <p:nvPr/>
        </p:nvSpPr>
        <p:spPr>
          <a:xfrm>
            <a:off x="719667" y="1328187"/>
            <a:ext cx="6333066" cy="8402300"/>
          </a:xfrm>
          <a:prstGeom prst="rect">
            <a:avLst/>
          </a:prstGeom>
          <a:noFill/>
        </p:spPr>
        <p:txBody>
          <a:bodyPr wrap="square" rtlCol="0">
            <a:spAutoFit/>
          </a:bodyPr>
          <a:lstStyle/>
          <a:p>
            <a:r>
              <a:rPr lang="en-US" sz="1400" b="1" u="sng" dirty="0">
                <a:latin typeface="KG Miss Kindergarten" panose="02000000000000000000" pitchFamily="2" charset="77"/>
              </a:rPr>
              <a:t>Grading Policy/ Grade cutoffs for History and Science</a:t>
            </a:r>
          </a:p>
          <a:p>
            <a:r>
              <a:rPr lang="en-US" sz="1400" dirty="0">
                <a:latin typeface="KG Miss Kindergarten" panose="02000000000000000000" pitchFamily="2" charset="77"/>
              </a:rPr>
              <a:t>Grades at the end of 9-week period are based on the following: test scores, quizzes, classwork, pop quizzes, projects, and homework </a:t>
            </a: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a:p>
            <a:r>
              <a:rPr lang="en-US" sz="1400" dirty="0">
                <a:latin typeface="KG Miss Kindergarten" panose="02000000000000000000" pitchFamily="2" charset="77"/>
              </a:rPr>
              <a:t>Tests/ Projects- 50 %</a:t>
            </a:r>
          </a:p>
          <a:p>
            <a:r>
              <a:rPr lang="en-US" sz="1400" dirty="0">
                <a:latin typeface="KG Miss Kindergarten" panose="02000000000000000000" pitchFamily="2" charset="77"/>
              </a:rPr>
              <a:t>Classwork- 45 %</a:t>
            </a:r>
          </a:p>
          <a:p>
            <a:r>
              <a:rPr lang="en-US" sz="1400" dirty="0">
                <a:latin typeface="KG Miss Kindergarten" panose="02000000000000000000" pitchFamily="2" charset="77"/>
              </a:rPr>
              <a:t>Homework- 5 %</a:t>
            </a:r>
          </a:p>
          <a:p>
            <a:endParaRPr lang="en-US" sz="1400" b="1" u="sng" dirty="0">
              <a:latin typeface="KG Miss Kindergarten" panose="02000000000000000000" pitchFamily="2" charset="77"/>
            </a:endParaRPr>
          </a:p>
          <a:p>
            <a:pPr algn="ctr"/>
            <a:endParaRPr lang="en-US" sz="1600" b="1" u="sng" dirty="0">
              <a:latin typeface="KG Miss Kindergarten" panose="02000000000000000000" pitchFamily="2" charset="77"/>
            </a:endParaRPr>
          </a:p>
          <a:p>
            <a:pPr algn="ctr"/>
            <a:endParaRPr lang="en-US" sz="1600" b="1" u="sng" dirty="0">
              <a:latin typeface="KG Miss Kindergarten" panose="02000000000000000000" pitchFamily="2" charset="77"/>
            </a:endParaRPr>
          </a:p>
          <a:p>
            <a:pPr algn="ctr"/>
            <a:r>
              <a:rPr lang="en-US" sz="1600" b="1" u="sng" dirty="0">
                <a:latin typeface="KG Miss Kindergarten" panose="02000000000000000000" pitchFamily="2" charset="77"/>
              </a:rPr>
              <a:t>Materials Needed for Science Class: </a:t>
            </a:r>
          </a:p>
          <a:p>
            <a:pPr algn="ctr"/>
            <a:r>
              <a:rPr lang="en-US" sz="1400" dirty="0">
                <a:latin typeface="KG Miss Kindergarten" panose="02000000000000000000" pitchFamily="2" charset="77"/>
              </a:rPr>
              <a:t>Science Book</a:t>
            </a:r>
          </a:p>
          <a:p>
            <a:pPr algn="ctr"/>
            <a:r>
              <a:rPr lang="en-US" sz="1400" dirty="0">
                <a:latin typeface="KG Miss Kindergarten" panose="02000000000000000000" pitchFamily="2" charset="77"/>
              </a:rPr>
              <a:t>Two #2 pencils, highlighters</a:t>
            </a:r>
          </a:p>
          <a:p>
            <a:pPr algn="ctr"/>
            <a:r>
              <a:rPr lang="en-US" sz="1400" dirty="0">
                <a:latin typeface="KG Miss Kindergarten" panose="02000000000000000000" pitchFamily="2" charset="77"/>
              </a:rPr>
              <a:t>Binder</a:t>
            </a:r>
          </a:p>
          <a:p>
            <a:pPr algn="ctr"/>
            <a:endParaRPr lang="en-US" sz="1400" dirty="0">
              <a:latin typeface="KG Miss Kindergarten" panose="02000000000000000000" pitchFamily="2" charset="77"/>
            </a:endParaRPr>
          </a:p>
          <a:p>
            <a:pPr algn="ctr"/>
            <a:r>
              <a:rPr lang="en-US" sz="1400" b="1" u="sng" dirty="0">
                <a:latin typeface="KG Miss Kindergarten" panose="02000000000000000000" pitchFamily="2" charset="77"/>
              </a:rPr>
              <a:t>Materials Needed for History Class: </a:t>
            </a:r>
          </a:p>
          <a:p>
            <a:pPr algn="ctr"/>
            <a:r>
              <a:rPr lang="en-US" sz="1400" dirty="0">
                <a:latin typeface="KG Miss Kindergarten" panose="02000000000000000000" pitchFamily="2" charset="77"/>
              </a:rPr>
              <a:t>History Book/Weekly Newspaper</a:t>
            </a:r>
          </a:p>
          <a:p>
            <a:pPr algn="ctr"/>
            <a:r>
              <a:rPr lang="en-US" sz="1400" dirty="0">
                <a:latin typeface="KG Miss Kindergarten" panose="02000000000000000000" pitchFamily="2" charset="77"/>
              </a:rPr>
              <a:t>Two #2 pencils, Highlighters</a:t>
            </a:r>
          </a:p>
          <a:p>
            <a:pPr algn="ctr"/>
            <a:r>
              <a:rPr lang="en-US" sz="1600" dirty="0">
                <a:latin typeface="KG Miss Kindergarten" panose="02000000000000000000" pitchFamily="2" charset="77"/>
              </a:rPr>
              <a:t>Binder</a:t>
            </a:r>
          </a:p>
          <a:p>
            <a:endParaRPr lang="en-US" sz="1400" b="1" u="sng" dirty="0">
              <a:latin typeface="KG Miss Kindergarten" panose="02000000000000000000" pitchFamily="2" charset="77"/>
            </a:endParaRPr>
          </a:p>
          <a:p>
            <a:endParaRPr lang="en-US" sz="1400" b="1" u="sng" dirty="0">
              <a:latin typeface="KG Miss Kindergarten" panose="02000000000000000000" pitchFamily="2" charset="77"/>
            </a:endParaRPr>
          </a:p>
          <a:p>
            <a:pPr algn="ctr"/>
            <a:r>
              <a:rPr lang="en-US" sz="1400" b="1" u="sng" dirty="0">
                <a:latin typeface="KG Miss Kindergarten" panose="02000000000000000000" pitchFamily="2" charset="77"/>
              </a:rPr>
              <a:t>Classroom Expectations: </a:t>
            </a:r>
          </a:p>
          <a:p>
            <a:endParaRPr lang="en-US" sz="1400" b="1" u="sng" dirty="0">
              <a:latin typeface="KG Miss Kindergarten" panose="02000000000000000000" pitchFamily="2" charset="77"/>
            </a:endParaRPr>
          </a:p>
          <a:p>
            <a:pPr marL="228600" indent="-228600">
              <a:buFont typeface="+mj-lt"/>
              <a:buAutoNum type="arabicPeriod"/>
            </a:pPr>
            <a:r>
              <a:rPr lang="en-US" sz="1200" dirty="0">
                <a:latin typeface="KG Miss Kindergarten" panose="02000000000000000000" pitchFamily="2" charset="77"/>
              </a:rPr>
              <a:t>Students must comply with all R.IS.E behavior expectations and rules set forth in the Student Handbook. Please read through the handbook carefully and thoroughly. For your convenience, it is posted on our school’s website. </a:t>
            </a:r>
          </a:p>
          <a:p>
            <a:pPr marL="228600" indent="-228600">
              <a:buFont typeface="+mj-lt"/>
              <a:buAutoNum type="arabicPeriod"/>
            </a:pPr>
            <a:r>
              <a:rPr lang="en-US" sz="1200" dirty="0">
                <a:latin typeface="KG Miss Kindergarten" panose="02000000000000000000" pitchFamily="2" charset="77"/>
              </a:rPr>
              <a:t>Every student should come to class prepared with his/her materials every day. Unprepared students will receive a notation on my behavior chart. </a:t>
            </a:r>
          </a:p>
          <a:p>
            <a:pPr marL="228600" indent="-228600">
              <a:buFont typeface="+mj-lt"/>
              <a:buAutoNum type="arabicPeriod"/>
            </a:pPr>
            <a:r>
              <a:rPr lang="en-US" sz="1200" dirty="0">
                <a:latin typeface="KG Miss Kindergarten" panose="02000000000000000000" pitchFamily="2" charset="77"/>
              </a:rPr>
              <a:t>If a student is absent, he/she should get in touch with a classmate, check my website, or email me before the end of the school day to find out about the assignment. </a:t>
            </a:r>
          </a:p>
          <a:p>
            <a:pPr marL="228600" indent="-228600">
              <a:buFont typeface="+mj-lt"/>
              <a:buAutoNum type="arabicPeriod"/>
            </a:pPr>
            <a:r>
              <a:rPr lang="en-US" sz="1200" dirty="0">
                <a:latin typeface="KG Miss Kindergarten" panose="02000000000000000000" pitchFamily="2" charset="77"/>
              </a:rPr>
              <a:t>If a student misses a test or a quiz, it is the student’s responsibility to schedule a make-up day with the teacher within a week. </a:t>
            </a:r>
          </a:p>
          <a:p>
            <a:pPr marL="228600" indent="-228600">
              <a:buFont typeface="+mj-lt"/>
              <a:buAutoNum type="arabicPeriod"/>
            </a:pPr>
            <a:r>
              <a:rPr lang="en-US" sz="1200" dirty="0">
                <a:latin typeface="KG Miss Kindergarten" panose="02000000000000000000" pitchFamily="2" charset="77"/>
              </a:rPr>
              <a:t>Students are expected to show respect for oneself, classmates, teachers and administration, and property and space. </a:t>
            </a:r>
          </a:p>
          <a:p>
            <a:endParaRPr lang="en-US" sz="1400" dirty="0">
              <a:latin typeface="KG Miss Kindergarten" panose="02000000000000000000" pitchFamily="2" charset="77"/>
            </a:endParaRPr>
          </a:p>
          <a:p>
            <a:endParaRPr lang="en-US" sz="1400" dirty="0">
              <a:latin typeface="KG Miss Kindergarten" panose="02000000000000000000" pitchFamily="2" charset="77"/>
            </a:endParaRPr>
          </a:p>
          <a:p>
            <a:pPr algn="ctr"/>
            <a:r>
              <a:rPr lang="en-US" sz="1200" dirty="0">
                <a:latin typeface="KG Miss Kindergarten" panose="02000000000000000000" pitchFamily="2" charset="77"/>
              </a:rPr>
              <a:t>Feel free to email me at </a:t>
            </a:r>
            <a:r>
              <a:rPr lang="en-US" sz="1200" dirty="0">
                <a:latin typeface="KG Miss Kindergarten" panose="02000000000000000000" pitchFamily="2" charset="77"/>
                <a:hlinkClick r:id="rId3"/>
              </a:rPr>
              <a:t>alanna.Bradley@acboe.net</a:t>
            </a:r>
            <a:r>
              <a:rPr lang="en-US" sz="1200" dirty="0">
                <a:latin typeface="KG Miss Kindergarten" panose="02000000000000000000" pitchFamily="2" charset="77"/>
              </a:rPr>
              <a:t> if you have any questions or concerns. </a:t>
            </a:r>
          </a:p>
        </p:txBody>
      </p:sp>
      <p:sp>
        <p:nvSpPr>
          <p:cNvPr id="6" name="TextBox 5">
            <a:extLst>
              <a:ext uri="{FF2B5EF4-FFF2-40B4-BE49-F238E27FC236}">
                <a16:creationId xmlns:a16="http://schemas.microsoft.com/office/drawing/2014/main" id="{6B4EB996-02D3-C749-8746-4420DE1A7641}"/>
              </a:ext>
            </a:extLst>
          </p:cNvPr>
          <p:cNvSpPr txBox="1"/>
          <p:nvPr/>
        </p:nvSpPr>
        <p:spPr>
          <a:xfrm>
            <a:off x="4887796" y="2000076"/>
            <a:ext cx="2379059" cy="1384995"/>
          </a:xfrm>
          <a:prstGeom prst="rect">
            <a:avLst/>
          </a:prstGeom>
          <a:noFill/>
        </p:spPr>
        <p:txBody>
          <a:bodyPr wrap="square" rtlCol="0">
            <a:spAutoFit/>
          </a:bodyPr>
          <a:lstStyle/>
          <a:p>
            <a:pPr algn="ctr"/>
            <a:r>
              <a:rPr lang="en-US" sz="1200" b="1" dirty="0">
                <a:latin typeface="KG Miss Kindergarten" panose="02000000000000000000" pitchFamily="2" charset="77"/>
              </a:rPr>
              <a:t>Grading Scale: </a:t>
            </a:r>
          </a:p>
          <a:p>
            <a:endParaRPr lang="en-US" sz="1200" b="1" dirty="0">
              <a:latin typeface="KG Miss Kindergarten" panose="02000000000000000000" pitchFamily="2" charset="77"/>
            </a:endParaRPr>
          </a:p>
          <a:p>
            <a:r>
              <a:rPr lang="en-US" sz="1200" b="1" dirty="0">
                <a:latin typeface="KG Miss Kindergarten" panose="02000000000000000000" pitchFamily="2" charset="77"/>
              </a:rPr>
              <a:t>100%-90% -</a:t>
            </a:r>
            <a:r>
              <a:rPr lang="en-US" sz="1200" dirty="0">
                <a:latin typeface="KG Miss Kindergarten" panose="02000000000000000000" pitchFamily="2" charset="77"/>
              </a:rPr>
              <a:t> A to A-</a:t>
            </a:r>
            <a:br>
              <a:rPr lang="en-US" sz="1200" dirty="0">
                <a:latin typeface="KG Miss Kindergarten" panose="02000000000000000000" pitchFamily="2" charset="77"/>
              </a:rPr>
            </a:br>
            <a:r>
              <a:rPr lang="en-US" sz="1200" b="1" dirty="0">
                <a:latin typeface="KG Miss Kindergarten" panose="02000000000000000000" pitchFamily="2" charset="77"/>
              </a:rPr>
              <a:t>89%-80% -</a:t>
            </a:r>
            <a:r>
              <a:rPr lang="en-US" sz="1200" dirty="0">
                <a:latin typeface="KG Miss Kindergarten" panose="02000000000000000000" pitchFamily="2" charset="77"/>
              </a:rPr>
              <a:t> B+ to B-</a:t>
            </a:r>
            <a:br>
              <a:rPr lang="en-US" sz="1200" dirty="0">
                <a:latin typeface="KG Miss Kindergarten" panose="02000000000000000000" pitchFamily="2" charset="77"/>
              </a:rPr>
            </a:br>
            <a:r>
              <a:rPr lang="en-US" sz="1200" b="1" dirty="0">
                <a:latin typeface="KG Miss Kindergarten" panose="02000000000000000000" pitchFamily="2" charset="77"/>
              </a:rPr>
              <a:t>79%-70% -</a:t>
            </a:r>
            <a:r>
              <a:rPr lang="en-US" sz="1200" dirty="0">
                <a:latin typeface="KG Miss Kindergarten" panose="02000000000000000000" pitchFamily="2" charset="77"/>
              </a:rPr>
              <a:t> C+ to C-</a:t>
            </a:r>
            <a:br>
              <a:rPr lang="en-US" sz="1200" dirty="0">
                <a:latin typeface="KG Miss Kindergarten" panose="02000000000000000000" pitchFamily="2" charset="77"/>
              </a:rPr>
            </a:br>
            <a:r>
              <a:rPr lang="en-US" sz="1200" b="1" dirty="0">
                <a:latin typeface="KG Miss Kindergarten" panose="02000000000000000000" pitchFamily="2" charset="77"/>
              </a:rPr>
              <a:t>69%-60% -</a:t>
            </a:r>
            <a:r>
              <a:rPr lang="en-US" sz="1200" dirty="0">
                <a:latin typeface="KG Miss Kindergarten" panose="02000000000000000000" pitchFamily="2" charset="77"/>
              </a:rPr>
              <a:t> D+ to D-</a:t>
            </a:r>
            <a:br>
              <a:rPr lang="en-US" sz="1200" dirty="0">
                <a:latin typeface="KG Miss Kindergarten" panose="02000000000000000000" pitchFamily="2" charset="77"/>
              </a:rPr>
            </a:br>
            <a:r>
              <a:rPr lang="en-US" sz="1200" b="1" dirty="0">
                <a:latin typeface="KG Miss Kindergarten" panose="02000000000000000000" pitchFamily="2" charset="77"/>
              </a:rPr>
              <a:t>Below 60% -</a:t>
            </a:r>
            <a:r>
              <a:rPr lang="en-US" sz="1200" dirty="0">
                <a:latin typeface="KG Miss Kindergarten" panose="02000000000000000000" pitchFamily="2" charset="77"/>
              </a:rPr>
              <a:t> F</a:t>
            </a:r>
          </a:p>
        </p:txBody>
      </p:sp>
    </p:spTree>
    <p:extLst>
      <p:ext uri="{BB962C8B-B14F-4D97-AF65-F5344CB8AC3E}">
        <p14:creationId xmlns:p14="http://schemas.microsoft.com/office/powerpoint/2010/main" val="16718854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1195</TotalTime>
  <Words>1773</Words>
  <Application>Microsoft Macintosh PowerPoint</Application>
  <PresentationFormat>Custom</PresentationFormat>
  <Paragraphs>197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KG Blank Space Solid</vt:lpstr>
      <vt:lpstr>KG Miss Kindergarten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31</cp:revision>
  <cp:lastPrinted>2021-07-08T00:57:12Z</cp:lastPrinted>
  <dcterms:created xsi:type="dcterms:W3CDTF">2019-07-23T22:03:20Z</dcterms:created>
  <dcterms:modified xsi:type="dcterms:W3CDTF">2021-07-27T04:39:17Z</dcterms:modified>
</cp:coreProperties>
</file>