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sldIdLst>
    <p:sldId id="256" r:id="rId2"/>
    <p:sldId id="261" r:id="rId3"/>
    <p:sldId id="260" r:id="rId4"/>
    <p:sldId id="262" r:id="rId5"/>
    <p:sldId id="272" r:id="rId6"/>
    <p:sldId id="258" r:id="rId7"/>
    <p:sldId id="259" r:id="rId8"/>
    <p:sldId id="263" r:id="rId9"/>
    <p:sldId id="264" r:id="rId10"/>
    <p:sldId id="265" r:id="rId11"/>
    <p:sldId id="266" r:id="rId12"/>
    <p:sldId id="267" r:id="rId13"/>
    <p:sldId id="268" r:id="rId14"/>
    <p:sldId id="269" r:id="rId15"/>
    <p:sldId id="271" r:id="rId16"/>
    <p:sldId id="276" r:id="rId17"/>
    <p:sldId id="277" r:id="rId18"/>
    <p:sldId id="274" r:id="rId19"/>
    <p:sldId id="275" r:id="rId20"/>
    <p:sldId id="270" r:id="rId21"/>
    <p:sldId id="280" r:id="rId22"/>
    <p:sldId id="273"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BA37906-EC6A-44E8-8B55-6650EE3AFD13}" type="datetimeFigureOut">
              <a:rPr lang="en-US" smtClean="0"/>
              <a:t>9/26/2017</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051F6BE-8FBF-4233-A864-7B78AC51757C}" type="slidenum">
              <a:rPr lang="en-US" smtClean="0"/>
              <a:t>‹#›</a:t>
            </a:fld>
            <a:endParaRPr lang="en-US" dirty="0"/>
          </a:p>
        </p:txBody>
      </p:sp>
    </p:spTree>
    <p:extLst>
      <p:ext uri="{BB962C8B-B14F-4D97-AF65-F5344CB8AC3E}">
        <p14:creationId xmlns:p14="http://schemas.microsoft.com/office/powerpoint/2010/main" val="266740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A37906-EC6A-44E8-8B55-6650EE3AFD13}" type="datetimeFigureOut">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1F6BE-8FBF-4233-A864-7B78AC51757C}" type="slidenum">
              <a:rPr lang="en-US" smtClean="0"/>
              <a:t>‹#›</a:t>
            </a:fld>
            <a:endParaRPr lang="en-US" dirty="0"/>
          </a:p>
        </p:txBody>
      </p:sp>
    </p:spTree>
    <p:extLst>
      <p:ext uri="{BB962C8B-B14F-4D97-AF65-F5344CB8AC3E}">
        <p14:creationId xmlns:p14="http://schemas.microsoft.com/office/powerpoint/2010/main" val="383470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A37906-EC6A-44E8-8B55-6650EE3AFD13}" type="datetimeFigureOut">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1F6BE-8FBF-4233-A864-7B78AC51757C}" type="slidenum">
              <a:rPr lang="en-US" smtClean="0"/>
              <a:t>‹#›</a:t>
            </a:fld>
            <a:endParaRPr lang="en-US" dirty="0"/>
          </a:p>
        </p:txBody>
      </p:sp>
    </p:spTree>
    <p:extLst>
      <p:ext uri="{BB962C8B-B14F-4D97-AF65-F5344CB8AC3E}">
        <p14:creationId xmlns:p14="http://schemas.microsoft.com/office/powerpoint/2010/main" val="24935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A37906-EC6A-44E8-8B55-6650EE3AFD13}" type="datetimeFigureOut">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1F6BE-8FBF-4233-A864-7B78AC51757C}" type="slidenum">
              <a:rPr lang="en-US" smtClean="0"/>
              <a:t>‹#›</a:t>
            </a:fld>
            <a:endParaRPr lang="en-US" dirty="0"/>
          </a:p>
        </p:txBody>
      </p:sp>
    </p:spTree>
    <p:extLst>
      <p:ext uri="{BB962C8B-B14F-4D97-AF65-F5344CB8AC3E}">
        <p14:creationId xmlns:p14="http://schemas.microsoft.com/office/powerpoint/2010/main" val="25657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A37906-EC6A-44E8-8B55-6650EE3AFD13}" type="datetimeFigureOut">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1F6BE-8FBF-4233-A864-7B78AC51757C}" type="slidenum">
              <a:rPr lang="en-US" smtClean="0"/>
              <a:t>‹#›</a:t>
            </a:fld>
            <a:endParaRPr lang="en-US" dirty="0"/>
          </a:p>
        </p:txBody>
      </p:sp>
    </p:spTree>
    <p:extLst>
      <p:ext uri="{BB962C8B-B14F-4D97-AF65-F5344CB8AC3E}">
        <p14:creationId xmlns:p14="http://schemas.microsoft.com/office/powerpoint/2010/main" val="360984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A37906-EC6A-44E8-8B55-6650EE3AFD13}" type="datetimeFigureOut">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51F6BE-8FBF-4233-A864-7B78AC51757C}" type="slidenum">
              <a:rPr lang="en-US" smtClean="0"/>
              <a:t>‹#›</a:t>
            </a:fld>
            <a:endParaRPr lang="en-US" dirty="0"/>
          </a:p>
        </p:txBody>
      </p:sp>
    </p:spTree>
    <p:extLst>
      <p:ext uri="{BB962C8B-B14F-4D97-AF65-F5344CB8AC3E}">
        <p14:creationId xmlns:p14="http://schemas.microsoft.com/office/powerpoint/2010/main" val="412761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37906-EC6A-44E8-8B55-6650EE3AFD13}" type="datetimeFigureOut">
              <a:rPr lang="en-US" smtClean="0"/>
              <a:t>9/26/2017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51F6BE-8FBF-4233-A864-7B78AC51757C}" type="slidenum">
              <a:rPr lang="en-US" smtClean="0"/>
              <a:t>‹#›</a:t>
            </a:fld>
            <a:endParaRPr lang="en-US" dirty="0"/>
          </a:p>
        </p:txBody>
      </p:sp>
    </p:spTree>
    <p:extLst>
      <p:ext uri="{BB962C8B-B14F-4D97-AF65-F5344CB8AC3E}">
        <p14:creationId xmlns:p14="http://schemas.microsoft.com/office/powerpoint/2010/main" val="269538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A37906-EC6A-44E8-8B55-6650EE3AFD13}" type="datetimeFigureOut">
              <a:rPr lang="en-US" smtClean="0"/>
              <a:t>9/26/2017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51F6BE-8FBF-4233-A864-7B78AC51757C}" type="slidenum">
              <a:rPr lang="en-US" smtClean="0"/>
              <a:t>‹#›</a:t>
            </a:fld>
            <a:endParaRPr lang="en-US" dirty="0"/>
          </a:p>
        </p:txBody>
      </p:sp>
    </p:spTree>
    <p:extLst>
      <p:ext uri="{BB962C8B-B14F-4D97-AF65-F5344CB8AC3E}">
        <p14:creationId xmlns:p14="http://schemas.microsoft.com/office/powerpoint/2010/main" val="119634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37906-EC6A-44E8-8B55-6650EE3AFD13}" type="datetimeFigureOut">
              <a:rPr lang="en-US" smtClean="0"/>
              <a:t>9/26/2017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51F6BE-8FBF-4233-A864-7B78AC51757C}" type="slidenum">
              <a:rPr lang="en-US" smtClean="0"/>
              <a:t>‹#›</a:t>
            </a:fld>
            <a:endParaRPr lang="en-US" dirty="0"/>
          </a:p>
        </p:txBody>
      </p:sp>
    </p:spTree>
    <p:extLst>
      <p:ext uri="{BB962C8B-B14F-4D97-AF65-F5344CB8AC3E}">
        <p14:creationId xmlns:p14="http://schemas.microsoft.com/office/powerpoint/2010/main" val="125749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1BA37906-EC6A-44E8-8B55-6650EE3AFD13}" type="datetimeFigureOut">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051F6BE-8FBF-4233-A864-7B78AC51757C}" type="slidenum">
              <a:rPr lang="en-US" smtClean="0"/>
              <a:t>‹#›</a:t>
            </a:fld>
            <a:endParaRPr lang="en-US" dirty="0"/>
          </a:p>
        </p:txBody>
      </p:sp>
    </p:spTree>
    <p:extLst>
      <p:ext uri="{BB962C8B-B14F-4D97-AF65-F5344CB8AC3E}">
        <p14:creationId xmlns:p14="http://schemas.microsoft.com/office/powerpoint/2010/main" val="160125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BA37906-EC6A-44E8-8B55-6650EE3AFD13}" type="datetimeFigureOut">
              <a:rPr lang="en-US" smtClean="0"/>
              <a:t>9/26/2017</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051F6BE-8FBF-4233-A864-7B78AC51757C}" type="slidenum">
              <a:rPr lang="en-US" smtClean="0"/>
              <a:t>‹#›</a:t>
            </a:fld>
            <a:endParaRPr lang="en-US" dirty="0"/>
          </a:p>
        </p:txBody>
      </p:sp>
    </p:spTree>
    <p:extLst>
      <p:ext uri="{BB962C8B-B14F-4D97-AF65-F5344CB8AC3E}">
        <p14:creationId xmlns:p14="http://schemas.microsoft.com/office/powerpoint/2010/main" val="36793475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BA37906-EC6A-44E8-8B55-6650EE3AFD13}" type="datetimeFigureOut">
              <a:rPr lang="en-US" smtClean="0"/>
              <a:t>9/26/2017</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051F6BE-8FBF-4233-A864-7B78AC51757C}" type="slidenum">
              <a:rPr lang="en-US" smtClean="0"/>
              <a:t>‹#›</a:t>
            </a:fld>
            <a:endParaRPr lang="en-US" dirty="0"/>
          </a:p>
        </p:txBody>
      </p:sp>
    </p:spTree>
    <p:extLst>
      <p:ext uri="{BB962C8B-B14F-4D97-AF65-F5344CB8AC3E}">
        <p14:creationId xmlns:p14="http://schemas.microsoft.com/office/powerpoint/2010/main" val="105536694"/>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snews.com/" TargetMode="External"/><Relationship Id="rId7" Type="http://schemas.openxmlformats.org/officeDocument/2006/relationships/hyperlink" Target="http://www.going-to-college.org/" TargetMode="External"/><Relationship Id="rId2" Type="http://schemas.openxmlformats.org/officeDocument/2006/relationships/hyperlink" Target="http://www.understood.org/" TargetMode="External"/><Relationship Id="rId1" Type="http://schemas.openxmlformats.org/officeDocument/2006/relationships/slideLayout" Target="../slideLayouts/slideLayout2.xml"/><Relationship Id="rId6" Type="http://schemas.openxmlformats.org/officeDocument/2006/relationships/hyperlink" Target="http://www.collegeview.com/" TargetMode="External"/><Relationship Id="rId5" Type="http://schemas.openxmlformats.org/officeDocument/2006/relationships/hyperlink" Target="http://www.top10onlinecolleges.org/" TargetMode="External"/><Relationship Id="rId4" Type="http://schemas.openxmlformats.org/officeDocument/2006/relationships/hyperlink" Target="http://www.affordablecolleges.onlin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ces.ed.gov/fastfacts/display.asp?id=6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afsa.ed.gov/"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College Transition 101</a:t>
            </a:r>
            <a:endParaRPr lang="en-US" dirty="0"/>
          </a:p>
        </p:txBody>
      </p:sp>
      <p:sp>
        <p:nvSpPr>
          <p:cNvPr id="3" name="Subtitle 2"/>
          <p:cNvSpPr>
            <a:spLocks noGrp="1"/>
          </p:cNvSpPr>
          <p:nvPr>
            <p:ph type="subTitle" idx="1"/>
          </p:nvPr>
        </p:nvSpPr>
        <p:spPr>
          <a:xfrm>
            <a:off x="667512" y="4206876"/>
            <a:ext cx="9228201" cy="1040985"/>
          </a:xfrm>
        </p:spPr>
        <p:txBody>
          <a:bodyPr/>
          <a:lstStyle/>
          <a:p>
            <a:r>
              <a:rPr lang="en-US" dirty="0" smtClean="0"/>
              <a:t>Understanding and Maneuvering through the Transition from High School to College</a:t>
            </a:r>
            <a:endParaRPr lang="en-US" dirty="0"/>
          </a:p>
        </p:txBody>
      </p:sp>
      <p:sp>
        <p:nvSpPr>
          <p:cNvPr id="4" name="TextBox 3"/>
          <p:cNvSpPr txBox="1"/>
          <p:nvPr/>
        </p:nvSpPr>
        <p:spPr>
          <a:xfrm>
            <a:off x="667512" y="5247861"/>
            <a:ext cx="7368207" cy="1200329"/>
          </a:xfrm>
          <a:prstGeom prst="rect">
            <a:avLst/>
          </a:prstGeom>
          <a:noFill/>
        </p:spPr>
        <p:txBody>
          <a:bodyPr wrap="square" rtlCol="0">
            <a:spAutoFit/>
          </a:bodyPr>
          <a:lstStyle/>
          <a:p>
            <a:r>
              <a:rPr lang="en-US" sz="2400" dirty="0" smtClean="0"/>
              <a:t>Leslie Zerbinos, MS, CRC</a:t>
            </a:r>
          </a:p>
          <a:p>
            <a:r>
              <a:rPr lang="en-US" sz="2400" dirty="0" smtClean="0"/>
              <a:t>Rehabilitation Counselor</a:t>
            </a:r>
          </a:p>
          <a:p>
            <a:r>
              <a:rPr lang="en-US" sz="2400" dirty="0" smtClean="0"/>
              <a:t>ADRS</a:t>
            </a:r>
            <a:endParaRPr lang="en-US" sz="2400" dirty="0"/>
          </a:p>
        </p:txBody>
      </p:sp>
    </p:spTree>
    <p:extLst>
      <p:ext uri="{BB962C8B-B14F-4D97-AF65-F5344CB8AC3E}">
        <p14:creationId xmlns:p14="http://schemas.microsoft.com/office/powerpoint/2010/main" val="508979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Financial Aid</a:t>
            </a:r>
          </a:p>
        </p:txBody>
      </p:sp>
      <p:sp>
        <p:nvSpPr>
          <p:cNvPr id="3" name="Content Placeholder 2"/>
          <p:cNvSpPr>
            <a:spLocks noGrp="1"/>
          </p:cNvSpPr>
          <p:nvPr>
            <p:ph idx="1"/>
          </p:nvPr>
        </p:nvSpPr>
        <p:spPr/>
        <p:txBody>
          <a:bodyPr/>
          <a:lstStyle/>
          <a:p>
            <a:pPr marL="0" indent="0">
              <a:buNone/>
            </a:pPr>
            <a:r>
              <a:rPr lang="en-US" dirty="0" smtClean="0"/>
              <a:t>Just a </a:t>
            </a:r>
            <a:r>
              <a:rPr lang="en-US" dirty="0"/>
              <a:t>few examples:</a:t>
            </a:r>
          </a:p>
          <a:p>
            <a:pPr marL="457200" indent="-457200">
              <a:buFont typeface="+mj-lt"/>
              <a:buAutoNum type="arabicPeriod"/>
            </a:pPr>
            <a:r>
              <a:rPr lang="en-US" dirty="0" smtClean="0"/>
              <a:t>Rise </a:t>
            </a:r>
            <a:r>
              <a:rPr lang="en-US" dirty="0"/>
              <a:t>Scholarship Foundation (for students with LD)</a:t>
            </a:r>
          </a:p>
          <a:p>
            <a:pPr marL="457200" indent="-457200">
              <a:buFont typeface="+mj-lt"/>
              <a:buAutoNum type="arabicPeriod"/>
            </a:pPr>
            <a:r>
              <a:rPr lang="en-US" dirty="0" smtClean="0"/>
              <a:t>Shire </a:t>
            </a:r>
            <a:r>
              <a:rPr lang="en-US" dirty="0"/>
              <a:t>ADHD Scholarship</a:t>
            </a:r>
          </a:p>
          <a:p>
            <a:pPr marL="457200" indent="-457200">
              <a:buFont typeface="+mj-lt"/>
              <a:buAutoNum type="arabicPeriod"/>
            </a:pPr>
            <a:r>
              <a:rPr lang="en-US" dirty="0" smtClean="0"/>
              <a:t>Google </a:t>
            </a:r>
            <a:r>
              <a:rPr lang="en-US" dirty="0"/>
              <a:t>Lime Scholarship for Students with </a:t>
            </a:r>
            <a:r>
              <a:rPr lang="en-US" dirty="0" smtClean="0"/>
              <a:t>Disabilities (for those in STEM fields)</a:t>
            </a:r>
          </a:p>
          <a:p>
            <a:pPr marL="457200" indent="-457200">
              <a:buFont typeface="+mj-lt"/>
              <a:buAutoNum type="arabicPeriod"/>
            </a:pPr>
            <a:r>
              <a:rPr lang="en-US" dirty="0"/>
              <a:t>DisABLEDperson Inc. </a:t>
            </a:r>
            <a:r>
              <a:rPr lang="en-US" dirty="0" smtClean="0"/>
              <a:t>Scholarship</a:t>
            </a:r>
          </a:p>
          <a:p>
            <a:pPr marL="457200" indent="-457200">
              <a:buFont typeface="+mj-lt"/>
              <a:buAutoNum type="arabicPeriod"/>
            </a:pPr>
            <a:r>
              <a:rPr lang="en-US" dirty="0"/>
              <a:t>Foundation for Science and Disability Student Award Program</a:t>
            </a:r>
          </a:p>
          <a:p>
            <a:r>
              <a:rPr lang="en-US" b="1" dirty="0"/>
              <a:t>Also, remember to check with: employers, </a:t>
            </a:r>
            <a:r>
              <a:rPr lang="en-US" b="1" dirty="0" smtClean="0"/>
              <a:t>organizations, religious groups, Chambers of Commerce, etc., for more scholarship opportunities</a:t>
            </a:r>
            <a:endParaRPr lang="en-US" b="1" dirty="0"/>
          </a:p>
          <a:p>
            <a:endParaRPr lang="en-US" dirty="0"/>
          </a:p>
        </p:txBody>
      </p:sp>
    </p:spTree>
    <p:extLst>
      <p:ext uri="{BB962C8B-B14F-4D97-AF65-F5344CB8AC3E}">
        <p14:creationId xmlns:p14="http://schemas.microsoft.com/office/powerpoint/2010/main" val="2570653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990054"/>
          </a:xfrm>
        </p:spPr>
        <p:txBody>
          <a:bodyPr/>
          <a:lstStyle/>
          <a:p>
            <a:pPr algn="ctr"/>
            <a:r>
              <a:rPr lang="en-US" dirty="0" smtClean="0"/>
              <a:t>Self-Advocacy and Accommodations</a:t>
            </a:r>
            <a:endParaRPr lang="en-US" dirty="0"/>
          </a:p>
        </p:txBody>
      </p:sp>
      <p:sp>
        <p:nvSpPr>
          <p:cNvPr id="3" name="Content Placeholder 2"/>
          <p:cNvSpPr>
            <a:spLocks noGrp="1"/>
          </p:cNvSpPr>
          <p:nvPr>
            <p:ph idx="1"/>
          </p:nvPr>
        </p:nvSpPr>
        <p:spPr>
          <a:xfrm>
            <a:off x="138714" y="4342758"/>
            <a:ext cx="10753725" cy="2294848"/>
          </a:xfrm>
        </p:spPr>
        <p:txBody>
          <a:bodyPr>
            <a:normAutofit/>
          </a:bodyPr>
          <a:lstStyle/>
          <a:p>
            <a:r>
              <a:rPr lang="en-US" sz="4000" dirty="0" smtClean="0">
                <a:solidFill>
                  <a:srgbClr val="FF0000"/>
                </a:solidFill>
                <a:latin typeface="Aharoni" panose="02010803020104030203" pitchFamily="2" charset="-79"/>
                <a:cs typeface="Aharoni" panose="02010803020104030203" pitchFamily="2" charset="-79"/>
              </a:rPr>
              <a:t>However, under </a:t>
            </a:r>
            <a:r>
              <a:rPr lang="en-US" sz="4000" dirty="0">
                <a:solidFill>
                  <a:srgbClr val="FF0000"/>
                </a:solidFill>
                <a:latin typeface="Aharoni" panose="02010803020104030203" pitchFamily="2" charset="-79"/>
                <a:cs typeface="Aharoni" panose="02010803020104030203" pitchFamily="2" charset="-79"/>
              </a:rPr>
              <a:t>federal disability law, </a:t>
            </a:r>
            <a:r>
              <a:rPr lang="en-US" sz="4000" b="1" u="sng" dirty="0">
                <a:solidFill>
                  <a:srgbClr val="FF0000"/>
                </a:solidFill>
                <a:latin typeface="Aharoni" panose="02010803020104030203" pitchFamily="2" charset="-79"/>
                <a:cs typeface="Aharoni" panose="02010803020104030203" pitchFamily="2" charset="-79"/>
              </a:rPr>
              <a:t>only</a:t>
            </a:r>
            <a:r>
              <a:rPr lang="en-US" sz="4000" dirty="0">
                <a:solidFill>
                  <a:srgbClr val="FF0000"/>
                </a:solidFill>
                <a:latin typeface="Aharoni" panose="02010803020104030203" pitchFamily="2" charset="-79"/>
                <a:cs typeface="Aharoni" panose="02010803020104030203" pitchFamily="2" charset="-79"/>
              </a:rPr>
              <a:t> if the student has disclosed a disability </a:t>
            </a:r>
            <a:r>
              <a:rPr lang="en-US" sz="4000" dirty="0" smtClean="0">
                <a:solidFill>
                  <a:srgbClr val="FF0000"/>
                </a:solidFill>
                <a:latin typeface="Aharoni" panose="02010803020104030203" pitchFamily="2" charset="-79"/>
                <a:cs typeface="Aharoni" panose="02010803020104030203" pitchFamily="2" charset="-79"/>
              </a:rPr>
              <a:t>is the institution or program </a:t>
            </a:r>
            <a:r>
              <a:rPr lang="en-US" sz="4000" dirty="0">
                <a:solidFill>
                  <a:srgbClr val="FF0000"/>
                </a:solidFill>
                <a:latin typeface="Aharoni" panose="02010803020104030203" pitchFamily="2" charset="-79"/>
                <a:cs typeface="Aharoni" panose="02010803020104030203" pitchFamily="2" charset="-79"/>
              </a:rPr>
              <a:t>responsible for providing accommodations</a:t>
            </a:r>
            <a:r>
              <a:rPr lang="en-US" sz="4000" dirty="0" smtClean="0">
                <a:solidFill>
                  <a:srgbClr val="FF0000"/>
                </a:solidFill>
                <a:latin typeface="Aharoni" panose="02010803020104030203" pitchFamily="2" charset="-79"/>
                <a:cs typeface="Aharoni" panose="02010803020104030203" pitchFamily="2" charset="-79"/>
              </a:rPr>
              <a:t>.</a:t>
            </a:r>
            <a:endParaRPr lang="en-US" sz="4000" dirty="0">
              <a:solidFill>
                <a:srgbClr val="FF0000"/>
              </a:solidFill>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3496" y="1287887"/>
            <a:ext cx="2402602" cy="3054871"/>
          </a:xfrm>
          <a:prstGeom prst="rect">
            <a:avLst/>
          </a:prstGeom>
        </p:spPr>
      </p:pic>
      <p:sp>
        <p:nvSpPr>
          <p:cNvPr id="5" name="TextBox 4"/>
          <p:cNvSpPr txBox="1"/>
          <p:nvPr/>
        </p:nvSpPr>
        <p:spPr>
          <a:xfrm>
            <a:off x="399245" y="1584101"/>
            <a:ext cx="9387432" cy="2492990"/>
          </a:xfrm>
          <a:prstGeom prst="rect">
            <a:avLst/>
          </a:prstGeom>
          <a:noFill/>
        </p:spPr>
        <p:txBody>
          <a:bodyPr wrap="square" rtlCol="0">
            <a:spAutoFit/>
          </a:bodyPr>
          <a:lstStyle/>
          <a:p>
            <a:r>
              <a:rPr lang="en-US" sz="2600" dirty="0" smtClean="0">
                <a:latin typeface="Aharoni" panose="02010803020104030203" pitchFamily="2" charset="-79"/>
                <a:cs typeface="Aharoni" panose="02010803020104030203" pitchFamily="2" charset="-79"/>
              </a:rPr>
              <a:t>To ensure that their programs and activities are fully accessible to students with disabilities, colleges and universities are required to provide “reasonable accommodations” to their practices, policies, and procedures – and to provide auxiliary aids and services to students with disabilities.</a:t>
            </a:r>
            <a:endParaRPr lang="en-US" sz="2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30110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878506"/>
          </a:xfrm>
        </p:spPr>
        <p:txBody>
          <a:bodyPr/>
          <a:lstStyle/>
          <a:p>
            <a:pPr algn="ctr"/>
            <a:r>
              <a:rPr lang="en-US" dirty="0" smtClean="0"/>
              <a:t>Accommodations</a:t>
            </a:r>
            <a:endParaRPr lang="en-US" dirty="0"/>
          </a:p>
        </p:txBody>
      </p:sp>
      <p:sp>
        <p:nvSpPr>
          <p:cNvPr id="3" name="Content Placeholder 2"/>
          <p:cNvSpPr>
            <a:spLocks noGrp="1"/>
          </p:cNvSpPr>
          <p:nvPr>
            <p:ph idx="1"/>
          </p:nvPr>
        </p:nvSpPr>
        <p:spPr>
          <a:xfrm>
            <a:off x="657224" y="1378039"/>
            <a:ext cx="10753725" cy="5332477"/>
          </a:xfrm>
        </p:spPr>
        <p:txBody>
          <a:bodyPr>
            <a:noAutofit/>
          </a:bodyPr>
          <a:lstStyle/>
          <a:p>
            <a:r>
              <a:rPr lang="en-US" sz="2000" dirty="0" smtClean="0"/>
              <a:t>Some examples of modifications/aid/services might include:</a:t>
            </a:r>
          </a:p>
          <a:p>
            <a:pPr>
              <a:buFont typeface="Wingdings" panose="05000000000000000000" pitchFamily="2" charset="2"/>
              <a:buChar char="§"/>
            </a:pPr>
            <a:r>
              <a:rPr lang="en-US" sz="2000" dirty="0" smtClean="0"/>
              <a:t> Priority registration</a:t>
            </a:r>
          </a:p>
          <a:p>
            <a:pPr>
              <a:buFont typeface="Wingdings" panose="05000000000000000000" pitchFamily="2" charset="2"/>
              <a:buChar char="§"/>
            </a:pPr>
            <a:r>
              <a:rPr lang="en-US" sz="2000" dirty="0" smtClean="0"/>
              <a:t> Course substitutions</a:t>
            </a:r>
          </a:p>
          <a:p>
            <a:pPr>
              <a:buFont typeface="Wingdings" panose="05000000000000000000" pitchFamily="2" charset="2"/>
              <a:buChar char="§"/>
            </a:pPr>
            <a:r>
              <a:rPr lang="en-US" sz="2000" dirty="0" smtClean="0"/>
              <a:t> Testing </a:t>
            </a:r>
            <a:r>
              <a:rPr lang="en-US" sz="2000" dirty="0"/>
              <a:t>in a room with limited distractions</a:t>
            </a:r>
          </a:p>
          <a:p>
            <a:pPr>
              <a:buFont typeface="Wingdings" panose="05000000000000000000" pitchFamily="2" charset="2"/>
              <a:buChar char="§"/>
            </a:pPr>
            <a:r>
              <a:rPr lang="en-US" sz="2000" dirty="0" smtClean="0"/>
              <a:t> Exam </a:t>
            </a:r>
            <a:r>
              <a:rPr lang="en-US" sz="2000" dirty="0"/>
              <a:t>modifications (i.e., extended time on tests, readers, scribes, proctors</a:t>
            </a:r>
            <a:r>
              <a:rPr lang="en-US" sz="2000" dirty="0" smtClean="0"/>
              <a:t>)</a:t>
            </a:r>
          </a:p>
          <a:p>
            <a:pPr>
              <a:buFont typeface="Wingdings" panose="05000000000000000000" pitchFamily="2" charset="2"/>
              <a:buChar char="§"/>
            </a:pPr>
            <a:r>
              <a:rPr lang="en-US" sz="2000" dirty="0" smtClean="0"/>
              <a:t> Permitting the use of calculators</a:t>
            </a:r>
          </a:p>
          <a:p>
            <a:pPr>
              <a:buFont typeface="Wingdings" panose="05000000000000000000" pitchFamily="2" charset="2"/>
              <a:buChar char="§"/>
            </a:pPr>
            <a:r>
              <a:rPr lang="en-US" sz="2000" dirty="0"/>
              <a:t> </a:t>
            </a:r>
            <a:r>
              <a:rPr lang="en-US" sz="2000" dirty="0" smtClean="0"/>
              <a:t>Providing qualified interpreters</a:t>
            </a:r>
          </a:p>
          <a:p>
            <a:pPr>
              <a:buFont typeface="Wingdings" panose="05000000000000000000" pitchFamily="2" charset="2"/>
              <a:buChar char="§"/>
            </a:pPr>
            <a:r>
              <a:rPr lang="en-US" sz="2000" dirty="0" smtClean="0"/>
              <a:t> Providing note-takers or copies of the notes</a:t>
            </a:r>
          </a:p>
          <a:p>
            <a:pPr>
              <a:buFont typeface="Wingdings" panose="05000000000000000000" pitchFamily="2" charset="2"/>
              <a:buChar char="§"/>
            </a:pPr>
            <a:r>
              <a:rPr lang="en-US" sz="2000" dirty="0"/>
              <a:t> </a:t>
            </a:r>
            <a:r>
              <a:rPr lang="en-US" sz="2000" dirty="0" smtClean="0"/>
              <a:t>Providing textbooks and/or classroom materials in alternative formats (i.e., Braille, audiotape, or digital files)</a:t>
            </a:r>
          </a:p>
          <a:p>
            <a:pPr marL="0" indent="0">
              <a:buNone/>
            </a:pPr>
            <a:r>
              <a:rPr lang="en-US" sz="2000" dirty="0" smtClean="0"/>
              <a:t>Note that academic </a:t>
            </a:r>
            <a:r>
              <a:rPr lang="en-US" sz="2000" dirty="0"/>
              <a:t>accommodations must be authorized by a specific office on campus — generally known as the </a:t>
            </a:r>
            <a:r>
              <a:rPr lang="en-US" sz="2000" dirty="0" smtClean="0"/>
              <a:t>“Student Support Services” (or Disability Support Services) office </a:t>
            </a:r>
            <a:r>
              <a:rPr lang="en-US" sz="2000" dirty="0"/>
              <a:t>— and are determined on an individual basis.</a:t>
            </a: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9649" y="499533"/>
            <a:ext cx="3292577" cy="3292577"/>
          </a:xfrm>
          <a:prstGeom prst="rect">
            <a:avLst/>
          </a:prstGeom>
        </p:spPr>
      </p:pic>
    </p:spTree>
    <p:extLst>
      <p:ext uri="{BB962C8B-B14F-4D97-AF65-F5344CB8AC3E}">
        <p14:creationId xmlns:p14="http://schemas.microsoft.com/office/powerpoint/2010/main" val="320153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499533"/>
            <a:ext cx="6127034" cy="827822"/>
          </a:xfrm>
        </p:spPr>
        <p:txBody>
          <a:bodyPr/>
          <a:lstStyle/>
          <a:p>
            <a:r>
              <a:rPr lang="en-US" dirty="0" smtClean="0"/>
              <a:t>Steps to Take…</a:t>
            </a:r>
            <a:endParaRPr lang="en-US" dirty="0"/>
          </a:p>
        </p:txBody>
      </p:sp>
      <p:sp>
        <p:nvSpPr>
          <p:cNvPr id="3" name="Content Placeholder 2"/>
          <p:cNvSpPr>
            <a:spLocks noGrp="1"/>
          </p:cNvSpPr>
          <p:nvPr>
            <p:ph idx="1"/>
          </p:nvPr>
        </p:nvSpPr>
        <p:spPr>
          <a:xfrm>
            <a:off x="499677" y="1327355"/>
            <a:ext cx="6963008" cy="5250426"/>
          </a:xfrm>
        </p:spPr>
        <p:txBody>
          <a:bodyPr>
            <a:normAutofit fontScale="92500" lnSpcReduction="10000"/>
          </a:bodyPr>
          <a:lstStyle/>
          <a:p>
            <a:pPr>
              <a:buFont typeface="Wingdings" panose="05000000000000000000" pitchFamily="2" charset="2"/>
              <a:buChar char="Ø"/>
            </a:pPr>
            <a:r>
              <a:rPr lang="en-US" dirty="0" smtClean="0"/>
              <a:t>The </a:t>
            </a:r>
            <a:r>
              <a:rPr lang="en-US" dirty="0"/>
              <a:t>first thing </a:t>
            </a:r>
            <a:r>
              <a:rPr lang="en-US" dirty="0" smtClean="0"/>
              <a:t>the student should do </a:t>
            </a:r>
            <a:r>
              <a:rPr lang="en-US" dirty="0"/>
              <a:t>is contact the person in charge of accommodations on campus and </a:t>
            </a:r>
            <a:r>
              <a:rPr lang="en-US" b="1" dirty="0"/>
              <a:t>register as a student with a </a:t>
            </a:r>
            <a:r>
              <a:rPr lang="en-US" b="1" dirty="0" smtClean="0"/>
              <a:t>disability </a:t>
            </a:r>
            <a:r>
              <a:rPr lang="en-US" dirty="0" smtClean="0"/>
              <a:t>(</a:t>
            </a:r>
            <a:r>
              <a:rPr lang="en-US" u="sng" dirty="0" smtClean="0"/>
              <a:t>student’s responsibility</a:t>
            </a:r>
            <a:r>
              <a:rPr lang="en-US" dirty="0" smtClean="0"/>
              <a:t>). Usually </a:t>
            </a:r>
            <a:r>
              <a:rPr lang="en-US" dirty="0"/>
              <a:t>this person is called the </a:t>
            </a:r>
            <a:r>
              <a:rPr lang="en-US" dirty="0" smtClean="0"/>
              <a:t>Coordinator </a:t>
            </a:r>
            <a:r>
              <a:rPr lang="en-US" dirty="0"/>
              <a:t>of </a:t>
            </a:r>
            <a:r>
              <a:rPr lang="en-US" dirty="0" smtClean="0"/>
              <a:t>Student Support Services (SSS) or Disability Support Services </a:t>
            </a:r>
            <a:r>
              <a:rPr lang="en-US" dirty="0"/>
              <a:t>(DSS</a:t>
            </a:r>
            <a:r>
              <a:rPr lang="en-US" dirty="0" smtClean="0"/>
              <a:t>).</a:t>
            </a:r>
          </a:p>
          <a:p>
            <a:pPr>
              <a:buFont typeface="Wingdings" panose="05000000000000000000" pitchFamily="2" charset="2"/>
              <a:buChar char="Ø"/>
            </a:pPr>
            <a:r>
              <a:rPr lang="en-US" dirty="0" smtClean="0"/>
              <a:t> When the student meets with the SSS or DSS Coordinator, the student must </a:t>
            </a:r>
            <a:r>
              <a:rPr lang="en-US" dirty="0"/>
              <a:t>provide </a:t>
            </a:r>
            <a:r>
              <a:rPr lang="en-US" dirty="0" smtClean="0"/>
              <a:t>that individual with </a:t>
            </a:r>
            <a:r>
              <a:rPr lang="en-US" dirty="0"/>
              <a:t>current documentation of </a:t>
            </a:r>
            <a:r>
              <a:rPr lang="en-US" dirty="0" smtClean="0"/>
              <a:t>the disability</a:t>
            </a:r>
            <a:r>
              <a:rPr lang="en-US" dirty="0"/>
              <a:t>. </a:t>
            </a:r>
            <a:r>
              <a:rPr lang="en-US" b="1" u="sng" dirty="0">
                <a:latin typeface="Aharoni" panose="02010803020104030203" pitchFamily="2" charset="-79"/>
                <a:cs typeface="Aharoni" panose="02010803020104030203" pitchFamily="2" charset="-79"/>
              </a:rPr>
              <a:t>IEP forms are usually not considered documentation</a:t>
            </a:r>
            <a:r>
              <a:rPr lang="en-US" b="1" dirty="0">
                <a:latin typeface="Aharoni" panose="02010803020104030203" pitchFamily="2" charset="-79"/>
                <a:cs typeface="Aharoni" panose="02010803020104030203" pitchFamily="2" charset="-79"/>
              </a:rPr>
              <a:t>. </a:t>
            </a:r>
            <a:r>
              <a:rPr lang="en-US" dirty="0" smtClean="0"/>
              <a:t>Check </a:t>
            </a:r>
            <a:r>
              <a:rPr lang="en-US" dirty="0"/>
              <a:t>the </a:t>
            </a:r>
            <a:r>
              <a:rPr lang="en-US" dirty="0" smtClean="0"/>
              <a:t>college or university’s web site </a:t>
            </a:r>
            <a:r>
              <a:rPr lang="en-US" dirty="0"/>
              <a:t>for </a:t>
            </a:r>
            <a:r>
              <a:rPr lang="en-US" dirty="0" smtClean="0"/>
              <a:t>a handbook </a:t>
            </a:r>
            <a:r>
              <a:rPr lang="en-US" dirty="0"/>
              <a:t>for students with disabilities. </a:t>
            </a:r>
            <a:r>
              <a:rPr lang="en-US" dirty="0" smtClean="0"/>
              <a:t>Often, it will detail what </a:t>
            </a:r>
            <a:r>
              <a:rPr lang="en-US" dirty="0"/>
              <a:t>the documentation requirements </a:t>
            </a:r>
            <a:r>
              <a:rPr lang="en-US" dirty="0" smtClean="0"/>
              <a:t>are. Students can also ask the SSS Coordinator, the Dean of Student Affairs, or their academic advisor.</a:t>
            </a:r>
          </a:p>
          <a:p>
            <a:pPr>
              <a:buFont typeface="Wingdings" panose="05000000000000000000" pitchFamily="2" charset="2"/>
              <a:buChar char="Ø"/>
            </a:pPr>
            <a:r>
              <a:rPr lang="en-US" dirty="0" smtClean="0"/>
              <a:t>The student should discuss </a:t>
            </a:r>
            <a:r>
              <a:rPr lang="en-US" dirty="0"/>
              <a:t>accommodation needs with the DSS </a:t>
            </a:r>
            <a:r>
              <a:rPr lang="en-US" dirty="0" smtClean="0"/>
              <a:t>Coordinator</a:t>
            </a:r>
            <a:r>
              <a:rPr lang="en-US" dirty="0"/>
              <a:t>. </a:t>
            </a:r>
            <a:r>
              <a:rPr lang="en-US" dirty="0" smtClean="0"/>
              <a:t>Accommodations used </a:t>
            </a:r>
            <a:r>
              <a:rPr lang="en-US" dirty="0"/>
              <a:t>in the </a:t>
            </a:r>
            <a:r>
              <a:rPr lang="en-US" dirty="0" smtClean="0"/>
              <a:t>past – including what </a:t>
            </a:r>
            <a:r>
              <a:rPr lang="en-US" dirty="0"/>
              <a:t>has </a:t>
            </a:r>
            <a:r>
              <a:rPr lang="en-US" dirty="0" smtClean="0"/>
              <a:t>worked or not – </a:t>
            </a:r>
            <a:r>
              <a:rPr lang="en-US" dirty="0"/>
              <a:t>and what </a:t>
            </a:r>
            <a:r>
              <a:rPr lang="en-US" dirty="0" smtClean="0"/>
              <a:t>he/she thinks will be needed </a:t>
            </a:r>
            <a:r>
              <a:rPr lang="en-US" dirty="0"/>
              <a:t>while in </a:t>
            </a:r>
            <a:r>
              <a:rPr lang="en-US" dirty="0" smtClean="0"/>
              <a:t>college should be discussed.</a:t>
            </a:r>
          </a:p>
          <a:p>
            <a:pPr>
              <a:buFont typeface="Wingdings" panose="05000000000000000000" pitchFamily="2" charset="2"/>
              <a:buChar char="Ø"/>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2685" y="2289696"/>
            <a:ext cx="4600739" cy="2523886"/>
          </a:xfrm>
          <a:prstGeom prst="rect">
            <a:avLst/>
          </a:prstGeom>
        </p:spPr>
      </p:pic>
    </p:spTree>
    <p:extLst>
      <p:ext uri="{BB962C8B-B14F-4D97-AF65-F5344CB8AC3E}">
        <p14:creationId xmlns:p14="http://schemas.microsoft.com/office/powerpoint/2010/main" val="3340420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990054"/>
          </a:xfrm>
        </p:spPr>
        <p:txBody>
          <a:bodyPr/>
          <a:lstStyle/>
          <a:p>
            <a:r>
              <a:rPr lang="en-US" dirty="0" smtClean="0"/>
              <a:t>Next Steps…</a:t>
            </a:r>
            <a:endParaRPr lang="en-US" dirty="0"/>
          </a:p>
        </p:txBody>
      </p:sp>
      <p:sp>
        <p:nvSpPr>
          <p:cNvPr id="3" name="Content Placeholder 2"/>
          <p:cNvSpPr>
            <a:spLocks noGrp="1"/>
          </p:cNvSpPr>
          <p:nvPr>
            <p:ph idx="1"/>
          </p:nvPr>
        </p:nvSpPr>
        <p:spPr>
          <a:xfrm>
            <a:off x="657224" y="1489587"/>
            <a:ext cx="10753725" cy="4728333"/>
          </a:xfrm>
        </p:spPr>
        <p:txBody>
          <a:bodyPr>
            <a:normAutofit fontScale="92500" lnSpcReduction="20000"/>
          </a:bodyPr>
          <a:lstStyle/>
          <a:p>
            <a:pPr>
              <a:buFont typeface="Wingdings" panose="05000000000000000000" pitchFamily="2" charset="2"/>
              <a:buChar char="Ø"/>
            </a:pPr>
            <a:r>
              <a:rPr lang="en-US" dirty="0"/>
              <a:t>The person in charge of accommodations will </a:t>
            </a:r>
            <a:r>
              <a:rPr lang="en-US" dirty="0" smtClean="0"/>
              <a:t>then review the documentation </a:t>
            </a:r>
            <a:r>
              <a:rPr lang="en-US" dirty="0"/>
              <a:t>and determine </a:t>
            </a:r>
            <a:r>
              <a:rPr lang="en-US" dirty="0" smtClean="0"/>
              <a:t>whether or not the student is eligible </a:t>
            </a:r>
            <a:r>
              <a:rPr lang="en-US" dirty="0"/>
              <a:t>for </a:t>
            </a:r>
            <a:r>
              <a:rPr lang="en-US" dirty="0" smtClean="0"/>
              <a:t>services – and, if so, which accommodations </a:t>
            </a:r>
            <a:r>
              <a:rPr lang="en-US" dirty="0"/>
              <a:t>the college or university will </a:t>
            </a:r>
            <a:r>
              <a:rPr lang="en-US" dirty="0" smtClean="0"/>
              <a:t>provide. </a:t>
            </a:r>
            <a:r>
              <a:rPr lang="en-US" dirty="0"/>
              <a:t>The person in charge of accommodations will </a:t>
            </a:r>
            <a:r>
              <a:rPr lang="en-US" dirty="0" smtClean="0"/>
              <a:t>then give the student a </a:t>
            </a:r>
            <a:r>
              <a:rPr lang="en-US" dirty="0"/>
              <a:t>letter of accommodations informing </a:t>
            </a:r>
            <a:r>
              <a:rPr lang="en-US" dirty="0" smtClean="0"/>
              <a:t>professors </a:t>
            </a:r>
            <a:r>
              <a:rPr lang="en-US" dirty="0"/>
              <a:t>of authorized accommodations.</a:t>
            </a:r>
          </a:p>
          <a:p>
            <a:pPr>
              <a:buFont typeface="Wingdings" panose="05000000000000000000" pitchFamily="2" charset="2"/>
              <a:buChar char="Ø"/>
            </a:pPr>
            <a:r>
              <a:rPr lang="en-US" dirty="0" smtClean="0"/>
              <a:t>The student </a:t>
            </a:r>
            <a:r>
              <a:rPr lang="en-US" dirty="0"/>
              <a:t>should then give </a:t>
            </a:r>
            <a:r>
              <a:rPr lang="en-US" dirty="0" smtClean="0"/>
              <a:t>the accommodation </a:t>
            </a:r>
            <a:r>
              <a:rPr lang="en-US" dirty="0"/>
              <a:t>letter to professors and be prepared to talk with </a:t>
            </a:r>
            <a:r>
              <a:rPr lang="en-US" dirty="0" smtClean="0"/>
              <a:t>professors </a:t>
            </a:r>
            <a:r>
              <a:rPr lang="en-US" dirty="0"/>
              <a:t>about how to receive accommodations. </a:t>
            </a:r>
            <a:endParaRPr lang="en-US" dirty="0" smtClean="0"/>
          </a:p>
          <a:p>
            <a:pPr marL="0" indent="0">
              <a:buNone/>
            </a:pPr>
            <a:r>
              <a:rPr lang="en-US" dirty="0" smtClean="0"/>
              <a:t>NOTE:  *Accommodations </a:t>
            </a:r>
            <a:r>
              <a:rPr lang="en-US" dirty="0"/>
              <a:t>go into effect once the Accommodation Letters have been delivered and are not expected to be retroactive</a:t>
            </a:r>
            <a:r>
              <a:rPr lang="en-US" dirty="0" smtClean="0"/>
              <a:t>.* Therefore, it </a:t>
            </a:r>
            <a:r>
              <a:rPr lang="en-US" dirty="0"/>
              <a:t>is highly recommended that </a:t>
            </a:r>
            <a:r>
              <a:rPr lang="en-US" dirty="0" smtClean="0"/>
              <a:t>students give the letter </a:t>
            </a:r>
            <a:r>
              <a:rPr lang="en-US" dirty="0"/>
              <a:t>to </a:t>
            </a:r>
            <a:r>
              <a:rPr lang="en-US" dirty="0" smtClean="0"/>
              <a:t>professors </a:t>
            </a:r>
            <a:r>
              <a:rPr lang="en-US" dirty="0"/>
              <a:t>in the beginning of the semester, but </a:t>
            </a:r>
            <a:r>
              <a:rPr lang="en-US" dirty="0" smtClean="0"/>
              <a:t>they may </a:t>
            </a:r>
            <a:r>
              <a:rPr lang="en-US" dirty="0"/>
              <a:t>do </a:t>
            </a:r>
            <a:r>
              <a:rPr lang="en-US" dirty="0" smtClean="0"/>
              <a:t>so at </a:t>
            </a:r>
            <a:r>
              <a:rPr lang="en-US" dirty="0"/>
              <a:t>any point during the </a:t>
            </a:r>
            <a:r>
              <a:rPr lang="en-US" dirty="0" smtClean="0"/>
              <a:t>semester. </a:t>
            </a:r>
          </a:p>
          <a:p>
            <a:pPr>
              <a:buFont typeface="Wingdings" panose="05000000000000000000" pitchFamily="2" charset="2"/>
              <a:buChar char="Ø"/>
            </a:pPr>
            <a:r>
              <a:rPr lang="en-US" dirty="0" smtClean="0"/>
              <a:t>Professors should provide </a:t>
            </a:r>
            <a:r>
              <a:rPr lang="en-US" dirty="0"/>
              <a:t>the accommodations that are specified in the </a:t>
            </a:r>
            <a:r>
              <a:rPr lang="en-US" dirty="0" smtClean="0"/>
              <a:t>letter, and they must </a:t>
            </a:r>
            <a:r>
              <a:rPr lang="en-US" dirty="0"/>
              <a:t>keep this information confidential. If the professor has questions about the letter that </a:t>
            </a:r>
            <a:r>
              <a:rPr lang="en-US" dirty="0" smtClean="0"/>
              <a:t>a student doesn’t feel </a:t>
            </a:r>
            <a:r>
              <a:rPr lang="en-US" dirty="0"/>
              <a:t>comfortable answering, </a:t>
            </a:r>
            <a:r>
              <a:rPr lang="en-US" dirty="0" smtClean="0"/>
              <a:t>he/she should discuss with the SSS </a:t>
            </a:r>
            <a:r>
              <a:rPr lang="en-US" dirty="0"/>
              <a:t>coordinator.</a:t>
            </a:r>
          </a:p>
          <a:p>
            <a:pPr>
              <a:buFont typeface="Wingdings" panose="05000000000000000000" pitchFamily="2" charset="2"/>
              <a:buChar char="Ø"/>
            </a:pPr>
            <a:r>
              <a:rPr lang="en-US" dirty="0" smtClean="0"/>
              <a:t>Students </a:t>
            </a:r>
            <a:r>
              <a:rPr lang="en-US" dirty="0"/>
              <a:t>should monitor accommodations. Are the accommodations working? Are additional accommodations needed? If so, student should contact the </a:t>
            </a:r>
            <a:r>
              <a:rPr lang="en-US" dirty="0" smtClean="0"/>
              <a:t>SSS coordinator.</a:t>
            </a:r>
            <a:endParaRPr lang="en-US" dirty="0"/>
          </a:p>
        </p:txBody>
      </p:sp>
    </p:spTree>
    <p:extLst>
      <p:ext uri="{BB962C8B-B14F-4D97-AF65-F5344CB8AC3E}">
        <p14:creationId xmlns:p14="http://schemas.microsoft.com/office/powerpoint/2010/main" val="2330976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916312"/>
          </a:xfrm>
        </p:spPr>
        <p:txBody>
          <a:bodyPr/>
          <a:lstStyle/>
          <a:p>
            <a:r>
              <a:rPr lang="en-US" dirty="0" smtClean="0"/>
              <a:t>Independent Living</a:t>
            </a:r>
            <a:endParaRPr lang="en-US" dirty="0"/>
          </a:p>
        </p:txBody>
      </p:sp>
      <p:sp>
        <p:nvSpPr>
          <p:cNvPr id="3" name="Content Placeholder 2"/>
          <p:cNvSpPr>
            <a:spLocks noGrp="1"/>
          </p:cNvSpPr>
          <p:nvPr>
            <p:ph idx="1"/>
          </p:nvPr>
        </p:nvSpPr>
        <p:spPr>
          <a:xfrm>
            <a:off x="412124" y="1415845"/>
            <a:ext cx="5434885" cy="5330631"/>
          </a:xfrm>
        </p:spPr>
        <p:txBody>
          <a:bodyPr>
            <a:noAutofit/>
          </a:bodyPr>
          <a:lstStyle/>
          <a:p>
            <a:pPr lvl="1">
              <a:buFont typeface="Wingdings" panose="05000000000000000000" pitchFamily="2" charset="2"/>
              <a:buChar char="§"/>
            </a:pPr>
            <a:r>
              <a:rPr lang="en-US" sz="2600" dirty="0" smtClean="0"/>
              <a:t>Where is the student going to live?</a:t>
            </a:r>
          </a:p>
          <a:p>
            <a:pPr lvl="1">
              <a:buFont typeface="Wingdings" panose="05000000000000000000" pitchFamily="2" charset="2"/>
              <a:buChar char="§"/>
            </a:pPr>
            <a:r>
              <a:rPr lang="en-US" sz="2600" dirty="0" smtClean="0"/>
              <a:t>How will he/she travel from one place to another?</a:t>
            </a:r>
          </a:p>
          <a:p>
            <a:pPr lvl="1">
              <a:buFont typeface="Wingdings" panose="05000000000000000000" pitchFamily="2" charset="2"/>
              <a:buChar char="§"/>
            </a:pPr>
            <a:r>
              <a:rPr lang="en-US" sz="2600" dirty="0" smtClean="0"/>
              <a:t>Will the student require supports to live independently in the community?</a:t>
            </a:r>
          </a:p>
          <a:p>
            <a:pPr lvl="1">
              <a:buFont typeface="Wingdings" panose="05000000000000000000" pitchFamily="2" charset="2"/>
              <a:buChar char="§"/>
            </a:pPr>
            <a:r>
              <a:rPr lang="en-US" sz="2600" dirty="0" smtClean="0"/>
              <a:t>Will he/she need help with finances?</a:t>
            </a:r>
          </a:p>
          <a:p>
            <a:pPr lvl="1">
              <a:buFont typeface="Wingdings" panose="05000000000000000000" pitchFamily="2" charset="2"/>
              <a:buChar char="§"/>
            </a:pPr>
            <a:r>
              <a:rPr lang="en-US" sz="2600" dirty="0" smtClean="0"/>
              <a:t>How will the student access healthcare?</a:t>
            </a:r>
          </a:p>
          <a:p>
            <a:pPr lvl="1">
              <a:buFont typeface="Wingdings" panose="05000000000000000000" pitchFamily="2" charset="2"/>
              <a:buChar char="§"/>
            </a:pPr>
            <a:r>
              <a:rPr lang="en-US" sz="2600" dirty="0" smtClean="0"/>
              <a:t>What recreation and leisure opportunities can the student access at the school/ in the community?</a:t>
            </a:r>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319" y="250351"/>
            <a:ext cx="3807018" cy="21283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611" y="2578306"/>
            <a:ext cx="3147860" cy="21115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1530" y="2378684"/>
            <a:ext cx="3969705" cy="39300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265" y="4655086"/>
            <a:ext cx="2163973" cy="2091390"/>
          </a:xfrm>
          <a:prstGeom prst="rect">
            <a:avLst/>
          </a:prstGeom>
        </p:spPr>
      </p:pic>
    </p:spTree>
    <p:extLst>
      <p:ext uri="{BB962C8B-B14F-4D97-AF65-F5344CB8AC3E}">
        <p14:creationId xmlns:p14="http://schemas.microsoft.com/office/powerpoint/2010/main" val="1543970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Assistive Technology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4861" y="1779543"/>
            <a:ext cx="9088102" cy="4752859"/>
          </a:xfrm>
        </p:spPr>
      </p:pic>
    </p:spTree>
    <p:extLst>
      <p:ext uri="{BB962C8B-B14F-4D97-AF65-F5344CB8AC3E}">
        <p14:creationId xmlns:p14="http://schemas.microsoft.com/office/powerpoint/2010/main" val="3309672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Assistive Technology</a:t>
            </a:r>
            <a:endParaRPr lang="en-US" dirty="0"/>
          </a:p>
        </p:txBody>
      </p:sp>
      <p:sp>
        <p:nvSpPr>
          <p:cNvPr id="3" name="Content Placeholder 2"/>
          <p:cNvSpPr>
            <a:spLocks noGrp="1"/>
          </p:cNvSpPr>
          <p:nvPr>
            <p:ph idx="1"/>
          </p:nvPr>
        </p:nvSpPr>
        <p:spPr>
          <a:xfrm>
            <a:off x="676657" y="2011680"/>
            <a:ext cx="5002926" cy="4569423"/>
          </a:xfrm>
        </p:spPr>
        <p:txBody>
          <a:bodyPr>
            <a:normAutofit fontScale="92500" lnSpcReduction="20000"/>
          </a:bodyPr>
          <a:lstStyle/>
          <a:p>
            <a:r>
              <a:rPr lang="en-US" u="sng" dirty="0" smtClean="0"/>
              <a:t>Know the learning style</a:t>
            </a:r>
          </a:p>
          <a:p>
            <a:pPr>
              <a:buFont typeface="Wingdings" panose="05000000000000000000" pitchFamily="2" charset="2"/>
              <a:buChar char="Ø"/>
            </a:pPr>
            <a:r>
              <a:rPr lang="en-US" dirty="0" smtClean="0"/>
              <a:t>Know needs and discover what AT devices and software best meet needs – If you haven’t found the right tool, keep experimenting with possible AT devices. Share ideas with teachers, therapists, and family members so they can help you find the right solution.</a:t>
            </a:r>
          </a:p>
          <a:p>
            <a:pPr>
              <a:buFont typeface="Wingdings" panose="05000000000000000000" pitchFamily="2" charset="2"/>
              <a:buChar char="Ø"/>
            </a:pPr>
            <a:r>
              <a:rPr lang="en-US" dirty="0" smtClean="0"/>
              <a:t>Identify AT resources offered by the student’s preferred colleges – Investigate resources available through the SSS office located at each preferred college.</a:t>
            </a:r>
          </a:p>
          <a:p>
            <a:pPr>
              <a:buFont typeface="Wingdings" panose="05000000000000000000" pitchFamily="2" charset="2"/>
              <a:buChar char="Ø"/>
            </a:pPr>
            <a:r>
              <a:rPr lang="en-US" dirty="0" smtClean="0"/>
              <a:t>Find out about maintaining AT devices and knowing where to go for help – Keep manuals, contact info, etc., in a folder, so when trouble arises, everything is in one place. No more “the dog ate my homework” excuses. </a:t>
            </a:r>
            <a:r>
              <a:rPr lang="en-US" dirty="0" smtClean="0">
                <a:sym typeface="Wingdings" panose="05000000000000000000" pitchFamily="2" charset="2"/>
              </a:rPr>
              <a:t></a:t>
            </a:r>
            <a:endParaRPr lang="en-US" dirty="0" smtClean="0"/>
          </a:p>
          <a:p>
            <a:endParaRPr lang="en-US" dirty="0"/>
          </a:p>
        </p:txBody>
      </p:sp>
      <p:pic>
        <p:nvPicPr>
          <p:cNvPr id="1026" name="Picture 2" descr="https://s-media-cache-ak0.pinimg.com/originals/ef/d1/99/efd1994d067a9a032a9370033cdba1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670" y="1779861"/>
            <a:ext cx="5088762" cy="320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98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7" y="0"/>
            <a:ext cx="10772775" cy="993913"/>
          </a:xfrm>
        </p:spPr>
        <p:txBody>
          <a:bodyPr/>
          <a:lstStyle/>
          <a:p>
            <a:pPr algn="ctr"/>
            <a:r>
              <a:rPr lang="en-US" dirty="0" smtClean="0"/>
              <a:t>How can parents help?</a:t>
            </a:r>
            <a:endParaRPr lang="en-US" dirty="0"/>
          </a:p>
        </p:txBody>
      </p:sp>
      <p:sp>
        <p:nvSpPr>
          <p:cNvPr id="3" name="Content Placeholder 2"/>
          <p:cNvSpPr>
            <a:spLocks noGrp="1"/>
          </p:cNvSpPr>
          <p:nvPr>
            <p:ph idx="1"/>
          </p:nvPr>
        </p:nvSpPr>
        <p:spPr>
          <a:xfrm>
            <a:off x="206062" y="901148"/>
            <a:ext cx="7188651" cy="5956852"/>
          </a:xfrm>
        </p:spPr>
        <p:txBody>
          <a:bodyPr>
            <a:normAutofit fontScale="92500"/>
          </a:bodyPr>
          <a:lstStyle/>
          <a:p>
            <a:r>
              <a:rPr lang="en-US" sz="2200" dirty="0"/>
              <a:t>Parents of youth with disabilities are often very good at advocating for their child in a variety of settings They may not be as familiar with the importance of transition planning, or what they can do to help their youth be better prepared for the adult world of employment, postsecondary education, and independent living. Here are some tips to help you maximize your role as a parent and partner during secondary transition planning:</a:t>
            </a:r>
          </a:p>
          <a:p>
            <a:pPr lvl="1">
              <a:buFont typeface="Wingdings" panose="05000000000000000000" pitchFamily="2" charset="2"/>
              <a:buChar char="§"/>
            </a:pPr>
            <a:r>
              <a:rPr lang="en-US" sz="1900" dirty="0"/>
              <a:t>Understand your child’s </a:t>
            </a:r>
            <a:r>
              <a:rPr lang="en-US" sz="1900" dirty="0" smtClean="0"/>
              <a:t>disability – During transition planning, seek to better understand how the disability may affect your child’s pursuit of post-secondary education, employment, or independent living.</a:t>
            </a:r>
          </a:p>
          <a:p>
            <a:pPr lvl="1">
              <a:buFont typeface="Wingdings" panose="05000000000000000000" pitchFamily="2" charset="2"/>
              <a:buChar char="§"/>
            </a:pPr>
            <a:r>
              <a:rPr lang="en-US" sz="1900" dirty="0" smtClean="0"/>
              <a:t>Help your child to build self-confidence and self-determination – Help your child to discover his/her interests &amp; strengths and to build upon them. Research possible careers in these areas.</a:t>
            </a:r>
          </a:p>
          <a:p>
            <a:pPr lvl="1">
              <a:buFont typeface="Wingdings" panose="05000000000000000000" pitchFamily="2" charset="2"/>
              <a:buChar char="§"/>
            </a:pPr>
            <a:r>
              <a:rPr lang="en-US" sz="1900" dirty="0" smtClean="0"/>
              <a:t>Help </a:t>
            </a:r>
            <a:r>
              <a:rPr lang="en-US" sz="1900" dirty="0"/>
              <a:t>your youth develop independence in learning, studying and living </a:t>
            </a:r>
            <a:r>
              <a:rPr lang="en-US" sz="1900" dirty="0" smtClean="0"/>
              <a:t>skills – Positive traits such as eagerness to learn new things, effectively managing time, and taking responsibility for doing a good job will serve youth well in the adult world, esp. when it comes to postsecondary education and employment.</a:t>
            </a:r>
            <a:endParaRPr lang="en-US" sz="1900" dirty="0"/>
          </a:p>
          <a:p>
            <a:pPr lvl="1">
              <a:buFont typeface="Wingdings" panose="05000000000000000000" pitchFamily="2" charset="2"/>
              <a:buChar char="§"/>
            </a:pPr>
            <a:r>
              <a:rPr lang="en-US" sz="1900" dirty="0"/>
              <a:t>Understand the impact </a:t>
            </a:r>
            <a:r>
              <a:rPr lang="en-US" sz="1900" dirty="0" smtClean="0"/>
              <a:t>of “soft skills” on employment and educational success &amp; use activities in the home to build those skills – Teach your child how to communicate appropriately with others, maintain personal appearance, take work direction, and resolve conflict.</a:t>
            </a:r>
            <a:endParaRPr lang="en-US" sz="19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713" y="1004938"/>
            <a:ext cx="4797287" cy="5853062"/>
          </a:xfrm>
          <a:prstGeom prst="rect">
            <a:avLst/>
          </a:prstGeom>
        </p:spPr>
      </p:pic>
    </p:spTree>
    <p:extLst>
      <p:ext uri="{BB962C8B-B14F-4D97-AF65-F5344CB8AC3E}">
        <p14:creationId xmlns:p14="http://schemas.microsoft.com/office/powerpoint/2010/main" val="404200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can VR help?</a:t>
            </a:r>
            <a:endParaRPr lang="en-US" dirty="0"/>
          </a:p>
        </p:txBody>
      </p:sp>
      <p:sp>
        <p:nvSpPr>
          <p:cNvPr id="3" name="Content Placeholder 2"/>
          <p:cNvSpPr>
            <a:spLocks noGrp="1"/>
          </p:cNvSpPr>
          <p:nvPr>
            <p:ph idx="1"/>
          </p:nvPr>
        </p:nvSpPr>
        <p:spPr>
          <a:xfrm>
            <a:off x="676656" y="2011680"/>
            <a:ext cx="10753725" cy="3873965"/>
          </a:xfrm>
        </p:spPr>
        <p:txBody>
          <a:bodyPr>
            <a:normAutofit lnSpcReduction="10000"/>
          </a:bodyPr>
          <a:lstStyle/>
          <a:p>
            <a:pPr lvl="1">
              <a:buFont typeface="Wingdings" panose="05000000000000000000" pitchFamily="2" charset="2"/>
              <a:buChar char="§"/>
            </a:pPr>
            <a:r>
              <a:rPr lang="en-US" dirty="0" smtClean="0"/>
              <a:t>Counseling &amp; guidance (job exploration, etc.)</a:t>
            </a:r>
          </a:p>
          <a:p>
            <a:pPr lvl="1">
              <a:buFont typeface="Wingdings" panose="05000000000000000000" pitchFamily="2" charset="2"/>
              <a:buChar char="§"/>
            </a:pPr>
            <a:r>
              <a:rPr lang="en-US" dirty="0" smtClean="0"/>
              <a:t>Vocational Evaluations (Lakeshore)</a:t>
            </a:r>
          </a:p>
          <a:p>
            <a:pPr lvl="1">
              <a:buFont typeface="Wingdings" panose="05000000000000000000" pitchFamily="2" charset="2"/>
              <a:buChar char="§"/>
            </a:pPr>
            <a:r>
              <a:rPr lang="en-US" dirty="0" smtClean="0"/>
              <a:t>Testing for college potential</a:t>
            </a:r>
          </a:p>
          <a:p>
            <a:pPr lvl="1">
              <a:buFont typeface="Wingdings" panose="05000000000000000000" pitchFamily="2" charset="2"/>
              <a:buChar char="§"/>
            </a:pPr>
            <a:r>
              <a:rPr lang="en-US" dirty="0" smtClean="0"/>
              <a:t>Planning for college</a:t>
            </a:r>
          </a:p>
          <a:p>
            <a:pPr lvl="1">
              <a:buFont typeface="Wingdings" panose="05000000000000000000" pitchFamily="2" charset="2"/>
              <a:buChar char="§"/>
            </a:pPr>
            <a:r>
              <a:rPr lang="en-US" dirty="0" smtClean="0"/>
              <a:t>College Prep</a:t>
            </a:r>
          </a:p>
          <a:p>
            <a:pPr lvl="1">
              <a:buFont typeface="Wingdings" panose="05000000000000000000" pitchFamily="2" charset="2"/>
              <a:buChar char="§"/>
            </a:pPr>
            <a:r>
              <a:rPr lang="en-US" dirty="0" smtClean="0"/>
              <a:t>Adaptive Driver Training (Lakeshore)</a:t>
            </a:r>
          </a:p>
          <a:p>
            <a:pPr lvl="1">
              <a:buFont typeface="Wingdings" panose="05000000000000000000" pitchFamily="2" charset="2"/>
              <a:buChar char="§"/>
            </a:pPr>
            <a:r>
              <a:rPr lang="en-US" dirty="0" smtClean="0"/>
              <a:t>Job Readiness</a:t>
            </a:r>
          </a:p>
          <a:p>
            <a:pPr lvl="1">
              <a:buFont typeface="Wingdings" panose="05000000000000000000" pitchFamily="2" charset="2"/>
              <a:buChar char="§"/>
            </a:pPr>
            <a:r>
              <a:rPr lang="en-US" dirty="0" smtClean="0"/>
              <a:t>Assistance finding competitive employment</a:t>
            </a:r>
          </a:p>
          <a:p>
            <a:pPr lvl="1">
              <a:buFont typeface="Wingdings" panose="05000000000000000000" pitchFamily="2" charset="2"/>
              <a:buChar char="§"/>
            </a:pPr>
            <a:r>
              <a:rPr lang="en-US" dirty="0" smtClean="0"/>
              <a:t>Supported employment</a:t>
            </a:r>
          </a:p>
          <a:p>
            <a:pPr lvl="1">
              <a:buFont typeface="Wingdings" panose="05000000000000000000" pitchFamily="2" charset="2"/>
              <a:buChar char="§"/>
            </a:pPr>
            <a:r>
              <a:rPr lang="en-US" dirty="0" smtClean="0"/>
              <a:t>Independent living</a:t>
            </a:r>
          </a:p>
          <a:p>
            <a:pPr lvl="1">
              <a:buFont typeface="Wingdings" panose="05000000000000000000" pitchFamily="2" charset="2"/>
              <a:buChar char="§"/>
            </a:pPr>
            <a:r>
              <a:rPr lang="en-US" dirty="0" smtClean="0"/>
              <a:t>Assistive technology assessments</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313757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7740" y="2144210"/>
            <a:ext cx="2857500" cy="2857500"/>
          </a:xfrm>
        </p:spPr>
      </p:pic>
      <p:sp>
        <p:nvSpPr>
          <p:cNvPr id="5" name="TextBox 4"/>
          <p:cNvSpPr txBox="1"/>
          <p:nvPr/>
        </p:nvSpPr>
        <p:spPr>
          <a:xfrm>
            <a:off x="4289869" y="5549889"/>
            <a:ext cx="2640169" cy="523220"/>
          </a:xfrm>
          <a:prstGeom prst="rect">
            <a:avLst/>
          </a:prstGeom>
          <a:noFill/>
        </p:spPr>
        <p:txBody>
          <a:bodyPr wrap="square" rtlCol="0">
            <a:spAutoFit/>
          </a:bodyPr>
          <a:lstStyle/>
          <a:p>
            <a:r>
              <a:rPr lang="en-US" sz="2800" dirty="0" smtClean="0">
                <a:solidFill>
                  <a:srgbClr val="FF9900"/>
                </a:solidFill>
                <a:latin typeface="Arial Rounded MT Bold" panose="020F0704030504030204" pitchFamily="34" charset="0"/>
              </a:rPr>
              <a:t>WORK</a:t>
            </a:r>
            <a:endParaRPr lang="en-US" sz="2800" dirty="0">
              <a:solidFill>
                <a:srgbClr val="FF9900"/>
              </a:solidFill>
              <a:latin typeface="Arial Rounded MT Bold" panose="020F0704030504030204" pitchFamily="34" charset="0"/>
            </a:endParaRPr>
          </a:p>
        </p:txBody>
      </p:sp>
      <p:sp>
        <p:nvSpPr>
          <p:cNvPr id="6" name="TextBox 5"/>
          <p:cNvSpPr txBox="1"/>
          <p:nvPr/>
        </p:nvSpPr>
        <p:spPr>
          <a:xfrm>
            <a:off x="3806107" y="641924"/>
            <a:ext cx="2498502" cy="954107"/>
          </a:xfrm>
          <a:prstGeom prst="rect">
            <a:avLst/>
          </a:prstGeom>
          <a:noFill/>
        </p:spPr>
        <p:txBody>
          <a:bodyPr wrap="square" rtlCol="0">
            <a:spAutoFit/>
          </a:bodyPr>
          <a:lstStyle/>
          <a:p>
            <a:r>
              <a:rPr lang="en-US" sz="2800" dirty="0" smtClean="0">
                <a:solidFill>
                  <a:srgbClr val="7030A0"/>
                </a:solidFill>
                <a:latin typeface="Arial Rounded MT Bold" panose="020F0704030504030204" pitchFamily="34" charset="0"/>
              </a:rPr>
              <a:t>TWO-YEAR COLLEGE</a:t>
            </a:r>
            <a:endParaRPr lang="en-US" sz="2800" dirty="0">
              <a:solidFill>
                <a:srgbClr val="7030A0"/>
              </a:solidFill>
              <a:latin typeface="Arial Rounded MT Bold" panose="020F0704030504030204" pitchFamily="34" charset="0"/>
            </a:endParaRPr>
          </a:p>
        </p:txBody>
      </p:sp>
      <p:sp>
        <p:nvSpPr>
          <p:cNvPr id="7" name="TextBox 6"/>
          <p:cNvSpPr txBox="1"/>
          <p:nvPr/>
        </p:nvSpPr>
        <p:spPr>
          <a:xfrm>
            <a:off x="7948880" y="1790163"/>
            <a:ext cx="3912563" cy="1384995"/>
          </a:xfrm>
          <a:prstGeom prst="rect">
            <a:avLst/>
          </a:prstGeom>
          <a:noFill/>
        </p:spPr>
        <p:txBody>
          <a:bodyPr wrap="square" rtlCol="0">
            <a:spAutoFit/>
          </a:bodyPr>
          <a:lstStyle/>
          <a:p>
            <a:r>
              <a:rPr lang="en-US" sz="2800" dirty="0" smtClean="0">
                <a:solidFill>
                  <a:srgbClr val="FF0000"/>
                </a:solidFill>
                <a:latin typeface="Arial Rounded MT Bold" panose="020F0704030504030204" pitchFamily="34" charset="0"/>
              </a:rPr>
              <a:t>FOUR-YEAR COLLEGE OR UNIVERSITY</a:t>
            </a:r>
            <a:endParaRPr lang="en-US" sz="2800" dirty="0">
              <a:solidFill>
                <a:srgbClr val="FF0000"/>
              </a:solidFill>
              <a:latin typeface="Arial Rounded MT Bold" panose="020F0704030504030204" pitchFamily="34" charset="0"/>
            </a:endParaRPr>
          </a:p>
        </p:txBody>
      </p:sp>
      <p:sp>
        <p:nvSpPr>
          <p:cNvPr id="8" name="TextBox 7"/>
          <p:cNvSpPr txBox="1"/>
          <p:nvPr/>
        </p:nvSpPr>
        <p:spPr>
          <a:xfrm>
            <a:off x="8615966" y="4632378"/>
            <a:ext cx="2871989" cy="523220"/>
          </a:xfrm>
          <a:prstGeom prst="rect">
            <a:avLst/>
          </a:prstGeom>
          <a:noFill/>
        </p:spPr>
        <p:txBody>
          <a:bodyPr wrap="square" rtlCol="0">
            <a:spAutoFit/>
          </a:bodyPr>
          <a:lstStyle/>
          <a:p>
            <a:r>
              <a:rPr lang="en-US" sz="2800" dirty="0" smtClean="0">
                <a:solidFill>
                  <a:schemeClr val="bg2">
                    <a:lumMod val="50000"/>
                  </a:schemeClr>
                </a:solidFill>
                <a:latin typeface="Arial Rounded MT Bold" panose="020F0704030504030204" pitchFamily="34" charset="0"/>
              </a:rPr>
              <a:t>THE MILITARY</a:t>
            </a:r>
            <a:endParaRPr lang="en-US" sz="2800" dirty="0">
              <a:solidFill>
                <a:schemeClr val="bg2">
                  <a:lumMod val="50000"/>
                </a:schemeClr>
              </a:solidFill>
              <a:latin typeface="Arial Rounded MT Bold" panose="020F0704030504030204" pitchFamily="34" charset="0"/>
            </a:endParaRPr>
          </a:p>
        </p:txBody>
      </p:sp>
      <p:sp>
        <p:nvSpPr>
          <p:cNvPr id="9" name="TextBox 8"/>
          <p:cNvSpPr txBox="1"/>
          <p:nvPr/>
        </p:nvSpPr>
        <p:spPr>
          <a:xfrm>
            <a:off x="1060292" y="2847333"/>
            <a:ext cx="3335628" cy="1384995"/>
          </a:xfrm>
          <a:prstGeom prst="rect">
            <a:avLst/>
          </a:prstGeom>
          <a:noFill/>
        </p:spPr>
        <p:txBody>
          <a:bodyPr wrap="square" rtlCol="0">
            <a:spAutoFit/>
          </a:bodyPr>
          <a:lstStyle/>
          <a:p>
            <a:r>
              <a:rPr lang="en-US" sz="2800" dirty="0" smtClean="0">
                <a:solidFill>
                  <a:srgbClr val="0070C0"/>
                </a:solidFill>
                <a:latin typeface="Arial Rounded MT Bold" panose="020F0704030504030204" pitchFamily="34" charset="0"/>
              </a:rPr>
              <a:t>TRADE OR VOCATIONAL PROGRAMS</a:t>
            </a:r>
            <a:endParaRPr lang="en-US" sz="2800"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1124491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675861"/>
          </a:xfrm>
        </p:spPr>
        <p:txBody>
          <a:bodyPr>
            <a:normAutofit fontScale="90000"/>
          </a:bodyPr>
          <a:lstStyle/>
          <a:p>
            <a:pPr algn="ctr"/>
            <a:r>
              <a:rPr lang="en-US" dirty="0" smtClean="0"/>
              <a:t>Tips for success in college</a:t>
            </a:r>
            <a:endParaRPr lang="en-US" dirty="0"/>
          </a:p>
        </p:txBody>
      </p:sp>
      <p:sp>
        <p:nvSpPr>
          <p:cNvPr id="3" name="Content Placeholder 2"/>
          <p:cNvSpPr>
            <a:spLocks noGrp="1"/>
          </p:cNvSpPr>
          <p:nvPr>
            <p:ph idx="1"/>
          </p:nvPr>
        </p:nvSpPr>
        <p:spPr>
          <a:xfrm>
            <a:off x="676656" y="940904"/>
            <a:ext cx="10753725" cy="5658679"/>
          </a:xfrm>
        </p:spPr>
        <p:txBody>
          <a:bodyPr>
            <a:normAutofit fontScale="85000" lnSpcReduction="20000"/>
          </a:bodyPr>
          <a:lstStyle/>
          <a:p>
            <a:pPr>
              <a:buFont typeface="Wingdings" panose="05000000000000000000" pitchFamily="2" charset="2"/>
              <a:buChar char="ü"/>
            </a:pPr>
            <a:r>
              <a:rPr lang="en-US" dirty="0" smtClean="0"/>
              <a:t> </a:t>
            </a:r>
            <a:r>
              <a:rPr lang="en-US" dirty="0"/>
              <a:t>Seek out help when </a:t>
            </a:r>
            <a:r>
              <a:rPr lang="en-US" dirty="0" smtClean="0"/>
              <a:t>needed. Don’t forget to register with the school’s Student Support Services office. Some </a:t>
            </a:r>
            <a:r>
              <a:rPr lang="en-US" dirty="0"/>
              <a:t>schools may not know how to adequately accommodate </a:t>
            </a:r>
            <a:r>
              <a:rPr lang="en-US" dirty="0" smtClean="0"/>
              <a:t>a particular disability</a:t>
            </a:r>
            <a:r>
              <a:rPr lang="en-US" dirty="0"/>
              <a:t>. Be sure to have some suggestions of services the school can </a:t>
            </a:r>
            <a:r>
              <a:rPr lang="en-US" dirty="0" smtClean="0"/>
              <a:t>provide. Also see out learning coaches, tutors, etc. to stay on track.</a:t>
            </a:r>
          </a:p>
          <a:p>
            <a:pPr>
              <a:buFont typeface="Wingdings" panose="05000000000000000000" pitchFamily="2" charset="2"/>
              <a:buChar char="ü"/>
            </a:pPr>
            <a:r>
              <a:rPr lang="en-US" dirty="0" smtClean="0"/>
              <a:t>Map out usage of time. – Easy to fall behind in course work with extracurricular activities, etc. Find a good time management tool – i.e., daily planner or PDA.</a:t>
            </a:r>
          </a:p>
          <a:p>
            <a:pPr>
              <a:buFont typeface="Wingdings" panose="05000000000000000000" pitchFamily="2" charset="2"/>
              <a:buChar char="ü"/>
            </a:pPr>
            <a:r>
              <a:rPr lang="en-US" dirty="0" smtClean="0"/>
              <a:t>Plan ahead – esp. for final projects and important tests. Break down assignments into smaller, more manageable pieces.</a:t>
            </a:r>
          </a:p>
          <a:p>
            <a:pPr>
              <a:buFont typeface="Wingdings" panose="05000000000000000000" pitchFamily="2" charset="2"/>
              <a:buChar char="ü"/>
            </a:pPr>
            <a:r>
              <a:rPr lang="en-US" dirty="0" smtClean="0"/>
              <a:t>Make sure to learn how you learn — i.e., visual, auditory, or hand-on learner.</a:t>
            </a:r>
          </a:p>
          <a:p>
            <a:pPr>
              <a:buFont typeface="Wingdings" panose="05000000000000000000" pitchFamily="2" charset="2"/>
              <a:buChar char="ü"/>
            </a:pPr>
            <a:r>
              <a:rPr lang="en-US" dirty="0" smtClean="0"/>
              <a:t>Be an active learner – ask questions about the readings to improve memory &amp; understanding.</a:t>
            </a:r>
          </a:p>
          <a:p>
            <a:pPr>
              <a:buFont typeface="Wingdings" panose="05000000000000000000" pitchFamily="2" charset="2"/>
              <a:buChar char="ü"/>
            </a:pPr>
            <a:r>
              <a:rPr lang="en-US" dirty="0" smtClean="0"/>
              <a:t>Create effective study routines – i.e., distraction-free.</a:t>
            </a:r>
          </a:p>
          <a:p>
            <a:pPr>
              <a:buFont typeface="Wingdings" panose="05000000000000000000" pitchFamily="2" charset="2"/>
              <a:buChar char="ü"/>
            </a:pPr>
            <a:r>
              <a:rPr lang="en-US" dirty="0" smtClean="0"/>
              <a:t>Organize your study space</a:t>
            </a:r>
            <a:r>
              <a:rPr lang="en-US" dirty="0"/>
              <a:t> </a:t>
            </a:r>
            <a:r>
              <a:rPr lang="en-US" dirty="0" smtClean="0"/>
              <a:t>– “de-clutter” your desk; make “to-do” lists.</a:t>
            </a:r>
          </a:p>
          <a:p>
            <a:pPr>
              <a:buFont typeface="Wingdings" panose="05000000000000000000" pitchFamily="2" charset="2"/>
              <a:buChar char="ü"/>
            </a:pPr>
            <a:r>
              <a:rPr lang="en-US" dirty="0" smtClean="0"/>
              <a:t>Start early – try not to procrastinate.</a:t>
            </a:r>
          </a:p>
          <a:p>
            <a:pPr>
              <a:buFont typeface="Wingdings" panose="05000000000000000000" pitchFamily="2" charset="2"/>
              <a:buChar char="ü"/>
            </a:pPr>
            <a:r>
              <a:rPr lang="en-US" dirty="0" smtClean="0"/>
              <a:t>Identify problems that repeatedly get in the way – if you are feeling frustrated, try to figure out what caused it and “problem-solve.”</a:t>
            </a:r>
          </a:p>
          <a:p>
            <a:pPr>
              <a:buFont typeface="Wingdings" panose="05000000000000000000" pitchFamily="2" charset="2"/>
              <a:buChar char="ü"/>
            </a:pPr>
            <a:r>
              <a:rPr lang="en-US" dirty="0" smtClean="0"/>
              <a:t>Get familiar with college campus surroundings.</a:t>
            </a:r>
          </a:p>
          <a:p>
            <a:pPr>
              <a:buFont typeface="Wingdings" panose="05000000000000000000" pitchFamily="2" charset="2"/>
              <a:buChar char="ü"/>
            </a:pPr>
            <a:r>
              <a:rPr lang="en-US" dirty="0"/>
              <a:t> </a:t>
            </a:r>
            <a:r>
              <a:rPr lang="en-US" dirty="0" smtClean="0"/>
              <a:t>Serve as your own best advocate.</a:t>
            </a:r>
          </a:p>
          <a:p>
            <a:pPr>
              <a:buFont typeface="Wingdings" panose="05000000000000000000" pitchFamily="2" charset="2"/>
              <a:buChar char="ü"/>
            </a:pPr>
            <a:r>
              <a:rPr lang="en-US" dirty="0"/>
              <a:t> </a:t>
            </a:r>
            <a:r>
              <a:rPr lang="en-US" dirty="0" smtClean="0"/>
              <a:t>Use technology to your advantage.</a:t>
            </a:r>
          </a:p>
        </p:txBody>
      </p:sp>
    </p:spTree>
    <p:extLst>
      <p:ext uri="{BB962C8B-B14F-4D97-AF65-F5344CB8AC3E}">
        <p14:creationId xmlns:p14="http://schemas.microsoft.com/office/powerpoint/2010/main" val="1551392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9099" y="727055"/>
            <a:ext cx="9478850" cy="3416320"/>
          </a:xfrm>
          <a:prstGeom prst="rect">
            <a:avLst/>
          </a:prstGeom>
          <a:noFill/>
        </p:spPr>
        <p:txBody>
          <a:bodyPr wrap="square" rtlCol="0">
            <a:spAutoFit/>
          </a:bodyPr>
          <a:lstStyle/>
          <a:p>
            <a:r>
              <a:rPr lang="en-US" sz="2400" dirty="0" smtClean="0"/>
              <a:t>Graduation from high school triggers many changes for students with a disability and for their parents. Once your child graduates, the regulations and protections found in the IDEA no longer apply. Students now enter the world of adult services, which may have unique eligibility requirements, unfamiliar language, multiple entry points, and the possibility of long waiting lists. In preparation for transition, both parents and their youth need to become familiar with disability rights, laws, and responsibilities that might impact postsecondary education, employment, and independent living.</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274" y="4143375"/>
            <a:ext cx="4762500" cy="2714625"/>
          </a:xfrm>
          <a:prstGeom prst="rect">
            <a:avLst/>
          </a:prstGeom>
        </p:spPr>
      </p:pic>
    </p:spTree>
    <p:extLst>
      <p:ext uri="{BB962C8B-B14F-4D97-AF65-F5344CB8AC3E}">
        <p14:creationId xmlns:p14="http://schemas.microsoft.com/office/powerpoint/2010/main" val="225543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2314" y="1896147"/>
            <a:ext cx="4685867" cy="4685867"/>
          </a:xfrm>
        </p:spPr>
      </p:pic>
    </p:spTree>
    <p:extLst>
      <p:ext uri="{BB962C8B-B14F-4D97-AF65-F5344CB8AC3E}">
        <p14:creationId xmlns:p14="http://schemas.microsoft.com/office/powerpoint/2010/main" val="1479897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905197"/>
          </a:xfrm>
        </p:spPr>
        <p:txBody>
          <a:bodyPr/>
          <a:lstStyle/>
          <a:p>
            <a:pPr algn="ctr"/>
            <a:r>
              <a:rPr lang="en-US" dirty="0" smtClean="0"/>
              <a:t>Resources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www2.ed.gov/about/offices/list/ocr/transition</a:t>
            </a:r>
          </a:p>
          <a:p>
            <a:pPr marL="457200" indent="-457200">
              <a:buFont typeface="+mj-lt"/>
              <a:buAutoNum type="arabicPeriod"/>
            </a:pPr>
            <a:r>
              <a:rPr lang="en-US" dirty="0" smtClean="0">
                <a:hlinkClick r:id="rId2"/>
              </a:rPr>
              <a:t>www.understood.org</a:t>
            </a:r>
            <a:endParaRPr lang="en-US" dirty="0" smtClean="0"/>
          </a:p>
          <a:p>
            <a:pPr marL="457200" indent="-457200">
              <a:buFont typeface="+mj-lt"/>
              <a:buAutoNum type="arabicPeriod"/>
            </a:pPr>
            <a:r>
              <a:rPr lang="en-US" dirty="0" smtClean="0">
                <a:hlinkClick r:id="rId3"/>
              </a:rPr>
              <a:t>www.usnews.com</a:t>
            </a:r>
            <a:endParaRPr lang="en-US" dirty="0" smtClean="0"/>
          </a:p>
          <a:p>
            <a:pPr marL="457200" indent="-457200">
              <a:buFont typeface="+mj-lt"/>
              <a:buAutoNum type="arabicPeriod"/>
            </a:pPr>
            <a:r>
              <a:rPr lang="en-US" dirty="0" smtClean="0">
                <a:hlinkClick r:id="rId4"/>
              </a:rPr>
              <a:t>www.affordablecolleges.online.org</a:t>
            </a:r>
            <a:endParaRPr lang="en-US" dirty="0" smtClean="0"/>
          </a:p>
          <a:p>
            <a:pPr marL="457200" indent="-457200">
              <a:buFont typeface="+mj-lt"/>
              <a:buAutoNum type="arabicPeriod"/>
            </a:pPr>
            <a:r>
              <a:rPr lang="en-US" dirty="0" smtClean="0">
                <a:hlinkClick r:id="rId5"/>
              </a:rPr>
              <a:t>www.top10onlinecolleges.org</a:t>
            </a:r>
            <a:endParaRPr lang="en-US" dirty="0" smtClean="0"/>
          </a:p>
          <a:p>
            <a:pPr marL="457200" indent="-457200">
              <a:buFont typeface="+mj-lt"/>
              <a:buAutoNum type="arabicPeriod"/>
            </a:pPr>
            <a:r>
              <a:rPr lang="en-US" dirty="0" smtClean="0">
                <a:hlinkClick r:id="rId6"/>
              </a:rPr>
              <a:t>www.collegeview.com</a:t>
            </a:r>
            <a:endParaRPr lang="en-US" dirty="0" smtClean="0"/>
          </a:p>
          <a:p>
            <a:pPr marL="457200" indent="-457200">
              <a:buFont typeface="+mj-lt"/>
              <a:buAutoNum type="arabicPeriod"/>
            </a:pPr>
            <a:r>
              <a:rPr lang="en-US" dirty="0" smtClean="0">
                <a:hlinkClick r:id="rId7"/>
              </a:rPr>
              <a:t>www.going-to-college.org</a:t>
            </a:r>
            <a:endParaRPr lang="en-US" dirty="0" smtClean="0"/>
          </a:p>
          <a:p>
            <a:pPr marL="457200" indent="-457200">
              <a:buFont typeface="+mj-lt"/>
              <a:buAutoNum type="arabicPeriod"/>
            </a:pPr>
            <a:r>
              <a:rPr lang="en-US" dirty="0" smtClean="0"/>
              <a:t>www.npr.org</a:t>
            </a:r>
            <a:endParaRPr lang="en-US" dirty="0"/>
          </a:p>
        </p:txBody>
      </p:sp>
    </p:spTree>
    <p:extLst>
      <p:ext uri="{BB962C8B-B14F-4D97-AF65-F5344CB8AC3E}">
        <p14:creationId xmlns:p14="http://schemas.microsoft.com/office/powerpoint/2010/main" val="2663269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306725"/>
            <a:ext cx="10772775" cy="815628"/>
          </a:xfrm>
        </p:spPr>
        <p:txBody>
          <a:bodyPr>
            <a:normAutofit fontScale="90000"/>
          </a:bodyPr>
          <a:lstStyle/>
          <a:p>
            <a:r>
              <a:rPr lang="en-US" sz="6000" dirty="0" smtClean="0"/>
              <a:t>Stats…</a:t>
            </a:r>
            <a:endParaRPr lang="en-US" sz="6000" dirty="0"/>
          </a:p>
        </p:txBody>
      </p:sp>
      <p:sp>
        <p:nvSpPr>
          <p:cNvPr id="3" name="Content Placeholder 2"/>
          <p:cNvSpPr>
            <a:spLocks noGrp="1"/>
          </p:cNvSpPr>
          <p:nvPr>
            <p:ph idx="1"/>
          </p:nvPr>
        </p:nvSpPr>
        <p:spPr>
          <a:xfrm>
            <a:off x="657606" y="1122354"/>
            <a:ext cx="10753725" cy="1134150"/>
          </a:xfrm>
        </p:spPr>
        <p:txBody>
          <a:bodyPr>
            <a:normAutofit/>
          </a:bodyPr>
          <a:lstStyle/>
          <a:p>
            <a:r>
              <a:rPr lang="en-US" sz="2000" dirty="0"/>
              <a:t>In a </a:t>
            </a:r>
            <a:r>
              <a:rPr lang="en-US" sz="2000" dirty="0">
                <a:hlinkClick r:id="rId2"/>
              </a:rPr>
              <a:t>recent study of students with disabilities</a:t>
            </a:r>
            <a:r>
              <a:rPr lang="en-US" sz="2000" dirty="0"/>
              <a:t>, the National Center for Education Statistics revealed that of the 20.2 million students enrolling in colleges in 2015, </a:t>
            </a:r>
            <a:r>
              <a:rPr lang="en-US" sz="2000" i="1" dirty="0"/>
              <a:t>~2.42 million (11.1%) of these students have some kind of disability</a:t>
            </a:r>
            <a:r>
              <a:rPr lang="en-US" sz="2000" dirty="0"/>
              <a:t>. These numbers indicate a growing trend in enrollment as more and more schools develop the necessary resources to support this group of students.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21" y="2204487"/>
            <a:ext cx="5067828" cy="44389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755" y="2204487"/>
            <a:ext cx="4041058" cy="4490990"/>
          </a:xfrm>
          <a:prstGeom prst="rect">
            <a:avLst/>
          </a:prstGeom>
        </p:spPr>
      </p:pic>
    </p:spTree>
    <p:extLst>
      <p:ext uri="{BB962C8B-B14F-4D97-AF65-F5344CB8AC3E}">
        <p14:creationId xmlns:p14="http://schemas.microsoft.com/office/powerpoint/2010/main" val="4244285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226028"/>
          </a:xfrm>
        </p:spPr>
        <p:txBody>
          <a:bodyPr/>
          <a:lstStyle/>
          <a:p>
            <a:pPr algn="ctr"/>
            <a:r>
              <a:rPr lang="en-US" dirty="0"/>
              <a:t>Choosing the “Right” School</a:t>
            </a:r>
          </a:p>
        </p:txBody>
      </p:sp>
      <p:sp>
        <p:nvSpPr>
          <p:cNvPr id="3" name="Content Placeholder 2"/>
          <p:cNvSpPr>
            <a:spLocks noGrp="1"/>
          </p:cNvSpPr>
          <p:nvPr>
            <p:ph idx="1"/>
          </p:nvPr>
        </p:nvSpPr>
        <p:spPr>
          <a:xfrm>
            <a:off x="676656" y="1746209"/>
            <a:ext cx="6918763" cy="4680349"/>
          </a:xfrm>
        </p:spPr>
        <p:txBody>
          <a:bodyPr>
            <a:normAutofit fontScale="92500" lnSpcReduction="10000"/>
          </a:bodyPr>
          <a:lstStyle/>
          <a:p>
            <a:r>
              <a:rPr lang="en-US" dirty="0" smtClean="0"/>
              <a:t>Continuing education choices:</a:t>
            </a:r>
          </a:p>
          <a:p>
            <a:pPr>
              <a:buFont typeface="Wingdings" panose="05000000000000000000" pitchFamily="2" charset="2"/>
              <a:buChar char="v"/>
            </a:pPr>
            <a:r>
              <a:rPr lang="en-US" dirty="0" smtClean="0"/>
              <a:t> </a:t>
            </a:r>
            <a:r>
              <a:rPr lang="en-US" b="1" u="sng" dirty="0" smtClean="0"/>
              <a:t>Colleges </a:t>
            </a:r>
            <a:r>
              <a:rPr lang="en-US" b="1" u="sng" dirty="0"/>
              <a:t>and universities (4 year</a:t>
            </a:r>
            <a:r>
              <a:rPr lang="en-US" b="1" u="sng" dirty="0" smtClean="0"/>
              <a:t>): </a:t>
            </a:r>
            <a:r>
              <a:rPr lang="en-US" dirty="0" smtClean="0"/>
              <a:t>Prepares individual for a wide range of professional careers. They offer Bachelor’s </a:t>
            </a:r>
            <a:r>
              <a:rPr lang="en-US" dirty="0"/>
              <a:t>degrees, in-depth studies, and can help students prepare for graduate degree programs</a:t>
            </a:r>
            <a:r>
              <a:rPr lang="en-US" dirty="0" smtClean="0"/>
              <a:t>.</a:t>
            </a:r>
          </a:p>
          <a:p>
            <a:pPr>
              <a:buFont typeface="Wingdings" panose="05000000000000000000" pitchFamily="2" charset="2"/>
              <a:buChar char="v"/>
            </a:pPr>
            <a:endParaRPr lang="en-US" sz="900" dirty="0"/>
          </a:p>
          <a:p>
            <a:pPr>
              <a:buFont typeface="Wingdings" panose="05000000000000000000" pitchFamily="2" charset="2"/>
              <a:buChar char="v"/>
            </a:pPr>
            <a:r>
              <a:rPr lang="en-US" dirty="0" smtClean="0"/>
              <a:t> </a:t>
            </a:r>
            <a:r>
              <a:rPr lang="en-US" b="1" u="sng" dirty="0" smtClean="0"/>
              <a:t>Community </a:t>
            </a:r>
            <a:r>
              <a:rPr lang="en-US" b="1" u="sng" dirty="0"/>
              <a:t>or junior colleges (2 year</a:t>
            </a:r>
            <a:r>
              <a:rPr lang="en-US" b="1" u="sng" dirty="0" smtClean="0"/>
              <a:t>): </a:t>
            </a:r>
            <a:r>
              <a:rPr lang="en-US" dirty="0"/>
              <a:t>G</a:t>
            </a:r>
            <a:r>
              <a:rPr lang="en-US" dirty="0" smtClean="0"/>
              <a:t>reat option for those unsure of career path, or not ready for a 4-year college or university. They offer Associate’s </a:t>
            </a:r>
            <a:r>
              <a:rPr lang="en-US" dirty="0"/>
              <a:t>degrees and job training programs; many classes or credits transfer to 4-year colleges</a:t>
            </a:r>
            <a:r>
              <a:rPr lang="en-US" dirty="0" smtClean="0"/>
              <a:t>.</a:t>
            </a:r>
          </a:p>
          <a:p>
            <a:pPr>
              <a:buFont typeface="Wingdings" panose="05000000000000000000" pitchFamily="2" charset="2"/>
              <a:buChar char="v"/>
            </a:pPr>
            <a:endParaRPr lang="en-US" sz="900" dirty="0"/>
          </a:p>
          <a:p>
            <a:pPr>
              <a:buFont typeface="Wingdings" panose="05000000000000000000" pitchFamily="2" charset="2"/>
              <a:buChar char="v"/>
            </a:pPr>
            <a:r>
              <a:rPr lang="en-US" dirty="0" smtClean="0"/>
              <a:t> </a:t>
            </a:r>
            <a:r>
              <a:rPr lang="en-US" b="1" u="sng" dirty="0" smtClean="0"/>
              <a:t>Vocational </a:t>
            </a:r>
            <a:r>
              <a:rPr lang="en-US" b="1" u="sng" dirty="0"/>
              <a:t>or technical </a:t>
            </a:r>
            <a:r>
              <a:rPr lang="en-US" b="1" u="sng" dirty="0" smtClean="0"/>
              <a:t>colleges:</a:t>
            </a:r>
            <a:r>
              <a:rPr lang="en-US" dirty="0"/>
              <a:t> </a:t>
            </a:r>
            <a:r>
              <a:rPr lang="en-US" dirty="0" smtClean="0"/>
              <a:t>Direct path toward specific jobs. There are programs in a wide range of areas, including web design, medical office administration, and electronics. These programs offer “hands-on” learning.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419" y="2011680"/>
            <a:ext cx="4045205" cy="3734035"/>
          </a:xfrm>
          <a:prstGeom prst="rect">
            <a:avLst/>
          </a:prstGeom>
        </p:spPr>
      </p:pic>
    </p:spTree>
    <p:extLst>
      <p:ext uri="{BB962C8B-B14F-4D97-AF65-F5344CB8AC3E}">
        <p14:creationId xmlns:p14="http://schemas.microsoft.com/office/powerpoint/2010/main" val="3370891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622" y="-180118"/>
            <a:ext cx="10772775" cy="1270273"/>
          </a:xfrm>
        </p:spPr>
        <p:txBody>
          <a:bodyPr/>
          <a:lstStyle/>
          <a:p>
            <a:pPr algn="ctr"/>
            <a:r>
              <a:rPr lang="en-US" dirty="0" smtClean="0"/>
              <a:t>Choosing </a:t>
            </a:r>
            <a:r>
              <a:rPr lang="en-US" dirty="0"/>
              <a:t>the </a:t>
            </a:r>
            <a:r>
              <a:rPr lang="en-US" dirty="0" smtClean="0"/>
              <a:t>“Right” School</a:t>
            </a:r>
            <a:endParaRPr lang="en-US" dirty="0"/>
          </a:p>
        </p:txBody>
      </p:sp>
      <p:sp>
        <p:nvSpPr>
          <p:cNvPr id="3" name="Content Placeholder 2"/>
          <p:cNvSpPr>
            <a:spLocks noGrp="1"/>
          </p:cNvSpPr>
          <p:nvPr>
            <p:ph idx="1"/>
          </p:nvPr>
        </p:nvSpPr>
        <p:spPr>
          <a:xfrm>
            <a:off x="5312416" y="813966"/>
            <a:ext cx="6457178" cy="5561076"/>
          </a:xfrm>
        </p:spPr>
        <p:txBody>
          <a:bodyPr>
            <a:noAutofit/>
          </a:bodyPr>
          <a:lstStyle/>
          <a:p>
            <a:pPr>
              <a:buFont typeface="Wingdings" panose="05000000000000000000" pitchFamily="2" charset="2"/>
              <a:buChar char="§"/>
            </a:pPr>
            <a:r>
              <a:rPr lang="en-US" sz="2200" dirty="0" smtClean="0"/>
              <a:t>What does the student want to study? </a:t>
            </a:r>
          </a:p>
          <a:p>
            <a:pPr>
              <a:buFont typeface="Wingdings" panose="05000000000000000000" pitchFamily="2" charset="2"/>
              <a:buChar char="§"/>
            </a:pPr>
            <a:r>
              <a:rPr lang="en-US" sz="2200" dirty="0" smtClean="0"/>
              <a:t>Find </a:t>
            </a:r>
            <a:r>
              <a:rPr lang="en-US" sz="2200" dirty="0"/>
              <a:t>out what kind of services they offer, and learn about the reasonable accommodations they can provide to match </a:t>
            </a:r>
            <a:r>
              <a:rPr lang="en-US" sz="2200" dirty="0" smtClean="0"/>
              <a:t>the student’s disability.</a:t>
            </a:r>
          </a:p>
          <a:p>
            <a:pPr>
              <a:buFont typeface="Wingdings" panose="05000000000000000000" pitchFamily="2" charset="2"/>
              <a:buChar char="§"/>
            </a:pPr>
            <a:r>
              <a:rPr lang="en-US" sz="2200" dirty="0" smtClean="0"/>
              <a:t> Visit </a:t>
            </a:r>
            <a:r>
              <a:rPr lang="en-US" sz="2200" dirty="0"/>
              <a:t>the </a:t>
            </a:r>
            <a:r>
              <a:rPr lang="en-US" sz="2200" dirty="0" smtClean="0"/>
              <a:t>campus. Don’t rely on a brochure or online images. They’re going to make it look best in those photos – it could be very different in real life.</a:t>
            </a:r>
          </a:p>
          <a:p>
            <a:pPr>
              <a:buFont typeface="Wingdings" panose="05000000000000000000" pitchFamily="2" charset="2"/>
              <a:buChar char="§"/>
            </a:pPr>
            <a:r>
              <a:rPr lang="en-US" sz="2200" dirty="0"/>
              <a:t>Ask </a:t>
            </a:r>
            <a:r>
              <a:rPr lang="en-US" sz="2200" dirty="0" smtClean="0"/>
              <a:t>the school </a:t>
            </a:r>
            <a:r>
              <a:rPr lang="en-US" sz="2200" dirty="0"/>
              <a:t>about student retention rates. </a:t>
            </a:r>
            <a:r>
              <a:rPr lang="en-US" sz="2200" dirty="0" smtClean="0"/>
              <a:t>In </a:t>
            </a:r>
            <a:r>
              <a:rPr lang="en-US" sz="2200" dirty="0"/>
              <a:t>addition to the </a:t>
            </a:r>
            <a:r>
              <a:rPr lang="en-US" sz="2200" dirty="0" smtClean="0"/>
              <a:t>general retention rate </a:t>
            </a:r>
            <a:r>
              <a:rPr lang="en-US" sz="2200" dirty="0"/>
              <a:t>of students, what is the retention rate of students with disabilities</a:t>
            </a:r>
            <a:r>
              <a:rPr lang="en-US" sz="2200" dirty="0" smtClean="0"/>
              <a:t>?</a:t>
            </a:r>
          </a:p>
          <a:p>
            <a:pPr>
              <a:buFont typeface="Wingdings" panose="05000000000000000000" pitchFamily="2" charset="2"/>
              <a:buChar char="§"/>
            </a:pPr>
            <a:r>
              <a:rPr lang="en-US" sz="2200" dirty="0"/>
              <a:t>Talk to current students with similar disabilities to find out what their experiences are like</a:t>
            </a:r>
            <a:r>
              <a:rPr lang="en-US" sz="2200" dirty="0" smtClean="0"/>
              <a:t>. They can offer key insight into the nature of the school’s support, coursework, &amp; accommodation methods.</a:t>
            </a:r>
          </a:p>
          <a:p>
            <a:pPr>
              <a:buFont typeface="Wingdings" panose="05000000000000000000" pitchFamily="2" charset="2"/>
              <a:buChar char="§"/>
            </a:pPr>
            <a:r>
              <a:rPr lang="en-US" sz="2200" dirty="0"/>
              <a:t>Visit the </a:t>
            </a:r>
            <a:r>
              <a:rPr lang="en-US" sz="2200" dirty="0" smtClean="0"/>
              <a:t>“Career Services” </a:t>
            </a:r>
            <a:r>
              <a:rPr lang="en-US" sz="2200" dirty="0"/>
              <a:t>center of the school. </a:t>
            </a:r>
            <a:r>
              <a:rPr lang="en-US" sz="2200" dirty="0" smtClean="0"/>
              <a:t>A good career center is every student’s best friend.</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29" y="2157731"/>
            <a:ext cx="4994787" cy="3746090"/>
          </a:xfrm>
          <a:prstGeom prst="rect">
            <a:avLst/>
          </a:prstGeom>
        </p:spPr>
      </p:pic>
    </p:spTree>
    <p:extLst>
      <p:ext uri="{BB962C8B-B14F-4D97-AF65-F5344CB8AC3E}">
        <p14:creationId xmlns:p14="http://schemas.microsoft.com/office/powerpoint/2010/main" val="402022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Legislation to Know</a:t>
            </a:r>
            <a:endParaRPr lang="en-US" dirty="0"/>
          </a:p>
        </p:txBody>
      </p:sp>
      <p:sp>
        <p:nvSpPr>
          <p:cNvPr id="3" name="Content Placeholder 2"/>
          <p:cNvSpPr>
            <a:spLocks noGrp="1"/>
          </p:cNvSpPr>
          <p:nvPr>
            <p:ph idx="1"/>
          </p:nvPr>
        </p:nvSpPr>
        <p:spPr>
          <a:xfrm>
            <a:off x="863287" y="1908649"/>
            <a:ext cx="5906224" cy="4582303"/>
          </a:xfrm>
        </p:spPr>
        <p:txBody>
          <a:bodyPr>
            <a:normAutofit/>
          </a:bodyPr>
          <a:lstStyle/>
          <a:p>
            <a:pPr>
              <a:buFont typeface="Wingdings" panose="05000000000000000000" pitchFamily="2" charset="2"/>
              <a:buChar char="§"/>
            </a:pPr>
            <a:r>
              <a:rPr lang="en-US" dirty="0" smtClean="0"/>
              <a:t> </a:t>
            </a:r>
            <a:r>
              <a:rPr lang="en-US" b="1" dirty="0" smtClean="0"/>
              <a:t>Rehabilitation Act of 1973 </a:t>
            </a:r>
            <a:r>
              <a:rPr lang="en-US" dirty="0" smtClean="0"/>
              <a:t>(esp. Section 504)</a:t>
            </a:r>
          </a:p>
          <a:p>
            <a:pPr>
              <a:buFont typeface="Wingdings" panose="05000000000000000000" pitchFamily="2" charset="2"/>
              <a:buChar char="§"/>
            </a:pPr>
            <a:r>
              <a:rPr lang="en-US" dirty="0" smtClean="0"/>
              <a:t> </a:t>
            </a:r>
            <a:r>
              <a:rPr lang="en-US" b="1" dirty="0" smtClean="0"/>
              <a:t>ADA (Americans with Disabilities Act) of 1990 </a:t>
            </a:r>
          </a:p>
          <a:p>
            <a:pPr marL="0" indent="0">
              <a:buNone/>
            </a:pPr>
            <a:r>
              <a:rPr lang="en-US" dirty="0" smtClean="0"/>
              <a:t>It </a:t>
            </a:r>
            <a:r>
              <a:rPr lang="en-US" dirty="0"/>
              <a:t>is </a:t>
            </a:r>
            <a:r>
              <a:rPr lang="en-US" dirty="0" smtClean="0"/>
              <a:t>important </a:t>
            </a:r>
            <a:r>
              <a:rPr lang="en-US" dirty="0"/>
              <a:t>to know how these two pieces of legislation differ from the Individuals with Disabilities Education Act (IDEA) of 1990</a:t>
            </a:r>
            <a:r>
              <a:rPr lang="en-US" dirty="0" smtClean="0"/>
              <a:t>. In </a:t>
            </a:r>
            <a:r>
              <a:rPr lang="en-US" dirty="0"/>
              <a:t>the K-12 system, schools operate under </a:t>
            </a:r>
            <a:r>
              <a:rPr lang="en-US" dirty="0" smtClean="0"/>
              <a:t>IDEA – which </a:t>
            </a:r>
            <a:r>
              <a:rPr lang="en-US" dirty="0"/>
              <a:t>provides special education and related services to students aged </a:t>
            </a:r>
            <a:r>
              <a:rPr lang="en-US" dirty="0" smtClean="0"/>
              <a:t>3-21 – as </a:t>
            </a:r>
            <a:r>
              <a:rPr lang="en-US" dirty="0"/>
              <a:t>well as Section 504 and the ADA to make sure students receive the supports they need. In </a:t>
            </a:r>
            <a:r>
              <a:rPr lang="en-US" dirty="0" smtClean="0"/>
              <a:t>higher education, </a:t>
            </a:r>
            <a:r>
              <a:rPr lang="en-US" dirty="0"/>
              <a:t>however, </a:t>
            </a:r>
            <a:r>
              <a:rPr lang="en-US" b="1" dirty="0">
                <a:latin typeface="Aharoni" panose="02010803020104030203" pitchFamily="2" charset="-79"/>
                <a:cs typeface="Aharoni" panose="02010803020104030203" pitchFamily="2" charset="-79"/>
              </a:rPr>
              <a:t>IDEA no longer </a:t>
            </a:r>
            <a:r>
              <a:rPr lang="en-US" b="1" dirty="0" smtClean="0">
                <a:latin typeface="Aharoni" panose="02010803020104030203" pitchFamily="2" charset="-79"/>
                <a:cs typeface="Aharoni" panose="02010803020104030203" pitchFamily="2" charset="-79"/>
              </a:rPr>
              <a:t>applies</a:t>
            </a:r>
            <a:r>
              <a:rPr lang="en-US" dirty="0"/>
              <a:t> </a:t>
            </a:r>
            <a:r>
              <a:rPr lang="en-US" dirty="0" smtClean="0"/>
              <a:t>– only </a:t>
            </a:r>
            <a:r>
              <a:rPr lang="en-US" dirty="0"/>
              <a:t>Section 504 and the ADA are used.</a:t>
            </a: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511" y="1908649"/>
            <a:ext cx="5039734" cy="4409767"/>
          </a:xfrm>
          <a:prstGeom prst="rect">
            <a:avLst/>
          </a:prstGeom>
        </p:spPr>
      </p:pic>
    </p:spTree>
    <p:extLst>
      <p:ext uri="{BB962C8B-B14F-4D97-AF65-F5344CB8AC3E}">
        <p14:creationId xmlns:p14="http://schemas.microsoft.com/office/powerpoint/2010/main" val="1499409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0"/>
            <a:ext cx="10772775" cy="1658198"/>
          </a:xfrm>
        </p:spPr>
        <p:txBody>
          <a:bodyPr>
            <a:normAutofit/>
          </a:bodyPr>
          <a:lstStyle/>
          <a:p>
            <a:r>
              <a:rPr lang="en-US" sz="5200" dirty="0" smtClean="0"/>
              <a:t>One more piece of important legislation…</a:t>
            </a:r>
            <a:endParaRPr lang="en-US" sz="5200" dirty="0"/>
          </a:p>
        </p:txBody>
      </p:sp>
      <p:sp>
        <p:nvSpPr>
          <p:cNvPr id="3" name="Content Placeholder 2"/>
          <p:cNvSpPr>
            <a:spLocks noGrp="1"/>
          </p:cNvSpPr>
          <p:nvPr>
            <p:ph idx="1"/>
          </p:nvPr>
        </p:nvSpPr>
        <p:spPr>
          <a:xfrm>
            <a:off x="676275" y="2157731"/>
            <a:ext cx="5872010" cy="4700269"/>
          </a:xfrm>
        </p:spPr>
        <p:txBody>
          <a:bodyPr>
            <a:normAutofit/>
          </a:bodyPr>
          <a:lstStyle/>
          <a:p>
            <a:r>
              <a:rPr lang="en-US" b="1" dirty="0" smtClean="0"/>
              <a:t>FERPA </a:t>
            </a:r>
            <a:r>
              <a:rPr lang="en-US" b="1" dirty="0"/>
              <a:t>of </a:t>
            </a:r>
            <a:r>
              <a:rPr lang="en-US" b="1" dirty="0" smtClean="0"/>
              <a:t>1974 </a:t>
            </a:r>
            <a:r>
              <a:rPr lang="en-US" dirty="0" smtClean="0"/>
              <a:t>-- </a:t>
            </a:r>
            <a:r>
              <a:rPr lang="en-US" dirty="0"/>
              <a:t>The Family Educational Rights and Privacy Act (FERPA) is a Federal law that protects the privacy of student education records. </a:t>
            </a:r>
            <a:r>
              <a:rPr lang="en-US" dirty="0" smtClean="0"/>
              <a:t>This </a:t>
            </a:r>
            <a:r>
              <a:rPr lang="en-US" dirty="0"/>
              <a:t>law applies to all schools that receive funds under an applicable program of the U.S. Department of Education.</a:t>
            </a:r>
          </a:p>
          <a:p>
            <a:r>
              <a:rPr lang="en-US" dirty="0"/>
              <a:t>FERPA gives parents certain rights with respect to their children's education records. </a:t>
            </a:r>
            <a:r>
              <a:rPr lang="en-US" b="1" u="sng" dirty="0"/>
              <a:t>These rights transfer to the student when he or she reaches the age of 18 or attends a school beyond the high school level.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9615" y="2526441"/>
            <a:ext cx="3349522" cy="3406877"/>
          </a:xfrm>
          <a:prstGeom prst="rect">
            <a:avLst/>
          </a:prstGeom>
        </p:spPr>
      </p:pic>
    </p:spTree>
    <p:extLst>
      <p:ext uri="{BB962C8B-B14F-4D97-AF65-F5344CB8AC3E}">
        <p14:creationId xmlns:p14="http://schemas.microsoft.com/office/powerpoint/2010/main" val="399561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417757"/>
          </a:xfrm>
        </p:spPr>
        <p:txBody>
          <a:bodyPr/>
          <a:lstStyle/>
          <a:p>
            <a:pPr algn="ctr"/>
            <a:r>
              <a:rPr lang="en-US" dirty="0" smtClean="0"/>
              <a:t>Financial Aid</a:t>
            </a:r>
            <a:endParaRPr lang="en-US" dirty="0"/>
          </a:p>
        </p:txBody>
      </p:sp>
      <p:sp>
        <p:nvSpPr>
          <p:cNvPr id="3" name="Content Placeholder 2"/>
          <p:cNvSpPr>
            <a:spLocks noGrp="1"/>
          </p:cNvSpPr>
          <p:nvPr>
            <p:ph idx="1"/>
          </p:nvPr>
        </p:nvSpPr>
        <p:spPr>
          <a:xfrm>
            <a:off x="280218" y="2734106"/>
            <a:ext cx="11149781" cy="3858423"/>
          </a:xfrm>
        </p:spPr>
        <p:txBody>
          <a:bodyPr>
            <a:normAutofit/>
          </a:bodyPr>
          <a:lstStyle/>
          <a:p>
            <a:r>
              <a:rPr lang="en-US" sz="2800" b="1" dirty="0"/>
              <a:t>Federal </a:t>
            </a:r>
            <a:r>
              <a:rPr lang="en-US" sz="2800" b="1" dirty="0" smtClean="0"/>
              <a:t>Student Aid Programs</a:t>
            </a:r>
            <a:endParaRPr lang="en-US" sz="2800" b="1" dirty="0"/>
          </a:p>
          <a:p>
            <a:r>
              <a:rPr lang="en-US" sz="2800" dirty="0"/>
              <a:t>Every college-bound student should complete the </a:t>
            </a:r>
            <a:r>
              <a:rPr lang="en-US" sz="2800" dirty="0">
                <a:hlinkClick r:id="rId2"/>
              </a:rPr>
              <a:t>Free Application for Federal Student Aid (FAFSA).</a:t>
            </a:r>
            <a:r>
              <a:rPr lang="en-US" sz="2800" dirty="0"/>
              <a:t> The results outline </a:t>
            </a:r>
            <a:r>
              <a:rPr lang="en-US" sz="2800" dirty="0" smtClean="0"/>
              <a:t>eligibility </a:t>
            </a:r>
            <a:r>
              <a:rPr lang="en-US" sz="2800" dirty="0"/>
              <a:t>for federal funding and tell you how much you should expect to contribute </a:t>
            </a:r>
            <a:r>
              <a:rPr lang="en-US" sz="2800" dirty="0" smtClean="0"/>
              <a:t>independently. Completing this application will determine whether or not the student is eligible to receive the </a:t>
            </a:r>
            <a:r>
              <a:rPr lang="en-US" sz="2800" b="1" dirty="0">
                <a:solidFill>
                  <a:schemeClr val="accent1">
                    <a:lumMod val="75000"/>
                  </a:schemeClr>
                </a:solidFill>
              </a:rPr>
              <a:t>Pell </a:t>
            </a:r>
            <a:r>
              <a:rPr lang="en-US" sz="2800" b="1" dirty="0" smtClean="0">
                <a:solidFill>
                  <a:schemeClr val="accent1">
                    <a:lumMod val="75000"/>
                  </a:schemeClr>
                </a:solidFill>
              </a:rPr>
              <a:t>grant, as well as participate in any federal loan programs</a:t>
            </a:r>
            <a:r>
              <a:rPr lang="en-US" sz="2800" dirty="0" smtClean="0"/>
              <a:t>.  It is </a:t>
            </a:r>
            <a:r>
              <a:rPr lang="en-US" sz="2800" dirty="0"/>
              <a:t>open to students from all backgrounds, and those with disabilities are equally encourage to apply to the </a:t>
            </a:r>
            <a:r>
              <a:rPr lang="en-US" sz="2800" dirty="0" smtClean="0"/>
              <a:t>program. </a:t>
            </a:r>
            <a:r>
              <a:rPr lang="en-US" sz="2800" b="1" dirty="0" smtClean="0"/>
              <a:t>Federal Student Aid Information Center:  1-800-433-3243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01" y="330350"/>
            <a:ext cx="1586940" cy="15869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8244" y="0"/>
            <a:ext cx="3003755" cy="1663132"/>
          </a:xfrm>
          <a:prstGeom prst="rect">
            <a:avLst/>
          </a:prstGeom>
        </p:spPr>
      </p:pic>
    </p:spTree>
    <p:extLst>
      <p:ext uri="{BB962C8B-B14F-4D97-AF65-F5344CB8AC3E}">
        <p14:creationId xmlns:p14="http://schemas.microsoft.com/office/powerpoint/2010/main" val="2228709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Aid</a:t>
            </a:r>
            <a:endParaRPr lang="en-US" dirty="0"/>
          </a:p>
        </p:txBody>
      </p:sp>
      <p:sp>
        <p:nvSpPr>
          <p:cNvPr id="3" name="Content Placeholder 2"/>
          <p:cNvSpPr>
            <a:spLocks noGrp="1"/>
          </p:cNvSpPr>
          <p:nvPr>
            <p:ph idx="1"/>
          </p:nvPr>
        </p:nvSpPr>
        <p:spPr>
          <a:xfrm>
            <a:off x="676656" y="1700012"/>
            <a:ext cx="10753725" cy="4713668"/>
          </a:xfrm>
        </p:spPr>
        <p:txBody>
          <a:bodyPr>
            <a:normAutofit/>
          </a:bodyPr>
          <a:lstStyle/>
          <a:p>
            <a:r>
              <a:rPr lang="en-US" b="1" dirty="0" smtClean="0"/>
              <a:t>Scholarships specifically for students with disabilities</a:t>
            </a:r>
            <a:endParaRPr lang="en-US" dirty="0"/>
          </a:p>
          <a:p>
            <a:r>
              <a:rPr lang="en-US" dirty="0"/>
              <a:t>Now you can begin to look at scholarship opportunities that cater to students with disabilities. A simple Web search can yield overwhelming results—and awards vary significantly in dollar amount and eligibility </a:t>
            </a:r>
            <a:r>
              <a:rPr lang="en-US" dirty="0" smtClean="0"/>
              <a:t>requirements. There are scholarships specifically available for students with: </a:t>
            </a:r>
          </a:p>
          <a:p>
            <a:pPr>
              <a:buFont typeface="Arial" panose="020B0604020202020204" pitchFamily="34" charset="0"/>
              <a:buChar char="•"/>
            </a:pPr>
            <a:r>
              <a:rPr lang="en-US" dirty="0"/>
              <a:t> </a:t>
            </a:r>
            <a:r>
              <a:rPr lang="en-US" dirty="0" smtClean="0"/>
              <a:t>General disabilities</a:t>
            </a:r>
          </a:p>
          <a:p>
            <a:pPr>
              <a:buFont typeface="Arial" panose="020B0604020202020204" pitchFamily="34" charset="0"/>
              <a:buChar char="•"/>
            </a:pPr>
            <a:r>
              <a:rPr lang="en-US" dirty="0" smtClean="0"/>
              <a:t> Learning and cognitive disorders			</a:t>
            </a:r>
          </a:p>
          <a:p>
            <a:pPr>
              <a:buFont typeface="Arial" panose="020B0604020202020204" pitchFamily="34" charset="0"/>
              <a:buChar char="•"/>
            </a:pPr>
            <a:r>
              <a:rPr lang="en-US" dirty="0" smtClean="0"/>
              <a:t> ADHD</a:t>
            </a:r>
          </a:p>
          <a:p>
            <a:pPr>
              <a:buFont typeface="Arial" panose="020B0604020202020204" pitchFamily="34" charset="0"/>
              <a:buChar char="•"/>
            </a:pPr>
            <a:r>
              <a:rPr lang="en-US" dirty="0" smtClean="0"/>
              <a:t> Autism</a:t>
            </a:r>
          </a:p>
          <a:p>
            <a:pPr>
              <a:buFont typeface="Arial" panose="020B0604020202020204" pitchFamily="34" charset="0"/>
              <a:buChar char="•"/>
            </a:pPr>
            <a:r>
              <a:rPr lang="en-US" dirty="0" smtClean="0"/>
              <a:t> Physical disabilities</a:t>
            </a:r>
          </a:p>
          <a:p>
            <a:pPr>
              <a:buFont typeface="Arial" panose="020B0604020202020204" pitchFamily="34" charset="0"/>
              <a:buChar char="•"/>
            </a:pPr>
            <a:r>
              <a:rPr lang="en-US" dirty="0" smtClean="0"/>
              <a:t> Vision, speech, or hearing impairment</a:t>
            </a:r>
          </a:p>
          <a:p>
            <a:pPr marL="0" indent="0">
              <a:buNone/>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063" y="3267075"/>
            <a:ext cx="5238750" cy="3590925"/>
          </a:xfrm>
          <a:prstGeom prst="rect">
            <a:avLst/>
          </a:prstGeom>
        </p:spPr>
      </p:pic>
    </p:spTree>
    <p:extLst>
      <p:ext uri="{BB962C8B-B14F-4D97-AF65-F5344CB8AC3E}">
        <p14:creationId xmlns:p14="http://schemas.microsoft.com/office/powerpoint/2010/main" val="286363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Metropolitan</Template>
  <TotalTime>2163</TotalTime>
  <Words>2189</Words>
  <Application>Microsoft Office PowerPoint</Application>
  <PresentationFormat>Widescreen</PresentationFormat>
  <Paragraphs>135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Aharoni</vt:lpstr>
      <vt:lpstr>Arial</vt:lpstr>
      <vt:lpstr>Arial Rounded MT Bold</vt:lpstr>
      <vt:lpstr>Calibri Light</vt:lpstr>
      <vt:lpstr>Wingdings</vt:lpstr>
      <vt:lpstr>Metropolitan</vt:lpstr>
      <vt:lpstr>College Transition 101</vt:lpstr>
      <vt:lpstr>PowerPoint Presentation</vt:lpstr>
      <vt:lpstr>Stats…</vt:lpstr>
      <vt:lpstr>Choosing the “Right” School</vt:lpstr>
      <vt:lpstr>Choosing the “Right” School</vt:lpstr>
      <vt:lpstr>Important Legislation to Know</vt:lpstr>
      <vt:lpstr>One more piece of important legislation…</vt:lpstr>
      <vt:lpstr>Financial Aid</vt:lpstr>
      <vt:lpstr>Financial Aid</vt:lpstr>
      <vt:lpstr>Financial Aid</vt:lpstr>
      <vt:lpstr>Self-Advocacy and Accommodations</vt:lpstr>
      <vt:lpstr>Accommodations</vt:lpstr>
      <vt:lpstr>Steps to Take…</vt:lpstr>
      <vt:lpstr>Next Steps…</vt:lpstr>
      <vt:lpstr>Independent Living</vt:lpstr>
      <vt:lpstr>Assistive Technology</vt:lpstr>
      <vt:lpstr>Assistive Technology</vt:lpstr>
      <vt:lpstr>How can parents help?</vt:lpstr>
      <vt:lpstr>How can VR help?</vt:lpstr>
      <vt:lpstr>Tips for success in college</vt:lpstr>
      <vt:lpstr>PowerPoint Presentation</vt:lpstr>
      <vt:lpstr>Any 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Transition 101</dc:title>
  <dc:creator>Zerbinos, Leslie (Rehab)</dc:creator>
  <cp:lastModifiedBy>Lori.Marsh.Martin</cp:lastModifiedBy>
  <cp:revision>96</cp:revision>
  <dcterms:created xsi:type="dcterms:W3CDTF">2017-08-09T20:08:32Z</dcterms:created>
  <dcterms:modified xsi:type="dcterms:W3CDTF">2017-09-26T13:13:07Z</dcterms:modified>
</cp:coreProperties>
</file>