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92" r:id="rId2"/>
  </p:sldMasterIdLst>
  <p:notesMasterIdLst>
    <p:notesMasterId r:id="rId63"/>
  </p:notesMasterIdLst>
  <p:sldIdLst>
    <p:sldId id="582" r:id="rId3"/>
    <p:sldId id="342" r:id="rId4"/>
    <p:sldId id="583" r:id="rId5"/>
    <p:sldId id="532" r:id="rId6"/>
    <p:sldId id="533" r:id="rId7"/>
    <p:sldId id="535" r:id="rId8"/>
    <p:sldId id="536" r:id="rId9"/>
    <p:sldId id="537" r:id="rId10"/>
    <p:sldId id="581" r:id="rId11"/>
    <p:sldId id="539" r:id="rId12"/>
    <p:sldId id="534" r:id="rId13"/>
    <p:sldId id="538" r:id="rId14"/>
    <p:sldId id="541" r:id="rId15"/>
    <p:sldId id="542" r:id="rId16"/>
    <p:sldId id="544" r:id="rId17"/>
    <p:sldId id="545" r:id="rId18"/>
    <p:sldId id="546" r:id="rId19"/>
    <p:sldId id="547" r:id="rId20"/>
    <p:sldId id="584" r:id="rId21"/>
    <p:sldId id="585" r:id="rId22"/>
    <p:sldId id="586" r:id="rId23"/>
    <p:sldId id="548" r:id="rId24"/>
    <p:sldId id="550" r:id="rId25"/>
    <p:sldId id="580" r:id="rId26"/>
    <p:sldId id="551" r:id="rId27"/>
    <p:sldId id="552" r:id="rId28"/>
    <p:sldId id="553" r:id="rId29"/>
    <p:sldId id="554" r:id="rId30"/>
    <p:sldId id="561" r:id="rId31"/>
    <p:sldId id="555" r:id="rId32"/>
    <p:sldId id="556" r:id="rId33"/>
    <p:sldId id="558" r:id="rId34"/>
    <p:sldId id="559" r:id="rId35"/>
    <p:sldId id="560" r:id="rId36"/>
    <p:sldId id="562" r:id="rId37"/>
    <p:sldId id="563" r:id="rId38"/>
    <p:sldId id="564" r:id="rId39"/>
    <p:sldId id="565" r:id="rId40"/>
    <p:sldId id="566" r:id="rId41"/>
    <p:sldId id="567" r:id="rId42"/>
    <p:sldId id="568" r:id="rId43"/>
    <p:sldId id="569" r:id="rId44"/>
    <p:sldId id="570" r:id="rId45"/>
    <p:sldId id="578" r:id="rId46"/>
    <p:sldId id="574" r:id="rId47"/>
    <p:sldId id="571" r:id="rId48"/>
    <p:sldId id="572" r:id="rId49"/>
    <p:sldId id="573" r:id="rId50"/>
    <p:sldId id="575" r:id="rId51"/>
    <p:sldId id="576" r:id="rId52"/>
    <p:sldId id="577" r:id="rId53"/>
    <p:sldId id="579" r:id="rId54"/>
    <p:sldId id="374" r:id="rId55"/>
    <p:sldId id="528" r:id="rId56"/>
    <p:sldId id="426" r:id="rId57"/>
    <p:sldId id="529" r:id="rId58"/>
    <p:sldId id="466" r:id="rId59"/>
    <p:sldId id="530" r:id="rId60"/>
    <p:sldId id="375" r:id="rId61"/>
    <p:sldId id="527" r:id="rId6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ton" initials="F" lastIdx="79" clrIdx="0">
    <p:extLst/>
  </p:cmAuthor>
  <p:cmAuthor id="2" name="Herzig, Allison" initials="HA" lastIdx="79" clrIdx="1">
    <p:extLst/>
  </p:cmAuthor>
  <p:cmAuthor id="3" name="Bamatter, Heidi" initials="BH" lastIdx="26" clrIdx="2">
    <p:extLst/>
  </p:cmAuthor>
  <p:cmAuthor id="4" name="Nancy Fenton" initials="NF" lastIdx="17"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D9B1"/>
    <a:srgbClr val="D4E5F4"/>
    <a:srgbClr val="0066CC"/>
    <a:srgbClr val="006F6C"/>
    <a:srgbClr val="A02CA3"/>
    <a:srgbClr val="D1EAF7"/>
    <a:srgbClr val="D1EDFF"/>
    <a:srgbClr val="EFE9D8"/>
    <a:srgbClr val="D1FDFF"/>
    <a:srgbClr val="FF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143" autoAdjust="0"/>
    <p:restoredTop sz="94434" autoAdjust="0"/>
  </p:normalViewPr>
  <p:slideViewPr>
    <p:cSldViewPr snapToGrid="0">
      <p:cViewPr varScale="1">
        <p:scale>
          <a:sx n="92" d="100"/>
          <a:sy n="92" d="100"/>
        </p:scale>
        <p:origin x="102" y="43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894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notesMaster" Target="notesMasters/notesMaster1.xml"/><Relationship Id="rId68"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commentAuthors" Target="commentAuthors.xml"/><Relationship Id="rId69" Type="http://schemas.microsoft.com/office/2015/10/relationships/revisionInfo" Target="revisionInfo.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2A8B5B-77C2-495D-97FA-6688FF203A77}" type="datetimeFigureOut">
              <a:rPr lang="en-US" smtClean="0"/>
              <a:t>12/3/2017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183C14-7C91-4FC9-837D-40531677F46F}" type="slidenum">
              <a:rPr lang="en-US" smtClean="0"/>
              <a:t>‹#›</a:t>
            </a:fld>
            <a:endParaRPr lang="en-US"/>
          </a:p>
        </p:txBody>
      </p:sp>
    </p:spTree>
    <p:extLst>
      <p:ext uri="{BB962C8B-B14F-4D97-AF65-F5344CB8AC3E}">
        <p14:creationId xmlns:p14="http://schemas.microsoft.com/office/powerpoint/2010/main" val="41839495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UNIT opener">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000" cy="2216728"/>
          </a:xfrm>
          <a:prstGeom prst="rect">
            <a:avLst/>
          </a:prstGeom>
        </p:spPr>
      </p:pic>
      <p:pic>
        <p:nvPicPr>
          <p:cNvPr id="7" name="Picture 6"/>
          <p:cNvPicPr>
            <a:picLocks noChangeAspect="1"/>
          </p:cNvPicPr>
          <p:nvPr userDrawn="1"/>
        </p:nvPicPr>
        <p:blipFill>
          <a:blip r:embed="rId3"/>
          <a:stretch>
            <a:fillRect/>
          </a:stretch>
        </p:blipFill>
        <p:spPr>
          <a:xfrm>
            <a:off x="762000" y="2216728"/>
            <a:ext cx="2424113" cy="3313227"/>
          </a:xfrm>
          <a:prstGeom prst="rect">
            <a:avLst/>
          </a:prstGeom>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343400" y="2271713"/>
            <a:ext cx="3048000" cy="4572000"/>
          </a:xfrm>
          <a:prstGeom prst="rect">
            <a:avLst/>
          </a:prstGeom>
        </p:spPr>
      </p:pic>
      <p:pic>
        <p:nvPicPr>
          <p:cNvPr id="10" name="Picture 9"/>
          <p:cNvPicPr>
            <a:picLocks noChangeAspect="1"/>
          </p:cNvPicPr>
          <p:nvPr userDrawn="1"/>
        </p:nvPicPr>
        <p:blipFill>
          <a:blip r:embed="rId5"/>
          <a:stretch>
            <a:fillRect/>
          </a:stretch>
        </p:blipFill>
        <p:spPr>
          <a:xfrm>
            <a:off x="4343400" y="4840338"/>
            <a:ext cx="123810" cy="809524"/>
          </a:xfrm>
          <a:prstGeom prst="rect">
            <a:avLst/>
          </a:prstGeom>
        </p:spPr>
      </p:pic>
    </p:spTree>
    <p:extLst>
      <p:ext uri="{BB962C8B-B14F-4D97-AF65-F5344CB8AC3E}">
        <p14:creationId xmlns:p14="http://schemas.microsoft.com/office/powerpoint/2010/main" val="26813451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RY IT 3">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3" name="Text Placeholder 10"/>
          <p:cNvSpPr>
            <a:spLocks noGrp="1"/>
          </p:cNvSpPr>
          <p:nvPr>
            <p:ph type="body" sz="quarter" idx="18"/>
          </p:nvPr>
        </p:nvSpPr>
        <p:spPr>
          <a:xfrm>
            <a:off x="628650" y="5295900"/>
            <a:ext cx="7994650" cy="7620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0" name="Content Placeholder 9"/>
          <p:cNvSpPr>
            <a:spLocks noGrp="1"/>
          </p:cNvSpPr>
          <p:nvPr>
            <p:ph sz="quarter" idx="19" hasCustomPrompt="1"/>
          </p:nvPr>
        </p:nvSpPr>
        <p:spPr>
          <a:xfrm>
            <a:off x="628650" y="2400300"/>
            <a:ext cx="7994650" cy="2768600"/>
          </a:xfrm>
          <a:ln>
            <a:solidFill>
              <a:srgbClr val="D4E5F4"/>
            </a:solidFill>
          </a:ln>
        </p:spPr>
        <p:txBody>
          <a:bodyPr/>
          <a:lstStyle>
            <a:lvl1pPr marL="0" indent="0">
              <a:buNone/>
              <a:defRPr/>
            </a:lvl1pPr>
          </a:lstStyle>
          <a:p>
            <a:pPr lvl="0"/>
            <a:r>
              <a:rPr lang="en-US" dirty="0"/>
              <a:t>click to edit Master text styles</a:t>
            </a:r>
          </a:p>
        </p:txBody>
      </p:sp>
    </p:spTree>
    <p:extLst>
      <p:ext uri="{BB962C8B-B14F-4D97-AF65-F5344CB8AC3E}">
        <p14:creationId xmlns:p14="http://schemas.microsoft.com/office/powerpoint/2010/main" val="947827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RY IT 4">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8" name="Content Placeholder 7"/>
          <p:cNvSpPr>
            <a:spLocks noGrp="1"/>
          </p:cNvSpPr>
          <p:nvPr>
            <p:ph sz="quarter" idx="13" hasCustomPrompt="1"/>
          </p:nvPr>
        </p:nvSpPr>
        <p:spPr>
          <a:xfrm>
            <a:off x="628650" y="3073400"/>
            <a:ext cx="1784350" cy="1549400"/>
          </a:xfrm>
          <a:ln>
            <a:solidFill>
              <a:srgbClr val="D4E5F4"/>
            </a:solidFill>
          </a:ln>
        </p:spPr>
        <p:txBody>
          <a:bodyPr/>
          <a:lstStyle>
            <a:lvl1pPr marL="0" indent="0">
              <a:buNone/>
              <a:defRPr/>
            </a:lvl1pPr>
          </a:lstStyle>
          <a:p>
            <a:pPr lvl="0"/>
            <a:r>
              <a:rPr lang="en-US" dirty="0"/>
              <a:t>click to</a:t>
            </a:r>
          </a:p>
        </p:txBody>
      </p:sp>
      <p:sp>
        <p:nvSpPr>
          <p:cNvPr id="14" name="Content Placeholder 7"/>
          <p:cNvSpPr>
            <a:spLocks noGrp="1"/>
          </p:cNvSpPr>
          <p:nvPr>
            <p:ph sz="quarter" idx="14" hasCustomPrompt="1"/>
          </p:nvPr>
        </p:nvSpPr>
        <p:spPr>
          <a:xfrm>
            <a:off x="5394325" y="5099051"/>
            <a:ext cx="1784350" cy="1549400"/>
          </a:xfrm>
          <a:ln>
            <a:solidFill>
              <a:srgbClr val="D4E5F4"/>
            </a:solidFill>
          </a:ln>
        </p:spPr>
        <p:txBody>
          <a:bodyPr/>
          <a:lstStyle>
            <a:lvl1pPr marL="0" indent="0">
              <a:buNone/>
              <a:defRPr/>
            </a:lvl1pPr>
          </a:lstStyle>
          <a:p>
            <a:pPr lvl="0"/>
            <a:r>
              <a:rPr lang="en-US" dirty="0"/>
              <a:t>click to</a:t>
            </a:r>
          </a:p>
        </p:txBody>
      </p:sp>
      <p:sp>
        <p:nvSpPr>
          <p:cNvPr id="15" name="Content Placeholder 7"/>
          <p:cNvSpPr>
            <a:spLocks noGrp="1"/>
          </p:cNvSpPr>
          <p:nvPr>
            <p:ph sz="quarter" idx="15" hasCustomPrompt="1"/>
          </p:nvPr>
        </p:nvSpPr>
        <p:spPr>
          <a:xfrm>
            <a:off x="2241550" y="5099051"/>
            <a:ext cx="1784350" cy="1549400"/>
          </a:xfrm>
          <a:ln>
            <a:solidFill>
              <a:srgbClr val="D4E5F4"/>
            </a:solidFill>
          </a:ln>
        </p:spPr>
        <p:txBody>
          <a:bodyPr/>
          <a:lstStyle>
            <a:lvl1pPr marL="0" indent="0">
              <a:buNone/>
              <a:defRPr/>
            </a:lvl1pPr>
          </a:lstStyle>
          <a:p>
            <a:pPr lvl="0"/>
            <a:r>
              <a:rPr lang="en-US" dirty="0"/>
              <a:t>click to</a:t>
            </a:r>
          </a:p>
        </p:txBody>
      </p:sp>
      <p:sp>
        <p:nvSpPr>
          <p:cNvPr id="16" name="Content Placeholder 7"/>
          <p:cNvSpPr>
            <a:spLocks noGrp="1"/>
          </p:cNvSpPr>
          <p:nvPr>
            <p:ph sz="quarter" idx="16" hasCustomPrompt="1"/>
          </p:nvPr>
        </p:nvSpPr>
        <p:spPr>
          <a:xfrm>
            <a:off x="3756025" y="3073400"/>
            <a:ext cx="1784350" cy="1549400"/>
          </a:xfrm>
          <a:ln>
            <a:solidFill>
              <a:srgbClr val="D4E5F4"/>
            </a:solidFill>
          </a:ln>
        </p:spPr>
        <p:txBody>
          <a:bodyPr/>
          <a:lstStyle>
            <a:lvl1pPr marL="0" indent="0">
              <a:buNone/>
              <a:defRPr/>
            </a:lvl1pPr>
          </a:lstStyle>
          <a:p>
            <a:pPr lvl="0"/>
            <a:r>
              <a:rPr lang="en-US" dirty="0"/>
              <a:t>click to</a:t>
            </a:r>
          </a:p>
        </p:txBody>
      </p:sp>
      <p:sp>
        <p:nvSpPr>
          <p:cNvPr id="17" name="Content Placeholder 7"/>
          <p:cNvSpPr>
            <a:spLocks noGrp="1"/>
          </p:cNvSpPr>
          <p:nvPr>
            <p:ph sz="quarter" idx="17" hasCustomPrompt="1"/>
          </p:nvPr>
        </p:nvSpPr>
        <p:spPr>
          <a:xfrm>
            <a:off x="6731000" y="3073400"/>
            <a:ext cx="1784350" cy="1549400"/>
          </a:xfrm>
          <a:ln>
            <a:solidFill>
              <a:srgbClr val="D4E5F4"/>
            </a:solidFill>
          </a:ln>
        </p:spPr>
        <p:txBody>
          <a:bodyPr/>
          <a:lstStyle>
            <a:lvl1pPr marL="0" indent="0">
              <a:buNone/>
              <a:defRPr/>
            </a:lvl1pPr>
          </a:lstStyle>
          <a:p>
            <a:pPr lvl="0"/>
            <a:r>
              <a:rPr lang="en-US" dirty="0"/>
              <a:t>click to</a:t>
            </a:r>
          </a:p>
        </p:txBody>
      </p:sp>
    </p:spTree>
    <p:extLst>
      <p:ext uri="{BB962C8B-B14F-4D97-AF65-F5344CB8AC3E}">
        <p14:creationId xmlns:p14="http://schemas.microsoft.com/office/powerpoint/2010/main" val="2497716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hat Would You Answ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58800"/>
            <a:ext cx="8321040" cy="1124712"/>
          </a:xfrm>
          <a:solidFill>
            <a:srgbClr val="D4E5F4"/>
          </a:solidFill>
          <a:ln w="76200">
            <a:noFill/>
          </a:ln>
        </p:spPr>
        <p:txBody>
          <a:bodyPr/>
          <a:lstStyle>
            <a:lvl1pPr>
              <a:defRPr baseline="0">
                <a:solidFill>
                  <a:schemeClr val="tx1"/>
                </a:solidFill>
              </a:defRPr>
            </a:lvl1pPr>
          </a:lstStyle>
          <a:p>
            <a:r>
              <a:rPr lang="en-US" dirty="0"/>
              <a:t>What Would You Answer?</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0" name="Content Placeholder 9"/>
          <p:cNvSpPr>
            <a:spLocks noGrp="1"/>
          </p:cNvSpPr>
          <p:nvPr>
            <p:ph sz="quarter" idx="19" hasCustomPrompt="1"/>
          </p:nvPr>
        </p:nvSpPr>
        <p:spPr>
          <a:xfrm>
            <a:off x="962406" y="2003172"/>
            <a:ext cx="7653528" cy="4718304"/>
          </a:xfrm>
          <a:ln w="76200">
            <a:solidFill>
              <a:srgbClr val="D4E5F4"/>
            </a:solidFill>
          </a:ln>
        </p:spPr>
        <p:txBody>
          <a:bodyPr>
            <a:normAutofit/>
          </a:bodyPr>
          <a:lstStyle>
            <a:lvl1pPr marL="0" indent="0">
              <a:buNone/>
              <a:defRPr sz="2400"/>
            </a:lvl1pPr>
          </a:lstStyle>
          <a:p>
            <a:pPr lvl="0"/>
            <a:r>
              <a:rPr lang="en-US" dirty="0"/>
              <a:t>click to edit Master text styles</a:t>
            </a:r>
          </a:p>
        </p:txBody>
      </p:sp>
    </p:spTree>
    <p:extLst>
      <p:ext uri="{BB962C8B-B14F-4D97-AF65-F5344CB8AC3E}">
        <p14:creationId xmlns:p14="http://schemas.microsoft.com/office/powerpoint/2010/main" val="35061479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063"/>
            <a:ext cx="8101584" cy="1325880"/>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628650" y="2007394"/>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8" name="Text Placeholder 6"/>
          <p:cNvSpPr>
            <a:spLocks noGrp="1"/>
          </p:cNvSpPr>
          <p:nvPr>
            <p:ph type="body" sz="quarter" idx="14"/>
          </p:nvPr>
        </p:nvSpPr>
        <p:spPr>
          <a:xfrm>
            <a:off x="628650" y="3419475"/>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 </a:t>
            </a:r>
          </a:p>
        </p:txBody>
      </p:sp>
      <p:sp>
        <p:nvSpPr>
          <p:cNvPr id="9" name="Text Placeholder 6"/>
          <p:cNvSpPr>
            <a:spLocks noGrp="1"/>
          </p:cNvSpPr>
          <p:nvPr>
            <p:ph type="body" sz="quarter" idx="15"/>
          </p:nvPr>
        </p:nvSpPr>
        <p:spPr>
          <a:xfrm>
            <a:off x="628650" y="4813300"/>
            <a:ext cx="1289050" cy="1244600"/>
          </a:xfrm>
        </p:spPr>
        <p:txBody>
          <a:bodyPr anchor="ctr">
            <a:noAutofit/>
          </a:bodyPr>
          <a:lstStyle>
            <a:lvl1pPr marL="0" indent="0" algn="ctr">
              <a:lnSpc>
                <a:spcPct val="100000"/>
              </a:lnSpc>
              <a:spcBef>
                <a:spcPts val="0"/>
              </a:spcBef>
              <a:buNone/>
              <a:defRPr sz="2600"/>
            </a:lvl1pPr>
          </a:lstStyle>
          <a:p>
            <a:pPr lvl="0"/>
            <a:r>
              <a:rPr lang="en-US" dirty="0"/>
              <a:t>Click to edit Master</a:t>
            </a:r>
          </a:p>
        </p:txBody>
      </p:sp>
      <p:sp>
        <p:nvSpPr>
          <p:cNvPr id="11" name="Text Placeholder 10"/>
          <p:cNvSpPr>
            <a:spLocks noGrp="1"/>
          </p:cNvSpPr>
          <p:nvPr>
            <p:ph type="body" sz="quarter" idx="16"/>
          </p:nvPr>
        </p:nvSpPr>
        <p:spPr>
          <a:xfrm>
            <a:off x="2235200" y="2008188"/>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2" name="Text Placeholder 10"/>
          <p:cNvSpPr>
            <a:spLocks noGrp="1"/>
          </p:cNvSpPr>
          <p:nvPr>
            <p:ph type="body" sz="quarter" idx="17"/>
          </p:nvPr>
        </p:nvSpPr>
        <p:spPr>
          <a:xfrm>
            <a:off x="2235200" y="342265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
        <p:nvSpPr>
          <p:cNvPr id="13" name="Text Placeholder 10"/>
          <p:cNvSpPr>
            <a:spLocks noGrp="1"/>
          </p:cNvSpPr>
          <p:nvPr>
            <p:ph type="body" sz="quarter" idx="18"/>
          </p:nvPr>
        </p:nvSpPr>
        <p:spPr>
          <a:xfrm>
            <a:off x="2235200" y="4813300"/>
            <a:ext cx="6280150" cy="1244600"/>
          </a:xfrm>
        </p:spPr>
        <p:txBody>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633074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521208" y="441048"/>
            <a:ext cx="8101584" cy="1325880"/>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p:nvPr>
        </p:nvSpPr>
        <p:spPr>
          <a:xfrm>
            <a:off x="628650" y="2564210"/>
            <a:ext cx="2400300" cy="1244600"/>
          </a:xfrm>
        </p:spPr>
        <p:txBody>
          <a:bodyPr anchor="ctr"/>
          <a:lstStyle>
            <a:lvl1pPr marL="0" indent="0" algn="ctr">
              <a:buNone/>
              <a:defRPr/>
            </a:lvl1pPr>
          </a:lstStyle>
          <a:p>
            <a:pPr lvl="0"/>
            <a:r>
              <a:rPr lang="en-US" dirty="0"/>
              <a:t>Click to edit Master text styles</a:t>
            </a:r>
          </a:p>
        </p:txBody>
      </p:sp>
      <p:sp>
        <p:nvSpPr>
          <p:cNvPr id="9" name="Text Placeholder 6"/>
          <p:cNvSpPr>
            <a:spLocks noGrp="1"/>
          </p:cNvSpPr>
          <p:nvPr>
            <p:ph type="body" sz="quarter" idx="15"/>
          </p:nvPr>
        </p:nvSpPr>
        <p:spPr>
          <a:xfrm>
            <a:off x="628650" y="4598391"/>
            <a:ext cx="2400300" cy="1244600"/>
          </a:xfrm>
        </p:spPr>
        <p:txBody>
          <a:bodyPr anchor="ct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3822700" y="2309020"/>
            <a:ext cx="4692650" cy="175498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3822700" y="4332684"/>
            <a:ext cx="4692650" cy="1776015"/>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8683807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hasCustomPrompt="1"/>
          </p:nvPr>
        </p:nvSpPr>
        <p:spPr>
          <a:xfrm>
            <a:off x="3571875"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8" name="Text Placeholder 6"/>
          <p:cNvSpPr>
            <a:spLocks noGrp="1"/>
          </p:cNvSpPr>
          <p:nvPr>
            <p:ph type="body" sz="quarter" idx="14" hasCustomPrompt="1"/>
          </p:nvPr>
        </p:nvSpPr>
        <p:spPr>
          <a:xfrm>
            <a:off x="5038725" y="4295775"/>
            <a:ext cx="2152650" cy="1701800"/>
          </a:xfrm>
        </p:spPr>
        <p:txBody>
          <a:bodyPr>
            <a:normAutofit/>
          </a:bodyPr>
          <a:lstStyle>
            <a:lvl1pPr marL="0" indent="0" algn="ctr">
              <a:buNone/>
              <a:defRPr sz="2400"/>
            </a:lvl1pPr>
          </a:lstStyle>
          <a:p>
            <a:pPr lvl="0"/>
            <a:r>
              <a:rPr lang="en-US" dirty="0"/>
              <a:t>click to edit Master text styles</a:t>
            </a:r>
          </a:p>
        </p:txBody>
      </p:sp>
      <p:sp>
        <p:nvSpPr>
          <p:cNvPr id="9" name="Text Placeholder 6"/>
          <p:cNvSpPr>
            <a:spLocks noGrp="1"/>
          </p:cNvSpPr>
          <p:nvPr>
            <p:ph type="body" sz="quarter" idx="15" hasCustomPrompt="1"/>
          </p:nvPr>
        </p:nvSpPr>
        <p:spPr>
          <a:xfrm>
            <a:off x="2181225" y="4330700"/>
            <a:ext cx="2152650" cy="1701800"/>
          </a:xfrm>
        </p:spPr>
        <p:txBody>
          <a:bodyPr>
            <a:normAutofit/>
          </a:bodyPr>
          <a:lstStyle>
            <a:lvl1pPr marL="0" indent="0" algn="ctr">
              <a:buNone/>
              <a:defRPr sz="2400"/>
            </a:lvl1pPr>
          </a:lstStyle>
          <a:p>
            <a:pPr lvl="0"/>
            <a:r>
              <a:rPr lang="en-US" dirty="0"/>
              <a:t>click to edit Master text styles</a:t>
            </a:r>
          </a:p>
        </p:txBody>
      </p:sp>
      <p:sp>
        <p:nvSpPr>
          <p:cNvPr id="10" name="Text Placeholder 6"/>
          <p:cNvSpPr>
            <a:spLocks noGrp="1"/>
          </p:cNvSpPr>
          <p:nvPr>
            <p:ph type="body" sz="quarter" idx="16" hasCustomPrompt="1"/>
          </p:nvPr>
        </p:nvSpPr>
        <p:spPr>
          <a:xfrm>
            <a:off x="685800" y="2159000"/>
            <a:ext cx="2152650" cy="1701800"/>
          </a:xfrm>
        </p:spPr>
        <p:txBody>
          <a:bodyPr>
            <a:normAutofit/>
          </a:bodyPr>
          <a:lstStyle>
            <a:lvl1pPr marL="0" indent="0" algn="ctr">
              <a:buNone/>
              <a:defRPr sz="2400"/>
            </a:lvl1pPr>
          </a:lstStyle>
          <a:p>
            <a:pPr lvl="0"/>
            <a:r>
              <a:rPr lang="en-US" dirty="0"/>
              <a:t>click to edit Master text styles</a:t>
            </a:r>
          </a:p>
        </p:txBody>
      </p:sp>
      <p:sp>
        <p:nvSpPr>
          <p:cNvPr id="11" name="Text Placeholder 6"/>
          <p:cNvSpPr>
            <a:spLocks noGrp="1"/>
          </p:cNvSpPr>
          <p:nvPr>
            <p:ph type="body" sz="quarter" idx="17" hasCustomPrompt="1"/>
          </p:nvPr>
        </p:nvSpPr>
        <p:spPr>
          <a:xfrm>
            <a:off x="6457950" y="2159000"/>
            <a:ext cx="2152650" cy="1701800"/>
          </a:xfrm>
        </p:spPr>
        <p:txBody>
          <a:bodyPr>
            <a:normAutofit/>
          </a:bodyPr>
          <a:lstStyle>
            <a:lvl1pPr marL="0" indent="0" algn="ctr">
              <a:buNone/>
              <a:defRPr sz="2400"/>
            </a:lvl1pPr>
          </a:lstStyle>
          <a:p>
            <a:pPr lvl="0"/>
            <a:r>
              <a:rPr lang="en-US" dirty="0"/>
              <a:t>click to edit Master text styles</a:t>
            </a:r>
          </a:p>
        </p:txBody>
      </p:sp>
    </p:spTree>
    <p:extLst>
      <p:ext uri="{BB962C8B-B14F-4D97-AF65-F5344CB8AC3E}">
        <p14:creationId xmlns:p14="http://schemas.microsoft.com/office/powerpoint/2010/main" val="36615483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17813283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ey person nam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1999"/>
            <a:ext cx="3384550" cy="3375025"/>
          </a:xfrm>
        </p:spPr>
        <p:txBody>
          <a:bodyPr/>
          <a:lstStyle>
            <a:lvl1pPr marL="0" indent="0">
              <a:buNone/>
              <a:defRPr/>
            </a:lvl1pPr>
          </a:lstStyle>
          <a:p>
            <a:endParaRPr lang="en-US" dirty="0"/>
          </a:p>
        </p:txBody>
      </p:sp>
      <p:sp>
        <p:nvSpPr>
          <p:cNvPr id="14" name="Text Placeholder 13"/>
          <p:cNvSpPr>
            <a:spLocks noGrp="1"/>
          </p:cNvSpPr>
          <p:nvPr>
            <p:ph type="body" sz="quarter" idx="14"/>
          </p:nvPr>
        </p:nvSpPr>
        <p:spPr>
          <a:xfrm>
            <a:off x="4876800" y="2032000"/>
            <a:ext cx="3429000" cy="3975100"/>
          </a:xfrm>
        </p:spPr>
        <p:txBody>
          <a:bodyPr anchor="ctr"/>
          <a:lstStyle>
            <a:lvl1pPr marL="0" indent="0" algn="ctr">
              <a:buNone/>
              <a:defRPr/>
            </a:lvl1pPr>
          </a:lstStyle>
          <a:p>
            <a:pPr lvl="0"/>
            <a:r>
              <a:rPr lang="en-US" dirty="0"/>
              <a:t>Click to edit Master text styles</a:t>
            </a:r>
          </a:p>
        </p:txBody>
      </p:sp>
      <p:sp>
        <p:nvSpPr>
          <p:cNvPr id="7" name="Text Placeholder 6"/>
          <p:cNvSpPr>
            <a:spLocks noGrp="1"/>
          </p:cNvSpPr>
          <p:nvPr>
            <p:ph type="body" sz="quarter" idx="15"/>
          </p:nvPr>
        </p:nvSpPr>
        <p:spPr>
          <a:xfrm>
            <a:off x="762000" y="5627687"/>
            <a:ext cx="3117850" cy="508000"/>
          </a:xfrm>
        </p:spPr>
        <p:txBody>
          <a:bodyPr/>
          <a:lstStyle>
            <a:lvl5pPr marL="1371600" indent="0" algn="ctr">
              <a:buFontTx/>
              <a:buNone/>
              <a:defRPr/>
            </a:lvl5pPr>
          </a:lstStyle>
          <a:p>
            <a:pPr lvl="4"/>
            <a:endParaRPr lang="en-US" dirty="0"/>
          </a:p>
        </p:txBody>
      </p:sp>
    </p:spTree>
    <p:extLst>
      <p:ext uri="{BB962C8B-B14F-4D97-AF65-F5344CB8AC3E}">
        <p14:creationId xmlns:p14="http://schemas.microsoft.com/office/powerpoint/2010/main" val="322623313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learning target ">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a:solidFill>
            <a:schemeClr val="accent4"/>
          </a:solidFill>
        </p:spPr>
        <p:txBody>
          <a:bodyPr anchor="ctr">
            <a:normAutofit/>
          </a:bodyPr>
          <a:lstStyle>
            <a:lvl1pPr algn="ctr">
              <a:defRPr sz="2800">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Picture Placeholder 11"/>
          <p:cNvSpPr>
            <a:spLocks noGrp="1"/>
          </p:cNvSpPr>
          <p:nvPr>
            <p:ph type="pic" sz="quarter" idx="13"/>
          </p:nvPr>
        </p:nvSpPr>
        <p:spPr>
          <a:xfrm>
            <a:off x="628650" y="2032000"/>
            <a:ext cx="3041650" cy="3975100"/>
          </a:xfrm>
        </p:spPr>
        <p:txBody>
          <a:bodyPr/>
          <a:lstStyle/>
          <a:p>
            <a:endParaRPr lang="en-US" dirty="0"/>
          </a:p>
        </p:txBody>
      </p:sp>
      <p:sp>
        <p:nvSpPr>
          <p:cNvPr id="14" name="Text Placeholder 13"/>
          <p:cNvSpPr>
            <a:spLocks noGrp="1"/>
          </p:cNvSpPr>
          <p:nvPr>
            <p:ph type="body" sz="quarter" idx="14"/>
          </p:nvPr>
        </p:nvSpPr>
        <p:spPr>
          <a:xfrm>
            <a:off x="5301234" y="2032000"/>
            <a:ext cx="3429000" cy="3975100"/>
          </a:xfrm>
        </p:spPr>
        <p:txBody>
          <a:bodyPr anchor="ct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710886" y="421960"/>
            <a:ext cx="688908" cy="688908"/>
          </a:xfrm>
          <a:prstGeom prst="rect">
            <a:avLst/>
          </a:prstGeom>
        </p:spPr>
      </p:pic>
      <p:sp>
        <p:nvSpPr>
          <p:cNvPr id="7" name="Picture Placeholder 6"/>
          <p:cNvSpPr>
            <a:spLocks noGrp="1" noChangeAspect="1"/>
          </p:cNvSpPr>
          <p:nvPr>
            <p:ph type="pic" sz="quarter" idx="15"/>
          </p:nvPr>
        </p:nvSpPr>
        <p:spPr>
          <a:xfrm>
            <a:off x="710886" y="421960"/>
            <a:ext cx="694944" cy="694944"/>
          </a:xfrm>
        </p:spPr>
        <p:txBody>
          <a:bodyPr/>
          <a:lstStyle>
            <a:lvl1pPr marL="0" indent="0">
              <a:buFontTx/>
              <a:buNone/>
              <a:defRPr/>
            </a:lvl1pPr>
          </a:lstStyle>
          <a:p>
            <a:endParaRPr lang="en-US" dirty="0"/>
          </a:p>
        </p:txBody>
      </p:sp>
    </p:spTree>
    <p:extLst>
      <p:ext uri="{BB962C8B-B14F-4D97-AF65-F5344CB8AC3E}">
        <p14:creationId xmlns:p14="http://schemas.microsoft.com/office/powerpoint/2010/main" val="4082989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7" name="Text Placeholder 6"/>
          <p:cNvSpPr>
            <a:spLocks noGrp="1"/>
          </p:cNvSpPr>
          <p:nvPr>
            <p:ph type="body" sz="quarter" idx="13"/>
          </p:nvPr>
        </p:nvSpPr>
        <p:spPr>
          <a:xfrm>
            <a:off x="5172075" y="1881190"/>
            <a:ext cx="2571750" cy="2286000"/>
          </a:xfrm>
        </p:spPr>
        <p:txBody>
          <a:bodyPr>
            <a:normAutofit/>
          </a:bodyPr>
          <a:lstStyle>
            <a:lvl1pPr marL="0" indent="0" algn="ctr">
              <a:buNone/>
              <a:defRPr sz="2600"/>
            </a:lvl1pPr>
          </a:lstStyle>
          <a:p>
            <a:pPr lvl="0"/>
            <a:endParaRPr lang="en-US" dirty="0"/>
          </a:p>
          <a:p>
            <a:pPr lvl="0"/>
            <a:r>
              <a:rPr lang="en-US" dirty="0"/>
              <a:t>Click to edit Master text styles</a:t>
            </a:r>
          </a:p>
        </p:txBody>
      </p:sp>
      <p:sp>
        <p:nvSpPr>
          <p:cNvPr id="9" name="Picture Placeholder 8"/>
          <p:cNvSpPr>
            <a:spLocks noGrp="1"/>
          </p:cNvSpPr>
          <p:nvPr>
            <p:ph type="pic" sz="quarter" idx="14"/>
          </p:nvPr>
        </p:nvSpPr>
        <p:spPr>
          <a:xfrm>
            <a:off x="628650" y="1858170"/>
            <a:ext cx="2578100" cy="4305300"/>
          </a:xfrm>
        </p:spPr>
        <p:txBody>
          <a:bodyPr/>
          <a:lstStyle/>
          <a:p>
            <a:endParaRPr lang="en-US"/>
          </a:p>
        </p:txBody>
      </p:sp>
      <p:sp>
        <p:nvSpPr>
          <p:cNvPr id="11" name="Text Placeholder 10"/>
          <p:cNvSpPr>
            <a:spLocks noGrp="1"/>
          </p:cNvSpPr>
          <p:nvPr>
            <p:ph type="body" sz="quarter" idx="15"/>
          </p:nvPr>
        </p:nvSpPr>
        <p:spPr>
          <a:xfrm>
            <a:off x="5172075" y="4445000"/>
            <a:ext cx="2571750" cy="1549400"/>
          </a:xfrm>
        </p:spPr>
        <p:txBody>
          <a:bodyPr anchor="ctr">
            <a:normAutofit/>
          </a:bodyPr>
          <a:lstStyle>
            <a:lvl1pPr marL="0" indent="0" algn="ctr">
              <a:buNone/>
              <a:defRPr sz="24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Tree>
    <p:extLst>
      <p:ext uri="{BB962C8B-B14F-4D97-AF65-F5344CB8AC3E}">
        <p14:creationId xmlns:p14="http://schemas.microsoft.com/office/powerpoint/2010/main" val="3396865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Module opener">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342900" y="393700"/>
            <a:ext cx="2489200" cy="5829300"/>
          </a:xfrm>
          <a:solidFill>
            <a:srgbClr val="E7D9B1"/>
          </a:solidFill>
          <a:ln>
            <a:noFill/>
          </a:ln>
        </p:spPr>
        <p:txBody>
          <a:bodyPr/>
          <a:lstStyle>
            <a:lvl1pPr marL="0" indent="0">
              <a:buNone/>
              <a:defRPr>
                <a:solidFill>
                  <a:srgbClr val="E7D9B1"/>
                </a:solidFill>
              </a:defRPr>
            </a:lvl1pPr>
          </a:lstStyle>
          <a:p>
            <a:pPr lvl="0"/>
            <a:endParaRPr lang="en-US" dirty="0"/>
          </a:p>
        </p:txBody>
      </p:sp>
      <p:sp>
        <p:nvSpPr>
          <p:cNvPr id="10" name="Text Placeholder 9"/>
          <p:cNvSpPr>
            <a:spLocks noGrp="1"/>
          </p:cNvSpPr>
          <p:nvPr>
            <p:ph type="body" sz="quarter" idx="14"/>
          </p:nvPr>
        </p:nvSpPr>
        <p:spPr>
          <a:xfrm>
            <a:off x="342900" y="2390139"/>
            <a:ext cx="2463800" cy="1752600"/>
          </a:xfrm>
          <a:ln>
            <a:noFill/>
          </a:ln>
        </p:spPr>
        <p:txBody>
          <a:bodyPr>
            <a:normAutofit/>
          </a:bodyPr>
          <a:lstStyle>
            <a:lvl1pPr marL="0" indent="0" algn="ctr">
              <a:buNone/>
              <a:defRPr sz="4400"/>
            </a:lvl1pPr>
          </a:lstStyle>
          <a:p>
            <a:pPr lvl="0"/>
            <a:r>
              <a:rPr lang="en-US" dirty="0"/>
              <a:t>Click to edit</a:t>
            </a:r>
          </a:p>
        </p:txBody>
      </p:sp>
      <p:sp>
        <p:nvSpPr>
          <p:cNvPr id="13" name="Text Placeholder 12"/>
          <p:cNvSpPr>
            <a:spLocks noGrp="1"/>
          </p:cNvSpPr>
          <p:nvPr>
            <p:ph type="body" sz="quarter" idx="15"/>
          </p:nvPr>
        </p:nvSpPr>
        <p:spPr>
          <a:xfrm>
            <a:off x="342900" y="4432300"/>
            <a:ext cx="2476500" cy="1790700"/>
          </a:xfrm>
          <a:ln>
            <a:noFill/>
          </a:ln>
        </p:spPr>
        <p:txBody>
          <a:bodyPr>
            <a:normAutofit/>
          </a:bodyPr>
          <a:lstStyle>
            <a:lvl1pPr marL="0" indent="0" algn="ctr">
              <a:buNone/>
              <a:defRPr sz="2400"/>
            </a:lvl1pPr>
          </a:lstStyle>
          <a:p>
            <a:pPr lvl="0"/>
            <a:r>
              <a:rPr lang="en-US" dirty="0"/>
              <a:t>Click to edit</a:t>
            </a:r>
          </a:p>
        </p:txBody>
      </p:sp>
      <p:sp>
        <p:nvSpPr>
          <p:cNvPr id="17" name="Text Placeholder 16"/>
          <p:cNvSpPr>
            <a:spLocks noGrp="1"/>
          </p:cNvSpPr>
          <p:nvPr>
            <p:ph type="body" sz="quarter" idx="16" hasCustomPrompt="1"/>
          </p:nvPr>
        </p:nvSpPr>
        <p:spPr>
          <a:xfrm>
            <a:off x="736600" y="762000"/>
            <a:ext cx="8101584" cy="1325880"/>
          </a:xfrm>
          <a:solidFill>
            <a:schemeClr val="accent4"/>
          </a:solidFill>
          <a:ln>
            <a:noFill/>
          </a:ln>
        </p:spPr>
        <p:txBody>
          <a:bodyPr anchor="ctr">
            <a:normAutofit/>
          </a:bodyPr>
          <a:lstStyle>
            <a:lvl1pPr marL="0" indent="0" algn="l">
              <a:buNone/>
              <a:defRPr sz="3600" b="1" baseline="0">
                <a:solidFill>
                  <a:schemeClr val="bg1"/>
                </a:solidFill>
              </a:defRPr>
            </a:lvl1pPr>
          </a:lstStyle>
          <a:p>
            <a:pPr lvl="0"/>
            <a:r>
              <a:rPr lang="en-US" dirty="0"/>
              <a:t>Learning Targets</a:t>
            </a:r>
          </a:p>
        </p:txBody>
      </p:sp>
      <p:sp>
        <p:nvSpPr>
          <p:cNvPr id="19" name="Content Placeholder 18"/>
          <p:cNvSpPr>
            <a:spLocks noGrp="1"/>
          </p:cNvSpPr>
          <p:nvPr>
            <p:ph sz="quarter" idx="17"/>
          </p:nvPr>
        </p:nvSpPr>
        <p:spPr>
          <a:xfrm>
            <a:off x="3122613" y="2264087"/>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3122613" y="3126740"/>
            <a:ext cx="5715000" cy="685800"/>
          </a:xfrm>
          <a:noFill/>
          <a:ln>
            <a:noFill/>
          </a:ln>
        </p:spPr>
        <p:txBody>
          <a:bodyPr>
            <a:noAutofit/>
          </a:bodyPr>
          <a:lstStyle>
            <a:lvl1pPr marL="0" indent="0" algn="l">
              <a:buNone/>
              <a:defRPr sz="2400"/>
            </a:lvl1pPr>
          </a:lstStyle>
          <a:p>
            <a:pPr lvl="0"/>
            <a:r>
              <a:rPr lang="en-US" dirty="0"/>
              <a:t>Click to edit Master text styles</a:t>
            </a:r>
          </a:p>
        </p:txBody>
      </p:sp>
      <p:sp>
        <p:nvSpPr>
          <p:cNvPr id="9" name="Content Placeholder 8"/>
          <p:cNvSpPr>
            <a:spLocks noGrp="1"/>
          </p:cNvSpPr>
          <p:nvPr>
            <p:ph sz="quarter" idx="19"/>
          </p:nvPr>
        </p:nvSpPr>
        <p:spPr>
          <a:xfrm>
            <a:off x="3122613" y="3967319"/>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2" name="Content Placeholder 11"/>
          <p:cNvSpPr>
            <a:spLocks noGrp="1"/>
          </p:cNvSpPr>
          <p:nvPr>
            <p:ph sz="quarter" idx="20"/>
          </p:nvPr>
        </p:nvSpPr>
        <p:spPr>
          <a:xfrm>
            <a:off x="3122613" y="4749791"/>
            <a:ext cx="5715000" cy="685800"/>
          </a:xfrm>
          <a:noFill/>
          <a:ln>
            <a:noFill/>
          </a:ln>
        </p:spPr>
        <p:txBody>
          <a:bodyPr>
            <a:normAutofit/>
          </a:bodyPr>
          <a:lstStyle>
            <a:lvl1pPr marL="0" indent="0" algn="l">
              <a:buNone/>
              <a:defRPr sz="2400"/>
            </a:lvl1pPr>
          </a:lstStyle>
          <a:p>
            <a:pPr lvl="0"/>
            <a:r>
              <a:rPr lang="en-US" dirty="0"/>
              <a:t>Click to edit Master text styles</a:t>
            </a:r>
          </a:p>
        </p:txBody>
      </p:sp>
      <p:sp>
        <p:nvSpPr>
          <p:cNvPr id="15" name="Content Placeholder 14"/>
          <p:cNvSpPr>
            <a:spLocks noGrp="1"/>
          </p:cNvSpPr>
          <p:nvPr>
            <p:ph sz="quarter" idx="21"/>
          </p:nvPr>
        </p:nvSpPr>
        <p:spPr>
          <a:xfrm>
            <a:off x="3122613" y="5493698"/>
            <a:ext cx="5715000" cy="685800"/>
          </a:xfrm>
          <a:noFill/>
          <a:ln>
            <a:noFill/>
          </a:ln>
        </p:spPr>
        <p:txBody>
          <a:bodyPr>
            <a:normAutofit/>
          </a:bodyPr>
          <a:lstStyle>
            <a:lvl1pPr marL="0" indent="0" algn="l">
              <a:buNone/>
              <a:defRPr sz="2400"/>
            </a:lvl1pPr>
          </a:lstStyle>
          <a:p>
            <a:pPr lvl="0"/>
            <a:r>
              <a:rPr lang="en-US" dirty="0"/>
              <a:t>Click to edit Master text styles</a:t>
            </a:r>
          </a:p>
        </p:txBody>
      </p:sp>
    </p:spTree>
    <p:extLst>
      <p:ext uri="{BB962C8B-B14F-4D97-AF65-F5344CB8AC3E}">
        <p14:creationId xmlns:p14="http://schemas.microsoft.com/office/powerpoint/2010/main" val="12866019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023939"/>
            <a:ext cx="7886700" cy="2852737"/>
          </a:xfrm>
        </p:spPr>
        <p:txBody>
          <a:bodyPr anchor="b"/>
          <a:lstStyle>
            <a:lvl1pPr>
              <a:defRPr sz="45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86502374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844034" y="1825625"/>
            <a:ext cx="3886200" cy="4351338"/>
          </a:xfrm>
        </p:spPr>
        <p:txBody>
          <a:bodyPr/>
          <a:lstStyle>
            <a:lvl1pPr algn="ctr">
              <a:defRPr sz="26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9717CA3-2C9E-4D1A-B2D9-67AA8605FE6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9401673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Text Placeholder 2"/>
          <p:cNvSpPr>
            <a:spLocks noGrp="1"/>
          </p:cNvSpPr>
          <p:nvPr>
            <p:ph type="body" idx="1" hasCustomPrompt="1"/>
          </p:nvPr>
        </p:nvSpPr>
        <p:spPr>
          <a:xfrm>
            <a:off x="628650" y="1849438"/>
            <a:ext cx="3868340"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4" name="Content Placeholder 3"/>
          <p:cNvSpPr>
            <a:spLocks noGrp="1"/>
          </p:cNvSpPr>
          <p:nvPr>
            <p:ph sz="half" idx="2" hasCustomPrompt="1"/>
          </p:nvPr>
        </p:nvSpPr>
        <p:spPr>
          <a:xfrm>
            <a:off x="628650" y="2832099"/>
            <a:ext cx="3868340" cy="3440907"/>
          </a:xfrm>
        </p:spPr>
        <p:txBody>
          <a:bodyPr/>
          <a:lstStyle>
            <a:lvl1pPr marL="0" indent="0" algn="ctr">
              <a:buNone/>
              <a:defRPr sz="2400"/>
            </a:lvl1pPr>
          </a:lstStyle>
          <a:p>
            <a:pPr lvl="0"/>
            <a:r>
              <a:rPr lang="en-US" dirty="0"/>
              <a:t>click to edit Master text styles</a:t>
            </a:r>
          </a:p>
        </p:txBody>
      </p:sp>
      <p:sp>
        <p:nvSpPr>
          <p:cNvPr id="5" name="Text Placeholder 4"/>
          <p:cNvSpPr>
            <a:spLocks noGrp="1"/>
          </p:cNvSpPr>
          <p:nvPr>
            <p:ph type="body" sz="quarter" idx="3" hasCustomPrompt="1"/>
          </p:nvPr>
        </p:nvSpPr>
        <p:spPr>
          <a:xfrm>
            <a:off x="4844032" y="1849438"/>
            <a:ext cx="3887391" cy="823912"/>
          </a:xfrm>
        </p:spPr>
        <p:txBody>
          <a:bodyPr anchor="ctr">
            <a:normAutofit/>
          </a:bodyPr>
          <a:lstStyle>
            <a:lvl1pPr marL="0" indent="0" algn="ctr">
              <a:lnSpc>
                <a:spcPct val="100000"/>
              </a:lnSpc>
              <a:spcBef>
                <a:spcPts val="0"/>
              </a:spcBef>
              <a:buNone/>
              <a:defRPr sz="26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Master text styles</a:t>
            </a:r>
          </a:p>
        </p:txBody>
      </p:sp>
      <p:sp>
        <p:nvSpPr>
          <p:cNvPr id="6" name="Content Placeholder 5"/>
          <p:cNvSpPr>
            <a:spLocks noGrp="1"/>
          </p:cNvSpPr>
          <p:nvPr>
            <p:ph sz="quarter" idx="4" hasCustomPrompt="1"/>
          </p:nvPr>
        </p:nvSpPr>
        <p:spPr>
          <a:xfrm>
            <a:off x="4844033" y="2832099"/>
            <a:ext cx="3887391" cy="3440908"/>
          </a:xfrm>
        </p:spPr>
        <p:txBody>
          <a:bodyPr>
            <a:normAutofit/>
          </a:bodyPr>
          <a:lstStyle>
            <a:lvl1pPr marL="0" indent="0" algn="ctr">
              <a:buNone/>
              <a:defRPr sz="2400"/>
            </a:lvl1pPr>
            <a:lvl2pPr algn="ctr">
              <a:defRPr sz="2400"/>
            </a:lvl2pPr>
            <a:lvl3pPr algn="ctr">
              <a:defRPr sz="2400"/>
            </a:lvl3pPr>
            <a:lvl4pPr algn="ctr">
              <a:defRPr sz="2400"/>
            </a:lvl4pPr>
            <a:lvl5pPr algn="ctr">
              <a:defRPr sz="2400"/>
            </a:lvl5pPr>
          </a:lstStyle>
          <a:p>
            <a:pPr lvl="0"/>
            <a:r>
              <a:rPr lang="en-US" dirty="0"/>
              <a:t>click to edit Master text styles</a:t>
            </a:r>
          </a:p>
        </p:txBody>
      </p:sp>
      <p:sp>
        <p:nvSpPr>
          <p:cNvPr id="7" name="Date Placeholder 6"/>
          <p:cNvSpPr>
            <a:spLocks noGrp="1"/>
          </p:cNvSpPr>
          <p:nvPr>
            <p:ph type="dt" sz="half" idx="10"/>
          </p:nvPr>
        </p:nvSpPr>
        <p:spPr/>
        <p:txBody>
          <a:bodyPr/>
          <a:lstStyle/>
          <a:p>
            <a:fld id="{09717CA3-2C9E-4D1A-B2D9-67AA8605FE6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0642215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51963201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9717CA3-2C9E-4D1A-B2D9-67AA8605FE6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1284D7-83C2-438F-BB45-CD47C32E675F}" type="slidenum">
              <a:rPr lang="en-US" smtClean="0"/>
              <a:t>‹#›</a:t>
            </a:fld>
            <a:endParaRPr lang="en-US"/>
          </a:p>
        </p:txBody>
      </p:sp>
      <p:sp>
        <p:nvSpPr>
          <p:cNvPr id="6" name="Text Placeholder 5"/>
          <p:cNvSpPr>
            <a:spLocks noGrp="1"/>
          </p:cNvSpPr>
          <p:nvPr>
            <p:ph type="body" sz="quarter" idx="13"/>
          </p:nvPr>
        </p:nvSpPr>
        <p:spPr>
          <a:xfrm>
            <a:off x="495300" y="520700"/>
            <a:ext cx="8101584" cy="1325880"/>
          </a:xfrm>
          <a:solidFill>
            <a:schemeClr val="accent4"/>
          </a:solidFill>
        </p:spPr>
        <p:txBody>
          <a:bodyPr anchor="ctr">
            <a:normAutofit/>
          </a:bodyPr>
          <a:lstStyle>
            <a:lvl1pPr marL="0" indent="0" algn="ctr">
              <a:buNone/>
              <a:defRPr sz="2800">
                <a:solidFill>
                  <a:schemeClr val="bg1"/>
                </a:solidFill>
              </a:defRPr>
            </a:lvl1pPr>
          </a:lstStyle>
          <a:p>
            <a:pPr lvl="0"/>
            <a:r>
              <a:rPr lang="en-US" dirty="0"/>
              <a:t>Click to edit Master text styles</a:t>
            </a:r>
          </a:p>
        </p:txBody>
      </p:sp>
      <p:sp>
        <p:nvSpPr>
          <p:cNvPr id="8" name="Text Placeholder 7"/>
          <p:cNvSpPr>
            <a:spLocks noGrp="1"/>
          </p:cNvSpPr>
          <p:nvPr>
            <p:ph type="body" sz="quarter" idx="14"/>
          </p:nvPr>
        </p:nvSpPr>
        <p:spPr>
          <a:xfrm>
            <a:off x="495299" y="2164390"/>
            <a:ext cx="8101013" cy="740060"/>
          </a:xfrm>
          <a:solidFill>
            <a:srgbClr val="E7D9B1"/>
          </a:solidFill>
          <a:ln>
            <a:solidFill>
              <a:schemeClr val="accent4"/>
            </a:solidFill>
          </a:ln>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
        <p:nvSpPr>
          <p:cNvPr id="12" name="Text Placeholder 7"/>
          <p:cNvSpPr>
            <a:spLocks noGrp="1"/>
          </p:cNvSpPr>
          <p:nvPr>
            <p:ph type="body" sz="quarter" idx="15"/>
          </p:nvPr>
        </p:nvSpPr>
        <p:spPr>
          <a:xfrm>
            <a:off x="495299" y="3219915"/>
            <a:ext cx="8101013" cy="740664"/>
          </a:xfrm>
          <a:solidFill>
            <a:srgbClr val="E7D9B1"/>
          </a:solidFill>
        </p:spPr>
        <p:txBody>
          <a:bodyPr anchor="ctr">
            <a:normAutofit/>
          </a:bodyPr>
          <a:lstStyle>
            <a:lvl1pPr marL="0" indent="0" algn="ctr">
              <a:lnSpc>
                <a:spcPct val="100000"/>
              </a:lnSpc>
              <a:spcBef>
                <a:spcPts val="0"/>
              </a:spcBef>
              <a:buFontTx/>
              <a:buNone/>
              <a:defRPr sz="2600"/>
            </a:lvl1pPr>
          </a:lstStyle>
          <a:p>
            <a:pPr lvl="0"/>
            <a:r>
              <a:rPr lang="en-US" dirty="0"/>
              <a:t>Click to edit Master text styles</a:t>
            </a:r>
          </a:p>
        </p:txBody>
      </p:sp>
      <p:sp>
        <p:nvSpPr>
          <p:cNvPr id="13" name="Text Placeholder 7"/>
          <p:cNvSpPr>
            <a:spLocks noGrp="1"/>
          </p:cNvSpPr>
          <p:nvPr>
            <p:ph type="body" sz="quarter" idx="16"/>
          </p:nvPr>
        </p:nvSpPr>
        <p:spPr>
          <a:xfrm>
            <a:off x="495298" y="4276396"/>
            <a:ext cx="8101013" cy="740664"/>
          </a:xfrm>
          <a:solidFill>
            <a:srgbClr val="E7D9B1"/>
          </a:solidFill>
        </p:spPr>
        <p:txBody>
          <a:bodyPr anchor="ctr"/>
          <a:lstStyle>
            <a:lvl1pPr marL="0" indent="0" algn="ctr">
              <a:lnSpc>
                <a:spcPct val="100000"/>
              </a:lnSpc>
              <a:spcBef>
                <a:spcPts val="0"/>
              </a:spcBef>
              <a:buFontTx/>
              <a:buNone/>
              <a:defRPr sz="2600"/>
            </a:lvl1pPr>
          </a:lstStyle>
          <a:p>
            <a:pPr lvl="0"/>
            <a:r>
              <a:rPr lang="en-US" dirty="0"/>
              <a:t>Click to edit Master text styles</a:t>
            </a:r>
          </a:p>
        </p:txBody>
      </p:sp>
    </p:spTree>
    <p:extLst>
      <p:ext uri="{BB962C8B-B14F-4D97-AF65-F5344CB8AC3E}">
        <p14:creationId xmlns:p14="http://schemas.microsoft.com/office/powerpoint/2010/main" val="775228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defRPr sz="2800" b="0"/>
            </a:lvl1pPr>
          </a:lstStyle>
          <a:p>
            <a:r>
              <a:rPr lang="en-US" dirty="0"/>
              <a:t>Click to edit Master title style</a:t>
            </a:r>
          </a:p>
        </p:txBody>
      </p:sp>
      <p:sp>
        <p:nvSpPr>
          <p:cNvPr id="3" name="Content Placeholder 2"/>
          <p:cNvSpPr>
            <a:spLocks noGrp="1"/>
          </p:cNvSpPr>
          <p:nvPr>
            <p:ph idx="1" hasCustomPrompt="1"/>
          </p:nvPr>
        </p:nvSpPr>
        <p:spPr>
          <a:xfrm>
            <a:off x="3887391" y="987426"/>
            <a:ext cx="4629150" cy="4873625"/>
          </a:xfrm>
        </p:spPr>
        <p:txBody>
          <a:bodyPr>
            <a:normAutofit/>
          </a:bodyPr>
          <a:lstStyle>
            <a:lvl1pPr marL="0" indent="0" algn="ctr">
              <a:buNone/>
              <a:defRPr sz="2400"/>
            </a:lvl1pPr>
            <a:lvl2pPr>
              <a:defRPr sz="2400"/>
            </a:lvl2pPr>
            <a:lvl3pPr>
              <a:defRPr sz="2400"/>
            </a:lvl3pPr>
            <a:lvl4pPr>
              <a:defRPr sz="2400"/>
            </a:lvl4pPr>
            <a:lvl5pPr>
              <a:defRPr sz="2400"/>
            </a:lvl5pPr>
            <a:lvl6pPr>
              <a:defRPr sz="1500"/>
            </a:lvl6pPr>
            <a:lvl7pPr>
              <a:defRPr sz="1500"/>
            </a:lvl7pPr>
            <a:lvl8pPr>
              <a:defRPr sz="1500"/>
            </a:lvl8pPr>
            <a:lvl9pPr>
              <a:defRPr sz="1500"/>
            </a:lvl9pPr>
          </a:lstStyle>
          <a:p>
            <a:pPr lvl="0"/>
            <a:r>
              <a:rPr lang="en-US" dirty="0"/>
              <a:t>click to edit Master text styles</a:t>
            </a:r>
          </a:p>
        </p:txBody>
      </p:sp>
      <p:sp>
        <p:nvSpPr>
          <p:cNvPr id="4" name="Text Placeholder 3"/>
          <p:cNvSpPr>
            <a:spLocks noGrp="1"/>
          </p:cNvSpPr>
          <p:nvPr>
            <p:ph type="body" sz="half" idx="2"/>
          </p:nvPr>
        </p:nvSpPr>
        <p:spPr>
          <a:xfrm>
            <a:off x="629841" y="2247900"/>
            <a:ext cx="2949178" cy="36210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3641411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ctr">
            <a:normAutofit/>
          </a:bodyPr>
          <a:lstStyle>
            <a:lvl1pPr algn="ctr">
              <a:lnSpc>
                <a:spcPct val="100000"/>
              </a:lnSpc>
              <a:defRPr sz="2800" b="0"/>
            </a:lvl1pPr>
          </a:lstStyle>
          <a:p>
            <a:r>
              <a:rPr lang="en-US" dirty="0"/>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209800"/>
            <a:ext cx="2949178" cy="3659188"/>
          </a:xfrm>
        </p:spPr>
        <p:txBody>
          <a:bodyPr>
            <a:normAutofit/>
          </a:bodyPr>
          <a:lstStyle>
            <a:lvl1pPr marL="0" indent="0">
              <a:buNone/>
              <a:defRPr sz="2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dirty="0"/>
              <a:t>Click to edit Master text styles</a:t>
            </a:r>
          </a:p>
        </p:txBody>
      </p:sp>
      <p:sp>
        <p:nvSpPr>
          <p:cNvPr id="5" name="Date Placeholder 4"/>
          <p:cNvSpPr>
            <a:spLocks noGrp="1"/>
          </p:cNvSpPr>
          <p:nvPr>
            <p:ph type="dt" sz="half" idx="10"/>
          </p:nvPr>
        </p:nvSpPr>
        <p:spPr/>
        <p:txBody>
          <a:bodyPr/>
          <a:lstStyle/>
          <a:p>
            <a:fld id="{09717CA3-2C9E-4D1A-B2D9-67AA8605FE6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28516784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628650" y="383857"/>
            <a:ext cx="8101584" cy="1325880"/>
          </a:xfrm>
        </p:spPr>
        <p:txBody>
          <a:bodyPr/>
          <a:lstStyle>
            <a:lvl1pPr algn="ctr">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1" name="Text Placeholder 10"/>
          <p:cNvSpPr>
            <a:spLocks noGrp="1"/>
          </p:cNvSpPr>
          <p:nvPr>
            <p:ph type="body" sz="quarter" idx="16"/>
          </p:nvPr>
        </p:nvSpPr>
        <p:spPr>
          <a:xfrm>
            <a:off x="1431925" y="1879599"/>
            <a:ext cx="6280150" cy="1244600"/>
          </a:xfrm>
        </p:spPr>
        <p:txBody>
          <a:bodyPr/>
          <a:lstStyle>
            <a:lvl1pPr marL="0" indent="0" algn="ctr">
              <a:buNone/>
              <a:defRPr/>
            </a:lvl1pPr>
          </a:lstStyle>
          <a:p>
            <a:pPr lvl="0"/>
            <a:r>
              <a:rPr lang="en-US" dirty="0"/>
              <a:t>Click to edit Master text styles</a:t>
            </a:r>
          </a:p>
        </p:txBody>
      </p:sp>
      <p:sp>
        <p:nvSpPr>
          <p:cNvPr id="12" name="Text Placeholder 10"/>
          <p:cNvSpPr>
            <a:spLocks noGrp="1"/>
          </p:cNvSpPr>
          <p:nvPr>
            <p:ph type="body" sz="quarter" idx="17"/>
          </p:nvPr>
        </p:nvSpPr>
        <p:spPr>
          <a:xfrm>
            <a:off x="1431925" y="3346449"/>
            <a:ext cx="6280150" cy="1244600"/>
          </a:xfrm>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4813299"/>
            <a:ext cx="6280150" cy="1244600"/>
          </a:xfrm>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2055041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idx="1" hasCustomPrompt="1"/>
          </p:nvPr>
        </p:nvSpPr>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8A4071B1-5285-4C1E-8055-97E38FBB88E6}"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519742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Content Placeholder 2"/>
          <p:cNvSpPr>
            <a:spLocks noGrp="1"/>
          </p:cNvSpPr>
          <p:nvPr>
            <p:ph sz="half" idx="1" hasCustomPrompt="1"/>
          </p:nvPr>
        </p:nvSpPr>
        <p:spPr>
          <a:xfrm>
            <a:off x="628650"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defRPr sz="2600">
                <a:latin typeface="Arial" panose="020B0604020202020204" pitchFamily="34" charset="0"/>
                <a:cs typeface="Arial" panose="020B0604020202020204" pitchFamily="34" charset="0"/>
              </a:defRPr>
            </a:lvl2pPr>
            <a:lvl3pPr>
              <a:defRPr sz="2600">
                <a:latin typeface="Arial" panose="020B0604020202020204" pitchFamily="34" charset="0"/>
                <a:cs typeface="Arial" panose="020B0604020202020204" pitchFamily="34" charset="0"/>
              </a:defRPr>
            </a:lvl3pPr>
            <a:lvl4pPr>
              <a:defRPr sz="2600">
                <a:latin typeface="Arial" panose="020B0604020202020204" pitchFamily="34" charset="0"/>
                <a:cs typeface="Arial" panose="020B0604020202020204" pitchFamily="34" charset="0"/>
              </a:defRPr>
            </a:lvl4pPr>
            <a:lvl5pPr>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4" name="Content Placeholder 3"/>
          <p:cNvSpPr>
            <a:spLocks noGrp="1"/>
          </p:cNvSpPr>
          <p:nvPr>
            <p:ph sz="half" idx="2" hasCustomPrompt="1"/>
          </p:nvPr>
        </p:nvSpPr>
        <p:spPr>
          <a:xfrm>
            <a:off x="4863084" y="1825625"/>
            <a:ext cx="3867150" cy="435133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210661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128078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8" y="1857375"/>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21208" y="2857500"/>
            <a:ext cx="3868737" cy="3415506"/>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857375"/>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735004" y="2857499"/>
            <a:ext cx="3887788" cy="3415507"/>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291981644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521208" y="355600"/>
            <a:ext cx="8101584" cy="1325563"/>
          </a:xfrm>
        </p:spPr>
        <p:txBody>
          <a:bodyPr>
            <a:normAutofit/>
          </a:bodyPr>
          <a:lstStyle>
            <a:lvl1pPr algn="ctr">
              <a:lnSpc>
                <a:spcPct val="100000"/>
              </a:lnSpc>
              <a:defRPr sz="2800" b="1">
                <a:latin typeface="Arial" panose="020B0604020202020204" pitchFamily="34" charset="0"/>
                <a:cs typeface="Arial" panose="020B0604020202020204" pitchFamily="34" charset="0"/>
              </a:defRPr>
            </a:lvl1pPr>
          </a:lstStyle>
          <a:p>
            <a:r>
              <a:rPr lang="en-US" dirty="0"/>
              <a:t>Click to edit Master title style</a:t>
            </a:r>
          </a:p>
        </p:txBody>
      </p:sp>
      <p:sp>
        <p:nvSpPr>
          <p:cNvPr id="3" name="Text Placeholder 2"/>
          <p:cNvSpPr>
            <a:spLocks noGrp="1"/>
          </p:cNvSpPr>
          <p:nvPr>
            <p:ph type="body" idx="1" hasCustomPrompt="1"/>
          </p:nvPr>
        </p:nvSpPr>
        <p:spPr>
          <a:xfrm>
            <a:off x="521206" y="1764507"/>
            <a:ext cx="3868737"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hasCustomPrompt="1"/>
          </p:nvPr>
        </p:nvSpPr>
        <p:spPr>
          <a:xfrm>
            <a:off x="521207" y="2712243"/>
            <a:ext cx="3868737" cy="2224882"/>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5" name="Text Placeholder 4"/>
          <p:cNvSpPr>
            <a:spLocks noGrp="1"/>
          </p:cNvSpPr>
          <p:nvPr>
            <p:ph type="body" sz="quarter" idx="3" hasCustomPrompt="1"/>
          </p:nvPr>
        </p:nvSpPr>
        <p:spPr>
          <a:xfrm>
            <a:off x="4735004" y="1764507"/>
            <a:ext cx="3887788" cy="823912"/>
          </a:xfrm>
        </p:spPr>
        <p:txBody>
          <a:bodyPr anchor="ctr">
            <a:normAutofit/>
          </a:bodyPr>
          <a:lstStyle>
            <a:lvl1pPr marL="0" indent="0" algn="ctr">
              <a:lnSpc>
                <a:spcPct val="100000"/>
              </a:lnSpc>
              <a:spcBef>
                <a:spcPts val="0"/>
              </a:spcBef>
              <a:buNone/>
              <a:defRPr sz="2600" b="0">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hasCustomPrompt="1"/>
          </p:nvPr>
        </p:nvSpPr>
        <p:spPr>
          <a:xfrm>
            <a:off x="4735004" y="2712244"/>
            <a:ext cx="3887788" cy="2224881"/>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
        <p:nvSpPr>
          <p:cNvPr id="7" name="Date Placeholder 6"/>
          <p:cNvSpPr>
            <a:spLocks noGrp="1"/>
          </p:cNvSpPr>
          <p:nvPr>
            <p:ph type="dt" sz="half" idx="10"/>
          </p:nvPr>
        </p:nvSpPr>
        <p:spPr/>
        <p:txBody>
          <a:bodyPr/>
          <a:lstStyle/>
          <a:p>
            <a:fld id="{8A4071B1-5285-4C1E-8055-97E38FBB88E6}"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C5028F-10DF-4864-BAFE-609F3695BD5D}" type="slidenum">
              <a:rPr lang="en-US" smtClean="0"/>
              <a:t>‹#›</a:t>
            </a:fld>
            <a:endParaRPr lang="en-US"/>
          </a:p>
        </p:txBody>
      </p:sp>
      <p:sp>
        <p:nvSpPr>
          <p:cNvPr id="11" name="Text Placeholder 10"/>
          <p:cNvSpPr>
            <a:spLocks noGrp="1"/>
          </p:cNvSpPr>
          <p:nvPr>
            <p:ph type="body" sz="quarter" idx="13" hasCustomPrompt="1"/>
          </p:nvPr>
        </p:nvSpPr>
        <p:spPr>
          <a:xfrm>
            <a:off x="521206" y="5127625"/>
            <a:ext cx="386873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a:t>
            </a:r>
          </a:p>
        </p:txBody>
      </p:sp>
      <p:sp>
        <p:nvSpPr>
          <p:cNvPr id="13" name="Text Placeholder 12"/>
          <p:cNvSpPr>
            <a:spLocks noGrp="1"/>
          </p:cNvSpPr>
          <p:nvPr>
            <p:ph type="body" sz="quarter" idx="14" hasCustomPrompt="1"/>
          </p:nvPr>
        </p:nvSpPr>
        <p:spPr>
          <a:xfrm>
            <a:off x="4735005" y="5127625"/>
            <a:ext cx="3887787" cy="9144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a:t>
            </a:r>
          </a:p>
        </p:txBody>
      </p:sp>
    </p:spTree>
    <p:extLst>
      <p:ext uri="{BB962C8B-B14F-4D97-AF65-F5344CB8AC3E}">
        <p14:creationId xmlns:p14="http://schemas.microsoft.com/office/powerpoint/2010/main" val="306887664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a:defRPr sz="2800" b="1"/>
            </a:lvl1pPr>
          </a:lstStyle>
          <a:p>
            <a:r>
              <a:rPr lang="en-US" dirty="0"/>
              <a:t>Click to edit Master title style</a:t>
            </a:r>
          </a:p>
        </p:txBody>
      </p:sp>
      <p:sp>
        <p:nvSpPr>
          <p:cNvPr id="3" name="Date Placeholder 2"/>
          <p:cNvSpPr>
            <a:spLocks noGrp="1"/>
          </p:cNvSpPr>
          <p:nvPr>
            <p:ph type="dt" sz="half" idx="10"/>
          </p:nvPr>
        </p:nvSpPr>
        <p:spPr/>
        <p:txBody>
          <a:bodyPr/>
          <a:lstStyle/>
          <a:p>
            <a:fld id="{8A4071B1-5285-4C1E-8055-97E38FBB88E6}"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C5028F-10DF-4864-BAFE-609F3695BD5D}" type="slidenum">
              <a:rPr lang="en-US" smtClean="0"/>
              <a:t>‹#›</a:t>
            </a:fld>
            <a:endParaRPr lang="en-US"/>
          </a:p>
        </p:txBody>
      </p:sp>
      <p:sp>
        <p:nvSpPr>
          <p:cNvPr id="7" name="Content Placeholder 6"/>
          <p:cNvSpPr>
            <a:spLocks noGrp="1"/>
          </p:cNvSpPr>
          <p:nvPr>
            <p:ph sz="quarter" idx="13" hasCustomPrompt="1"/>
          </p:nvPr>
        </p:nvSpPr>
        <p:spPr>
          <a:xfrm>
            <a:off x="628650" y="1955800"/>
            <a:ext cx="8101013" cy="3035300"/>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algn="ctr">
              <a:lnSpc>
                <a:spcPct val="100000"/>
              </a:lnSpc>
              <a:spcBef>
                <a:spcPts val="0"/>
              </a:spcBef>
              <a:defRPr sz="2600">
                <a:latin typeface="Arial" panose="020B0604020202020204" pitchFamily="34" charset="0"/>
                <a:cs typeface="Arial" panose="020B0604020202020204" pitchFamily="34" charset="0"/>
              </a:defRPr>
            </a:lvl2pPr>
            <a:lvl3pPr algn="ctr">
              <a:lnSpc>
                <a:spcPct val="100000"/>
              </a:lnSpc>
              <a:spcBef>
                <a:spcPts val="0"/>
              </a:spcBef>
              <a:defRPr sz="2600">
                <a:latin typeface="Arial" panose="020B0604020202020204" pitchFamily="34" charset="0"/>
                <a:cs typeface="Arial" panose="020B0604020202020204" pitchFamily="34" charset="0"/>
              </a:defRPr>
            </a:lvl3pPr>
            <a:lvl4pPr algn="ctr">
              <a:lnSpc>
                <a:spcPct val="100000"/>
              </a:lnSpc>
              <a:spcBef>
                <a:spcPts val="0"/>
              </a:spcBef>
              <a:defRPr sz="2600">
                <a:latin typeface="Arial" panose="020B0604020202020204" pitchFamily="34" charset="0"/>
                <a:cs typeface="Arial" panose="020B0604020202020204" pitchFamily="34" charset="0"/>
              </a:defRPr>
            </a:lvl4pPr>
            <a:lvl5pPr algn="ctr">
              <a:lnSpc>
                <a:spcPct val="100000"/>
              </a:lnSpc>
              <a:spcBef>
                <a:spcPts val="0"/>
              </a:spcBef>
              <a:defRPr sz="2600">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9" name="Content Placeholder 8"/>
          <p:cNvSpPr>
            <a:spLocks noGrp="1"/>
          </p:cNvSpPr>
          <p:nvPr>
            <p:ph sz="quarter" idx="14" hasCustomPrompt="1"/>
          </p:nvPr>
        </p:nvSpPr>
        <p:spPr>
          <a:xfrm>
            <a:off x="628650" y="5194300"/>
            <a:ext cx="8101013" cy="82550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43081881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4071B1-5285-4C1E-8055-97E38FBB88E6}"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C5028F-10DF-4864-BAFE-609F3695BD5D}" type="slidenum">
              <a:rPr lang="en-US" smtClean="0"/>
              <a:t>‹#›</a:t>
            </a:fld>
            <a:endParaRPr lang="en-US"/>
          </a:p>
        </p:txBody>
      </p:sp>
      <p:sp>
        <p:nvSpPr>
          <p:cNvPr id="6" name="Content Placeholder 5"/>
          <p:cNvSpPr>
            <a:spLocks noGrp="1"/>
          </p:cNvSpPr>
          <p:nvPr>
            <p:ph sz="quarter" idx="13" hasCustomPrompt="1"/>
          </p:nvPr>
        </p:nvSpPr>
        <p:spPr>
          <a:xfrm>
            <a:off x="406400" y="330200"/>
            <a:ext cx="8394700" cy="4470400"/>
          </a:xfrm>
        </p:spPr>
        <p:txBody>
          <a:bodyPr anchor="ctr"/>
          <a:lstStyle>
            <a:lvl1pPr marL="0" indent="0" algn="ctr">
              <a:lnSpc>
                <a:spcPct val="100000"/>
              </a:lnSpc>
              <a:spcBef>
                <a:spcPts val="0"/>
              </a:spcBef>
              <a:buNone/>
              <a:defRPr>
                <a:latin typeface="Arial" panose="020B0604020202020204" pitchFamily="34" charset="0"/>
                <a:cs typeface="Arial" panose="020B0604020202020204" pitchFamily="34" charset="0"/>
              </a:defRPr>
            </a:lvl1pPr>
            <a:lvl2pPr algn="ctr">
              <a:lnSpc>
                <a:spcPct val="100000"/>
              </a:lnSpc>
              <a:spcBef>
                <a:spcPts val="0"/>
              </a:spcBef>
              <a:defRPr>
                <a:latin typeface="Arial" panose="020B0604020202020204" pitchFamily="34" charset="0"/>
                <a:cs typeface="Arial" panose="020B0604020202020204" pitchFamily="34" charset="0"/>
              </a:defRPr>
            </a:lvl2pPr>
            <a:lvl3pPr algn="ctr">
              <a:lnSpc>
                <a:spcPct val="100000"/>
              </a:lnSpc>
              <a:spcBef>
                <a:spcPts val="0"/>
              </a:spcBef>
              <a:defRPr>
                <a:latin typeface="Arial" panose="020B0604020202020204" pitchFamily="34" charset="0"/>
                <a:cs typeface="Arial" panose="020B0604020202020204" pitchFamily="34" charset="0"/>
              </a:defRPr>
            </a:lvl3pPr>
            <a:lvl4pPr algn="ctr">
              <a:lnSpc>
                <a:spcPct val="100000"/>
              </a:lnSpc>
              <a:spcBef>
                <a:spcPts val="0"/>
              </a:spcBef>
              <a:defRPr>
                <a:latin typeface="Arial" panose="020B0604020202020204" pitchFamily="34" charset="0"/>
                <a:cs typeface="Arial" panose="020B0604020202020204" pitchFamily="34" charset="0"/>
              </a:defRPr>
            </a:lvl4pPr>
            <a:lvl5pPr algn="ctr">
              <a:lnSpc>
                <a:spcPct val="100000"/>
              </a:lnSpc>
              <a:spcBef>
                <a:spcPts val="0"/>
              </a:spcBef>
              <a:defRPr>
                <a:latin typeface="Arial" panose="020B0604020202020204" pitchFamily="34" charset="0"/>
                <a:cs typeface="Arial" panose="020B0604020202020204" pitchFamily="34" charset="0"/>
              </a:defRPr>
            </a:lvl5pPr>
          </a:lstStyle>
          <a:p>
            <a:pPr lvl="0"/>
            <a:r>
              <a:rPr lang="en-US" dirty="0"/>
              <a:t>click to edit Master text styles</a:t>
            </a:r>
          </a:p>
        </p:txBody>
      </p:sp>
      <p:sp>
        <p:nvSpPr>
          <p:cNvPr id="8" name="Content Placeholder 7"/>
          <p:cNvSpPr>
            <a:spLocks noGrp="1"/>
          </p:cNvSpPr>
          <p:nvPr>
            <p:ph sz="quarter" idx="14" hasCustomPrompt="1"/>
          </p:nvPr>
        </p:nvSpPr>
        <p:spPr>
          <a:xfrm>
            <a:off x="406400" y="5156200"/>
            <a:ext cx="8394700" cy="844550"/>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stStyle>
          <a:p>
            <a:pPr lvl="0"/>
            <a:r>
              <a:rPr lang="en-US" dirty="0"/>
              <a:t>click to edit Master text styles</a:t>
            </a:r>
          </a:p>
        </p:txBody>
      </p:sp>
    </p:spTree>
    <p:extLst>
      <p:ext uri="{BB962C8B-B14F-4D97-AF65-F5344CB8AC3E}">
        <p14:creationId xmlns:p14="http://schemas.microsoft.com/office/powerpoint/2010/main" val="265000297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Content Placeholder 2"/>
          <p:cNvSpPr>
            <a:spLocks noGrp="1"/>
          </p:cNvSpPr>
          <p:nvPr>
            <p:ph idx="1"/>
          </p:nvPr>
        </p:nvSpPr>
        <p:spPr>
          <a:xfrm>
            <a:off x="3887788" y="987425"/>
            <a:ext cx="4629150" cy="4873625"/>
          </a:xfrm>
        </p:spPr>
        <p:txBody>
          <a:bodyPr anchor="ctr">
            <a:normAutofit/>
          </a:bodyPr>
          <a:lstStyle>
            <a:lvl1pPr marL="0" indent="0" algn="ctr">
              <a:lnSpc>
                <a:spcPct val="100000"/>
              </a:lnSpc>
              <a:spcBef>
                <a:spcPts val="0"/>
              </a:spcBef>
              <a:buNone/>
              <a:defRPr sz="2400">
                <a:latin typeface="Arial" panose="020B0604020202020204" pitchFamily="34" charset="0"/>
                <a:cs typeface="Arial" panose="020B0604020202020204" pitchFamily="34" charset="0"/>
              </a:defRPr>
            </a:lvl1pPr>
            <a:lvl2pPr marL="457200" indent="0" algn="ctr">
              <a:lnSpc>
                <a:spcPct val="100000"/>
              </a:lnSpc>
              <a:spcBef>
                <a:spcPts val="0"/>
              </a:spcBef>
              <a:buNone/>
              <a:defRPr sz="2400">
                <a:latin typeface="Arial" panose="020B0604020202020204" pitchFamily="34" charset="0"/>
                <a:cs typeface="Arial" panose="020B0604020202020204" pitchFamily="34" charset="0"/>
              </a:defRPr>
            </a:lvl2pPr>
            <a:lvl3pPr marL="914400" indent="0" algn="ctr">
              <a:lnSpc>
                <a:spcPct val="100000"/>
              </a:lnSpc>
              <a:spcBef>
                <a:spcPts val="0"/>
              </a:spcBef>
              <a:buNone/>
              <a:defRPr sz="2400">
                <a:latin typeface="Arial" panose="020B0604020202020204" pitchFamily="34" charset="0"/>
                <a:cs typeface="Arial" panose="020B0604020202020204" pitchFamily="34" charset="0"/>
              </a:defRPr>
            </a:lvl3pPr>
            <a:lvl4pPr marL="1371600" indent="0" algn="ctr">
              <a:lnSpc>
                <a:spcPct val="100000"/>
              </a:lnSpc>
              <a:spcBef>
                <a:spcPts val="0"/>
              </a:spcBef>
              <a:buNone/>
              <a:defRPr sz="2400">
                <a:latin typeface="Arial" panose="020B0604020202020204" pitchFamily="34" charset="0"/>
                <a:cs typeface="Arial" panose="020B0604020202020204" pitchFamily="34" charset="0"/>
              </a:defRPr>
            </a:lvl4pPr>
            <a:lvl5pPr marL="1828800" indent="0" algn="ctr">
              <a:lnSpc>
                <a:spcPct val="100000"/>
              </a:lnSpc>
              <a:spcBef>
                <a:spcPts val="0"/>
              </a:spcBef>
              <a:buNone/>
              <a:defRPr sz="2400">
                <a:latin typeface="Arial" panose="020B0604020202020204" pitchFamily="34" charset="0"/>
                <a:cs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p:txBody>
      </p:sp>
      <p:sp>
        <p:nvSpPr>
          <p:cNvPr id="4" name="Text Placeholder 3"/>
          <p:cNvSpPr>
            <a:spLocks noGrp="1"/>
          </p:cNvSpPr>
          <p:nvPr>
            <p:ph type="body" sz="half" idx="2" hasCustomPrompt="1"/>
          </p:nvPr>
        </p:nvSpPr>
        <p:spPr>
          <a:xfrm>
            <a:off x="630238" y="2425700"/>
            <a:ext cx="2949575" cy="34432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36139730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ctr">
            <a:normAutofit/>
          </a:bodyPr>
          <a:lstStyle>
            <a:lvl1pPr algn="ctr">
              <a:defRPr sz="2800"/>
            </a:lvl1pPr>
          </a:lstStyle>
          <a:p>
            <a:r>
              <a:rPr lang="en-US" dirty="0"/>
              <a:t>Click to edit Master title style</a:t>
            </a:r>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hasCustomPrompt="1"/>
          </p:nvPr>
        </p:nvSpPr>
        <p:spPr>
          <a:xfrm>
            <a:off x="630238" y="2336800"/>
            <a:ext cx="2949575" cy="3532188"/>
          </a:xfrm>
        </p:spPr>
        <p:txBody>
          <a:bodyPr anchor="ctr">
            <a:normAutofit/>
          </a:bodyPr>
          <a:lstStyle>
            <a:lvl1pPr marL="0" indent="0" algn="ctr">
              <a:lnSpc>
                <a:spcPct val="100000"/>
              </a:lnSpc>
              <a:spcBef>
                <a:spcPts val="0"/>
              </a:spcBef>
              <a:buNone/>
              <a:defRPr sz="2600">
                <a:latin typeface="Arial" panose="020B0604020202020204" pitchFamily="34" charset="0"/>
                <a:cs typeface="Arial" panose="020B0604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8A4071B1-5285-4C1E-8055-97E38FBB88E6}"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C5028F-10DF-4864-BAFE-609F3695BD5D}" type="slidenum">
              <a:rPr lang="en-US" smtClean="0"/>
              <a:t>‹#›</a:t>
            </a:fld>
            <a:endParaRPr lang="en-US"/>
          </a:p>
        </p:txBody>
      </p:sp>
    </p:spTree>
    <p:extLst>
      <p:ext uri="{BB962C8B-B14F-4D97-AF65-F5344CB8AC3E}">
        <p14:creationId xmlns:p14="http://schemas.microsoft.com/office/powerpoint/2010/main" val="17055760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odule Summary">
    <p:bg>
      <p:bgPr>
        <a:solidFill>
          <a:srgbClr val="E7D9B1"/>
        </a:solid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7" name="Text Placeholder 16"/>
          <p:cNvSpPr>
            <a:spLocks noGrp="1"/>
          </p:cNvSpPr>
          <p:nvPr>
            <p:ph type="body" sz="quarter" idx="16" hasCustomPrompt="1"/>
          </p:nvPr>
        </p:nvSpPr>
        <p:spPr>
          <a:xfrm>
            <a:off x="628650" y="363112"/>
            <a:ext cx="8101584" cy="1325880"/>
          </a:xfrm>
          <a:solidFill>
            <a:schemeClr val="accent4"/>
          </a:solidFill>
        </p:spPr>
        <p:txBody>
          <a:bodyPr anchor="ctr">
            <a:normAutofit/>
          </a:bodyPr>
          <a:lstStyle>
            <a:lvl1pPr marL="0" indent="0" algn="l">
              <a:buFont typeface="Arial" panose="020B0604020202020204" pitchFamily="34" charset="0"/>
              <a:buNone/>
              <a:defRPr sz="3600" b="1" baseline="0">
                <a:solidFill>
                  <a:schemeClr val="bg1"/>
                </a:solidFill>
              </a:defRPr>
            </a:lvl1pPr>
          </a:lstStyle>
          <a:p>
            <a:pPr lvl="0"/>
            <a:r>
              <a:rPr lang="en-US" dirty="0"/>
              <a:t>Learning Target 1-1 Review</a:t>
            </a:r>
          </a:p>
        </p:txBody>
      </p:sp>
      <p:sp>
        <p:nvSpPr>
          <p:cNvPr id="19" name="Content Placeholder 18"/>
          <p:cNvSpPr>
            <a:spLocks noGrp="1"/>
          </p:cNvSpPr>
          <p:nvPr>
            <p:ph sz="quarter" idx="17"/>
          </p:nvPr>
        </p:nvSpPr>
        <p:spPr>
          <a:xfrm>
            <a:off x="628649" y="3187700"/>
            <a:ext cx="8101013" cy="3302000"/>
          </a:xfrm>
          <a:solidFill>
            <a:schemeClr val="bg1"/>
          </a:solidFill>
          <a:ln w="76200">
            <a:solidFill>
              <a:schemeClr val="accent4"/>
            </a:solidFill>
          </a:ln>
        </p:spPr>
        <p:txBody>
          <a:bodyPr>
            <a:normAutofit/>
          </a:bodyPr>
          <a:lstStyle>
            <a:lvl1pPr marL="0" indent="0" algn="l">
              <a:buNone/>
              <a:defRPr sz="2400"/>
            </a:lvl1pPr>
          </a:lstStyle>
          <a:p>
            <a:pPr lvl="0"/>
            <a:r>
              <a:rPr lang="en-US" dirty="0"/>
              <a:t>Click to edit Master text styles</a:t>
            </a:r>
          </a:p>
        </p:txBody>
      </p:sp>
      <p:sp>
        <p:nvSpPr>
          <p:cNvPr id="7" name="Content Placeholder 6"/>
          <p:cNvSpPr>
            <a:spLocks noGrp="1"/>
          </p:cNvSpPr>
          <p:nvPr>
            <p:ph sz="quarter" idx="18"/>
          </p:nvPr>
        </p:nvSpPr>
        <p:spPr>
          <a:xfrm>
            <a:off x="628650" y="1846363"/>
            <a:ext cx="8101013" cy="1066800"/>
          </a:xfrm>
          <a:solidFill>
            <a:srgbClr val="D4E5F4"/>
          </a:solidFill>
          <a:ln>
            <a:noFill/>
          </a:ln>
        </p:spPr>
        <p:txBody>
          <a:bodyPr>
            <a:normAutofit/>
          </a:bodyPr>
          <a:lstStyle>
            <a:lvl1pPr marL="0" indent="0">
              <a:buNone/>
              <a:defRPr sz="2800"/>
            </a:lvl1pPr>
          </a:lstStyle>
          <a:p>
            <a:pPr lvl="0"/>
            <a:r>
              <a:rPr lang="en-US" dirty="0"/>
              <a:t>Click to edit Master text styles</a:t>
            </a:r>
          </a:p>
        </p:txBody>
      </p:sp>
    </p:spTree>
    <p:extLst>
      <p:ext uri="{BB962C8B-B14F-4D97-AF65-F5344CB8AC3E}">
        <p14:creationId xmlns:p14="http://schemas.microsoft.com/office/powerpoint/2010/main" val="9018680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09717CA3-2C9E-4D1A-B2D9-67AA8605FE6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39122161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628650" y="1825625"/>
            <a:ext cx="8101584" cy="4351338"/>
          </a:xfrm>
        </p:spPr>
        <p:txBody>
          <a:bodyPr/>
          <a:lstStyle>
            <a:lvl1pPr marL="0" indent="0">
              <a:buNone/>
              <a:defRPr sz="2600"/>
            </a:lvl1pPr>
            <a:lvl2pPr marL="342900" indent="0">
              <a:buNone/>
              <a:defRPr/>
            </a:lvl2pPr>
            <a:lvl3pPr marL="685800" indent="0">
              <a:buNone/>
              <a:defRPr/>
            </a:lvl3pPr>
            <a:lvl4pPr marL="1028700" indent="0">
              <a:buNone/>
              <a:defRPr/>
            </a:lvl4pPr>
            <a:lvl5pPr marL="1371600" indent="0">
              <a:buNone/>
              <a:defRPr/>
            </a:lvl5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Tree>
    <p:extLst>
      <p:ext uri="{BB962C8B-B14F-4D97-AF65-F5344CB8AC3E}">
        <p14:creationId xmlns:p14="http://schemas.microsoft.com/office/powerpoint/2010/main" val="642332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28066" y="296068"/>
            <a:ext cx="8101584" cy="1325563"/>
          </a:xfrm>
        </p:spPr>
        <p:txBody>
          <a:bodyPr>
            <a:normAutofit/>
          </a:bodyPr>
          <a:lstStyle>
            <a:lvl1pPr algn="ctr">
              <a:lnSpc>
                <a:spcPct val="100000"/>
              </a:lnSpc>
              <a:defRPr sz="2800" b="1"/>
            </a:lvl1pPr>
          </a:lstStyle>
          <a:p>
            <a:r>
              <a:rPr lang="en-US" dirty="0"/>
              <a:t>Click to edit Master title style</a:t>
            </a:r>
          </a:p>
        </p:txBody>
      </p:sp>
      <p:sp>
        <p:nvSpPr>
          <p:cNvPr id="3" name="Content Placeholder 2"/>
          <p:cNvSpPr>
            <a:spLocks noGrp="1"/>
          </p:cNvSpPr>
          <p:nvPr>
            <p:ph idx="1"/>
          </p:nvPr>
        </p:nvSpPr>
        <p:spPr>
          <a:xfrm>
            <a:off x="521208" y="1825625"/>
            <a:ext cx="8101584" cy="2797175"/>
          </a:xfrm>
        </p:spPr>
        <p:txBody>
          <a:bodyPr/>
          <a:lstStyle>
            <a:lvl1pPr marL="0" indent="0" algn="ctr">
              <a:buNone/>
              <a:defRPr sz="2600"/>
            </a:lvl1pPr>
          </a:lstStyle>
          <a:p>
            <a:pPr lvl="0"/>
            <a:r>
              <a:rPr lang="en-US" dirty="0"/>
              <a:t>Click to edit Master text styles</a:t>
            </a:r>
          </a:p>
        </p:txBody>
      </p:sp>
      <p:sp>
        <p:nvSpPr>
          <p:cNvPr id="4" name="Date Placeholder 3"/>
          <p:cNvSpPr>
            <a:spLocks noGrp="1"/>
          </p:cNvSpPr>
          <p:nvPr>
            <p:ph type="dt" sz="half" idx="10"/>
          </p:nvPr>
        </p:nvSpPr>
        <p:spPr/>
        <p:txBody>
          <a:bodyPr/>
          <a:lstStyle/>
          <a:p>
            <a:fld id="{09717CA3-2C9E-4D1A-B2D9-67AA8605FE6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1284D7-83C2-438F-BB45-CD47C32E675F}" type="slidenum">
              <a:rPr lang="en-US" smtClean="0"/>
              <a:t>‹#›</a:t>
            </a:fld>
            <a:endParaRPr lang="en-US"/>
          </a:p>
        </p:txBody>
      </p:sp>
      <p:sp>
        <p:nvSpPr>
          <p:cNvPr id="9" name="Content Placeholder 8"/>
          <p:cNvSpPr>
            <a:spLocks noGrp="1"/>
          </p:cNvSpPr>
          <p:nvPr>
            <p:ph sz="quarter" idx="13"/>
          </p:nvPr>
        </p:nvSpPr>
        <p:spPr>
          <a:xfrm>
            <a:off x="528638" y="4864100"/>
            <a:ext cx="8101012" cy="1219200"/>
          </a:xfrm>
        </p:spPr>
        <p:txBody>
          <a:bodyPr anchor="ctr">
            <a:normAutofit/>
          </a:bodyPr>
          <a:lstStyle>
            <a:lvl1pPr marL="0" indent="0" algn="ctr">
              <a:lnSpc>
                <a:spcPct val="100000"/>
              </a:lnSpc>
              <a:spcBef>
                <a:spcPts val="0"/>
              </a:spcBef>
              <a:buNone/>
              <a:defRPr sz="2400"/>
            </a:lvl1pPr>
          </a:lstStyle>
          <a:p>
            <a:pPr lvl="0"/>
            <a:r>
              <a:rPr lang="en-US" dirty="0"/>
              <a:t>Click to edit Master text styles</a:t>
            </a:r>
          </a:p>
        </p:txBody>
      </p:sp>
    </p:spTree>
    <p:extLst>
      <p:ext uri="{BB962C8B-B14F-4D97-AF65-F5344CB8AC3E}">
        <p14:creationId xmlns:p14="http://schemas.microsoft.com/office/powerpoint/2010/main" val="2703017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RY IT 1">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886700" cy="852489"/>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8" name="Text Placeholder 6"/>
          <p:cNvSpPr>
            <a:spLocks noGrp="1"/>
          </p:cNvSpPr>
          <p:nvPr>
            <p:ph type="body" sz="quarter" idx="14" hasCustomPrompt="1"/>
          </p:nvPr>
        </p:nvSpPr>
        <p:spPr>
          <a:xfrm>
            <a:off x="628650" y="2570161"/>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9" name="Text Placeholder 6"/>
          <p:cNvSpPr>
            <a:spLocks noGrp="1"/>
          </p:cNvSpPr>
          <p:nvPr>
            <p:ph type="body" sz="quarter" idx="15" hasCustomPrompt="1"/>
          </p:nvPr>
        </p:nvSpPr>
        <p:spPr>
          <a:xfrm>
            <a:off x="628650" y="4813300"/>
            <a:ext cx="1289050" cy="1244600"/>
          </a:xfrm>
          <a:ln>
            <a:solidFill>
              <a:srgbClr val="D4E5F4"/>
            </a:solidFill>
          </a:ln>
        </p:spPr>
        <p:txBody>
          <a:bodyPr/>
          <a:lstStyle>
            <a:lvl1pPr marL="0" indent="0">
              <a:buNone/>
              <a:defRPr/>
            </a:lvl1pPr>
          </a:lstStyle>
          <a:p>
            <a:pPr lvl="0"/>
            <a:r>
              <a:rPr lang="en-US" dirty="0"/>
              <a:t>click to edit Master text styles</a:t>
            </a:r>
          </a:p>
        </p:txBody>
      </p:sp>
      <p:sp>
        <p:nvSpPr>
          <p:cNvPr id="12" name="Text Placeholder 10"/>
          <p:cNvSpPr>
            <a:spLocks noGrp="1"/>
          </p:cNvSpPr>
          <p:nvPr>
            <p:ph type="body" sz="quarter" idx="17" hasCustomPrompt="1"/>
          </p:nvPr>
        </p:nvSpPr>
        <p:spPr>
          <a:xfrm>
            <a:off x="2235200" y="2541460"/>
            <a:ext cx="6280150" cy="12446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hasCustomPrompt="1"/>
          </p:nvPr>
        </p:nvSpPr>
        <p:spPr>
          <a:xfrm>
            <a:off x="2235200" y="4813300"/>
            <a:ext cx="6280150" cy="12446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Tree>
    <p:extLst>
      <p:ext uri="{BB962C8B-B14F-4D97-AF65-F5344CB8AC3E}">
        <p14:creationId xmlns:p14="http://schemas.microsoft.com/office/powerpoint/2010/main" val="808627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RY IT 2">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49"/>
            <a:ext cx="7886700" cy="1371600"/>
          </a:xfrm>
          <a:solidFill>
            <a:srgbClr val="D4E5F4"/>
          </a:solidFill>
          <a:ln w="76200">
            <a:solidFill>
              <a:schemeClr val="tx1"/>
            </a:solidFill>
          </a:ln>
        </p:spPr>
        <p:txBody>
          <a:bodyPr/>
          <a:lstStyle>
            <a:lvl1pPr>
              <a:defRPr>
                <a:solidFill>
                  <a:schemeClr val="tx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fld id="{09717CA3-2C9E-4D1A-B2D9-67AA8605FE6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1284D7-83C2-438F-BB45-CD47C32E675F}" type="slidenum">
              <a:rPr lang="en-US" smtClean="0"/>
              <a:t>‹#›</a:t>
            </a:fld>
            <a:endParaRPr lang="en-US"/>
          </a:p>
        </p:txBody>
      </p:sp>
      <p:sp>
        <p:nvSpPr>
          <p:cNvPr id="12" name="Text Placeholder 10"/>
          <p:cNvSpPr>
            <a:spLocks noGrp="1"/>
          </p:cNvSpPr>
          <p:nvPr>
            <p:ph type="body" sz="quarter" idx="17"/>
          </p:nvPr>
        </p:nvSpPr>
        <p:spPr>
          <a:xfrm>
            <a:off x="1431925" y="2878008"/>
            <a:ext cx="6280150" cy="914400"/>
          </a:xfrm>
          <a:ln>
            <a:solidFill>
              <a:srgbClr val="D4E5F4"/>
            </a:solidFill>
          </a:ln>
        </p:spPr>
        <p:txBody>
          <a:bodyPr/>
          <a:lstStyle>
            <a:lvl1pPr marL="0" indent="0" algn="ctr">
              <a:buNone/>
              <a:defRPr/>
            </a:lvl1pPr>
          </a:lstStyle>
          <a:p>
            <a:pPr lvl="0"/>
            <a:r>
              <a:rPr lang="en-US" dirty="0"/>
              <a:t>Click to edit Master text styles</a:t>
            </a:r>
          </a:p>
        </p:txBody>
      </p:sp>
      <p:sp>
        <p:nvSpPr>
          <p:cNvPr id="13" name="Text Placeholder 10"/>
          <p:cNvSpPr>
            <a:spLocks noGrp="1"/>
          </p:cNvSpPr>
          <p:nvPr>
            <p:ph type="body" sz="quarter" idx="18"/>
          </p:nvPr>
        </p:nvSpPr>
        <p:spPr>
          <a:xfrm>
            <a:off x="1431925" y="3928811"/>
            <a:ext cx="6280150" cy="914400"/>
          </a:xfrm>
          <a:ln>
            <a:solidFill>
              <a:srgbClr val="D4E5F4"/>
            </a:solidFill>
          </a:ln>
        </p:spPr>
        <p:txBody>
          <a:bodyPr/>
          <a:lstStyle>
            <a:lvl1pPr marL="0" indent="0" algn="ctr">
              <a:buNone/>
              <a:defRPr/>
            </a:lvl1pPr>
          </a:lstStyle>
          <a:p>
            <a:pPr lvl="0"/>
            <a:r>
              <a:rPr lang="en-US" dirty="0"/>
              <a:t>Click to edit Master text styles</a:t>
            </a:r>
          </a:p>
        </p:txBody>
      </p:sp>
      <p:pic>
        <p:nvPicPr>
          <p:cNvPr id="6" name="Picture 5"/>
          <p:cNvPicPr>
            <a:picLocks noChangeAspect="1"/>
          </p:cNvPicPr>
          <p:nvPr userDrawn="1"/>
        </p:nvPicPr>
        <p:blipFill>
          <a:blip r:embed="rId2"/>
          <a:stretch>
            <a:fillRect/>
          </a:stretch>
        </p:blipFill>
        <p:spPr>
          <a:xfrm>
            <a:off x="0" y="0"/>
            <a:ext cx="9144793" cy="1457070"/>
          </a:xfrm>
          <a:prstGeom prst="rect">
            <a:avLst/>
          </a:prstGeom>
        </p:spPr>
      </p:pic>
      <p:sp>
        <p:nvSpPr>
          <p:cNvPr id="11" name="Text Placeholder 10"/>
          <p:cNvSpPr>
            <a:spLocks noGrp="1"/>
          </p:cNvSpPr>
          <p:nvPr>
            <p:ph type="body" sz="quarter" idx="20"/>
          </p:nvPr>
        </p:nvSpPr>
        <p:spPr>
          <a:xfrm>
            <a:off x="1431925" y="5052570"/>
            <a:ext cx="6280150" cy="914400"/>
          </a:xfrm>
          <a:ln>
            <a:solidFill>
              <a:srgbClr val="D4E5F4"/>
            </a:solidFill>
          </a:ln>
        </p:spPr>
        <p:txBody>
          <a:bodyPr/>
          <a:lstStyle>
            <a:lvl1pPr marL="0" indent="0" algn="ctr">
              <a:buNone/>
              <a:defRPr/>
            </a:lvl1pPr>
          </a:lstStyle>
          <a:p>
            <a:pPr lvl="0"/>
            <a:r>
              <a:rPr lang="en-US" dirty="0"/>
              <a:t>Click to edit Master text styles</a:t>
            </a:r>
          </a:p>
        </p:txBody>
      </p:sp>
    </p:spTree>
    <p:extLst>
      <p:ext uri="{BB962C8B-B14F-4D97-AF65-F5344CB8AC3E}">
        <p14:creationId xmlns:p14="http://schemas.microsoft.com/office/powerpoint/2010/main" val="37711108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5.xml"/><Relationship Id="rId3" Type="http://schemas.openxmlformats.org/officeDocument/2006/relationships/slideLayout" Target="../slideLayouts/slideLayout30.xml"/><Relationship Id="rId7" Type="http://schemas.openxmlformats.org/officeDocument/2006/relationships/slideLayout" Target="../slideLayouts/slideLayout3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5" Type="http://schemas.openxmlformats.org/officeDocument/2006/relationships/slideLayout" Target="../slideLayouts/slideLayout32.xml"/><Relationship Id="rId4" Type="http://schemas.openxmlformats.org/officeDocument/2006/relationships/slideLayout" Target="../slideLayouts/slideLayout31.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chemeClr val="accent4"/>
          </a:solidFill>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a:solidFill>
            <a:srgbClr val="E7D9B1"/>
          </a:solidFill>
          <a:ln w="76200">
            <a:solidFill>
              <a:schemeClr val="accent4"/>
            </a:solidFill>
          </a:ln>
        </p:spPr>
        <p:txBody>
          <a:bodyPr vert="horz" lIns="91440" tIns="45720" rIns="91440" bIns="45720" rtlCol="0"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09717CA3-2C9E-4D1A-B2D9-67AA8605FE6D}" type="datetimeFigureOut">
              <a:rPr lang="en-US" smtClean="0"/>
              <a:t>12/3/2017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F1284D7-83C2-438F-BB45-CD47C32E675F}" type="slidenum">
              <a:rPr lang="en-US" smtClean="0"/>
              <a:t>‹#›</a:t>
            </a:fld>
            <a:endParaRPr lang="en-US"/>
          </a:p>
        </p:txBody>
      </p:sp>
    </p:spTree>
    <p:extLst>
      <p:ext uri="{BB962C8B-B14F-4D97-AF65-F5344CB8AC3E}">
        <p14:creationId xmlns:p14="http://schemas.microsoft.com/office/powerpoint/2010/main" val="1351736392"/>
      </p:ext>
    </p:extLst>
  </p:cSld>
  <p:clrMap bg1="lt1" tx1="dk1" bg2="lt2" tx2="dk2" accent1="accent1" accent2="accent2" accent3="accent3" accent4="accent4" accent5="accent5" accent6="accent6" hlink="hlink" folHlink="folHlink"/>
  <p:sldLayoutIdLst>
    <p:sldLayoutId id="2147483704" r:id="rId1"/>
    <p:sldLayoutId id="2147483688" r:id="rId2"/>
    <p:sldLayoutId id="2147483712" r:id="rId3"/>
    <p:sldLayoutId id="2147483711" r:id="rId4"/>
    <p:sldLayoutId id="2147483673" r:id="rId5"/>
    <p:sldLayoutId id="2147483674" r:id="rId6"/>
    <p:sldLayoutId id="2147483709" r:id="rId7"/>
    <p:sldLayoutId id="2147483686" r:id="rId8"/>
    <p:sldLayoutId id="2147483710" r:id="rId9"/>
    <p:sldLayoutId id="2147483714" r:id="rId10"/>
    <p:sldLayoutId id="2147483716" r:id="rId11"/>
    <p:sldLayoutId id="2147483715" r:id="rId12"/>
    <p:sldLayoutId id="2147483708" r:id="rId13"/>
    <p:sldLayoutId id="2147483690" r:id="rId14"/>
    <p:sldLayoutId id="2147483685" r:id="rId15"/>
    <p:sldLayoutId id="2147483687" r:id="rId16"/>
    <p:sldLayoutId id="2147483691" r:id="rId17"/>
    <p:sldLayoutId id="2147483689" r:id="rId18"/>
    <p:sldLayoutId id="2147483684" r:id="rId19"/>
    <p:sldLayoutId id="2147483675" r:id="rId20"/>
    <p:sldLayoutId id="2147483676" r:id="rId21"/>
    <p:sldLayoutId id="2147483677" r:id="rId22"/>
    <p:sldLayoutId id="2147483678" r:id="rId23"/>
    <p:sldLayoutId id="2147483679" r:id="rId24"/>
    <p:sldLayoutId id="2147483680" r:id="rId25"/>
    <p:sldLayoutId id="2147483681" r:id="rId26"/>
    <p:sldLayoutId id="2147483705" r:id="rId27"/>
  </p:sldLayoutIdLst>
  <p:txStyles>
    <p:titleStyle>
      <a:lvl1pPr algn="ctr" defTabSz="6858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1714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8101584" cy="1325563"/>
          </a:xfrm>
          <a:prstGeom prst="rect">
            <a:avLst/>
          </a:prstGeom>
          <a:solidFill>
            <a:schemeClr val="accent4"/>
          </a:solidFill>
        </p:spPr>
        <p:txBody>
          <a:bodyPr vert="horz" lIns="91440" tIns="45720" rIns="91440" bIns="45720" rtlCol="0" anchor="ctr">
            <a:normAutofit/>
          </a:bodyPr>
          <a:lstStyle/>
          <a:p>
            <a:r>
              <a:rPr lang="en-US" dirty="0"/>
              <a:t>Title of Slide</a:t>
            </a:r>
          </a:p>
        </p:txBody>
      </p:sp>
      <p:sp>
        <p:nvSpPr>
          <p:cNvPr id="3" name="Text Placeholder 2"/>
          <p:cNvSpPr>
            <a:spLocks noGrp="1"/>
          </p:cNvSpPr>
          <p:nvPr>
            <p:ph type="body" idx="1"/>
          </p:nvPr>
        </p:nvSpPr>
        <p:spPr>
          <a:xfrm>
            <a:off x="628650" y="2552699"/>
            <a:ext cx="8101584" cy="3268663"/>
          </a:xfrm>
          <a:prstGeom prst="rect">
            <a:avLst/>
          </a:prstGeom>
          <a:solidFill>
            <a:srgbClr val="E7D9B1"/>
          </a:solidFill>
          <a:ln w="76200">
            <a:solidFill>
              <a:schemeClr val="accent4"/>
            </a:solidFill>
          </a:ln>
        </p:spPr>
        <p:txBody>
          <a:bodyPr vert="horz" lIns="91440" tIns="45720" rIns="91440" bIns="45720" rtlCol="0">
            <a:normAutofit/>
          </a:bodyPr>
          <a:lstStyle/>
          <a:p>
            <a:pPr lvl="0"/>
            <a:r>
              <a:rPr lang="en-US" dirty="0"/>
              <a:t>Click to edit Master text styles</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A4071B1-5285-4C1E-8055-97E38FBB88E6}" type="datetimeFigureOut">
              <a:rPr lang="en-US" smtClean="0"/>
              <a:t>12/3/2017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C5028F-10DF-4864-BAFE-609F3695BD5D}" type="slidenum">
              <a:rPr lang="en-US" smtClean="0"/>
              <a:t>‹#›</a:t>
            </a:fld>
            <a:endParaRPr lang="en-US"/>
          </a:p>
        </p:txBody>
      </p:sp>
    </p:spTree>
    <p:extLst>
      <p:ext uri="{BB962C8B-B14F-4D97-AF65-F5344CB8AC3E}">
        <p14:creationId xmlns:p14="http://schemas.microsoft.com/office/powerpoint/2010/main" val="209987096"/>
      </p:ext>
    </p:extLst>
  </p:cSld>
  <p:clrMap bg1="lt1" tx1="dk1" bg2="lt2" tx2="dk2" accent1="accent1" accent2="accent2" accent3="accent3" accent4="accent4" accent5="accent5" accent6="accent6" hlink="hlink" folHlink="folHlink"/>
  <p:sldLayoutIdLst>
    <p:sldLayoutId id="2147483694" r:id="rId1"/>
    <p:sldLayoutId id="2147483696" r:id="rId2"/>
    <p:sldLayoutId id="2147483697" r:id="rId3"/>
    <p:sldLayoutId id="2147483713" r:id="rId4"/>
    <p:sldLayoutId id="2147483698" r:id="rId5"/>
    <p:sldLayoutId id="2147483699" r:id="rId6"/>
    <p:sldLayoutId id="2147483700" r:id="rId7"/>
    <p:sldLayoutId id="2147483701" r:id="rId8"/>
  </p:sldLayoutIdLst>
  <p:txStyles>
    <p:titleStyle>
      <a:lvl1pPr algn="ctr" defTabSz="914400" rtl="0" eaLnBrk="1" latinLnBrk="0" hangingPunct="1">
        <a:lnSpc>
          <a:spcPct val="10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Wingdings" panose="05000000000000000000" pitchFamily="2" charset="2"/>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4.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4.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4.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8E108486-3CFB-4E6E-933D-AD4D279D93F6}"/>
              </a:ext>
            </a:extLst>
          </p:cNvPr>
          <p:cNvSpPr>
            <a:spLocks noGrp="1"/>
          </p:cNvSpPr>
          <p:nvPr>
            <p:ph type="ctrTitle"/>
          </p:nvPr>
        </p:nvSpPr>
        <p:spPr>
          <a:xfrm>
            <a:off x="7403975" y="190208"/>
            <a:ext cx="1529179" cy="786336"/>
          </a:xfrm>
          <a:noFill/>
        </p:spPr>
        <p:txBody>
          <a:bodyPr>
            <a:normAutofit/>
          </a:bodyPr>
          <a:lstStyle/>
          <a:p>
            <a:r>
              <a:rPr lang="en-US" sz="2000" dirty="0"/>
              <a:t>Unit 7</a:t>
            </a:r>
            <a:br>
              <a:rPr lang="en-US" sz="2000" dirty="0"/>
            </a:br>
            <a:r>
              <a:rPr lang="en-US" sz="2000" dirty="0"/>
              <a:t>Cognition</a:t>
            </a:r>
          </a:p>
        </p:txBody>
      </p:sp>
      <p:pic>
        <p:nvPicPr>
          <p:cNvPr id="3" name="Picture 2" descr="Unit 7&#10;Cognition"/>
          <p:cNvPicPr>
            <a:picLocks noChangeAspect="1"/>
          </p:cNvPicPr>
          <p:nvPr/>
        </p:nvPicPr>
        <p:blipFill>
          <a:blip r:embed="rId2"/>
          <a:stretch>
            <a:fillRect/>
          </a:stretch>
        </p:blipFill>
        <p:spPr>
          <a:xfrm>
            <a:off x="0" y="-1"/>
            <a:ext cx="9144000" cy="2224585"/>
          </a:xfrm>
          <a:prstGeom prst="rect">
            <a:avLst/>
          </a:prstGeom>
        </p:spPr>
      </p:pic>
      <p:pic>
        <p:nvPicPr>
          <p:cNvPr id="4" name="Picture 3" descr="Modules&#10;31. Studying and Encoding Memories&#10;32. Storing and Retrieving Memories&#10;33. Forgetting, Memory Construction, and Improving Memory&#10;34. Thinking, Concepts, and Creativity&#10;35. Solving Problems and Making Decisions&#10;36. Thinking and Language"/>
          <p:cNvPicPr>
            <a:picLocks noChangeAspect="1"/>
          </p:cNvPicPr>
          <p:nvPr/>
        </p:nvPicPr>
        <p:blipFill>
          <a:blip r:embed="rId3"/>
          <a:stretch>
            <a:fillRect/>
          </a:stretch>
        </p:blipFill>
        <p:spPr>
          <a:xfrm>
            <a:off x="759331" y="2224584"/>
            <a:ext cx="2434245" cy="3306633"/>
          </a:xfrm>
          <a:prstGeom prst="rect">
            <a:avLst/>
          </a:prstGeom>
        </p:spPr>
      </p:pic>
      <p:pic>
        <p:nvPicPr>
          <p:cNvPr id="5" name="Picture 4"/>
          <p:cNvPicPr>
            <a:picLocks noChangeAspect="1"/>
          </p:cNvPicPr>
          <p:nvPr/>
        </p:nvPicPr>
        <p:blipFill>
          <a:blip r:embed="rId4"/>
          <a:stretch>
            <a:fillRect/>
          </a:stretch>
        </p:blipFill>
        <p:spPr>
          <a:xfrm>
            <a:off x="4835725" y="2271956"/>
            <a:ext cx="3048264" cy="4572396"/>
          </a:xfrm>
          <a:prstGeom prst="rect">
            <a:avLst/>
          </a:prstGeom>
        </p:spPr>
      </p:pic>
      <p:pic>
        <p:nvPicPr>
          <p:cNvPr id="6" name="Picture 5" descr="photo source"/>
          <p:cNvPicPr>
            <a:picLocks noChangeAspect="1"/>
          </p:cNvPicPr>
          <p:nvPr/>
        </p:nvPicPr>
        <p:blipFill>
          <a:blip r:embed="rId5"/>
          <a:stretch>
            <a:fillRect/>
          </a:stretch>
        </p:blipFill>
        <p:spPr>
          <a:xfrm>
            <a:off x="4849373" y="4721693"/>
            <a:ext cx="123810" cy="809524"/>
          </a:xfrm>
          <a:prstGeom prst="rect">
            <a:avLst/>
          </a:prstGeom>
        </p:spPr>
      </p:pic>
    </p:spTree>
    <p:extLst>
      <p:ext uri="{BB962C8B-B14F-4D97-AF65-F5344CB8AC3E}">
        <p14:creationId xmlns:p14="http://schemas.microsoft.com/office/powerpoint/2010/main" val="25232604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1174181"/>
          </a:xfrm>
        </p:spPr>
        <p:txBody>
          <a:bodyPr>
            <a:normAutofit/>
          </a:bodyPr>
          <a:lstStyle/>
          <a:p>
            <a:r>
              <a:rPr lang="en-US" dirty="0"/>
              <a:t>What type of memory loss is depicted </a:t>
            </a:r>
            <a:br>
              <a:rPr lang="en-US" dirty="0"/>
            </a:br>
            <a:r>
              <a:rPr lang="en-US" dirty="0"/>
              <a:t>in this cartoon?</a:t>
            </a:r>
          </a:p>
        </p:txBody>
      </p:sp>
      <p:pic>
        <p:nvPicPr>
          <p:cNvPr id="5" name="Content Placeholder 4"/>
          <p:cNvPicPr>
            <a:picLocks noGrp="1" noChangeAspect="1"/>
          </p:cNvPicPr>
          <p:nvPr>
            <p:ph sz="quarter" idx="19"/>
          </p:nvPr>
        </p:nvPicPr>
        <p:blipFill>
          <a:blip r:embed="rId2"/>
          <a:stretch>
            <a:fillRect/>
          </a:stretch>
        </p:blipFill>
        <p:spPr>
          <a:xfrm>
            <a:off x="2548816" y="2800116"/>
            <a:ext cx="4154318" cy="3556678"/>
          </a:xfrm>
          <a:prstGeom prst="rect">
            <a:avLst/>
          </a:prstGeom>
        </p:spPr>
      </p:pic>
    </p:spTree>
    <p:extLst>
      <p:ext uri="{BB962C8B-B14F-4D97-AF65-F5344CB8AC3E}">
        <p14:creationId xmlns:p14="http://schemas.microsoft.com/office/powerpoint/2010/main" val="7611209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907895" cy="1600200"/>
          </a:xfrm>
        </p:spPr>
        <p:txBody>
          <a:bodyPr/>
          <a:lstStyle/>
          <a:p>
            <a:r>
              <a:rPr lang="en-US" dirty="0"/>
              <a:t>When do we forget?</a:t>
            </a:r>
          </a:p>
        </p:txBody>
      </p:sp>
      <p:sp>
        <p:nvSpPr>
          <p:cNvPr id="4" name="Text Placeholder 3"/>
          <p:cNvSpPr>
            <a:spLocks noGrp="1"/>
          </p:cNvSpPr>
          <p:nvPr>
            <p:ph type="body" sz="half" idx="2"/>
          </p:nvPr>
        </p:nvSpPr>
        <p:spPr>
          <a:xfrm>
            <a:off x="630238" y="2425700"/>
            <a:ext cx="3907895" cy="3707890"/>
          </a:xfrm>
        </p:spPr>
        <p:txBody>
          <a:bodyPr/>
          <a:lstStyle/>
          <a:p>
            <a:r>
              <a:rPr lang="en-US" dirty="0"/>
              <a:t>Forgetting can occur at any memory stage – encoding, storage or retrieval.</a:t>
            </a:r>
          </a:p>
          <a:p>
            <a:endParaRPr lang="en-US" dirty="0"/>
          </a:p>
          <a:p>
            <a:r>
              <a:rPr lang="en-US" dirty="0"/>
              <a:t>When we process</a:t>
            </a:r>
          </a:p>
          <a:p>
            <a:r>
              <a:rPr lang="en-US" dirty="0"/>
              <a:t>information, we filter, alter, or lose much of it.</a:t>
            </a:r>
          </a:p>
        </p:txBody>
      </p:sp>
      <p:pic>
        <p:nvPicPr>
          <p:cNvPr id="5" name="Content Placeholder 4"/>
          <p:cNvPicPr>
            <a:picLocks noGrp="1" noChangeAspect="1"/>
          </p:cNvPicPr>
          <p:nvPr>
            <p:ph idx="1"/>
          </p:nvPr>
        </p:nvPicPr>
        <p:blipFill>
          <a:blip r:embed="rId2"/>
          <a:stretch>
            <a:fillRect/>
          </a:stretch>
        </p:blipFill>
        <p:spPr>
          <a:xfrm>
            <a:off x="4981433" y="512060"/>
            <a:ext cx="3178529" cy="5621530"/>
          </a:xfrm>
          <a:prstGeom prst="rect">
            <a:avLst/>
          </a:prstGeom>
        </p:spPr>
      </p:pic>
    </p:spTree>
    <p:extLst>
      <p:ext uri="{BB962C8B-B14F-4D97-AF65-F5344CB8AC3E}">
        <p14:creationId xmlns:p14="http://schemas.microsoft.com/office/powerpoint/2010/main" val="1475045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do we forget?</a:t>
            </a:r>
          </a:p>
        </p:txBody>
      </p:sp>
      <p:sp>
        <p:nvSpPr>
          <p:cNvPr id="3" name="Text Placeholder 2"/>
          <p:cNvSpPr>
            <a:spLocks noGrp="1"/>
          </p:cNvSpPr>
          <p:nvPr>
            <p:ph type="body" sz="quarter" idx="13"/>
          </p:nvPr>
        </p:nvSpPr>
        <p:spPr/>
        <p:txBody>
          <a:bodyPr/>
          <a:lstStyle/>
          <a:p>
            <a:r>
              <a:rPr lang="en-US" dirty="0"/>
              <a:t>1</a:t>
            </a:r>
          </a:p>
        </p:txBody>
      </p:sp>
      <p:sp>
        <p:nvSpPr>
          <p:cNvPr id="6" name="Text Placeholder 5"/>
          <p:cNvSpPr>
            <a:spLocks noGrp="1"/>
          </p:cNvSpPr>
          <p:nvPr>
            <p:ph type="body" sz="quarter" idx="16"/>
          </p:nvPr>
        </p:nvSpPr>
        <p:spPr/>
        <p:txBody>
          <a:bodyPr/>
          <a:lstStyle/>
          <a:p>
            <a:r>
              <a:rPr lang="en-US" dirty="0"/>
              <a:t>encoding failure</a:t>
            </a:r>
          </a:p>
        </p:txBody>
      </p:sp>
      <p:sp>
        <p:nvSpPr>
          <p:cNvPr id="4" name="Text Placeholder 3"/>
          <p:cNvSpPr>
            <a:spLocks noGrp="1"/>
          </p:cNvSpPr>
          <p:nvPr>
            <p:ph type="body" sz="quarter" idx="14"/>
          </p:nvPr>
        </p:nvSpPr>
        <p:spPr/>
        <p:txBody>
          <a:bodyPr/>
          <a:lstStyle/>
          <a:p>
            <a:r>
              <a:rPr lang="en-US" dirty="0"/>
              <a:t>2</a:t>
            </a:r>
          </a:p>
        </p:txBody>
      </p:sp>
      <p:sp>
        <p:nvSpPr>
          <p:cNvPr id="7" name="Text Placeholder 6"/>
          <p:cNvSpPr>
            <a:spLocks noGrp="1"/>
          </p:cNvSpPr>
          <p:nvPr>
            <p:ph type="body" sz="quarter" idx="17"/>
          </p:nvPr>
        </p:nvSpPr>
        <p:spPr/>
        <p:txBody>
          <a:bodyPr/>
          <a:lstStyle/>
          <a:p>
            <a:r>
              <a:rPr lang="en-US" dirty="0"/>
              <a:t>storage decay</a:t>
            </a:r>
          </a:p>
        </p:txBody>
      </p:sp>
      <p:sp>
        <p:nvSpPr>
          <p:cNvPr id="5" name="Text Placeholder 4"/>
          <p:cNvSpPr>
            <a:spLocks noGrp="1"/>
          </p:cNvSpPr>
          <p:nvPr>
            <p:ph type="body" sz="quarter" idx="15"/>
          </p:nvPr>
        </p:nvSpPr>
        <p:spPr/>
        <p:txBody>
          <a:bodyPr/>
          <a:lstStyle/>
          <a:p>
            <a:r>
              <a:rPr lang="en-US" dirty="0"/>
              <a:t>3</a:t>
            </a:r>
          </a:p>
        </p:txBody>
      </p:sp>
      <p:sp>
        <p:nvSpPr>
          <p:cNvPr id="8" name="Text Placeholder 7"/>
          <p:cNvSpPr>
            <a:spLocks noGrp="1"/>
          </p:cNvSpPr>
          <p:nvPr>
            <p:ph type="body" sz="quarter" idx="18"/>
          </p:nvPr>
        </p:nvSpPr>
        <p:spPr/>
        <p:txBody>
          <a:bodyPr/>
          <a:lstStyle/>
          <a:p>
            <a:r>
              <a:rPr lang="en-US" dirty="0"/>
              <a:t>retrieval failure</a:t>
            </a:r>
          </a:p>
        </p:txBody>
      </p:sp>
      <p:pic>
        <p:nvPicPr>
          <p:cNvPr id="9" name="Picture 8" descr="decorative"/>
          <p:cNvPicPr>
            <a:picLocks noChangeAspect="1"/>
          </p:cNvPicPr>
          <p:nvPr/>
        </p:nvPicPr>
        <p:blipFill>
          <a:blip r:embed="rId2"/>
          <a:stretch>
            <a:fillRect/>
          </a:stretch>
        </p:blipFill>
        <p:spPr>
          <a:xfrm>
            <a:off x="669594" y="424007"/>
            <a:ext cx="688908" cy="688908"/>
          </a:xfrm>
          <a:prstGeom prst="rect">
            <a:avLst/>
          </a:prstGeom>
        </p:spPr>
      </p:pic>
    </p:spTree>
    <p:extLst>
      <p:ext uri="{BB962C8B-B14F-4D97-AF65-F5344CB8AC3E}">
        <p14:creationId xmlns:p14="http://schemas.microsoft.com/office/powerpoint/2010/main" val="27611334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encoding failure?</a:t>
            </a:r>
          </a:p>
        </p:txBody>
      </p:sp>
      <p:sp>
        <p:nvSpPr>
          <p:cNvPr id="4" name="Content Placeholder 3"/>
          <p:cNvSpPr>
            <a:spLocks noGrp="1"/>
          </p:cNvSpPr>
          <p:nvPr>
            <p:ph sz="quarter" idx="13"/>
          </p:nvPr>
        </p:nvSpPr>
        <p:spPr/>
        <p:txBody>
          <a:bodyPr/>
          <a:lstStyle/>
          <a:p>
            <a:r>
              <a:rPr lang="en-US" dirty="0"/>
              <a:t>Much of what we sense we never notice, and what we fail to encode, we will never remember.</a:t>
            </a:r>
          </a:p>
        </p:txBody>
      </p:sp>
      <p:pic>
        <p:nvPicPr>
          <p:cNvPr id="5" name="Content Placeholder 4"/>
          <p:cNvPicPr>
            <a:picLocks noGrp="1" noChangeAspect="1"/>
          </p:cNvPicPr>
          <p:nvPr>
            <p:ph idx="1"/>
          </p:nvPr>
        </p:nvPicPr>
        <p:blipFill>
          <a:blip r:embed="rId2"/>
          <a:stretch>
            <a:fillRect/>
          </a:stretch>
        </p:blipFill>
        <p:spPr>
          <a:xfrm>
            <a:off x="764494" y="2169994"/>
            <a:ext cx="7552687" cy="1839591"/>
          </a:xfrm>
          <a:prstGeom prst="rect">
            <a:avLst/>
          </a:prstGeom>
        </p:spPr>
      </p:pic>
    </p:spTree>
    <p:extLst>
      <p:ext uri="{BB962C8B-B14F-4D97-AF65-F5344CB8AC3E}">
        <p14:creationId xmlns:p14="http://schemas.microsoft.com/office/powerpoint/2010/main" val="24303193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777989" cy="1600200"/>
          </a:xfrm>
        </p:spPr>
        <p:txBody>
          <a:bodyPr/>
          <a:lstStyle/>
          <a:p>
            <a:r>
              <a:rPr lang="en-US" dirty="0"/>
              <a:t>What is storage decay?</a:t>
            </a:r>
          </a:p>
        </p:txBody>
      </p:sp>
      <p:sp>
        <p:nvSpPr>
          <p:cNvPr id="4" name="Text Placeholder 3"/>
          <p:cNvSpPr>
            <a:spLocks noGrp="1"/>
          </p:cNvSpPr>
          <p:nvPr>
            <p:ph type="body" sz="half" idx="2"/>
          </p:nvPr>
        </p:nvSpPr>
        <p:spPr>
          <a:xfrm>
            <a:off x="630238" y="2275574"/>
            <a:ext cx="3777989" cy="4261703"/>
          </a:xfrm>
        </p:spPr>
        <p:txBody>
          <a:bodyPr/>
          <a:lstStyle/>
          <a:p>
            <a:r>
              <a:rPr lang="en-US" dirty="0"/>
              <a:t>After learning lists of nonsense syllables, such as YOX and JIH,</a:t>
            </a:r>
          </a:p>
          <a:p>
            <a:r>
              <a:rPr lang="en-US" dirty="0" err="1"/>
              <a:t>Ebbinghaus</a:t>
            </a:r>
            <a:r>
              <a:rPr lang="en-US" dirty="0"/>
              <a:t> studied how much he retained up to 30 days later.</a:t>
            </a:r>
          </a:p>
          <a:p>
            <a:r>
              <a:rPr lang="en-US" dirty="0"/>
              <a:t>He found that memory for novel information fades quickly, then</a:t>
            </a:r>
          </a:p>
          <a:p>
            <a:r>
              <a:rPr lang="en-US" dirty="0"/>
              <a:t>levels out.</a:t>
            </a:r>
          </a:p>
        </p:txBody>
      </p:sp>
      <p:sp>
        <p:nvSpPr>
          <p:cNvPr id="3" name="TextBox 2"/>
          <p:cNvSpPr txBox="1"/>
          <p:nvPr/>
        </p:nvSpPr>
        <p:spPr>
          <a:xfrm>
            <a:off x="4748692" y="5571067"/>
            <a:ext cx="4095789" cy="830997"/>
          </a:xfrm>
          <a:prstGeom prst="rect">
            <a:avLst/>
          </a:prstGeom>
          <a:solidFill>
            <a:srgbClr val="E7D9B1"/>
          </a:solidFill>
        </p:spPr>
        <p:txBody>
          <a:bodyPr wrap="square" rtlCol="0" anchor="ctr">
            <a:spAutoFit/>
          </a:bodyPr>
          <a:lstStyle/>
          <a:p>
            <a:pPr algn="ctr"/>
            <a:r>
              <a:rPr lang="en-US" sz="2400" dirty="0">
                <a:latin typeface="Arial" panose="020B0604020202020204" pitchFamily="34" charset="0"/>
                <a:cs typeface="Arial" panose="020B0604020202020204" pitchFamily="34" charset="0"/>
              </a:rPr>
              <a:t>Hermann </a:t>
            </a:r>
            <a:r>
              <a:rPr lang="en-US" sz="2400" dirty="0" err="1">
                <a:latin typeface="Arial" panose="020B0604020202020204" pitchFamily="34" charset="0"/>
                <a:cs typeface="Arial" panose="020B0604020202020204" pitchFamily="34" charset="0"/>
              </a:rPr>
              <a:t>Ebbinghaus</a:t>
            </a:r>
            <a:r>
              <a:rPr lang="en-US" sz="2400" dirty="0">
                <a:latin typeface="Arial" panose="020B0604020202020204" pitchFamily="34" charset="0"/>
                <a:cs typeface="Arial" panose="020B0604020202020204" pitchFamily="34" charset="0"/>
              </a:rPr>
              <a:t>’ Forgetting Curve </a:t>
            </a:r>
          </a:p>
        </p:txBody>
      </p:sp>
      <p:pic>
        <p:nvPicPr>
          <p:cNvPr id="5" name="Content Placeholder 4"/>
          <p:cNvPicPr>
            <a:picLocks noGrp="1" noChangeAspect="1"/>
          </p:cNvPicPr>
          <p:nvPr>
            <p:ph idx="1"/>
          </p:nvPr>
        </p:nvPicPr>
        <p:blipFill>
          <a:blip r:embed="rId2"/>
          <a:stretch>
            <a:fillRect/>
          </a:stretch>
        </p:blipFill>
        <p:spPr>
          <a:xfrm>
            <a:off x="4748692" y="2817441"/>
            <a:ext cx="4095789" cy="2318658"/>
          </a:xfrm>
          <a:prstGeom prst="rect">
            <a:avLst/>
          </a:prstGeom>
        </p:spPr>
      </p:pic>
    </p:spTree>
    <p:extLst>
      <p:ext uri="{BB962C8B-B14F-4D97-AF65-F5344CB8AC3E}">
        <p14:creationId xmlns:p14="http://schemas.microsoft.com/office/powerpoint/2010/main" val="34060179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has been conducted on the forgetting curve?</a:t>
            </a:r>
          </a:p>
        </p:txBody>
      </p:sp>
      <p:sp>
        <p:nvSpPr>
          <p:cNvPr id="4" name="Content Placeholder 3"/>
          <p:cNvSpPr>
            <a:spLocks noGrp="1"/>
          </p:cNvSpPr>
          <p:nvPr>
            <p:ph sz="quarter" idx="14"/>
          </p:nvPr>
        </p:nvSpPr>
        <p:spPr>
          <a:xfrm>
            <a:off x="628650" y="4789499"/>
            <a:ext cx="8101013" cy="1938848"/>
          </a:xfrm>
        </p:spPr>
        <p:txBody>
          <a:bodyPr/>
          <a:lstStyle/>
          <a:p>
            <a:r>
              <a:rPr lang="en-US" dirty="0"/>
              <a:t>Harry </a:t>
            </a:r>
            <a:r>
              <a:rPr lang="en-US" dirty="0" err="1"/>
              <a:t>Bahrick</a:t>
            </a:r>
            <a:r>
              <a:rPr lang="en-US" dirty="0"/>
              <a:t> (1984) found a similar forgetting curve for Spanish vocabulary learned in school.</a:t>
            </a:r>
          </a:p>
          <a:p>
            <a:r>
              <a:rPr lang="en-US" dirty="0"/>
              <a:t>Compared with those just completing a high school or college Spanish course, people 3 years out of school had forgotten much of what they had learned.</a:t>
            </a:r>
          </a:p>
        </p:txBody>
      </p:sp>
      <p:pic>
        <p:nvPicPr>
          <p:cNvPr id="5" name="Content Placeholder 4"/>
          <p:cNvPicPr>
            <a:picLocks noGrp="1" noChangeAspect="1"/>
          </p:cNvPicPr>
          <p:nvPr>
            <p:ph sz="quarter" idx="13"/>
          </p:nvPr>
        </p:nvPicPr>
        <p:blipFill>
          <a:blip r:embed="rId2"/>
          <a:stretch>
            <a:fillRect/>
          </a:stretch>
        </p:blipFill>
        <p:spPr>
          <a:xfrm>
            <a:off x="2410871" y="1856021"/>
            <a:ext cx="4494896" cy="2768144"/>
          </a:xfrm>
          <a:prstGeom prst="rect">
            <a:avLst/>
          </a:prstGeom>
        </p:spPr>
      </p:pic>
    </p:spTree>
    <p:extLst>
      <p:ext uri="{BB962C8B-B14F-4D97-AF65-F5344CB8AC3E}">
        <p14:creationId xmlns:p14="http://schemas.microsoft.com/office/powerpoint/2010/main" val="31503159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retrieval failure?</a:t>
            </a:r>
          </a:p>
        </p:txBody>
      </p:sp>
      <p:sp>
        <p:nvSpPr>
          <p:cNvPr id="4" name="Content Placeholder 3"/>
          <p:cNvSpPr>
            <a:spLocks noGrp="1"/>
          </p:cNvSpPr>
          <p:nvPr>
            <p:ph sz="quarter" idx="14"/>
          </p:nvPr>
        </p:nvSpPr>
        <p:spPr>
          <a:xfrm>
            <a:off x="628650" y="4453467"/>
            <a:ext cx="8101013" cy="2032000"/>
          </a:xfrm>
        </p:spPr>
        <p:txBody>
          <a:bodyPr/>
          <a:lstStyle/>
          <a:p>
            <a:r>
              <a:rPr lang="en-US" dirty="0"/>
              <a:t>Often, forgetting is not memories faded but memories </a:t>
            </a:r>
            <a:r>
              <a:rPr lang="en-US" dirty="0" err="1"/>
              <a:t>unretrieved</a:t>
            </a:r>
            <a:r>
              <a:rPr lang="en-US" dirty="0"/>
              <a:t>. We store in </a:t>
            </a:r>
            <a:r>
              <a:rPr lang="en-US" b="1" i="1" dirty="0"/>
              <a:t>long-term memory </a:t>
            </a:r>
            <a:r>
              <a:rPr lang="en-US" dirty="0"/>
              <a:t>what’s important to us or what we’ve </a:t>
            </a:r>
            <a:r>
              <a:rPr lang="en-US" b="1" i="1" dirty="0"/>
              <a:t>rehearsed</a:t>
            </a:r>
            <a:r>
              <a:rPr lang="en-US" dirty="0"/>
              <a:t>. But sometimes important events defy our attempts to access them.</a:t>
            </a:r>
          </a:p>
        </p:txBody>
      </p:sp>
      <p:pic>
        <p:nvPicPr>
          <p:cNvPr id="5" name="Content Placeholder 4"/>
          <p:cNvPicPr>
            <a:picLocks noGrp="1" noChangeAspect="1"/>
          </p:cNvPicPr>
          <p:nvPr>
            <p:ph sz="quarter" idx="13"/>
          </p:nvPr>
        </p:nvPicPr>
        <p:blipFill>
          <a:blip r:embed="rId2"/>
          <a:stretch>
            <a:fillRect/>
          </a:stretch>
        </p:blipFill>
        <p:spPr>
          <a:xfrm>
            <a:off x="709102" y="2238233"/>
            <a:ext cx="8020561" cy="1973312"/>
          </a:xfrm>
          <a:prstGeom prst="rect">
            <a:avLst/>
          </a:prstGeom>
        </p:spPr>
      </p:pic>
    </p:spTree>
    <p:extLst>
      <p:ext uri="{BB962C8B-B14F-4D97-AF65-F5344CB8AC3E}">
        <p14:creationId xmlns:p14="http://schemas.microsoft.com/office/powerpoint/2010/main" val="39229598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two factors that influence </a:t>
            </a:r>
            <a:br>
              <a:rPr lang="en-US" dirty="0"/>
            </a:br>
            <a:r>
              <a:rPr lang="en-US" dirty="0"/>
              <a:t>memory retrieval errors?</a:t>
            </a:r>
          </a:p>
        </p:txBody>
      </p:sp>
      <p:sp>
        <p:nvSpPr>
          <p:cNvPr id="3" name="Text Placeholder 2"/>
          <p:cNvSpPr>
            <a:spLocks noGrp="1"/>
          </p:cNvSpPr>
          <p:nvPr>
            <p:ph type="body" idx="1"/>
          </p:nvPr>
        </p:nvSpPr>
        <p:spPr>
          <a:xfrm>
            <a:off x="628649" y="1849438"/>
            <a:ext cx="4011083" cy="823912"/>
          </a:xfrm>
        </p:spPr>
        <p:txBody>
          <a:bodyPr/>
          <a:lstStyle/>
          <a:p>
            <a:r>
              <a:rPr lang="en-US" b="1" i="1" dirty="0"/>
              <a:t>proactive interference</a:t>
            </a:r>
          </a:p>
        </p:txBody>
      </p:sp>
      <p:sp>
        <p:nvSpPr>
          <p:cNvPr id="4" name="Content Placeholder 3"/>
          <p:cNvSpPr>
            <a:spLocks noGrp="1"/>
          </p:cNvSpPr>
          <p:nvPr>
            <p:ph sz="half" idx="2"/>
          </p:nvPr>
        </p:nvSpPr>
        <p:spPr>
          <a:xfrm>
            <a:off x="628649" y="2832099"/>
            <a:ext cx="4011083" cy="3890434"/>
          </a:xfrm>
        </p:spPr>
        <p:txBody>
          <a:bodyPr/>
          <a:lstStyle/>
          <a:p>
            <a:r>
              <a:rPr lang="en-US" dirty="0"/>
              <a:t>the forward-acting disruptive effect of older learning on the recall of </a:t>
            </a:r>
            <a:r>
              <a:rPr lang="en-US" i="1" dirty="0"/>
              <a:t>new </a:t>
            </a:r>
            <a:r>
              <a:rPr lang="en-US" dirty="0"/>
              <a:t>information</a:t>
            </a:r>
          </a:p>
          <a:p>
            <a:endParaRPr lang="en-US" dirty="0"/>
          </a:p>
          <a:p>
            <a:r>
              <a:rPr lang="en-US" dirty="0"/>
              <a:t>…</a:t>
            </a:r>
            <a:r>
              <a:rPr lang="en-US" i="1" dirty="0"/>
              <a:t>so, the old ‘stuff’ you learned last month is getting in the way of the new ‘stuff’ you are trying to remember now….</a:t>
            </a:r>
          </a:p>
        </p:txBody>
      </p:sp>
      <p:sp>
        <p:nvSpPr>
          <p:cNvPr id="5" name="Text Placeholder 4"/>
          <p:cNvSpPr>
            <a:spLocks noGrp="1"/>
          </p:cNvSpPr>
          <p:nvPr>
            <p:ph type="body" sz="quarter" idx="3"/>
          </p:nvPr>
        </p:nvSpPr>
        <p:spPr>
          <a:xfrm>
            <a:off x="4680634" y="1849438"/>
            <a:ext cx="4050790" cy="823912"/>
          </a:xfrm>
        </p:spPr>
        <p:txBody>
          <a:bodyPr/>
          <a:lstStyle/>
          <a:p>
            <a:r>
              <a:rPr lang="en-US" b="1" i="1" dirty="0"/>
              <a:t>retroactive interference</a:t>
            </a:r>
          </a:p>
        </p:txBody>
      </p:sp>
      <p:sp>
        <p:nvSpPr>
          <p:cNvPr id="6" name="Content Placeholder 5"/>
          <p:cNvSpPr>
            <a:spLocks noGrp="1"/>
          </p:cNvSpPr>
          <p:nvPr>
            <p:ph sz="quarter" idx="4"/>
          </p:nvPr>
        </p:nvSpPr>
        <p:spPr>
          <a:xfrm>
            <a:off x="4680633" y="2832099"/>
            <a:ext cx="4050790" cy="3890434"/>
          </a:xfrm>
        </p:spPr>
        <p:txBody>
          <a:bodyPr/>
          <a:lstStyle/>
          <a:p>
            <a:r>
              <a:rPr lang="en-US" dirty="0"/>
              <a:t>the backward-acting disruptive effect of newer learning on the recall of</a:t>
            </a:r>
          </a:p>
          <a:p>
            <a:r>
              <a:rPr lang="en-US" i="1" dirty="0"/>
              <a:t>old </a:t>
            </a:r>
            <a:r>
              <a:rPr lang="en-US" dirty="0"/>
              <a:t>information</a:t>
            </a:r>
          </a:p>
          <a:p>
            <a:endParaRPr lang="en-US" dirty="0"/>
          </a:p>
          <a:p>
            <a:r>
              <a:rPr lang="en-US" i="1" dirty="0"/>
              <a:t>…so, the new ‘stuff’ you learned this week is making it hard to remember the ‘stuff’ you learned a few months ago…</a:t>
            </a:r>
          </a:p>
        </p:txBody>
      </p:sp>
    </p:spTree>
    <p:extLst>
      <p:ext uri="{BB962C8B-B14F-4D97-AF65-F5344CB8AC3E}">
        <p14:creationId xmlns:p14="http://schemas.microsoft.com/office/powerpoint/2010/main" val="468152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examples of interference?</a:t>
            </a:r>
          </a:p>
        </p:txBody>
      </p:sp>
      <p:sp>
        <p:nvSpPr>
          <p:cNvPr id="3" name="Text Placeholder 2"/>
          <p:cNvSpPr>
            <a:spLocks noGrp="1"/>
          </p:cNvSpPr>
          <p:nvPr>
            <p:ph type="body" idx="1"/>
          </p:nvPr>
        </p:nvSpPr>
        <p:spPr/>
        <p:txBody>
          <a:bodyPr/>
          <a:lstStyle/>
          <a:p>
            <a:r>
              <a:rPr lang="en-US" b="1" i="1" dirty="0"/>
              <a:t>proactive interference</a:t>
            </a:r>
          </a:p>
        </p:txBody>
      </p:sp>
      <p:sp>
        <p:nvSpPr>
          <p:cNvPr id="4" name="Content Placeholder 3"/>
          <p:cNvSpPr>
            <a:spLocks noGrp="1"/>
          </p:cNvSpPr>
          <p:nvPr>
            <p:ph sz="half" idx="2"/>
          </p:nvPr>
        </p:nvSpPr>
        <p:spPr/>
        <p:txBody>
          <a:bodyPr/>
          <a:lstStyle/>
          <a:p>
            <a:r>
              <a:rPr lang="en-US" dirty="0"/>
              <a:t>If you buy a new combination lock, your well-rehearsed old combination may interfere with your retrieval of the new one.</a:t>
            </a:r>
          </a:p>
        </p:txBody>
      </p:sp>
      <p:sp>
        <p:nvSpPr>
          <p:cNvPr id="5" name="Text Placeholder 4"/>
          <p:cNvSpPr>
            <a:spLocks noGrp="1"/>
          </p:cNvSpPr>
          <p:nvPr>
            <p:ph type="body" sz="quarter" idx="3"/>
          </p:nvPr>
        </p:nvSpPr>
        <p:spPr/>
        <p:txBody>
          <a:bodyPr/>
          <a:lstStyle/>
          <a:p>
            <a:r>
              <a:rPr lang="en-US" b="1" i="1" dirty="0"/>
              <a:t>retroactive interference</a:t>
            </a:r>
          </a:p>
        </p:txBody>
      </p:sp>
      <p:sp>
        <p:nvSpPr>
          <p:cNvPr id="6" name="Content Placeholder 5"/>
          <p:cNvSpPr>
            <a:spLocks noGrp="1"/>
          </p:cNvSpPr>
          <p:nvPr>
            <p:ph sz="quarter" idx="4"/>
          </p:nvPr>
        </p:nvSpPr>
        <p:spPr/>
        <p:txBody>
          <a:bodyPr/>
          <a:lstStyle/>
          <a:p>
            <a:r>
              <a:rPr lang="en-US" dirty="0"/>
              <a:t>If someone sings new lyrics to the tune of an old song, you may have trouble remembering the original words.</a:t>
            </a:r>
          </a:p>
        </p:txBody>
      </p:sp>
    </p:spTree>
    <p:extLst>
      <p:ext uri="{BB962C8B-B14F-4D97-AF65-F5344CB8AC3E}">
        <p14:creationId xmlns:p14="http://schemas.microsoft.com/office/powerpoint/2010/main" val="27281400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other examples of interference?</a:t>
            </a:r>
          </a:p>
        </p:txBody>
      </p:sp>
      <p:sp>
        <p:nvSpPr>
          <p:cNvPr id="3" name="Text Placeholder 2"/>
          <p:cNvSpPr>
            <a:spLocks noGrp="1"/>
          </p:cNvSpPr>
          <p:nvPr>
            <p:ph type="body" idx="1"/>
          </p:nvPr>
        </p:nvSpPr>
        <p:spPr/>
        <p:txBody>
          <a:bodyPr/>
          <a:lstStyle/>
          <a:p>
            <a:r>
              <a:rPr lang="en-US" b="1" i="1" dirty="0"/>
              <a:t>proactive interference</a:t>
            </a:r>
          </a:p>
        </p:txBody>
      </p:sp>
      <p:sp>
        <p:nvSpPr>
          <p:cNvPr id="4" name="Content Placeholder 3"/>
          <p:cNvSpPr>
            <a:spLocks noGrp="1"/>
          </p:cNvSpPr>
          <p:nvPr>
            <p:ph sz="half" idx="2"/>
          </p:nvPr>
        </p:nvSpPr>
        <p:spPr/>
        <p:txBody>
          <a:bodyPr/>
          <a:lstStyle/>
          <a:p>
            <a:r>
              <a:rPr lang="en-US" dirty="0"/>
              <a:t>You changed your email password last week, but you still keep typing in the old password.</a:t>
            </a:r>
          </a:p>
          <a:p>
            <a:endParaRPr lang="en-US" dirty="0"/>
          </a:p>
        </p:txBody>
      </p:sp>
      <p:sp>
        <p:nvSpPr>
          <p:cNvPr id="5" name="Text Placeholder 4"/>
          <p:cNvSpPr>
            <a:spLocks noGrp="1"/>
          </p:cNvSpPr>
          <p:nvPr>
            <p:ph type="body" sz="quarter" idx="3"/>
          </p:nvPr>
        </p:nvSpPr>
        <p:spPr/>
        <p:txBody>
          <a:bodyPr/>
          <a:lstStyle/>
          <a:p>
            <a:r>
              <a:rPr lang="en-US" b="1" i="1" dirty="0"/>
              <a:t>retroactive interference</a:t>
            </a:r>
          </a:p>
        </p:txBody>
      </p:sp>
      <p:sp>
        <p:nvSpPr>
          <p:cNvPr id="6" name="Content Placeholder 5"/>
          <p:cNvSpPr>
            <a:spLocks noGrp="1"/>
          </p:cNvSpPr>
          <p:nvPr>
            <p:ph sz="quarter" idx="4"/>
          </p:nvPr>
        </p:nvSpPr>
        <p:spPr/>
        <p:txBody>
          <a:bodyPr/>
          <a:lstStyle/>
          <a:p>
            <a:r>
              <a:rPr lang="en-US" dirty="0"/>
              <a:t>Your teacher gives a cumulative exam covering all 10 chapters from the first semester, but you can only recall the more recent material, not the chapters from the beginning of school.</a:t>
            </a:r>
          </a:p>
        </p:txBody>
      </p:sp>
    </p:spTree>
    <p:extLst>
      <p:ext uri="{BB962C8B-B14F-4D97-AF65-F5344CB8AC3E}">
        <p14:creationId xmlns:p14="http://schemas.microsoft.com/office/powerpoint/2010/main" val="38146079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4294967295"/>
          </p:nvPr>
        </p:nvSpPr>
        <p:spPr>
          <a:xfrm>
            <a:off x="214884" y="187036"/>
            <a:ext cx="2248916" cy="6431973"/>
          </a:xfrm>
          <a:ln>
            <a:noFill/>
          </a:ln>
        </p:spPr>
        <p:txBody>
          <a:bodyPr>
            <a:normAutofit/>
          </a:bodyPr>
          <a:lstStyle/>
          <a:p>
            <a:pPr marL="0" indent="0">
              <a:buNone/>
            </a:pPr>
            <a:r>
              <a:rPr lang="en-US" sz="4100" dirty="0"/>
              <a:t>Module 33</a:t>
            </a:r>
          </a:p>
          <a:p>
            <a:pPr marL="0" indent="0">
              <a:buNone/>
            </a:pPr>
            <a:endParaRPr lang="en-US" sz="4100" dirty="0"/>
          </a:p>
        </p:txBody>
      </p:sp>
      <p:sp>
        <p:nvSpPr>
          <p:cNvPr id="4" name="Text Placeholder 3"/>
          <p:cNvSpPr>
            <a:spLocks noGrp="1"/>
          </p:cNvSpPr>
          <p:nvPr>
            <p:ph type="body" sz="quarter" idx="4294967295"/>
          </p:nvPr>
        </p:nvSpPr>
        <p:spPr>
          <a:xfrm>
            <a:off x="214884" y="4432300"/>
            <a:ext cx="2261616" cy="1790700"/>
          </a:xfrm>
          <a:ln>
            <a:noFill/>
          </a:ln>
        </p:spPr>
        <p:txBody>
          <a:bodyPr>
            <a:normAutofit fontScale="92500" lnSpcReduction="10000"/>
          </a:bodyPr>
          <a:lstStyle/>
          <a:p>
            <a:pPr marL="0" indent="0">
              <a:buNone/>
            </a:pPr>
            <a:r>
              <a:rPr lang="en-US" dirty="0"/>
              <a:t>Forgetting, Memory Construction, and Improving Memory</a:t>
            </a:r>
          </a:p>
        </p:txBody>
      </p:sp>
      <p:sp>
        <p:nvSpPr>
          <p:cNvPr id="9" name="Title 8">
            <a:extLst>
              <a:ext uri="{FF2B5EF4-FFF2-40B4-BE49-F238E27FC236}">
                <a16:creationId xmlns:a16="http://schemas.microsoft.com/office/drawing/2014/main" id="{70125D6C-1921-4418-A6C0-19B2F13FF1C6}"/>
              </a:ext>
            </a:extLst>
          </p:cNvPr>
          <p:cNvSpPr>
            <a:spLocks noGrp="1"/>
          </p:cNvSpPr>
          <p:nvPr>
            <p:ph type="title"/>
          </p:nvPr>
        </p:nvSpPr>
        <p:spPr>
          <a:xfrm>
            <a:off x="628650" y="365127"/>
            <a:ext cx="8101584" cy="1094846"/>
          </a:xfrm>
        </p:spPr>
        <p:txBody>
          <a:bodyPr>
            <a:normAutofit/>
          </a:bodyPr>
          <a:lstStyle/>
          <a:p>
            <a:pPr algn="l"/>
            <a:r>
              <a:rPr lang="en-US" sz="3600" dirty="0"/>
              <a:t>Learning Targets</a:t>
            </a:r>
          </a:p>
        </p:txBody>
      </p:sp>
      <p:pic>
        <p:nvPicPr>
          <p:cNvPr id="11" name="Picture 10" descr="decorative"/>
          <p:cNvPicPr>
            <a:picLocks noChangeAspect="1"/>
          </p:cNvPicPr>
          <p:nvPr/>
        </p:nvPicPr>
        <p:blipFill>
          <a:blip r:embed="rId2"/>
          <a:stretch>
            <a:fillRect/>
          </a:stretch>
        </p:blipFill>
        <p:spPr>
          <a:xfrm>
            <a:off x="2487494" y="1498796"/>
            <a:ext cx="457240" cy="457240"/>
          </a:xfrm>
          <a:prstGeom prst="rect">
            <a:avLst/>
          </a:prstGeom>
        </p:spPr>
      </p:pic>
      <p:sp>
        <p:nvSpPr>
          <p:cNvPr id="6" name="Content Placeholder 5"/>
          <p:cNvSpPr>
            <a:spLocks noGrp="1"/>
          </p:cNvSpPr>
          <p:nvPr>
            <p:ph idx="1"/>
          </p:nvPr>
        </p:nvSpPr>
        <p:spPr>
          <a:xfrm>
            <a:off x="2977101" y="1538582"/>
            <a:ext cx="5392386" cy="386814"/>
          </a:xfrm>
          <a:noFill/>
          <a:ln>
            <a:noFill/>
          </a:ln>
        </p:spPr>
        <p:txBody>
          <a:bodyPr>
            <a:noAutofit/>
          </a:bodyPr>
          <a:lstStyle/>
          <a:p>
            <a:pPr algn="l"/>
            <a:r>
              <a:rPr lang="en-US" sz="2400" b="1" dirty="0">
                <a:solidFill>
                  <a:srgbClr val="C00000"/>
                </a:solidFill>
              </a:rPr>
              <a:t>33-1</a:t>
            </a:r>
            <a:r>
              <a:rPr lang="en-US" sz="2400" dirty="0"/>
              <a:t> Explain why we forget.</a:t>
            </a:r>
          </a:p>
        </p:txBody>
      </p:sp>
      <p:pic>
        <p:nvPicPr>
          <p:cNvPr id="12" name="Picture 11" descr="decorative"/>
          <p:cNvPicPr>
            <a:picLocks noChangeAspect="1"/>
          </p:cNvPicPr>
          <p:nvPr/>
        </p:nvPicPr>
        <p:blipFill>
          <a:blip r:embed="rId2"/>
          <a:stretch>
            <a:fillRect/>
          </a:stretch>
        </p:blipFill>
        <p:spPr>
          <a:xfrm>
            <a:off x="2476500" y="1956036"/>
            <a:ext cx="457240" cy="457240"/>
          </a:xfrm>
          <a:prstGeom prst="rect">
            <a:avLst/>
          </a:prstGeom>
        </p:spPr>
      </p:pic>
      <p:sp>
        <p:nvSpPr>
          <p:cNvPr id="7" name="Content Placeholder 6"/>
          <p:cNvSpPr>
            <a:spLocks noGrp="1"/>
          </p:cNvSpPr>
          <p:nvPr>
            <p:ph sz="quarter" idx="4294967295"/>
          </p:nvPr>
        </p:nvSpPr>
        <p:spPr>
          <a:xfrm>
            <a:off x="2968428" y="2272691"/>
            <a:ext cx="6204271" cy="1166812"/>
          </a:xfrm>
          <a:noFill/>
          <a:ln>
            <a:noFill/>
          </a:ln>
        </p:spPr>
        <p:txBody>
          <a:bodyPr>
            <a:noAutofit/>
          </a:bodyPr>
          <a:lstStyle/>
          <a:p>
            <a:pPr marL="0" indent="0" algn="l">
              <a:buNone/>
            </a:pPr>
            <a:r>
              <a:rPr lang="en-US" sz="2400" b="1" dirty="0">
                <a:solidFill>
                  <a:srgbClr val="C00000"/>
                </a:solidFill>
              </a:rPr>
              <a:t>33-2</a:t>
            </a:r>
            <a:r>
              <a:rPr lang="en-US" sz="2400" b="1" dirty="0">
                <a:solidFill>
                  <a:srgbClr val="FF0000"/>
                </a:solidFill>
              </a:rPr>
              <a:t> </a:t>
            </a:r>
            <a:r>
              <a:rPr lang="en-US" sz="2400" dirty="0"/>
              <a:t>Discuss how misinformation, imagination, and source amnesia influence our memory construction, and describe how we decide whether a memory is real or false.</a:t>
            </a:r>
          </a:p>
        </p:txBody>
      </p:sp>
      <p:pic>
        <p:nvPicPr>
          <p:cNvPr id="13" name="Picture 12" descr="decorative"/>
          <p:cNvPicPr>
            <a:picLocks noChangeAspect="1"/>
          </p:cNvPicPr>
          <p:nvPr/>
        </p:nvPicPr>
        <p:blipFill>
          <a:blip r:embed="rId2"/>
          <a:stretch>
            <a:fillRect/>
          </a:stretch>
        </p:blipFill>
        <p:spPr>
          <a:xfrm>
            <a:off x="2498488" y="3722877"/>
            <a:ext cx="457240" cy="457240"/>
          </a:xfrm>
          <a:prstGeom prst="rect">
            <a:avLst/>
          </a:prstGeom>
        </p:spPr>
      </p:pic>
      <p:sp>
        <p:nvSpPr>
          <p:cNvPr id="19" name="Content Placeholder 6"/>
          <p:cNvSpPr>
            <a:spLocks noGrp="1"/>
          </p:cNvSpPr>
          <p:nvPr>
            <p:ph sz="quarter" idx="4294967295"/>
          </p:nvPr>
        </p:nvSpPr>
        <p:spPr>
          <a:xfrm>
            <a:off x="2968428" y="3951497"/>
            <a:ext cx="6164578" cy="685800"/>
          </a:xfrm>
          <a:noFill/>
          <a:ln>
            <a:noFill/>
          </a:ln>
        </p:spPr>
        <p:txBody>
          <a:bodyPr>
            <a:noAutofit/>
          </a:bodyPr>
          <a:lstStyle/>
          <a:p>
            <a:pPr marL="0" indent="0" algn="l">
              <a:buNone/>
            </a:pPr>
            <a:r>
              <a:rPr lang="en-US" sz="2400" b="1" dirty="0">
                <a:solidFill>
                  <a:srgbClr val="C00000"/>
                </a:solidFill>
              </a:rPr>
              <a:t>33-3</a:t>
            </a:r>
            <a:r>
              <a:rPr lang="en-US" sz="2400" b="1" dirty="0">
                <a:solidFill>
                  <a:srgbClr val="FF0000"/>
                </a:solidFill>
              </a:rPr>
              <a:t> </a:t>
            </a:r>
            <a:r>
              <a:rPr lang="en-US" sz="2400" dirty="0"/>
              <a:t>Analyze why reports of repressed and recovered memories have been so hotly debated.</a:t>
            </a:r>
          </a:p>
        </p:txBody>
      </p:sp>
      <p:pic>
        <p:nvPicPr>
          <p:cNvPr id="8" name="Picture 7" descr="decorative"/>
          <p:cNvPicPr>
            <a:picLocks noChangeAspect="1"/>
          </p:cNvPicPr>
          <p:nvPr/>
        </p:nvPicPr>
        <p:blipFill>
          <a:blip r:embed="rId2"/>
          <a:stretch>
            <a:fillRect/>
          </a:stretch>
        </p:blipFill>
        <p:spPr>
          <a:xfrm>
            <a:off x="2507161" y="4768830"/>
            <a:ext cx="457240" cy="457240"/>
          </a:xfrm>
          <a:prstGeom prst="rect">
            <a:avLst/>
          </a:prstGeom>
        </p:spPr>
      </p:pic>
      <p:sp>
        <p:nvSpPr>
          <p:cNvPr id="14" name="Content Placeholder 6"/>
          <p:cNvSpPr>
            <a:spLocks noGrp="1"/>
          </p:cNvSpPr>
          <p:nvPr>
            <p:ph sz="quarter" idx="4294967295"/>
          </p:nvPr>
        </p:nvSpPr>
        <p:spPr>
          <a:xfrm>
            <a:off x="2977101" y="4874160"/>
            <a:ext cx="6204271" cy="685800"/>
          </a:xfrm>
          <a:noFill/>
          <a:ln>
            <a:noFill/>
          </a:ln>
        </p:spPr>
        <p:txBody>
          <a:bodyPr>
            <a:noAutofit/>
          </a:bodyPr>
          <a:lstStyle/>
          <a:p>
            <a:pPr marL="0" indent="0" algn="l">
              <a:buNone/>
            </a:pPr>
            <a:r>
              <a:rPr lang="en-US" sz="2400" b="1" dirty="0">
                <a:solidFill>
                  <a:srgbClr val="C00000"/>
                </a:solidFill>
              </a:rPr>
              <a:t>33-4</a:t>
            </a:r>
            <a:r>
              <a:rPr lang="en-US" sz="2400" b="1" dirty="0">
                <a:solidFill>
                  <a:srgbClr val="FF0000"/>
                </a:solidFill>
              </a:rPr>
              <a:t> </a:t>
            </a:r>
            <a:r>
              <a:rPr lang="en-US" sz="2400" dirty="0"/>
              <a:t>Describe the reliability of young children’s eyewitness descriptions.</a:t>
            </a:r>
          </a:p>
        </p:txBody>
      </p:sp>
      <p:pic>
        <p:nvPicPr>
          <p:cNvPr id="16" name="Picture 15" descr="decorative"/>
          <p:cNvPicPr>
            <a:picLocks noChangeAspect="1"/>
          </p:cNvPicPr>
          <p:nvPr/>
        </p:nvPicPr>
        <p:blipFill>
          <a:blip r:embed="rId2"/>
          <a:stretch>
            <a:fillRect/>
          </a:stretch>
        </p:blipFill>
        <p:spPr>
          <a:xfrm>
            <a:off x="2519861" y="5557272"/>
            <a:ext cx="457240" cy="457240"/>
          </a:xfrm>
          <a:prstGeom prst="rect">
            <a:avLst/>
          </a:prstGeom>
        </p:spPr>
      </p:pic>
      <p:sp>
        <p:nvSpPr>
          <p:cNvPr id="15" name="Content Placeholder 6"/>
          <p:cNvSpPr>
            <a:spLocks noGrp="1"/>
          </p:cNvSpPr>
          <p:nvPr>
            <p:ph sz="quarter" idx="4294967295"/>
          </p:nvPr>
        </p:nvSpPr>
        <p:spPr>
          <a:xfrm>
            <a:off x="2968428" y="5814843"/>
            <a:ext cx="6194117" cy="685800"/>
          </a:xfrm>
          <a:noFill/>
          <a:ln>
            <a:noFill/>
          </a:ln>
        </p:spPr>
        <p:txBody>
          <a:bodyPr>
            <a:noAutofit/>
          </a:bodyPr>
          <a:lstStyle/>
          <a:p>
            <a:pPr marL="0" indent="0" algn="l">
              <a:buNone/>
            </a:pPr>
            <a:r>
              <a:rPr lang="en-US" sz="2400" b="1" dirty="0">
                <a:solidFill>
                  <a:srgbClr val="C00000"/>
                </a:solidFill>
              </a:rPr>
              <a:t>33-5</a:t>
            </a:r>
            <a:r>
              <a:rPr lang="en-US" sz="2400" b="1" dirty="0">
                <a:solidFill>
                  <a:srgbClr val="FF0000"/>
                </a:solidFill>
              </a:rPr>
              <a:t> </a:t>
            </a:r>
            <a:r>
              <a:rPr lang="en-US" sz="2400" dirty="0"/>
              <a:t>Discuss how you can use memory research findings to do better in this and other courses.</a:t>
            </a:r>
          </a:p>
        </p:txBody>
      </p:sp>
    </p:spTree>
    <p:extLst>
      <p:ext uri="{BB962C8B-B14F-4D97-AF65-F5344CB8AC3E}">
        <p14:creationId xmlns:p14="http://schemas.microsoft.com/office/powerpoint/2010/main" val="19521400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With your partner, create a situation or example that illustrates each of the following four retrieval errors. </a:t>
            </a:r>
          </a:p>
        </p:txBody>
      </p:sp>
      <p:sp>
        <p:nvSpPr>
          <p:cNvPr id="3" name="Content Placeholder 2"/>
          <p:cNvSpPr>
            <a:spLocks noGrp="1"/>
          </p:cNvSpPr>
          <p:nvPr>
            <p:ph sz="quarter" idx="13"/>
          </p:nvPr>
        </p:nvSpPr>
        <p:spPr>
          <a:xfrm>
            <a:off x="1102783" y="3158066"/>
            <a:ext cx="2385483" cy="1549400"/>
          </a:xfrm>
        </p:spPr>
        <p:txBody>
          <a:bodyPr/>
          <a:lstStyle/>
          <a:p>
            <a:r>
              <a:rPr lang="en-US" dirty="0"/>
              <a:t>retrograde amnesia</a:t>
            </a:r>
          </a:p>
        </p:txBody>
      </p:sp>
      <p:sp>
        <p:nvSpPr>
          <p:cNvPr id="6" name="Content Placeholder 5"/>
          <p:cNvSpPr>
            <a:spLocks noGrp="1"/>
          </p:cNvSpPr>
          <p:nvPr>
            <p:ph sz="quarter" idx="16"/>
          </p:nvPr>
        </p:nvSpPr>
        <p:spPr>
          <a:xfrm>
            <a:off x="5686424" y="3158066"/>
            <a:ext cx="2385483" cy="1549400"/>
          </a:xfrm>
        </p:spPr>
        <p:txBody>
          <a:bodyPr/>
          <a:lstStyle/>
          <a:p>
            <a:r>
              <a:rPr lang="en-US" dirty="0"/>
              <a:t>anterograde amnesia</a:t>
            </a:r>
          </a:p>
        </p:txBody>
      </p:sp>
      <p:sp>
        <p:nvSpPr>
          <p:cNvPr id="5" name="Content Placeholder 4"/>
          <p:cNvSpPr>
            <a:spLocks noGrp="1"/>
          </p:cNvSpPr>
          <p:nvPr>
            <p:ph sz="quarter" idx="15"/>
          </p:nvPr>
        </p:nvSpPr>
        <p:spPr>
          <a:xfrm>
            <a:off x="1102783" y="5033435"/>
            <a:ext cx="2385483" cy="1549400"/>
          </a:xfrm>
        </p:spPr>
        <p:txBody>
          <a:bodyPr/>
          <a:lstStyle/>
          <a:p>
            <a:r>
              <a:rPr lang="en-US" dirty="0"/>
              <a:t>proactive interference</a:t>
            </a:r>
          </a:p>
        </p:txBody>
      </p:sp>
      <p:sp>
        <p:nvSpPr>
          <p:cNvPr id="7" name="Content Placeholder 6"/>
          <p:cNvSpPr>
            <a:spLocks noGrp="1"/>
          </p:cNvSpPr>
          <p:nvPr>
            <p:ph sz="quarter" idx="17"/>
          </p:nvPr>
        </p:nvSpPr>
        <p:spPr>
          <a:xfrm>
            <a:off x="5686423" y="5033435"/>
            <a:ext cx="2385483" cy="1549400"/>
          </a:xfrm>
        </p:spPr>
        <p:txBody>
          <a:bodyPr/>
          <a:lstStyle/>
          <a:p>
            <a:r>
              <a:rPr lang="en-US" dirty="0"/>
              <a:t>retroactive interference</a:t>
            </a:r>
          </a:p>
        </p:txBody>
      </p:sp>
    </p:spTree>
    <p:extLst>
      <p:ext uri="{BB962C8B-B14F-4D97-AF65-F5344CB8AC3E}">
        <p14:creationId xmlns:p14="http://schemas.microsoft.com/office/powerpoint/2010/main" val="30938532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Interpret this graph.</a:t>
            </a:r>
          </a:p>
        </p:txBody>
      </p:sp>
      <p:sp>
        <p:nvSpPr>
          <p:cNvPr id="3" name="Text Placeholder 2"/>
          <p:cNvSpPr>
            <a:spLocks noGrp="1"/>
          </p:cNvSpPr>
          <p:nvPr>
            <p:ph type="body" sz="quarter" idx="18"/>
          </p:nvPr>
        </p:nvSpPr>
        <p:spPr>
          <a:xfrm>
            <a:off x="628649" y="5566833"/>
            <a:ext cx="7994650" cy="762000"/>
          </a:xfrm>
        </p:spPr>
        <p:txBody>
          <a:bodyPr>
            <a:normAutofit fontScale="92500" lnSpcReduction="10000"/>
          </a:bodyPr>
          <a:lstStyle/>
          <a:p>
            <a:r>
              <a:rPr lang="en-US" dirty="0"/>
              <a:t>What does this graph show about the relationship between retroactive interference and sleep?</a:t>
            </a:r>
          </a:p>
        </p:txBody>
      </p:sp>
      <p:pic>
        <p:nvPicPr>
          <p:cNvPr id="5" name="Content Placeholder 4"/>
          <p:cNvPicPr>
            <a:picLocks noGrp="1" noChangeAspect="1"/>
          </p:cNvPicPr>
          <p:nvPr>
            <p:ph sz="quarter" idx="19"/>
          </p:nvPr>
        </p:nvPicPr>
        <p:blipFill>
          <a:blip r:embed="rId2"/>
          <a:stretch>
            <a:fillRect/>
          </a:stretch>
        </p:blipFill>
        <p:spPr>
          <a:xfrm>
            <a:off x="2102164" y="2569369"/>
            <a:ext cx="5047619" cy="2685714"/>
          </a:xfrm>
          <a:prstGeom prst="rect">
            <a:avLst/>
          </a:prstGeom>
        </p:spPr>
      </p:pic>
    </p:spTree>
    <p:extLst>
      <p:ext uri="{BB962C8B-B14F-4D97-AF65-F5344CB8AC3E}">
        <p14:creationId xmlns:p14="http://schemas.microsoft.com/office/powerpoint/2010/main" val="9177528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does the research show?</a:t>
            </a:r>
          </a:p>
        </p:txBody>
      </p:sp>
      <p:sp>
        <p:nvSpPr>
          <p:cNvPr id="4" name="Text Placeholder 3"/>
          <p:cNvSpPr>
            <a:spLocks noGrp="1"/>
          </p:cNvSpPr>
          <p:nvPr>
            <p:ph type="body" sz="half" idx="2"/>
          </p:nvPr>
        </p:nvSpPr>
        <p:spPr>
          <a:xfrm>
            <a:off x="630238" y="2425699"/>
            <a:ext cx="2949575" cy="4138873"/>
          </a:xfrm>
        </p:spPr>
        <p:txBody>
          <a:bodyPr/>
          <a:lstStyle/>
          <a:p>
            <a:r>
              <a:rPr lang="en-US" dirty="0"/>
              <a:t>Information presented in the hour before sleep suffers less retroactive</a:t>
            </a:r>
          </a:p>
          <a:p>
            <a:r>
              <a:rPr lang="en-US" dirty="0"/>
              <a:t>interference because the opportunity for</a:t>
            </a:r>
          </a:p>
          <a:p>
            <a:r>
              <a:rPr lang="en-US" dirty="0"/>
              <a:t>interfering events is minimized.</a:t>
            </a:r>
          </a:p>
        </p:txBody>
      </p:sp>
      <p:pic>
        <p:nvPicPr>
          <p:cNvPr id="5" name="Content Placeholder 4"/>
          <p:cNvPicPr>
            <a:picLocks noGrp="1" noChangeAspect="1"/>
          </p:cNvPicPr>
          <p:nvPr>
            <p:ph idx="1"/>
          </p:nvPr>
        </p:nvPicPr>
        <p:blipFill>
          <a:blip r:embed="rId2"/>
          <a:stretch>
            <a:fillRect/>
          </a:stretch>
        </p:blipFill>
        <p:spPr>
          <a:xfrm>
            <a:off x="4160744" y="3263607"/>
            <a:ext cx="4629150" cy="2463056"/>
          </a:xfrm>
          <a:prstGeom prst="rect">
            <a:avLst/>
          </a:prstGeom>
        </p:spPr>
      </p:pic>
    </p:spTree>
    <p:extLst>
      <p:ext uri="{BB962C8B-B14F-4D97-AF65-F5344CB8AC3E}">
        <p14:creationId xmlns:p14="http://schemas.microsoft.com/office/powerpoint/2010/main" val="3827375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motivated forgetting?</a:t>
            </a:r>
          </a:p>
        </p:txBody>
      </p:sp>
      <p:sp>
        <p:nvSpPr>
          <p:cNvPr id="3" name="Content Placeholder 2"/>
          <p:cNvSpPr>
            <a:spLocks noGrp="1"/>
          </p:cNvSpPr>
          <p:nvPr>
            <p:ph idx="1"/>
          </p:nvPr>
        </p:nvSpPr>
        <p:spPr/>
        <p:txBody>
          <a:bodyPr/>
          <a:lstStyle/>
          <a:p>
            <a:r>
              <a:rPr lang="en-US" dirty="0"/>
              <a:t>Memory is an “unreliable, self-serving historian.”</a:t>
            </a:r>
          </a:p>
          <a:p>
            <a:r>
              <a:rPr lang="en-US" sz="2000" i="1" dirty="0"/>
              <a:t> </a:t>
            </a:r>
            <a:r>
              <a:rPr lang="fr-FR" sz="2000" i="1" dirty="0"/>
              <a:t>(</a:t>
            </a:r>
            <a:r>
              <a:rPr lang="fr-FR" sz="2000" i="1" dirty="0" err="1"/>
              <a:t>Tavris</a:t>
            </a:r>
            <a:r>
              <a:rPr lang="fr-FR" sz="2000" i="1" dirty="0"/>
              <a:t> &amp; </a:t>
            </a:r>
            <a:r>
              <a:rPr lang="fr-FR" sz="2000" i="1" dirty="0" err="1"/>
              <a:t>Aronson</a:t>
            </a:r>
            <a:r>
              <a:rPr lang="fr-FR" sz="2000" i="1" dirty="0"/>
              <a:t>, 2007, p. 6)</a:t>
            </a:r>
          </a:p>
          <a:p>
            <a:endParaRPr lang="fr-FR" sz="2000" i="1" dirty="0"/>
          </a:p>
          <a:p>
            <a:endParaRPr lang="fr-FR" sz="2000" i="1" dirty="0"/>
          </a:p>
          <a:p>
            <a:r>
              <a:rPr lang="en-US" dirty="0"/>
              <a:t>Sigmund Freud suggested that people may forget unwanted memories, either consciously or unconsciously.  In other words, they may be ‘motivated’ to forget….forgetting may be in people’s best interests sometimes.</a:t>
            </a:r>
            <a:endParaRPr lang="en-US" i="1" dirty="0"/>
          </a:p>
        </p:txBody>
      </p:sp>
    </p:spTree>
    <p:extLst>
      <p:ext uri="{BB962C8B-B14F-4D97-AF65-F5344CB8AC3E}">
        <p14:creationId xmlns:p14="http://schemas.microsoft.com/office/powerpoint/2010/main" val="14163490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59E099-77FD-430D-A243-6FA5C4036750}"/>
              </a:ext>
            </a:extLst>
          </p:cNvPr>
          <p:cNvSpPr>
            <a:spLocks noGrp="1"/>
          </p:cNvSpPr>
          <p:nvPr>
            <p:ph type="title"/>
          </p:nvPr>
        </p:nvSpPr>
        <p:spPr>
          <a:xfrm>
            <a:off x="420920" y="365127"/>
            <a:ext cx="8309313" cy="1127804"/>
          </a:xfrm>
          <a:solidFill>
            <a:srgbClr val="D4E5F4"/>
          </a:solidFill>
        </p:spPr>
        <p:txBody>
          <a:bodyPr/>
          <a:lstStyle/>
          <a:p>
            <a:r>
              <a:rPr lang="en-US" dirty="0">
                <a:solidFill>
                  <a:schemeClr val="tx1"/>
                </a:solidFill>
              </a:rPr>
              <a:t>2. What Would You Answer?</a:t>
            </a:r>
          </a:p>
        </p:txBody>
      </p:sp>
      <p:sp>
        <p:nvSpPr>
          <p:cNvPr id="8" name="Content Placeholder 7"/>
          <p:cNvSpPr>
            <a:spLocks noGrp="1"/>
          </p:cNvSpPr>
          <p:nvPr>
            <p:ph idx="1"/>
          </p:nvPr>
        </p:nvSpPr>
        <p:spPr>
          <a:xfrm>
            <a:off x="628650" y="1825625"/>
            <a:ext cx="7923068" cy="4351338"/>
          </a:xfrm>
          <a:solidFill>
            <a:srgbClr val="E7D9B1"/>
          </a:solidFill>
          <a:ln w="76200">
            <a:solidFill>
              <a:srgbClr val="D4E5F4"/>
            </a:solidFill>
          </a:ln>
        </p:spPr>
        <p:txBody>
          <a:bodyPr anchor="ctr">
            <a:normAutofit/>
          </a:bodyPr>
          <a:lstStyle/>
          <a:p>
            <a:r>
              <a:rPr lang="en-US" b="1" dirty="0"/>
              <a:t>Suzanne gets a new phone number. Each time she tries to give someone the new number, she gives her old one instead. The fact that her old number is causing difficulty remembering the new is an examples of</a:t>
            </a:r>
          </a:p>
          <a:p>
            <a:pPr algn="l"/>
            <a:r>
              <a:rPr lang="en-US" dirty="0"/>
              <a:t>A. retroactive interference.</a:t>
            </a:r>
          </a:p>
          <a:p>
            <a:pPr algn="l"/>
            <a:r>
              <a:rPr lang="en-US" dirty="0"/>
              <a:t>B. retrograde amnesia.</a:t>
            </a:r>
          </a:p>
          <a:p>
            <a:pPr algn="l"/>
            <a:r>
              <a:rPr lang="en-US" dirty="0"/>
              <a:t>C. priming.</a:t>
            </a:r>
          </a:p>
          <a:p>
            <a:pPr algn="l"/>
            <a:r>
              <a:rPr lang="en-US" dirty="0"/>
              <a:t>D. proactive interference.</a:t>
            </a:r>
          </a:p>
          <a:p>
            <a:pPr algn="l"/>
            <a:r>
              <a:rPr lang="en-US" dirty="0"/>
              <a:t>E. anterograde amnesia.</a:t>
            </a:r>
            <a:endParaRPr lang="en-US" sz="2400" dirty="0"/>
          </a:p>
        </p:txBody>
      </p:sp>
    </p:spTree>
    <p:extLst>
      <p:ext uri="{BB962C8B-B14F-4D97-AF65-F5344CB8AC3E}">
        <p14:creationId xmlns:p14="http://schemas.microsoft.com/office/powerpoint/2010/main" val="7708307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Consider this study…</a:t>
            </a:r>
          </a:p>
        </p:txBody>
      </p:sp>
      <p:sp>
        <p:nvSpPr>
          <p:cNvPr id="3" name="Content Placeholder 2"/>
          <p:cNvSpPr>
            <a:spLocks noGrp="1"/>
          </p:cNvSpPr>
          <p:nvPr>
            <p:ph idx="1"/>
          </p:nvPr>
        </p:nvSpPr>
        <p:spPr/>
        <p:txBody>
          <a:bodyPr/>
          <a:lstStyle/>
          <a:p>
            <a:r>
              <a:rPr lang="en-US" dirty="0"/>
              <a:t>Researchers told some participants (but not others) about the benefits of frequent </a:t>
            </a:r>
            <a:r>
              <a:rPr lang="en-US" dirty="0" err="1"/>
              <a:t>toothbrushing</a:t>
            </a:r>
            <a:r>
              <a:rPr lang="en-US" dirty="0"/>
              <a:t>. </a:t>
            </a:r>
          </a:p>
          <a:p>
            <a:endParaRPr lang="en-US" dirty="0"/>
          </a:p>
          <a:p>
            <a:r>
              <a:rPr lang="en-US" dirty="0"/>
              <a:t>Those individuals informed about the benefits of </a:t>
            </a:r>
            <a:r>
              <a:rPr lang="en-US" dirty="0" err="1"/>
              <a:t>toothbrushing</a:t>
            </a:r>
            <a:r>
              <a:rPr lang="en-US" dirty="0"/>
              <a:t> then recalled (more than others did) having frequently brushed their teeth in the preceding two </a:t>
            </a:r>
            <a:r>
              <a:rPr lang="nb-NO" dirty="0"/>
              <a:t>weeks. </a:t>
            </a:r>
          </a:p>
          <a:p>
            <a:endParaRPr lang="nb-NO" sz="2000" i="1" dirty="0"/>
          </a:p>
          <a:p>
            <a:r>
              <a:rPr lang="nb-NO" sz="2400" i="1" dirty="0"/>
              <a:t>(Ross et al., 1981)</a:t>
            </a:r>
            <a:endParaRPr lang="en-US" sz="2400" i="1" dirty="0"/>
          </a:p>
        </p:txBody>
      </p:sp>
    </p:spTree>
    <p:extLst>
      <p:ext uri="{BB962C8B-B14F-4D97-AF65-F5344CB8AC3E}">
        <p14:creationId xmlns:p14="http://schemas.microsoft.com/office/powerpoint/2010/main" val="216775492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377950"/>
            <a:ext cx="7994650" cy="1447137"/>
          </a:xfrm>
        </p:spPr>
        <p:txBody>
          <a:bodyPr>
            <a:normAutofit/>
          </a:bodyPr>
          <a:lstStyle/>
          <a:p>
            <a:r>
              <a:rPr lang="en-US" dirty="0"/>
              <a:t>Check your understanding… can you label the independent variable (IV) and dependent variable (DV) in </a:t>
            </a:r>
            <a:r>
              <a:rPr lang="en-US" dirty="0" err="1"/>
              <a:t>Tavris</a:t>
            </a:r>
            <a:r>
              <a:rPr lang="en-US" dirty="0"/>
              <a:t>’ study?</a:t>
            </a:r>
          </a:p>
        </p:txBody>
      </p:sp>
      <p:sp>
        <p:nvSpPr>
          <p:cNvPr id="4" name="Content Placeholder 3"/>
          <p:cNvSpPr>
            <a:spLocks noGrp="1"/>
          </p:cNvSpPr>
          <p:nvPr>
            <p:ph sz="quarter" idx="19"/>
          </p:nvPr>
        </p:nvSpPr>
        <p:spPr>
          <a:xfrm>
            <a:off x="628650" y="3084394"/>
            <a:ext cx="7994650" cy="3421987"/>
          </a:xfrm>
        </p:spPr>
        <p:txBody>
          <a:bodyPr/>
          <a:lstStyle/>
          <a:p>
            <a:r>
              <a:rPr lang="en-US" dirty="0"/>
              <a:t>Researchers told some participants (but not others) about the benefits of frequent </a:t>
            </a:r>
            <a:r>
              <a:rPr lang="en-US" dirty="0" err="1"/>
              <a:t>toothbrushing</a:t>
            </a:r>
            <a:r>
              <a:rPr lang="en-US" dirty="0"/>
              <a:t>. </a:t>
            </a:r>
          </a:p>
          <a:p>
            <a:endParaRPr lang="en-US" dirty="0"/>
          </a:p>
          <a:p>
            <a:r>
              <a:rPr lang="en-US" dirty="0"/>
              <a:t>Those individuals then recalled (more than others did) having frequently brushed their teeth in the preceding two </a:t>
            </a:r>
            <a:r>
              <a:rPr lang="nb-NO" dirty="0"/>
              <a:t>weeks. </a:t>
            </a:r>
          </a:p>
          <a:p>
            <a:endParaRPr lang="en-US" dirty="0"/>
          </a:p>
        </p:txBody>
      </p:sp>
    </p:spTree>
    <p:extLst>
      <p:ext uri="{BB962C8B-B14F-4D97-AF65-F5344CB8AC3E}">
        <p14:creationId xmlns:p14="http://schemas.microsoft.com/office/powerpoint/2010/main" val="44253034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en-US" i="1" dirty="0"/>
              <a:t>repression</a:t>
            </a:r>
            <a:r>
              <a:rPr lang="en-US" dirty="0"/>
              <a:t>?</a:t>
            </a:r>
          </a:p>
        </p:txBody>
      </p:sp>
      <p:sp>
        <p:nvSpPr>
          <p:cNvPr id="4" name="Text Placeholder 3"/>
          <p:cNvSpPr>
            <a:spLocks noGrp="1"/>
          </p:cNvSpPr>
          <p:nvPr>
            <p:ph type="body" sz="quarter" idx="14"/>
          </p:nvPr>
        </p:nvSpPr>
        <p:spPr>
          <a:xfrm>
            <a:off x="4181016" y="1981531"/>
            <a:ext cx="4334334" cy="4673268"/>
          </a:xfrm>
        </p:spPr>
        <p:txBody>
          <a:bodyPr/>
          <a:lstStyle/>
          <a:p>
            <a:r>
              <a:rPr lang="en-US" dirty="0"/>
              <a:t>Sigmund Freud, a psychoanalyst, proposed that forgetting may be due to </a:t>
            </a:r>
            <a:r>
              <a:rPr lang="en-US" b="1" i="1" dirty="0"/>
              <a:t>repression </a:t>
            </a:r>
            <a:r>
              <a:rPr lang="en-US" dirty="0"/>
              <a:t>-</a:t>
            </a:r>
            <a:r>
              <a:rPr lang="en-US" b="1" i="1" dirty="0"/>
              <a:t> </a:t>
            </a:r>
            <a:r>
              <a:rPr lang="en-US" dirty="0"/>
              <a:t>the basic defense mechanism that banishes from consciousness anxiety-arousing thoughts, feelings, and memories.</a:t>
            </a:r>
          </a:p>
        </p:txBody>
      </p:sp>
      <p:sp>
        <p:nvSpPr>
          <p:cNvPr id="5" name="Text Placeholder 4"/>
          <p:cNvSpPr>
            <a:spLocks noGrp="1"/>
          </p:cNvSpPr>
          <p:nvPr>
            <p:ph type="body" sz="quarter" idx="15"/>
          </p:nvPr>
        </p:nvSpPr>
        <p:spPr>
          <a:xfrm>
            <a:off x="762000" y="5774266"/>
            <a:ext cx="3117850" cy="880533"/>
          </a:xfrm>
        </p:spPr>
        <p:txBody>
          <a:bodyPr>
            <a:noAutofit/>
          </a:bodyPr>
          <a:lstStyle/>
          <a:p>
            <a:pPr marL="0" indent="0">
              <a:buNone/>
            </a:pPr>
            <a:r>
              <a:rPr lang="en-US" sz="2400" dirty="0"/>
              <a:t>Sigmund Freud</a:t>
            </a:r>
          </a:p>
          <a:p>
            <a:pPr marL="0" indent="0">
              <a:buNone/>
            </a:pPr>
            <a:r>
              <a:rPr lang="en-US" sz="2400" dirty="0"/>
              <a:t>(1856-1939)</a:t>
            </a:r>
          </a:p>
        </p:txBody>
      </p:sp>
      <p:pic>
        <p:nvPicPr>
          <p:cNvPr id="6" name="Picture 5"/>
          <p:cNvPicPr>
            <a:picLocks noChangeAspect="1"/>
          </p:cNvPicPr>
          <p:nvPr/>
        </p:nvPicPr>
        <p:blipFill>
          <a:blip r:embed="rId2"/>
          <a:stretch>
            <a:fillRect/>
          </a:stretch>
        </p:blipFill>
        <p:spPr>
          <a:xfrm>
            <a:off x="927234" y="1981531"/>
            <a:ext cx="2787382" cy="3645038"/>
          </a:xfrm>
          <a:prstGeom prst="rect">
            <a:avLst/>
          </a:prstGeom>
          <a:ln w="76200">
            <a:solidFill>
              <a:schemeClr val="accent4"/>
            </a:solidFill>
          </a:ln>
        </p:spPr>
      </p:pic>
    </p:spTree>
    <p:extLst>
      <p:ext uri="{BB962C8B-B14F-4D97-AF65-F5344CB8AC3E}">
        <p14:creationId xmlns:p14="http://schemas.microsoft.com/office/powerpoint/2010/main" val="18037033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Margaret McKinnon would disagree.</a:t>
            </a:r>
          </a:p>
        </p:txBody>
      </p:sp>
      <p:sp>
        <p:nvSpPr>
          <p:cNvPr id="4" name="Content Placeholder 3"/>
          <p:cNvSpPr>
            <a:spLocks noGrp="1"/>
          </p:cNvSpPr>
          <p:nvPr>
            <p:ph sz="quarter" idx="13"/>
          </p:nvPr>
        </p:nvSpPr>
        <p:spPr>
          <a:xfrm>
            <a:off x="528638" y="4722125"/>
            <a:ext cx="8101012" cy="1951629"/>
          </a:xfrm>
        </p:spPr>
        <p:txBody>
          <a:bodyPr/>
          <a:lstStyle/>
          <a:p>
            <a:r>
              <a:rPr lang="en-US" dirty="0"/>
              <a:t>Psychologist Margaret McKinnon, interviewed 15 passengers who nearly died in a plane crash and found that all exhibited vivid, detailed memories. </a:t>
            </a:r>
          </a:p>
          <a:p>
            <a:r>
              <a:rPr lang="en-US" dirty="0"/>
              <a:t>With trauma comes not repression, but, far </a:t>
            </a:r>
          </a:p>
          <a:p>
            <a:r>
              <a:rPr lang="en-US" dirty="0"/>
              <a:t>more often, “robust” memory.</a:t>
            </a:r>
          </a:p>
        </p:txBody>
      </p:sp>
      <p:pic>
        <p:nvPicPr>
          <p:cNvPr id="5" name="Content Placeholder 4"/>
          <p:cNvPicPr>
            <a:picLocks noGrp="1" noChangeAspect="1"/>
          </p:cNvPicPr>
          <p:nvPr>
            <p:ph idx="1"/>
          </p:nvPr>
        </p:nvPicPr>
        <p:blipFill>
          <a:blip r:embed="rId2"/>
          <a:stretch>
            <a:fillRect/>
          </a:stretch>
        </p:blipFill>
        <p:spPr>
          <a:xfrm>
            <a:off x="2395809" y="1794707"/>
            <a:ext cx="4352381" cy="2695238"/>
          </a:xfrm>
          <a:prstGeom prst="rect">
            <a:avLst/>
          </a:prstGeom>
        </p:spPr>
      </p:pic>
    </p:spTree>
    <p:extLst>
      <p:ext uri="{BB962C8B-B14F-4D97-AF65-F5344CB8AC3E}">
        <p14:creationId xmlns:p14="http://schemas.microsoft.com/office/powerpoint/2010/main" val="31209320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president was Alexander Hamilton?</a:t>
            </a:r>
          </a:p>
        </p:txBody>
      </p:sp>
      <p:sp>
        <p:nvSpPr>
          <p:cNvPr id="3" name="Text Placeholder 2"/>
          <p:cNvSpPr>
            <a:spLocks noGrp="1"/>
          </p:cNvSpPr>
          <p:nvPr>
            <p:ph type="body" sz="quarter" idx="18"/>
          </p:nvPr>
        </p:nvSpPr>
        <p:spPr>
          <a:xfrm>
            <a:off x="4599296" y="2497540"/>
            <a:ext cx="1405719" cy="3560360"/>
          </a:xfrm>
        </p:spPr>
        <p:txBody>
          <a:bodyPr/>
          <a:lstStyle/>
          <a:p>
            <a:pPr marL="514350" indent="-514350" algn="l">
              <a:buAutoNum type="alphaUcPeriod"/>
            </a:pPr>
            <a:r>
              <a:rPr lang="en-US" dirty="0"/>
              <a:t>2</a:t>
            </a:r>
            <a:r>
              <a:rPr lang="en-US" baseline="30000" dirty="0"/>
              <a:t>nd</a:t>
            </a:r>
            <a:endParaRPr lang="en-US" dirty="0"/>
          </a:p>
          <a:p>
            <a:pPr marL="514350" indent="-514350" algn="l">
              <a:buAutoNum type="alphaUcPeriod"/>
            </a:pPr>
            <a:r>
              <a:rPr lang="en-US" dirty="0"/>
              <a:t>4</a:t>
            </a:r>
            <a:r>
              <a:rPr lang="en-US" baseline="30000" dirty="0"/>
              <a:t>th</a:t>
            </a:r>
            <a:endParaRPr lang="en-US" dirty="0"/>
          </a:p>
          <a:p>
            <a:pPr marL="514350" indent="-514350" algn="l">
              <a:buAutoNum type="alphaUcPeriod"/>
            </a:pPr>
            <a:r>
              <a:rPr lang="en-US" dirty="0"/>
              <a:t>5</a:t>
            </a:r>
            <a:r>
              <a:rPr lang="en-US" baseline="30000" dirty="0"/>
              <a:t>th</a:t>
            </a:r>
            <a:endParaRPr lang="en-US" dirty="0"/>
          </a:p>
          <a:p>
            <a:pPr marL="514350" indent="-514350" algn="l">
              <a:buAutoNum type="alphaUcPeriod"/>
            </a:pPr>
            <a:r>
              <a:rPr lang="en-US" dirty="0"/>
              <a:t>7</a:t>
            </a:r>
            <a:r>
              <a:rPr lang="en-US" baseline="30000" dirty="0"/>
              <a:t>th</a:t>
            </a:r>
            <a:endParaRPr lang="en-US" dirty="0"/>
          </a:p>
          <a:p>
            <a:pPr marL="514350" indent="-514350" algn="l">
              <a:buAutoNum type="alphaUcPeriod"/>
            </a:pPr>
            <a:r>
              <a:rPr lang="en-US" dirty="0"/>
              <a:t>8</a:t>
            </a:r>
            <a:r>
              <a:rPr lang="en-US" baseline="30000" dirty="0"/>
              <a:t>th</a:t>
            </a:r>
            <a:endParaRPr lang="en-US" dirty="0"/>
          </a:p>
          <a:p>
            <a:pPr algn="l"/>
            <a:endParaRPr lang="en-US" dirty="0"/>
          </a:p>
        </p:txBody>
      </p:sp>
      <p:sp>
        <p:nvSpPr>
          <p:cNvPr id="7" name="Text Placeholder 2"/>
          <p:cNvSpPr txBox="1">
            <a:spLocks/>
          </p:cNvSpPr>
          <p:nvPr/>
        </p:nvSpPr>
        <p:spPr>
          <a:xfrm>
            <a:off x="6318912" y="2497540"/>
            <a:ext cx="2304387" cy="3560360"/>
          </a:xfrm>
          <a:prstGeom prst="rect">
            <a:avLst/>
          </a:prstGeom>
          <a:solidFill>
            <a:srgbClr val="E7D9B1"/>
          </a:solidFill>
          <a:ln w="76200">
            <a:solidFill>
              <a:srgbClr val="D4E5F4"/>
            </a:solidFill>
          </a:ln>
        </p:spPr>
        <p:txBody>
          <a:bodyPr vert="horz" lIns="91440" tIns="45720" rIns="91440" bIns="45720" rtlCol="0" anchor="ctr">
            <a:normAutofit/>
          </a:bodyPr>
          <a:lstStyle>
            <a:lvl1pPr marL="0" indent="0" algn="ctr" defTabSz="685800" rtl="0" eaLnBrk="1" latinLnBrk="0" hangingPunct="1">
              <a:lnSpc>
                <a:spcPct val="100000"/>
              </a:lnSpc>
              <a:spcBef>
                <a:spcPts val="0"/>
              </a:spcBef>
              <a:buFont typeface="Arial" panose="020B0604020202020204" pitchFamily="34" charset="0"/>
              <a:buNone/>
              <a:defRPr sz="2600" kern="1200">
                <a:solidFill>
                  <a:schemeClr val="tx1"/>
                </a:solidFill>
                <a:latin typeface="+mn-lt"/>
                <a:ea typeface="+mn-ea"/>
                <a:cs typeface="+mn-cs"/>
              </a:defRPr>
            </a:lvl1pPr>
            <a:lvl2pPr marL="5143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2pPr>
            <a:lvl3pPr marL="8572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3pPr>
            <a:lvl4pPr marL="12001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4pPr>
            <a:lvl5pPr marL="1543050" indent="-171450" algn="ctr" defTabSz="685800" rtl="0" eaLnBrk="1" latinLnBrk="0" hangingPunct="1">
              <a:lnSpc>
                <a:spcPct val="100000"/>
              </a:lnSpc>
              <a:spcBef>
                <a:spcPts val="0"/>
              </a:spcBef>
              <a:buFont typeface="Arial" panose="020B0604020202020204" pitchFamily="34" charset="0"/>
              <a:buChar char="•"/>
              <a:defRPr sz="26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dirty="0"/>
              <a:t>Write down your answer then stay tuned!</a:t>
            </a:r>
          </a:p>
        </p:txBody>
      </p:sp>
      <p:pic>
        <p:nvPicPr>
          <p:cNvPr id="5" name="Content Placeholder 4"/>
          <p:cNvPicPr>
            <a:picLocks noGrp="1" noChangeAspect="1"/>
          </p:cNvPicPr>
          <p:nvPr>
            <p:ph sz="quarter" idx="19"/>
          </p:nvPr>
        </p:nvPicPr>
        <p:blipFill>
          <a:blip r:embed="rId2"/>
          <a:stretch>
            <a:fillRect/>
          </a:stretch>
        </p:blipFill>
        <p:spPr>
          <a:xfrm>
            <a:off x="628650" y="2497540"/>
            <a:ext cx="3479326" cy="3087509"/>
          </a:xfrm>
          <a:prstGeom prst="rect">
            <a:avLst/>
          </a:prstGeom>
        </p:spPr>
      </p:pic>
    </p:spTree>
    <p:extLst>
      <p:ext uri="{BB962C8B-B14F-4D97-AF65-F5344CB8AC3E}">
        <p14:creationId xmlns:p14="http://schemas.microsoft.com/office/powerpoint/2010/main" val="41172276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William James on forgetting…</a:t>
            </a:r>
          </a:p>
        </p:txBody>
      </p:sp>
      <p:sp>
        <p:nvSpPr>
          <p:cNvPr id="4" name="Text Placeholder 3"/>
          <p:cNvSpPr>
            <a:spLocks noGrp="1"/>
          </p:cNvSpPr>
          <p:nvPr>
            <p:ph type="body" sz="quarter" idx="14"/>
          </p:nvPr>
        </p:nvSpPr>
        <p:spPr>
          <a:xfrm>
            <a:off x="4216400" y="1888787"/>
            <a:ext cx="4298950" cy="4799879"/>
          </a:xfrm>
        </p:spPr>
        <p:txBody>
          <a:bodyPr/>
          <a:lstStyle/>
          <a:p>
            <a:r>
              <a:rPr lang="en-US" dirty="0"/>
              <a:t>“If we remembered everything, we should on most occasions be as</a:t>
            </a:r>
          </a:p>
          <a:p>
            <a:r>
              <a:rPr lang="en-US" dirty="0"/>
              <a:t>ill off as if we remembered nothing.”</a:t>
            </a:r>
          </a:p>
          <a:p>
            <a:endParaRPr lang="en-US" dirty="0"/>
          </a:p>
          <a:p>
            <a:pPr algn="r"/>
            <a:r>
              <a:rPr lang="en-US" dirty="0"/>
              <a:t>~William James, 1890</a:t>
            </a:r>
          </a:p>
          <a:p>
            <a:endParaRPr lang="en-US" dirty="0"/>
          </a:p>
        </p:txBody>
      </p:sp>
      <p:sp>
        <p:nvSpPr>
          <p:cNvPr id="5" name="Text Placeholder 4"/>
          <p:cNvSpPr>
            <a:spLocks noGrp="1"/>
          </p:cNvSpPr>
          <p:nvPr>
            <p:ph type="body" sz="quarter" idx="15"/>
          </p:nvPr>
        </p:nvSpPr>
        <p:spPr>
          <a:xfrm>
            <a:off x="762000" y="5627687"/>
            <a:ext cx="3117850" cy="1060980"/>
          </a:xfrm>
        </p:spPr>
        <p:txBody>
          <a:bodyPr>
            <a:normAutofit/>
          </a:bodyPr>
          <a:lstStyle/>
          <a:p>
            <a:pPr marL="0" indent="0">
              <a:buNone/>
            </a:pPr>
            <a:r>
              <a:rPr lang="en-US" sz="2400" dirty="0"/>
              <a:t>William James</a:t>
            </a:r>
          </a:p>
          <a:p>
            <a:pPr marL="0" indent="0">
              <a:buNone/>
            </a:pPr>
            <a:r>
              <a:rPr lang="en-US" sz="2400" dirty="0"/>
              <a:t>(1842-1910)</a:t>
            </a:r>
          </a:p>
        </p:txBody>
      </p:sp>
      <p:pic>
        <p:nvPicPr>
          <p:cNvPr id="8" name="Picture Placeholder 8"/>
          <p:cNvPicPr>
            <a:picLocks noGrp="1" noChangeAspect="1"/>
          </p:cNvPicPr>
          <p:nvPr>
            <p:ph type="pic" sz="quarter" idx="13"/>
          </p:nvPr>
        </p:nvPicPr>
        <p:blipFill>
          <a:blip r:embed="rId2"/>
          <a:srcRect l="177" r="177"/>
          <a:stretch>
            <a:fillRect/>
          </a:stretch>
        </p:blipFill>
        <p:spPr>
          <a:xfrm>
            <a:off x="966258" y="1888788"/>
            <a:ext cx="2709334" cy="3540799"/>
          </a:xfrm>
          <a:prstGeom prst="rect">
            <a:avLst/>
          </a:prstGeom>
        </p:spPr>
      </p:pic>
    </p:spTree>
    <p:extLst>
      <p:ext uri="{BB962C8B-B14F-4D97-AF65-F5344CB8AC3E}">
        <p14:creationId xmlns:p14="http://schemas.microsoft.com/office/powerpoint/2010/main" val="17095649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reconsolidation?</a:t>
            </a:r>
          </a:p>
        </p:txBody>
      </p:sp>
      <p:sp>
        <p:nvSpPr>
          <p:cNvPr id="3" name="Content Placeholder 2"/>
          <p:cNvSpPr>
            <a:spLocks noGrp="1"/>
          </p:cNvSpPr>
          <p:nvPr>
            <p:ph idx="1"/>
          </p:nvPr>
        </p:nvSpPr>
        <p:spPr>
          <a:xfrm>
            <a:off x="628650" y="1825625"/>
            <a:ext cx="8101584" cy="4848130"/>
          </a:xfrm>
        </p:spPr>
        <p:txBody>
          <a:bodyPr/>
          <a:lstStyle/>
          <a:p>
            <a:r>
              <a:rPr lang="en-US" dirty="0"/>
              <a:t>a process in which previously stored memories,</a:t>
            </a:r>
          </a:p>
          <a:p>
            <a:r>
              <a:rPr lang="en-US" dirty="0"/>
              <a:t>when retrieved, are potentially altered before being stored again</a:t>
            </a:r>
          </a:p>
          <a:p>
            <a:endParaRPr lang="en-US" dirty="0"/>
          </a:p>
          <a:p>
            <a:r>
              <a:rPr lang="en-US" sz="2400" i="1" dirty="0"/>
              <a:t>Our memories are like Wikipedia pages, capable of continuous revision. When we “replay” a memory, we often replace the original with a slightly modified version, rather like what happens in the telephone game, as a whispered message gets progressively altered when passed from person to person.</a:t>
            </a:r>
          </a:p>
          <a:p>
            <a:pPr algn="r"/>
            <a:r>
              <a:rPr lang="en-US" sz="2000" i="1" dirty="0"/>
              <a:t>(</a:t>
            </a:r>
            <a:r>
              <a:rPr lang="en-US" sz="2000" i="1" dirty="0" err="1"/>
              <a:t>Hardt</a:t>
            </a:r>
            <a:r>
              <a:rPr lang="en-US" sz="2000" i="1" dirty="0"/>
              <a:t> et al., 2010)</a:t>
            </a:r>
          </a:p>
        </p:txBody>
      </p:sp>
    </p:spTree>
    <p:extLst>
      <p:ext uri="{BB962C8B-B14F-4D97-AF65-F5344CB8AC3E}">
        <p14:creationId xmlns:p14="http://schemas.microsoft.com/office/powerpoint/2010/main" val="33421846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misinformation effect?</a:t>
            </a:r>
          </a:p>
        </p:txBody>
      </p:sp>
      <p:sp>
        <p:nvSpPr>
          <p:cNvPr id="3" name="Content Placeholder 2"/>
          <p:cNvSpPr>
            <a:spLocks noGrp="1"/>
          </p:cNvSpPr>
          <p:nvPr>
            <p:ph idx="1"/>
          </p:nvPr>
        </p:nvSpPr>
        <p:spPr/>
        <p:txBody>
          <a:bodyPr/>
          <a:lstStyle/>
          <a:p>
            <a:r>
              <a:rPr lang="en-US" dirty="0"/>
              <a:t>occurs when misleading information has</a:t>
            </a:r>
          </a:p>
          <a:p>
            <a:r>
              <a:rPr lang="en-US" dirty="0"/>
              <a:t>distorted one’s memory of an event</a:t>
            </a:r>
          </a:p>
          <a:p>
            <a:endParaRPr lang="en-US" dirty="0"/>
          </a:p>
          <a:p>
            <a:endParaRPr lang="en-US" dirty="0"/>
          </a:p>
          <a:p>
            <a:r>
              <a:rPr lang="en-US" dirty="0"/>
              <a:t>Elizabeth Loftus demonstrated that when </a:t>
            </a:r>
          </a:p>
          <a:p>
            <a:r>
              <a:rPr lang="en-US" dirty="0"/>
              <a:t>exposed to subtle misleading information,</a:t>
            </a:r>
          </a:p>
          <a:p>
            <a:r>
              <a:rPr lang="en-US" dirty="0"/>
              <a:t>people may misremember.</a:t>
            </a:r>
          </a:p>
          <a:p>
            <a:r>
              <a:rPr lang="en-US" sz="2400" i="1" dirty="0"/>
              <a:t> (Loftus et al., 1992)</a:t>
            </a:r>
          </a:p>
          <a:p>
            <a:endParaRPr lang="en-US" dirty="0"/>
          </a:p>
        </p:txBody>
      </p:sp>
      <p:pic>
        <p:nvPicPr>
          <p:cNvPr id="4" name="Picture 3" descr="decorative"/>
          <p:cNvPicPr>
            <a:picLocks noChangeAspect="1"/>
          </p:cNvPicPr>
          <p:nvPr/>
        </p:nvPicPr>
        <p:blipFill>
          <a:blip r:embed="rId2"/>
          <a:stretch>
            <a:fillRect/>
          </a:stretch>
        </p:blipFill>
        <p:spPr>
          <a:xfrm>
            <a:off x="681500" y="423232"/>
            <a:ext cx="688908" cy="688908"/>
          </a:xfrm>
          <a:prstGeom prst="rect">
            <a:avLst/>
          </a:prstGeom>
        </p:spPr>
      </p:pic>
    </p:spTree>
    <p:extLst>
      <p:ext uri="{BB962C8B-B14F-4D97-AF65-F5344CB8AC3E}">
        <p14:creationId xmlns:p14="http://schemas.microsoft.com/office/powerpoint/2010/main" val="25631433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764341" cy="1600200"/>
          </a:xfrm>
        </p:spPr>
        <p:txBody>
          <a:bodyPr>
            <a:normAutofit/>
          </a:bodyPr>
          <a:lstStyle/>
          <a:p>
            <a:r>
              <a:rPr lang="en-US" dirty="0"/>
              <a:t>How did Elizabeth Loftus test the misinformation effect?</a:t>
            </a:r>
          </a:p>
        </p:txBody>
      </p:sp>
      <p:sp>
        <p:nvSpPr>
          <p:cNvPr id="4" name="Text Placeholder 3"/>
          <p:cNvSpPr>
            <a:spLocks noGrp="1"/>
          </p:cNvSpPr>
          <p:nvPr>
            <p:ph type="body" sz="half" idx="2"/>
          </p:nvPr>
        </p:nvSpPr>
        <p:spPr>
          <a:xfrm>
            <a:off x="630238" y="2425700"/>
            <a:ext cx="3764341" cy="3443288"/>
          </a:xfrm>
        </p:spPr>
        <p:txBody>
          <a:bodyPr/>
          <a:lstStyle/>
          <a:p>
            <a:r>
              <a:rPr lang="en-US" dirty="0"/>
              <a:t>Two groups of people watched a film clip of a traffic accident and then answered questions</a:t>
            </a:r>
          </a:p>
          <a:p>
            <a:r>
              <a:rPr lang="en-US" dirty="0"/>
              <a:t>about what they had seen. </a:t>
            </a:r>
          </a:p>
          <a:p>
            <a:r>
              <a:rPr lang="en-US" sz="2000" i="1" dirty="0"/>
              <a:t>(Loftus &amp; Palmer, 1974)</a:t>
            </a:r>
          </a:p>
        </p:txBody>
      </p:sp>
      <p:pic>
        <p:nvPicPr>
          <p:cNvPr id="5" name="Content Placeholder 4"/>
          <p:cNvPicPr>
            <a:picLocks noGrp="1" noChangeAspect="1"/>
          </p:cNvPicPr>
          <p:nvPr>
            <p:ph idx="1"/>
          </p:nvPr>
        </p:nvPicPr>
        <p:blipFill>
          <a:blip r:embed="rId2"/>
          <a:stretch>
            <a:fillRect/>
          </a:stretch>
        </p:blipFill>
        <p:spPr>
          <a:xfrm>
            <a:off x="4582426" y="2837498"/>
            <a:ext cx="4081916" cy="2799027"/>
          </a:xfrm>
          <a:prstGeom prst="rect">
            <a:avLst/>
          </a:prstGeom>
        </p:spPr>
      </p:pic>
    </p:spTree>
    <p:extLst>
      <p:ext uri="{BB962C8B-B14F-4D97-AF65-F5344CB8AC3E}">
        <p14:creationId xmlns:p14="http://schemas.microsoft.com/office/powerpoint/2010/main" val="379864409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027749" cy="1600200"/>
          </a:xfrm>
        </p:spPr>
        <p:txBody>
          <a:bodyPr/>
          <a:lstStyle/>
          <a:p>
            <a:r>
              <a:rPr lang="en-US" dirty="0"/>
              <a:t>How did leading questions influence recall?</a:t>
            </a:r>
          </a:p>
        </p:txBody>
      </p:sp>
      <p:sp>
        <p:nvSpPr>
          <p:cNvPr id="4" name="Text Placeholder 3"/>
          <p:cNvSpPr>
            <a:spLocks noGrp="1"/>
          </p:cNvSpPr>
          <p:nvPr>
            <p:ph type="body" sz="half" idx="2"/>
          </p:nvPr>
        </p:nvSpPr>
        <p:spPr>
          <a:xfrm>
            <a:off x="630239" y="2457571"/>
            <a:ext cx="4027748" cy="4011468"/>
          </a:xfrm>
        </p:spPr>
        <p:txBody>
          <a:bodyPr/>
          <a:lstStyle/>
          <a:p>
            <a:r>
              <a:rPr lang="en-US" dirty="0"/>
              <a:t>Those asked, “About how fast were the cars going when they </a:t>
            </a:r>
            <a:r>
              <a:rPr lang="en-US" i="1" u="sng" dirty="0"/>
              <a:t>smashed </a:t>
            </a:r>
            <a:r>
              <a:rPr lang="en-US" dirty="0"/>
              <a:t>into each other?” gave higher speed estimates than those asked, “About how fast were the cars going when they </a:t>
            </a:r>
            <a:r>
              <a:rPr lang="en-US" i="1" u="sng" dirty="0"/>
              <a:t>hit </a:t>
            </a:r>
            <a:r>
              <a:rPr lang="en-US" dirty="0"/>
              <a:t>each other?”</a:t>
            </a:r>
          </a:p>
        </p:txBody>
      </p:sp>
      <p:pic>
        <p:nvPicPr>
          <p:cNvPr id="5" name="Content Placeholder 4"/>
          <p:cNvPicPr>
            <a:picLocks noGrp="1" noChangeAspect="1"/>
          </p:cNvPicPr>
          <p:nvPr>
            <p:ph idx="1"/>
          </p:nvPr>
        </p:nvPicPr>
        <p:blipFill>
          <a:blip r:embed="rId2"/>
          <a:stretch>
            <a:fillRect/>
          </a:stretch>
        </p:blipFill>
        <p:spPr>
          <a:xfrm>
            <a:off x="4882677" y="3058072"/>
            <a:ext cx="4045925" cy="2933295"/>
          </a:xfrm>
          <a:prstGeom prst="rect">
            <a:avLst/>
          </a:prstGeom>
        </p:spPr>
      </p:pic>
    </p:spTree>
    <p:extLst>
      <p:ext uri="{BB962C8B-B14F-4D97-AF65-F5344CB8AC3E}">
        <p14:creationId xmlns:p14="http://schemas.microsoft.com/office/powerpoint/2010/main" val="328079997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023649" cy="1600200"/>
          </a:xfrm>
        </p:spPr>
        <p:txBody>
          <a:bodyPr/>
          <a:lstStyle/>
          <a:p>
            <a:r>
              <a:rPr lang="en-US" dirty="0"/>
              <a:t>And now… the misinformation.</a:t>
            </a:r>
          </a:p>
        </p:txBody>
      </p:sp>
      <p:sp>
        <p:nvSpPr>
          <p:cNvPr id="4" name="Text Placeholder 3"/>
          <p:cNvSpPr>
            <a:spLocks noGrp="1"/>
          </p:cNvSpPr>
          <p:nvPr>
            <p:ph type="body" sz="half" idx="2"/>
          </p:nvPr>
        </p:nvSpPr>
        <p:spPr>
          <a:xfrm>
            <a:off x="630238" y="2425699"/>
            <a:ext cx="4023649" cy="4152521"/>
          </a:xfrm>
        </p:spPr>
        <p:txBody>
          <a:bodyPr/>
          <a:lstStyle/>
          <a:p>
            <a:r>
              <a:rPr lang="en-US" dirty="0"/>
              <a:t>One week later, when</a:t>
            </a:r>
          </a:p>
          <a:p>
            <a:r>
              <a:rPr lang="en-US" dirty="0"/>
              <a:t>asked whether they recalled seeing any broken glass, people who had heard </a:t>
            </a:r>
            <a:r>
              <a:rPr lang="en-US" i="1" u="sng" dirty="0"/>
              <a:t>smashed</a:t>
            </a:r>
            <a:r>
              <a:rPr lang="en-US" i="1" dirty="0"/>
              <a:t> </a:t>
            </a:r>
          </a:p>
          <a:p>
            <a:r>
              <a:rPr lang="en-US" dirty="0"/>
              <a:t>were more than 2x as likely to report seeing glass fragments.  </a:t>
            </a:r>
          </a:p>
          <a:p>
            <a:r>
              <a:rPr lang="en-US" dirty="0"/>
              <a:t>In fact, the clip showed </a:t>
            </a:r>
          </a:p>
          <a:p>
            <a:r>
              <a:rPr lang="en-US" dirty="0"/>
              <a:t>no broken glass.</a:t>
            </a:r>
          </a:p>
        </p:txBody>
      </p:sp>
      <p:pic>
        <p:nvPicPr>
          <p:cNvPr id="5" name="Content Placeholder 4"/>
          <p:cNvPicPr>
            <a:picLocks noGrp="1" noChangeAspect="1"/>
          </p:cNvPicPr>
          <p:nvPr>
            <p:ph idx="1"/>
          </p:nvPr>
        </p:nvPicPr>
        <p:blipFill>
          <a:blip r:embed="rId2"/>
          <a:stretch>
            <a:fillRect/>
          </a:stretch>
        </p:blipFill>
        <p:spPr>
          <a:xfrm>
            <a:off x="5003937" y="3124101"/>
            <a:ext cx="3882887" cy="2662550"/>
          </a:xfrm>
          <a:prstGeom prst="rect">
            <a:avLst/>
          </a:prstGeom>
        </p:spPr>
      </p:pic>
    </p:spTree>
    <p:extLst>
      <p:ext uri="{BB962C8B-B14F-4D97-AF65-F5344CB8AC3E}">
        <p14:creationId xmlns:p14="http://schemas.microsoft.com/office/powerpoint/2010/main" val="22871586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856162" cy="1600200"/>
          </a:xfrm>
        </p:spPr>
        <p:txBody>
          <a:bodyPr/>
          <a:lstStyle/>
          <a:p>
            <a:r>
              <a:rPr lang="en-US" dirty="0"/>
              <a:t>What did you answer on the TRY IT?</a:t>
            </a:r>
          </a:p>
        </p:txBody>
      </p:sp>
      <p:sp>
        <p:nvSpPr>
          <p:cNvPr id="4" name="Text Placeholder 3"/>
          <p:cNvSpPr>
            <a:spLocks noGrp="1"/>
          </p:cNvSpPr>
          <p:nvPr>
            <p:ph type="body" sz="half" idx="2"/>
          </p:nvPr>
        </p:nvSpPr>
        <p:spPr>
          <a:xfrm>
            <a:off x="630238" y="2265529"/>
            <a:ext cx="4856162" cy="4394578"/>
          </a:xfrm>
        </p:spPr>
        <p:txBody>
          <a:bodyPr/>
          <a:lstStyle/>
          <a:p>
            <a:r>
              <a:rPr lang="en-US" dirty="0"/>
              <a:t>Sometimes our mind tricks us into misremembering</a:t>
            </a:r>
          </a:p>
          <a:p>
            <a:r>
              <a:rPr lang="en-US" dirty="0"/>
              <a:t>dates, places, and names. </a:t>
            </a:r>
          </a:p>
          <a:p>
            <a:r>
              <a:rPr lang="en-US" dirty="0"/>
              <a:t>In one study, many people mistakenly recalled Alexander Hamilton—the subject of a popular Broadway musical whose face also appears on the U.S. $10 bill—as a </a:t>
            </a:r>
          </a:p>
          <a:p>
            <a:r>
              <a:rPr lang="en-US" dirty="0"/>
              <a:t>U.S. President. </a:t>
            </a:r>
          </a:p>
          <a:p>
            <a:r>
              <a:rPr lang="en-US" sz="2000" i="1" dirty="0"/>
              <a:t>(</a:t>
            </a:r>
            <a:r>
              <a:rPr lang="en-US" sz="2000" i="1" dirty="0" err="1"/>
              <a:t>Roediger</a:t>
            </a:r>
            <a:r>
              <a:rPr lang="en-US" sz="2000" i="1" dirty="0"/>
              <a:t> &amp; </a:t>
            </a:r>
            <a:r>
              <a:rPr lang="en-US" sz="2000" i="1" dirty="0" err="1"/>
              <a:t>DeSoto</a:t>
            </a:r>
            <a:r>
              <a:rPr lang="en-US" sz="2000" i="1" dirty="0"/>
              <a:t>, 2016)</a:t>
            </a:r>
          </a:p>
        </p:txBody>
      </p:sp>
      <p:pic>
        <p:nvPicPr>
          <p:cNvPr id="5" name="Content Placeholder 4"/>
          <p:cNvPicPr>
            <a:picLocks noGrp="1" noChangeAspect="1"/>
          </p:cNvPicPr>
          <p:nvPr>
            <p:ph idx="1"/>
          </p:nvPr>
        </p:nvPicPr>
        <p:blipFill>
          <a:blip r:embed="rId2"/>
          <a:stretch>
            <a:fillRect/>
          </a:stretch>
        </p:blipFill>
        <p:spPr>
          <a:xfrm>
            <a:off x="5668130" y="2486142"/>
            <a:ext cx="3134927" cy="2781894"/>
          </a:xfrm>
          <a:prstGeom prst="rect">
            <a:avLst/>
          </a:prstGeom>
        </p:spPr>
      </p:pic>
    </p:spTree>
    <p:extLst>
      <p:ext uri="{BB962C8B-B14F-4D97-AF65-F5344CB8AC3E}">
        <p14:creationId xmlns:p14="http://schemas.microsoft.com/office/powerpoint/2010/main" val="16080056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imagination </a:t>
            </a:r>
            <a:br>
              <a:rPr lang="en-US" dirty="0"/>
            </a:br>
            <a:r>
              <a:rPr lang="en-US" dirty="0"/>
              <a:t>impact memory?</a:t>
            </a:r>
          </a:p>
        </p:txBody>
      </p:sp>
      <p:sp>
        <p:nvSpPr>
          <p:cNvPr id="3" name="Content Placeholder 2"/>
          <p:cNvSpPr>
            <a:spLocks noGrp="1"/>
          </p:cNvSpPr>
          <p:nvPr>
            <p:ph idx="1"/>
          </p:nvPr>
        </p:nvSpPr>
        <p:spPr/>
        <p:txBody>
          <a:bodyPr/>
          <a:lstStyle/>
          <a:p>
            <a:r>
              <a:rPr lang="en-US" dirty="0"/>
              <a:t>Repeatedly </a:t>
            </a:r>
            <a:r>
              <a:rPr lang="en-US" i="1" dirty="0"/>
              <a:t>imagining </a:t>
            </a:r>
            <a:r>
              <a:rPr lang="en-US" dirty="0"/>
              <a:t>nonexistent actions and events can create false memories.</a:t>
            </a:r>
          </a:p>
          <a:p>
            <a:endParaRPr lang="en-US" dirty="0"/>
          </a:p>
          <a:p>
            <a:r>
              <a:rPr lang="en-US" dirty="0"/>
              <a:t>Misinformation and imagination effects occur partly because visualizing something and actually perceiving it activate similar brain areas. Imagined</a:t>
            </a:r>
          </a:p>
          <a:p>
            <a:r>
              <a:rPr lang="en-US" dirty="0"/>
              <a:t>events also later seem more familiar, and familiar things seem more real. The more vividly</a:t>
            </a:r>
          </a:p>
          <a:p>
            <a:r>
              <a:rPr lang="en-US" dirty="0"/>
              <a:t>we can imagine things, the more likely they are to become memories. </a:t>
            </a:r>
            <a:r>
              <a:rPr lang="en-US" sz="2000" i="1" dirty="0"/>
              <a:t>(Loftus, 2001; Porter et al., 2000)</a:t>
            </a:r>
          </a:p>
        </p:txBody>
      </p:sp>
      <p:pic>
        <p:nvPicPr>
          <p:cNvPr id="4" name="Picture 3" descr="decorative"/>
          <p:cNvPicPr>
            <a:picLocks noChangeAspect="1"/>
          </p:cNvPicPr>
          <p:nvPr/>
        </p:nvPicPr>
        <p:blipFill>
          <a:blip r:embed="rId2"/>
          <a:stretch>
            <a:fillRect/>
          </a:stretch>
        </p:blipFill>
        <p:spPr>
          <a:xfrm>
            <a:off x="683242" y="406070"/>
            <a:ext cx="688908" cy="688908"/>
          </a:xfrm>
          <a:prstGeom prst="rect">
            <a:avLst/>
          </a:prstGeom>
        </p:spPr>
      </p:pic>
    </p:spTree>
    <p:extLst>
      <p:ext uri="{BB962C8B-B14F-4D97-AF65-F5344CB8AC3E}">
        <p14:creationId xmlns:p14="http://schemas.microsoft.com/office/powerpoint/2010/main" val="3919488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can digitally altered photographs produce imagination inflation?</a:t>
            </a:r>
          </a:p>
        </p:txBody>
      </p:sp>
      <p:sp>
        <p:nvSpPr>
          <p:cNvPr id="3" name="Content Placeholder 2"/>
          <p:cNvSpPr>
            <a:spLocks noGrp="1"/>
          </p:cNvSpPr>
          <p:nvPr>
            <p:ph idx="1"/>
          </p:nvPr>
        </p:nvSpPr>
        <p:spPr/>
        <p:txBody>
          <a:bodyPr/>
          <a:lstStyle/>
          <a:p>
            <a:r>
              <a:rPr lang="en-US" dirty="0"/>
              <a:t>When </a:t>
            </a:r>
            <a:r>
              <a:rPr lang="en-US" i="1" dirty="0"/>
              <a:t>Slate </a:t>
            </a:r>
            <a:r>
              <a:rPr lang="en-US" dirty="0"/>
              <a:t>magazine readers</a:t>
            </a:r>
          </a:p>
          <a:p>
            <a:r>
              <a:rPr lang="en-US" dirty="0"/>
              <a:t>in 2012 were shown a doctored photo of U.S. President Barack Obama and Iranian President</a:t>
            </a:r>
          </a:p>
          <a:p>
            <a:r>
              <a:rPr lang="en-US" dirty="0"/>
              <a:t>Mahmoud Ahmadinejad shaking hands, 26 percent recalled the event—despite it</a:t>
            </a:r>
          </a:p>
          <a:p>
            <a:r>
              <a:rPr lang="en-US" dirty="0"/>
              <a:t>never having happened.</a:t>
            </a:r>
          </a:p>
          <a:p>
            <a:endParaRPr lang="en-US" dirty="0"/>
          </a:p>
          <a:p>
            <a:r>
              <a:rPr lang="en-US" sz="2400" i="1" dirty="0"/>
              <a:t> (</a:t>
            </a:r>
            <a:r>
              <a:rPr lang="en-US" sz="2400" i="1" dirty="0" err="1"/>
              <a:t>Frenda</a:t>
            </a:r>
            <a:r>
              <a:rPr lang="en-US" sz="2400" i="1" dirty="0"/>
              <a:t> et al., 2013)</a:t>
            </a:r>
          </a:p>
        </p:txBody>
      </p:sp>
    </p:spTree>
    <p:extLst>
      <p:ext uri="{BB962C8B-B14F-4D97-AF65-F5344CB8AC3E}">
        <p14:creationId xmlns:p14="http://schemas.microsoft.com/office/powerpoint/2010/main" val="41485949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source amnesia?</a:t>
            </a:r>
          </a:p>
        </p:txBody>
      </p:sp>
      <p:sp>
        <p:nvSpPr>
          <p:cNvPr id="3" name="Content Placeholder 2"/>
          <p:cNvSpPr>
            <a:spLocks noGrp="1"/>
          </p:cNvSpPr>
          <p:nvPr>
            <p:ph idx="1"/>
          </p:nvPr>
        </p:nvSpPr>
        <p:spPr/>
        <p:txBody>
          <a:bodyPr/>
          <a:lstStyle/>
          <a:p>
            <a:r>
              <a:rPr lang="en-US" dirty="0"/>
              <a:t>faulty memory for how, when, or where information was learned or imagined</a:t>
            </a:r>
          </a:p>
          <a:p>
            <a:endParaRPr lang="en-US" dirty="0"/>
          </a:p>
          <a:p>
            <a:r>
              <a:rPr lang="en-US" dirty="0"/>
              <a:t> (Also called </a:t>
            </a:r>
            <a:r>
              <a:rPr lang="en-US" i="1" dirty="0"/>
              <a:t>source misattribution.</a:t>
            </a:r>
            <a:r>
              <a:rPr lang="en-US" dirty="0"/>
              <a:t>) </a:t>
            </a:r>
          </a:p>
          <a:p>
            <a:endParaRPr lang="en-US" dirty="0"/>
          </a:p>
          <a:p>
            <a:r>
              <a:rPr lang="en-US" dirty="0"/>
              <a:t>Source amnesia tends to affect a person’s explicit memory and along with the misinformation</a:t>
            </a:r>
          </a:p>
          <a:p>
            <a:r>
              <a:rPr lang="en-US" dirty="0"/>
              <a:t>effect, is at the heart of many false memories.</a:t>
            </a:r>
          </a:p>
        </p:txBody>
      </p:sp>
      <p:pic>
        <p:nvPicPr>
          <p:cNvPr id="4" name="Picture 3" descr="decorative"/>
          <p:cNvPicPr>
            <a:picLocks noChangeAspect="1"/>
          </p:cNvPicPr>
          <p:nvPr/>
        </p:nvPicPr>
        <p:blipFill>
          <a:blip r:embed="rId2"/>
          <a:stretch>
            <a:fillRect/>
          </a:stretch>
        </p:blipFill>
        <p:spPr>
          <a:xfrm>
            <a:off x="679127" y="419718"/>
            <a:ext cx="688908" cy="688908"/>
          </a:xfrm>
          <a:prstGeom prst="rect">
            <a:avLst/>
          </a:prstGeom>
        </p:spPr>
      </p:pic>
    </p:spTree>
    <p:extLst>
      <p:ext uri="{BB962C8B-B14F-4D97-AF65-F5344CB8AC3E}">
        <p14:creationId xmlns:p14="http://schemas.microsoft.com/office/powerpoint/2010/main" val="41984111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examples of source amnesia?</a:t>
            </a:r>
          </a:p>
        </p:txBody>
      </p:sp>
      <p:sp>
        <p:nvSpPr>
          <p:cNvPr id="3" name="Text Placeholder 2"/>
          <p:cNvSpPr>
            <a:spLocks noGrp="1"/>
          </p:cNvSpPr>
          <p:nvPr>
            <p:ph type="body" sz="quarter" idx="16"/>
          </p:nvPr>
        </p:nvSpPr>
        <p:spPr>
          <a:xfrm>
            <a:off x="628650" y="1879599"/>
            <a:ext cx="8101584" cy="1244600"/>
          </a:xfrm>
        </p:spPr>
        <p:txBody>
          <a:bodyPr/>
          <a:lstStyle/>
          <a:p>
            <a:r>
              <a:rPr lang="en-US" dirty="0"/>
              <a:t>We may recognize someone but have no idea where we have seen the person.</a:t>
            </a:r>
          </a:p>
        </p:txBody>
      </p:sp>
      <p:sp>
        <p:nvSpPr>
          <p:cNvPr id="4" name="Text Placeholder 3"/>
          <p:cNvSpPr>
            <a:spLocks noGrp="1"/>
          </p:cNvSpPr>
          <p:nvPr>
            <p:ph type="body" sz="quarter" idx="17"/>
          </p:nvPr>
        </p:nvSpPr>
        <p:spPr>
          <a:xfrm>
            <a:off x="628650" y="3346449"/>
            <a:ext cx="8101584" cy="1244600"/>
          </a:xfrm>
        </p:spPr>
        <p:txBody>
          <a:bodyPr/>
          <a:lstStyle/>
          <a:p>
            <a:r>
              <a:rPr lang="en-US" dirty="0"/>
              <a:t>We may tell a friend some gossip, only</a:t>
            </a:r>
          </a:p>
          <a:p>
            <a:r>
              <a:rPr lang="en-US" dirty="0"/>
              <a:t>to learn we got the news from that friend.</a:t>
            </a:r>
          </a:p>
        </p:txBody>
      </p:sp>
      <p:sp>
        <p:nvSpPr>
          <p:cNvPr id="5" name="Text Placeholder 4"/>
          <p:cNvSpPr>
            <a:spLocks noGrp="1"/>
          </p:cNvSpPr>
          <p:nvPr>
            <p:ph type="body" sz="quarter" idx="18"/>
          </p:nvPr>
        </p:nvSpPr>
        <p:spPr>
          <a:xfrm>
            <a:off x="628650" y="4813299"/>
            <a:ext cx="8101584" cy="1244600"/>
          </a:xfrm>
        </p:spPr>
        <p:txBody>
          <a:bodyPr>
            <a:normAutofit lnSpcReduction="10000"/>
          </a:bodyPr>
          <a:lstStyle/>
          <a:p>
            <a:r>
              <a:rPr lang="en-US" dirty="0"/>
              <a:t>A friend tells you about an internet story about the woman who had 75 cats.  You know you have heard the story before, but cannot remember where.</a:t>
            </a:r>
          </a:p>
        </p:txBody>
      </p:sp>
    </p:spTree>
    <p:extLst>
      <p:ext uri="{BB962C8B-B14F-4D97-AF65-F5344CB8AC3E}">
        <p14:creationId xmlns:p14="http://schemas.microsoft.com/office/powerpoint/2010/main" val="239159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3670829" cy="1600200"/>
          </a:xfrm>
        </p:spPr>
        <p:txBody>
          <a:bodyPr/>
          <a:lstStyle/>
          <a:p>
            <a:r>
              <a:rPr lang="en-US" dirty="0"/>
              <a:t>The woman who can’t forget.</a:t>
            </a:r>
          </a:p>
        </p:txBody>
      </p:sp>
      <p:sp>
        <p:nvSpPr>
          <p:cNvPr id="4" name="Text Placeholder 3"/>
          <p:cNvSpPr>
            <a:spLocks noGrp="1"/>
          </p:cNvSpPr>
          <p:nvPr>
            <p:ph type="body" sz="half" idx="2"/>
          </p:nvPr>
        </p:nvSpPr>
        <p:spPr>
          <a:xfrm>
            <a:off x="630238" y="2425700"/>
            <a:ext cx="3670829" cy="4076700"/>
          </a:xfrm>
        </p:spPr>
        <p:txBody>
          <a:bodyPr/>
          <a:lstStyle/>
          <a:p>
            <a:r>
              <a:rPr lang="en-US" dirty="0"/>
              <a:t>Jill Price remembers every day of her life since age 14 with detailed clarity, including both the joys and the hurts.</a:t>
            </a:r>
          </a:p>
          <a:p>
            <a:endParaRPr lang="en-US" dirty="0"/>
          </a:p>
          <a:p>
            <a:r>
              <a:rPr lang="en-US" dirty="0"/>
              <a:t>Jill possesses a very detailed episodic </a:t>
            </a:r>
          </a:p>
          <a:p>
            <a:r>
              <a:rPr lang="en-US" dirty="0"/>
              <a:t>long-term memory.</a:t>
            </a:r>
          </a:p>
        </p:txBody>
      </p:sp>
      <p:pic>
        <p:nvPicPr>
          <p:cNvPr id="5" name="Content Placeholder 4"/>
          <p:cNvPicPr>
            <a:picLocks noGrp="1" noChangeAspect="1"/>
          </p:cNvPicPr>
          <p:nvPr>
            <p:ph idx="1"/>
          </p:nvPr>
        </p:nvPicPr>
        <p:blipFill>
          <a:blip r:embed="rId2"/>
          <a:stretch>
            <a:fillRect/>
          </a:stretch>
        </p:blipFill>
        <p:spPr>
          <a:xfrm>
            <a:off x="4783868" y="2256728"/>
            <a:ext cx="4123318" cy="4245672"/>
          </a:xfrm>
          <a:prstGeom prst="rect">
            <a:avLst/>
          </a:prstGeom>
        </p:spPr>
      </p:pic>
    </p:spTree>
    <p:extLst>
      <p:ext uri="{BB962C8B-B14F-4D97-AF65-F5344CB8AC3E}">
        <p14:creationId xmlns:p14="http://schemas.microsoft.com/office/powerpoint/2010/main" val="12221657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does “Mr. Science” help us understand </a:t>
            </a:r>
            <a:r>
              <a:rPr lang="en-US" i="1" dirty="0"/>
              <a:t>source amnesia</a:t>
            </a:r>
            <a:r>
              <a:rPr lang="en-US" dirty="0"/>
              <a:t>?</a:t>
            </a:r>
          </a:p>
        </p:txBody>
      </p:sp>
      <p:sp>
        <p:nvSpPr>
          <p:cNvPr id="3" name="Content Placeholder 2"/>
          <p:cNvSpPr>
            <a:spLocks noGrp="1"/>
          </p:cNvSpPr>
          <p:nvPr>
            <p:ph idx="1"/>
          </p:nvPr>
        </p:nvSpPr>
        <p:spPr/>
        <p:txBody>
          <a:bodyPr/>
          <a:lstStyle/>
          <a:p>
            <a:r>
              <a:rPr lang="en-US" dirty="0"/>
              <a:t>Preschoolers interacted with “Mr. Science,” who engaged them in activities such as blowing up a balloon with baking soda and vinegar. </a:t>
            </a:r>
          </a:p>
          <a:p>
            <a:endParaRPr lang="en-US" dirty="0"/>
          </a:p>
          <a:p>
            <a:r>
              <a:rPr lang="en-US" dirty="0"/>
              <a:t>Three months later, on three successive days, their parents read them a story describing some things the children had experienced with Mr. Science and </a:t>
            </a:r>
          </a:p>
          <a:p>
            <a:r>
              <a:rPr lang="en-US" dirty="0"/>
              <a:t>some they had not.</a:t>
            </a:r>
          </a:p>
        </p:txBody>
      </p:sp>
    </p:spTree>
    <p:extLst>
      <p:ext uri="{BB962C8B-B14F-4D97-AF65-F5344CB8AC3E}">
        <p14:creationId xmlns:p14="http://schemas.microsoft.com/office/powerpoint/2010/main" val="24222753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were the results?</a:t>
            </a:r>
          </a:p>
        </p:txBody>
      </p:sp>
      <p:sp>
        <p:nvSpPr>
          <p:cNvPr id="3" name="Content Placeholder 2"/>
          <p:cNvSpPr>
            <a:spLocks noGrp="1"/>
          </p:cNvSpPr>
          <p:nvPr>
            <p:ph idx="1"/>
          </p:nvPr>
        </p:nvSpPr>
        <p:spPr/>
        <p:txBody>
          <a:bodyPr/>
          <a:lstStyle/>
          <a:p>
            <a:r>
              <a:rPr lang="en-US" dirty="0"/>
              <a:t>When a new interviewer asked what Mr. Science had done with them— </a:t>
            </a:r>
          </a:p>
          <a:p>
            <a:endParaRPr lang="en-US" dirty="0"/>
          </a:p>
          <a:p>
            <a:r>
              <a:rPr lang="en-US" dirty="0"/>
              <a:t>“Did Mr. Science have a machine with ropes to pull?”</a:t>
            </a:r>
          </a:p>
          <a:p>
            <a:endParaRPr lang="en-US" dirty="0"/>
          </a:p>
          <a:p>
            <a:r>
              <a:rPr lang="en-US" dirty="0"/>
              <a:t> —4 in 10 children spontaneously recalled him doing</a:t>
            </a:r>
          </a:p>
          <a:p>
            <a:r>
              <a:rPr lang="en-US" dirty="0"/>
              <a:t>things that had happened only in the story. They recalled a false memory.</a:t>
            </a:r>
          </a:p>
          <a:p>
            <a:endParaRPr lang="en-US" dirty="0"/>
          </a:p>
          <a:p>
            <a:r>
              <a:rPr lang="en-US" sz="2400" i="1" dirty="0"/>
              <a:t>(Poole &amp; Lindsay, 1995, 2001)</a:t>
            </a:r>
          </a:p>
          <a:p>
            <a:endParaRPr lang="en-US" dirty="0"/>
          </a:p>
        </p:txBody>
      </p:sp>
    </p:spTree>
    <p:extLst>
      <p:ext uri="{BB962C8B-B14F-4D97-AF65-F5344CB8AC3E}">
        <p14:creationId xmlns:p14="http://schemas.microsoft.com/office/powerpoint/2010/main" val="39458510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déjà vu?</a:t>
            </a:r>
          </a:p>
        </p:txBody>
      </p:sp>
      <p:sp>
        <p:nvSpPr>
          <p:cNvPr id="3" name="Content Placeholder 2"/>
          <p:cNvSpPr>
            <a:spLocks noGrp="1"/>
          </p:cNvSpPr>
          <p:nvPr>
            <p:ph idx="1"/>
          </p:nvPr>
        </p:nvSpPr>
        <p:spPr/>
        <p:txBody>
          <a:bodyPr/>
          <a:lstStyle/>
          <a:p>
            <a:r>
              <a:rPr lang="en-US" dirty="0"/>
              <a:t>that eerie sense that “I’ve</a:t>
            </a:r>
          </a:p>
          <a:p>
            <a:r>
              <a:rPr lang="en-US" dirty="0"/>
              <a:t>experienced this before” </a:t>
            </a:r>
          </a:p>
          <a:p>
            <a:endParaRPr lang="en-US" dirty="0"/>
          </a:p>
          <a:p>
            <a:r>
              <a:rPr lang="en-US" dirty="0"/>
              <a:t>Cues from the current situation may</a:t>
            </a:r>
          </a:p>
          <a:p>
            <a:r>
              <a:rPr lang="en-US" dirty="0"/>
              <a:t>unconsciously trigger retrieval of</a:t>
            </a:r>
          </a:p>
          <a:p>
            <a:r>
              <a:rPr lang="en-US" dirty="0"/>
              <a:t>an earlier experience.  </a:t>
            </a:r>
            <a:r>
              <a:rPr lang="en-US" b="1" i="1" dirty="0"/>
              <a:t>Source amnesia </a:t>
            </a:r>
            <a:r>
              <a:rPr lang="en-US" dirty="0"/>
              <a:t>is one possible explanation for this phenomenon.</a:t>
            </a:r>
          </a:p>
        </p:txBody>
      </p:sp>
    </p:spTree>
    <p:extLst>
      <p:ext uri="{BB962C8B-B14F-4D97-AF65-F5344CB8AC3E}">
        <p14:creationId xmlns:p14="http://schemas.microsoft.com/office/powerpoint/2010/main" val="352329461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how can we tell true memories </a:t>
            </a:r>
            <a:br>
              <a:rPr lang="en-US" dirty="0"/>
            </a:br>
            <a:r>
              <a:rPr lang="en-US" dirty="0"/>
              <a:t>from constructed memories?</a:t>
            </a:r>
          </a:p>
        </p:txBody>
      </p:sp>
      <p:sp>
        <p:nvSpPr>
          <p:cNvPr id="3" name="Content Placeholder 2"/>
          <p:cNvSpPr>
            <a:spLocks noGrp="1"/>
          </p:cNvSpPr>
          <p:nvPr>
            <p:ph idx="1"/>
          </p:nvPr>
        </p:nvSpPr>
        <p:spPr/>
        <p:txBody>
          <a:bodyPr/>
          <a:lstStyle/>
          <a:p>
            <a:r>
              <a:rPr lang="en-US" dirty="0"/>
              <a:t>It is hard to separate false memories </a:t>
            </a:r>
          </a:p>
          <a:p>
            <a:r>
              <a:rPr lang="en-US" dirty="0"/>
              <a:t>from real ones.</a:t>
            </a:r>
          </a:p>
          <a:p>
            <a:endParaRPr lang="en-US" dirty="0"/>
          </a:p>
          <a:p>
            <a:r>
              <a:rPr lang="en-US" dirty="0"/>
              <a:t>False memories can be persistent and </a:t>
            </a:r>
          </a:p>
          <a:p>
            <a:r>
              <a:rPr lang="en-US" dirty="0"/>
              <a:t>feel like real ones.</a:t>
            </a:r>
          </a:p>
          <a:p>
            <a:endParaRPr lang="en-US" dirty="0"/>
          </a:p>
          <a:p>
            <a:r>
              <a:rPr lang="en-US" dirty="0"/>
              <a:t>We more easily remember the gist than the </a:t>
            </a:r>
          </a:p>
          <a:p>
            <a:r>
              <a:rPr lang="en-US" dirty="0"/>
              <a:t>events themselves.</a:t>
            </a:r>
          </a:p>
        </p:txBody>
      </p:sp>
      <p:pic>
        <p:nvPicPr>
          <p:cNvPr id="4" name="Picture 3" descr="decorative"/>
          <p:cNvPicPr>
            <a:picLocks noChangeAspect="1"/>
          </p:cNvPicPr>
          <p:nvPr/>
        </p:nvPicPr>
        <p:blipFill>
          <a:blip r:embed="rId2"/>
          <a:stretch>
            <a:fillRect/>
          </a:stretch>
        </p:blipFill>
        <p:spPr>
          <a:xfrm>
            <a:off x="696890" y="436879"/>
            <a:ext cx="688908" cy="688908"/>
          </a:xfrm>
          <a:prstGeom prst="rect">
            <a:avLst/>
          </a:prstGeom>
        </p:spPr>
      </p:pic>
    </p:spTree>
    <p:extLst>
      <p:ext uri="{BB962C8B-B14F-4D97-AF65-F5344CB8AC3E}">
        <p14:creationId xmlns:p14="http://schemas.microsoft.com/office/powerpoint/2010/main" val="174659387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Talk with your partner.</a:t>
            </a:r>
          </a:p>
        </p:txBody>
      </p:sp>
      <p:sp>
        <p:nvSpPr>
          <p:cNvPr id="4" name="Content Placeholder 3"/>
          <p:cNvSpPr>
            <a:spLocks noGrp="1"/>
          </p:cNvSpPr>
          <p:nvPr>
            <p:ph sz="quarter" idx="19"/>
          </p:nvPr>
        </p:nvSpPr>
        <p:spPr/>
        <p:txBody>
          <a:bodyPr/>
          <a:lstStyle/>
          <a:p>
            <a:r>
              <a:rPr lang="en-US" dirty="0"/>
              <a:t>Can you think of an instance when you were sure you remembered something, only to discover later that your memory—or some aspect of it—was false?</a:t>
            </a:r>
          </a:p>
        </p:txBody>
      </p:sp>
      <p:sp>
        <p:nvSpPr>
          <p:cNvPr id="3" name="Text Placeholder 2"/>
          <p:cNvSpPr>
            <a:spLocks noGrp="1"/>
          </p:cNvSpPr>
          <p:nvPr>
            <p:ph type="body" sz="quarter" idx="18"/>
          </p:nvPr>
        </p:nvSpPr>
        <p:spPr>
          <a:xfrm>
            <a:off x="628650" y="5409486"/>
            <a:ext cx="7994650" cy="1118548"/>
          </a:xfrm>
        </p:spPr>
        <p:txBody>
          <a:bodyPr/>
          <a:lstStyle/>
          <a:p>
            <a:r>
              <a:rPr lang="en-US" dirty="0"/>
              <a:t>Which of the memory construction errors we discussed might be to blame?</a:t>
            </a:r>
          </a:p>
        </p:txBody>
      </p:sp>
    </p:spTree>
    <p:extLst>
      <p:ext uri="{BB962C8B-B14F-4D97-AF65-F5344CB8AC3E}">
        <p14:creationId xmlns:p14="http://schemas.microsoft.com/office/powerpoint/2010/main" val="2844435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588365"/>
          </a:xfrm>
        </p:spPr>
        <p:txBody>
          <a:bodyPr>
            <a:normAutofit/>
          </a:bodyPr>
          <a:lstStyle/>
          <a:p>
            <a:r>
              <a:rPr lang="en-US" dirty="0"/>
              <a:t>Why have reports of repressed and </a:t>
            </a:r>
            <a:br>
              <a:rPr lang="en-US" dirty="0"/>
            </a:br>
            <a:r>
              <a:rPr lang="en-US" dirty="0"/>
              <a:t>recovered memories been so hotly debated?</a:t>
            </a:r>
          </a:p>
        </p:txBody>
      </p:sp>
      <p:sp>
        <p:nvSpPr>
          <p:cNvPr id="3" name="Content Placeholder 2"/>
          <p:cNvSpPr>
            <a:spLocks noGrp="1"/>
          </p:cNvSpPr>
          <p:nvPr>
            <p:ph idx="1"/>
          </p:nvPr>
        </p:nvSpPr>
        <p:spPr>
          <a:xfrm>
            <a:off x="628650" y="2100592"/>
            <a:ext cx="8101584" cy="4351338"/>
          </a:xfrm>
        </p:spPr>
        <p:txBody>
          <a:bodyPr/>
          <a:lstStyle/>
          <a:p>
            <a:r>
              <a:rPr lang="en-US" dirty="0"/>
              <a:t>The debate (between memory researchers and some</a:t>
            </a:r>
          </a:p>
          <a:p>
            <a:r>
              <a:rPr lang="en-US" dirty="0"/>
              <a:t>well-meaning therapists) focuses on whether memories of early childhood abuse are </a:t>
            </a:r>
            <a:r>
              <a:rPr lang="en-US" b="1" i="1" dirty="0"/>
              <a:t>repressed</a:t>
            </a:r>
            <a:r>
              <a:rPr lang="en-US" dirty="0"/>
              <a:t> and can be recovered during therapy.</a:t>
            </a:r>
          </a:p>
          <a:p>
            <a:endParaRPr lang="en-US" dirty="0"/>
          </a:p>
          <a:p>
            <a:r>
              <a:rPr lang="en-US" dirty="0"/>
              <a:t>Professional organizations seek to find common ground between the potential for doubting true accusations of abuse and the potential for false accusations.</a:t>
            </a:r>
          </a:p>
        </p:txBody>
      </p:sp>
      <p:pic>
        <p:nvPicPr>
          <p:cNvPr id="4" name="Picture 3" descr="decorative"/>
          <p:cNvPicPr>
            <a:picLocks noChangeAspect="1"/>
          </p:cNvPicPr>
          <p:nvPr/>
        </p:nvPicPr>
        <p:blipFill>
          <a:blip r:embed="rId2"/>
          <a:stretch>
            <a:fillRect/>
          </a:stretch>
        </p:blipFill>
        <p:spPr>
          <a:xfrm>
            <a:off x="669594" y="406070"/>
            <a:ext cx="688908" cy="688908"/>
          </a:xfrm>
          <a:prstGeom prst="rect">
            <a:avLst/>
          </a:prstGeom>
        </p:spPr>
      </p:pic>
    </p:spTree>
    <p:extLst>
      <p:ext uri="{BB962C8B-B14F-4D97-AF65-F5344CB8AC3E}">
        <p14:creationId xmlns:p14="http://schemas.microsoft.com/office/powerpoint/2010/main" val="14485478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 can memories of child abuse be reconstructed as well?</a:t>
            </a:r>
          </a:p>
        </p:txBody>
      </p:sp>
      <p:sp>
        <p:nvSpPr>
          <p:cNvPr id="4" name="Content Placeholder 3"/>
          <p:cNvSpPr>
            <a:spLocks noGrp="1"/>
          </p:cNvSpPr>
          <p:nvPr>
            <p:ph sz="quarter" idx="13"/>
          </p:nvPr>
        </p:nvSpPr>
        <p:spPr/>
        <p:txBody>
          <a:bodyPr/>
          <a:lstStyle/>
          <a:p>
            <a:r>
              <a:rPr lang="en-US" dirty="0"/>
              <a:t>Sometimes, a well-meaning therapist, </a:t>
            </a:r>
            <a:r>
              <a:rPr lang="en-US" b="1" i="1" dirty="0"/>
              <a:t>the misinformation effect </a:t>
            </a:r>
            <a:r>
              <a:rPr lang="en-US" dirty="0"/>
              <a:t>and rehearsal of incorrect information can lead to false accusations of child abuse.</a:t>
            </a:r>
          </a:p>
        </p:txBody>
      </p:sp>
      <p:pic>
        <p:nvPicPr>
          <p:cNvPr id="5" name="Content Placeholder 4"/>
          <p:cNvPicPr>
            <a:picLocks noGrp="1" noChangeAspect="1"/>
          </p:cNvPicPr>
          <p:nvPr>
            <p:ph idx="1"/>
          </p:nvPr>
        </p:nvPicPr>
        <p:blipFill>
          <a:blip r:embed="rId2"/>
          <a:stretch>
            <a:fillRect/>
          </a:stretch>
        </p:blipFill>
        <p:spPr>
          <a:xfrm>
            <a:off x="1067238" y="1943260"/>
            <a:ext cx="7009524" cy="2561905"/>
          </a:xfrm>
          <a:prstGeom prst="rect">
            <a:avLst/>
          </a:prstGeom>
        </p:spPr>
      </p:pic>
    </p:spTree>
    <p:extLst>
      <p:ext uri="{BB962C8B-B14F-4D97-AF65-F5344CB8AC3E}">
        <p14:creationId xmlns:p14="http://schemas.microsoft.com/office/powerpoint/2010/main" val="107126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three arguments against repression of child abuse memories?</a:t>
            </a:r>
          </a:p>
        </p:txBody>
      </p:sp>
      <p:sp>
        <p:nvSpPr>
          <p:cNvPr id="3" name="Text Placeholder 2"/>
          <p:cNvSpPr>
            <a:spLocks noGrp="1"/>
          </p:cNvSpPr>
          <p:nvPr>
            <p:ph type="body" sz="quarter" idx="16"/>
          </p:nvPr>
        </p:nvSpPr>
        <p:spPr>
          <a:xfrm>
            <a:off x="628650" y="1879599"/>
            <a:ext cx="8101584" cy="945488"/>
          </a:xfrm>
        </p:spPr>
        <p:txBody>
          <a:bodyPr>
            <a:normAutofit/>
          </a:bodyPr>
          <a:lstStyle/>
          <a:p>
            <a:r>
              <a:rPr lang="en-US" sz="2400" dirty="0"/>
              <a:t>Psychologists question whether </a:t>
            </a:r>
            <a:r>
              <a:rPr lang="en-US" sz="2400" b="1" i="1" dirty="0"/>
              <a:t>repression</a:t>
            </a:r>
            <a:r>
              <a:rPr lang="en-US" sz="2400" i="1" dirty="0"/>
              <a:t> </a:t>
            </a:r>
            <a:r>
              <a:rPr lang="en-US" sz="2400" dirty="0"/>
              <a:t>ever occurs.</a:t>
            </a:r>
          </a:p>
        </p:txBody>
      </p:sp>
      <p:sp>
        <p:nvSpPr>
          <p:cNvPr id="4" name="Text Placeholder 3"/>
          <p:cNvSpPr>
            <a:spLocks noGrp="1"/>
          </p:cNvSpPr>
          <p:nvPr>
            <p:ph type="body" sz="quarter" idx="17"/>
          </p:nvPr>
        </p:nvSpPr>
        <p:spPr>
          <a:xfrm>
            <a:off x="628650" y="3075649"/>
            <a:ext cx="8101584" cy="1244600"/>
          </a:xfrm>
        </p:spPr>
        <p:txBody>
          <a:bodyPr/>
          <a:lstStyle/>
          <a:p>
            <a:r>
              <a:rPr lang="en-US" sz="2400" dirty="0"/>
              <a:t>Traumatic experiences typically lead to vivid, persistent, haunting memories.</a:t>
            </a:r>
          </a:p>
        </p:txBody>
      </p:sp>
      <p:sp>
        <p:nvSpPr>
          <p:cNvPr id="5" name="Text Placeholder 4"/>
          <p:cNvSpPr>
            <a:spLocks noGrp="1"/>
          </p:cNvSpPr>
          <p:nvPr>
            <p:ph type="body" sz="quarter" idx="18"/>
          </p:nvPr>
        </p:nvSpPr>
        <p:spPr>
          <a:xfrm>
            <a:off x="628650" y="4462818"/>
            <a:ext cx="8101584" cy="1965278"/>
          </a:xfrm>
        </p:spPr>
        <p:txBody>
          <a:bodyPr/>
          <a:lstStyle/>
          <a:p>
            <a:r>
              <a:rPr lang="en-US" sz="2400" dirty="0"/>
              <a:t>When memories are 'recovered' after long periods of amnesia, particularly when extraordinary means were used to secure the recovery of memory, there is a high probability that the memories are false.”</a:t>
            </a:r>
          </a:p>
        </p:txBody>
      </p:sp>
    </p:spTree>
    <p:extLst>
      <p:ext uri="{BB962C8B-B14F-4D97-AF65-F5344CB8AC3E}">
        <p14:creationId xmlns:p14="http://schemas.microsoft.com/office/powerpoint/2010/main" val="319890939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do psychologists agree on?</a:t>
            </a:r>
          </a:p>
        </p:txBody>
      </p:sp>
      <p:sp>
        <p:nvSpPr>
          <p:cNvPr id="3" name="Content Placeholder 2"/>
          <p:cNvSpPr>
            <a:spLocks noGrp="1"/>
          </p:cNvSpPr>
          <p:nvPr>
            <p:ph idx="1"/>
          </p:nvPr>
        </p:nvSpPr>
        <p:spPr>
          <a:xfrm>
            <a:off x="628650" y="1825625"/>
            <a:ext cx="8101584" cy="4834482"/>
          </a:xfrm>
        </p:spPr>
        <p:txBody>
          <a:bodyPr/>
          <a:lstStyle/>
          <a:p>
            <a:r>
              <a:rPr lang="en-US" dirty="0"/>
              <a:t>Psychologists now agree that </a:t>
            </a:r>
          </a:p>
          <a:p>
            <a:r>
              <a:rPr lang="en-US" dirty="0"/>
              <a:t>(1) sexual abuse happens;</a:t>
            </a:r>
          </a:p>
          <a:p>
            <a:r>
              <a:rPr lang="en-US" dirty="0"/>
              <a:t>(2) injustice happens; </a:t>
            </a:r>
          </a:p>
          <a:p>
            <a:r>
              <a:rPr lang="en-US" dirty="0"/>
              <a:t>(3) forgetting happens; </a:t>
            </a:r>
          </a:p>
          <a:p>
            <a:r>
              <a:rPr lang="en-US" dirty="0"/>
              <a:t>(4) Recovered memories are commonplace; </a:t>
            </a:r>
          </a:p>
          <a:p>
            <a:r>
              <a:rPr lang="en-US" dirty="0"/>
              <a:t>(5) memories of things that happened before age 4 are unreliable (</a:t>
            </a:r>
            <a:r>
              <a:rPr lang="en-US" i="1" dirty="0"/>
              <a:t>infantile amnesia</a:t>
            </a:r>
            <a:r>
              <a:rPr lang="en-US" dirty="0"/>
              <a:t>); </a:t>
            </a:r>
          </a:p>
          <a:p>
            <a:r>
              <a:rPr lang="en-US" dirty="0"/>
              <a:t>(6) Memories “recovered” under hypnosis are especially unreliable; and</a:t>
            </a:r>
          </a:p>
          <a:p>
            <a:r>
              <a:rPr lang="en-US" dirty="0"/>
              <a:t>(7) memories, whether real or false, can be emotionally upsetting.</a:t>
            </a:r>
          </a:p>
        </p:txBody>
      </p:sp>
    </p:spTree>
    <p:extLst>
      <p:ext uri="{BB962C8B-B14F-4D97-AF65-F5344CB8AC3E}">
        <p14:creationId xmlns:p14="http://schemas.microsoft.com/office/powerpoint/2010/main" val="201590253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reliable are young children’s </a:t>
            </a:r>
            <a:br>
              <a:rPr lang="en-US" dirty="0"/>
            </a:br>
            <a:r>
              <a:rPr lang="en-US" dirty="0"/>
              <a:t>eyewitness descriptions?</a:t>
            </a:r>
          </a:p>
        </p:txBody>
      </p:sp>
      <p:sp>
        <p:nvSpPr>
          <p:cNvPr id="3" name="Content Placeholder 2"/>
          <p:cNvSpPr>
            <a:spLocks noGrp="1"/>
          </p:cNvSpPr>
          <p:nvPr>
            <p:ph idx="1"/>
          </p:nvPr>
        </p:nvSpPr>
        <p:spPr/>
        <p:txBody>
          <a:bodyPr/>
          <a:lstStyle/>
          <a:p>
            <a:r>
              <a:rPr lang="en-US" dirty="0"/>
              <a:t>If memories can be sincere, yet sincerely wrong, how can jurors decide cases in which children’s memories of sexual abuse are the only evidence?</a:t>
            </a:r>
          </a:p>
        </p:txBody>
      </p:sp>
      <p:pic>
        <p:nvPicPr>
          <p:cNvPr id="4" name="Picture 3" descr="decorative"/>
          <p:cNvPicPr>
            <a:picLocks noChangeAspect="1"/>
          </p:cNvPicPr>
          <p:nvPr/>
        </p:nvPicPr>
        <p:blipFill>
          <a:blip r:embed="rId2"/>
          <a:stretch>
            <a:fillRect/>
          </a:stretch>
        </p:blipFill>
        <p:spPr>
          <a:xfrm>
            <a:off x="679127" y="406070"/>
            <a:ext cx="688908" cy="688908"/>
          </a:xfrm>
          <a:prstGeom prst="rect">
            <a:avLst/>
          </a:prstGeom>
        </p:spPr>
      </p:pic>
    </p:spTree>
    <p:extLst>
      <p:ext uri="{BB962C8B-B14F-4D97-AF65-F5344CB8AC3E}">
        <p14:creationId xmlns:p14="http://schemas.microsoft.com/office/powerpoint/2010/main" val="185136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Let’s pause for a quote…</a:t>
            </a:r>
          </a:p>
        </p:txBody>
      </p:sp>
      <p:sp>
        <p:nvSpPr>
          <p:cNvPr id="3" name="Content Placeholder 2"/>
          <p:cNvSpPr>
            <a:spLocks noGrp="1"/>
          </p:cNvSpPr>
          <p:nvPr>
            <p:ph idx="1"/>
          </p:nvPr>
        </p:nvSpPr>
        <p:spPr/>
        <p:txBody>
          <a:bodyPr/>
          <a:lstStyle/>
          <a:p>
            <a:r>
              <a:rPr lang="en-US" dirty="0"/>
              <a:t>“Whenever I see a date flash on the television </a:t>
            </a:r>
          </a:p>
          <a:p>
            <a:r>
              <a:rPr lang="en-US" dirty="0"/>
              <a:t>(or anywhere for that matter) </a:t>
            </a:r>
          </a:p>
          <a:p>
            <a:r>
              <a:rPr lang="en-US" dirty="0"/>
              <a:t>I automatically go back to that</a:t>
            </a:r>
          </a:p>
          <a:p>
            <a:r>
              <a:rPr lang="en-US" dirty="0"/>
              <a:t>day and remember where I was, what</a:t>
            </a:r>
          </a:p>
          <a:p>
            <a:r>
              <a:rPr lang="en-US" dirty="0"/>
              <a:t>I was doing, what day it fell on, and</a:t>
            </a:r>
          </a:p>
          <a:p>
            <a:r>
              <a:rPr lang="en-US" dirty="0"/>
              <a:t>on and on and on and on. </a:t>
            </a:r>
          </a:p>
          <a:p>
            <a:r>
              <a:rPr lang="en-US" dirty="0"/>
              <a:t>It is nonstop, uncontrollable, and </a:t>
            </a:r>
          </a:p>
          <a:p>
            <a:r>
              <a:rPr lang="en-US" dirty="0"/>
              <a:t>totally exhausting.”</a:t>
            </a:r>
          </a:p>
          <a:p>
            <a:endParaRPr lang="en-US" dirty="0"/>
          </a:p>
          <a:p>
            <a:r>
              <a:rPr lang="en-US" dirty="0"/>
              <a:t>~Jill Price</a:t>
            </a:r>
          </a:p>
        </p:txBody>
      </p:sp>
    </p:spTree>
    <p:extLst>
      <p:ext uri="{BB962C8B-B14F-4D97-AF65-F5344CB8AC3E}">
        <p14:creationId xmlns:p14="http://schemas.microsoft.com/office/powerpoint/2010/main" val="176822806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research has been conducted on children’s recall?</a:t>
            </a:r>
          </a:p>
        </p:txBody>
      </p:sp>
      <p:sp>
        <p:nvSpPr>
          <p:cNvPr id="3" name="Content Placeholder 2"/>
          <p:cNvSpPr>
            <a:spLocks noGrp="1"/>
          </p:cNvSpPr>
          <p:nvPr>
            <p:ph idx="1"/>
          </p:nvPr>
        </p:nvSpPr>
        <p:spPr>
          <a:xfrm>
            <a:off x="628650" y="1825625"/>
            <a:ext cx="8101584" cy="4861778"/>
          </a:xfrm>
        </p:spPr>
        <p:txBody>
          <a:bodyPr/>
          <a:lstStyle/>
          <a:p>
            <a:r>
              <a:rPr lang="en-US" dirty="0"/>
              <a:t>Stephen </a:t>
            </a:r>
            <a:r>
              <a:rPr lang="en-US" dirty="0" err="1"/>
              <a:t>Ceci</a:t>
            </a:r>
            <a:r>
              <a:rPr lang="en-US" dirty="0"/>
              <a:t> and Maggie </a:t>
            </a:r>
            <a:r>
              <a:rPr lang="en-US" dirty="0" err="1"/>
              <a:t>Bruck’s</a:t>
            </a:r>
            <a:r>
              <a:rPr lang="en-US" dirty="0"/>
              <a:t> studies of children’s memories have made them aware of how easily children’s memories can be molded. </a:t>
            </a:r>
          </a:p>
          <a:p>
            <a:endParaRPr lang="en-US" dirty="0"/>
          </a:p>
          <a:p>
            <a:r>
              <a:rPr lang="en-US" dirty="0"/>
              <a:t>For example, they asked 3-year-olds to show on anatomically correct dolls where a pediatrician </a:t>
            </a:r>
          </a:p>
          <a:p>
            <a:r>
              <a:rPr lang="en-US" dirty="0"/>
              <a:t>had touched them. </a:t>
            </a:r>
          </a:p>
          <a:p>
            <a:endParaRPr lang="en-US" dirty="0"/>
          </a:p>
          <a:p>
            <a:r>
              <a:rPr lang="en-US" dirty="0"/>
              <a:t>Of the children who had not received genital examinations, 55 percent pointed to either genital or anal areas.</a:t>
            </a:r>
          </a:p>
        </p:txBody>
      </p:sp>
    </p:spTree>
    <p:extLst>
      <p:ext uri="{BB962C8B-B14F-4D97-AF65-F5344CB8AC3E}">
        <p14:creationId xmlns:p14="http://schemas.microsoft.com/office/powerpoint/2010/main" val="124921670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reliable is children’s recall?</a:t>
            </a:r>
          </a:p>
        </p:txBody>
      </p:sp>
      <p:sp>
        <p:nvSpPr>
          <p:cNvPr id="3" name="Content Placeholder 2"/>
          <p:cNvSpPr>
            <a:spLocks noGrp="1"/>
          </p:cNvSpPr>
          <p:nvPr>
            <p:ph idx="1"/>
          </p:nvPr>
        </p:nvSpPr>
        <p:spPr>
          <a:xfrm>
            <a:off x="628650" y="1825624"/>
            <a:ext cx="8101584" cy="4698005"/>
          </a:xfrm>
        </p:spPr>
        <p:txBody>
          <a:bodyPr/>
          <a:lstStyle/>
          <a:p>
            <a:r>
              <a:rPr lang="en-US" dirty="0"/>
              <a:t>In one analysis of eyewitness data from over 20,000 participants, children regularly identified innocent</a:t>
            </a:r>
          </a:p>
          <a:p>
            <a:r>
              <a:rPr lang="en-US" dirty="0"/>
              <a:t>suspects as guilty. </a:t>
            </a:r>
          </a:p>
          <a:p>
            <a:r>
              <a:rPr lang="en-US" sz="2400" i="1" dirty="0"/>
              <a:t>(Fitzgerald &amp; Price, 2015)</a:t>
            </a:r>
          </a:p>
          <a:p>
            <a:endParaRPr lang="en-US" sz="2000" i="1" dirty="0"/>
          </a:p>
          <a:p>
            <a:r>
              <a:rPr lang="en-US" dirty="0"/>
              <a:t>“[The] research,” said Stephen </a:t>
            </a:r>
            <a:r>
              <a:rPr lang="en-US" dirty="0" err="1"/>
              <a:t>Ceci</a:t>
            </a:r>
            <a:r>
              <a:rPr lang="en-US" dirty="0"/>
              <a:t>, “leads me to worry about the possibility of false allegations. It is not a tribute to one’s scientific integrity to walk down the middle of the road if the data are more to one side.”</a:t>
            </a:r>
          </a:p>
        </p:txBody>
      </p:sp>
    </p:spTree>
    <p:extLst>
      <p:ext uri="{BB962C8B-B14F-4D97-AF65-F5344CB8AC3E}">
        <p14:creationId xmlns:p14="http://schemas.microsoft.com/office/powerpoint/2010/main" val="335449595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8101584" cy="1768474"/>
          </a:xfrm>
        </p:spPr>
        <p:txBody>
          <a:bodyPr>
            <a:normAutofit/>
          </a:bodyPr>
          <a:lstStyle/>
          <a:p>
            <a:r>
              <a:rPr lang="en-US" dirty="0"/>
              <a:t>How can you use memory research </a:t>
            </a:r>
            <a:br>
              <a:rPr lang="en-US" dirty="0"/>
            </a:br>
            <a:r>
              <a:rPr lang="en-US" dirty="0"/>
              <a:t>to do better in your courses and </a:t>
            </a:r>
            <a:br>
              <a:rPr lang="en-US" dirty="0"/>
            </a:br>
            <a:r>
              <a:rPr lang="en-US" dirty="0"/>
              <a:t>on the AP® Exam?</a:t>
            </a:r>
          </a:p>
        </p:txBody>
      </p:sp>
      <p:sp>
        <p:nvSpPr>
          <p:cNvPr id="3" name="Content Placeholder 2"/>
          <p:cNvSpPr>
            <a:spLocks noGrp="1"/>
          </p:cNvSpPr>
          <p:nvPr>
            <p:ph idx="1"/>
          </p:nvPr>
        </p:nvSpPr>
        <p:spPr>
          <a:xfrm>
            <a:off x="628650" y="2370667"/>
            <a:ext cx="8101584" cy="3806296"/>
          </a:xfrm>
        </p:spPr>
        <p:txBody>
          <a:bodyPr>
            <a:normAutofit/>
          </a:bodyPr>
          <a:lstStyle/>
          <a:p>
            <a:r>
              <a:rPr lang="en-US" sz="2400" dirty="0"/>
              <a:t>Memory research findings suggest the following</a:t>
            </a:r>
          </a:p>
          <a:p>
            <a:r>
              <a:rPr lang="en-US" sz="2400" dirty="0"/>
              <a:t>strategies for improving memory: </a:t>
            </a:r>
          </a:p>
          <a:p>
            <a:pPr marL="457200" indent="-457200">
              <a:buFont typeface="Wingdings" panose="05000000000000000000" pitchFamily="2" charset="2"/>
              <a:buChar char="§"/>
            </a:pPr>
            <a:r>
              <a:rPr lang="en-US" sz="2400" dirty="0"/>
              <a:t>study repeatedly,</a:t>
            </a:r>
          </a:p>
          <a:p>
            <a:pPr marL="457200" indent="-457200">
              <a:buFont typeface="Wingdings" panose="05000000000000000000" pitchFamily="2" charset="2"/>
              <a:buChar char="§"/>
            </a:pPr>
            <a:r>
              <a:rPr lang="en-US" sz="2400" dirty="0"/>
              <a:t>make material meaningful, </a:t>
            </a:r>
          </a:p>
          <a:p>
            <a:pPr marL="457200" indent="-457200">
              <a:buFont typeface="Wingdings" panose="05000000000000000000" pitchFamily="2" charset="2"/>
              <a:buChar char="§"/>
            </a:pPr>
            <a:r>
              <a:rPr lang="en-US" sz="2400" dirty="0"/>
              <a:t>activate retrieval cues, </a:t>
            </a:r>
          </a:p>
          <a:p>
            <a:pPr marL="457200" indent="-457200">
              <a:buFont typeface="Wingdings" panose="05000000000000000000" pitchFamily="2" charset="2"/>
              <a:buChar char="§"/>
            </a:pPr>
            <a:r>
              <a:rPr lang="en-US" sz="2400" dirty="0"/>
              <a:t>use mnemonic devices, </a:t>
            </a:r>
          </a:p>
          <a:p>
            <a:pPr marL="457200" indent="-457200">
              <a:buFont typeface="Wingdings" panose="05000000000000000000" pitchFamily="2" charset="2"/>
              <a:buChar char="§"/>
            </a:pPr>
            <a:r>
              <a:rPr lang="en-US" sz="2400" dirty="0"/>
              <a:t>minimize interference, </a:t>
            </a:r>
          </a:p>
          <a:p>
            <a:pPr marL="457200" indent="-457200">
              <a:buFont typeface="Wingdings" panose="05000000000000000000" pitchFamily="2" charset="2"/>
              <a:buChar char="§"/>
            </a:pPr>
            <a:r>
              <a:rPr lang="en-US" sz="2400" dirty="0"/>
              <a:t>sleep more,</a:t>
            </a:r>
          </a:p>
          <a:p>
            <a:pPr marL="457200" indent="-457200">
              <a:buFont typeface="Wingdings" panose="05000000000000000000" pitchFamily="2" charset="2"/>
              <a:buChar char="§"/>
            </a:pPr>
            <a:r>
              <a:rPr lang="en-US" sz="2400" dirty="0"/>
              <a:t>and test yourself to be sure you can retrieve, </a:t>
            </a:r>
          </a:p>
          <a:p>
            <a:r>
              <a:rPr lang="en-US" sz="2400" dirty="0"/>
              <a:t>as well as recognize, material.</a:t>
            </a:r>
          </a:p>
        </p:txBody>
      </p:sp>
      <p:pic>
        <p:nvPicPr>
          <p:cNvPr id="4" name="Picture 3" descr="decorative"/>
          <p:cNvPicPr>
            <a:picLocks noChangeAspect="1"/>
          </p:cNvPicPr>
          <p:nvPr/>
        </p:nvPicPr>
        <p:blipFill>
          <a:blip r:embed="rId2"/>
          <a:stretch>
            <a:fillRect/>
          </a:stretch>
        </p:blipFill>
        <p:spPr>
          <a:xfrm>
            <a:off x="669594" y="406070"/>
            <a:ext cx="688908" cy="688908"/>
          </a:xfrm>
          <a:prstGeom prst="rect">
            <a:avLst/>
          </a:prstGeom>
        </p:spPr>
      </p:pic>
    </p:spTree>
    <p:extLst>
      <p:ext uri="{BB962C8B-B14F-4D97-AF65-F5344CB8AC3E}">
        <p14:creationId xmlns:p14="http://schemas.microsoft.com/office/powerpoint/2010/main" val="337976214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256E428-98F8-4365-9389-846F4DE70121}"/>
              </a:ext>
            </a:extLst>
          </p:cNvPr>
          <p:cNvSpPr>
            <a:spLocks noGrp="1"/>
          </p:cNvSpPr>
          <p:nvPr>
            <p:ph type="title"/>
          </p:nvPr>
        </p:nvSpPr>
        <p:spPr>
          <a:xfrm>
            <a:off x="521494" y="334917"/>
            <a:ext cx="8101584" cy="1325563"/>
          </a:xfrm>
        </p:spPr>
        <p:txBody>
          <a:bodyPr>
            <a:normAutofit/>
          </a:bodyPr>
          <a:lstStyle/>
          <a:p>
            <a:pPr algn="l"/>
            <a:r>
              <a:rPr lang="en-US" sz="3600" dirty="0"/>
              <a:t>Learning Target 33-1 Review</a:t>
            </a:r>
          </a:p>
        </p:txBody>
      </p:sp>
      <p:sp>
        <p:nvSpPr>
          <p:cNvPr id="4" name="Content Placeholder 3"/>
          <p:cNvSpPr>
            <a:spLocks noGrp="1"/>
          </p:cNvSpPr>
          <p:nvPr>
            <p:ph sz="quarter" idx="4294967295"/>
          </p:nvPr>
        </p:nvSpPr>
        <p:spPr>
          <a:xfrm>
            <a:off x="521494" y="1772432"/>
            <a:ext cx="8101012" cy="912812"/>
          </a:xfrm>
          <a:solidFill>
            <a:srgbClr val="D4E5F4"/>
          </a:solidFill>
          <a:ln>
            <a:noFill/>
          </a:ln>
        </p:spPr>
        <p:txBody>
          <a:bodyPr>
            <a:noAutofit/>
          </a:bodyPr>
          <a:lstStyle/>
          <a:p>
            <a:pPr marL="0" indent="0">
              <a:buNone/>
            </a:pPr>
            <a:r>
              <a:rPr lang="en-US" dirty="0"/>
              <a:t>Explain why we forget.</a:t>
            </a:r>
            <a:endParaRPr lang="en-US" sz="2800" dirty="0"/>
          </a:p>
        </p:txBody>
      </p:sp>
      <p:sp>
        <p:nvSpPr>
          <p:cNvPr id="3" name="Content Placeholder 2"/>
          <p:cNvSpPr>
            <a:spLocks noGrp="1"/>
          </p:cNvSpPr>
          <p:nvPr>
            <p:ph idx="1"/>
          </p:nvPr>
        </p:nvSpPr>
        <p:spPr>
          <a:xfrm>
            <a:off x="520922" y="2797196"/>
            <a:ext cx="8101584" cy="3525693"/>
          </a:xfrm>
          <a:solidFill>
            <a:schemeClr val="bg1"/>
          </a:solidFill>
        </p:spPr>
        <p:txBody>
          <a:bodyPr>
            <a:noAutofit/>
          </a:bodyPr>
          <a:lstStyle/>
          <a:p>
            <a:pPr marL="285750" indent="-285750" algn="l">
              <a:buFont typeface="Wingdings" panose="05000000000000000000" pitchFamily="2" charset="2"/>
              <a:buChar char="§"/>
            </a:pPr>
            <a:r>
              <a:rPr lang="en-US" b="1" i="1" dirty="0"/>
              <a:t>Anterograde amnesia </a:t>
            </a:r>
            <a:r>
              <a:rPr lang="en-US" dirty="0"/>
              <a:t>is an inability to form new memories due to injury or illness.</a:t>
            </a:r>
          </a:p>
          <a:p>
            <a:pPr marL="285750" indent="-285750" algn="l">
              <a:buFont typeface="Wingdings" panose="05000000000000000000" pitchFamily="2" charset="2"/>
              <a:buChar char="§"/>
            </a:pPr>
            <a:r>
              <a:rPr lang="en-US" b="1" i="1" dirty="0"/>
              <a:t>Retrograde amnesia</a:t>
            </a:r>
            <a:r>
              <a:rPr lang="en-US" i="1" dirty="0"/>
              <a:t> </a:t>
            </a:r>
            <a:r>
              <a:rPr lang="en-US" dirty="0"/>
              <a:t>is an inability to retrieve old memories due to injury or illness.</a:t>
            </a:r>
          </a:p>
          <a:p>
            <a:pPr marL="285750" indent="-285750" algn="l">
              <a:buFont typeface="Wingdings" panose="05000000000000000000" pitchFamily="2" charset="2"/>
              <a:buChar char="§"/>
            </a:pPr>
            <a:r>
              <a:rPr lang="en-US" dirty="0"/>
              <a:t>Normal forgetting happens because we have never encoded information, because the physical trace has decayed, or because we cannot retrieve what we have encoded and stored.</a:t>
            </a:r>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38477800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D148A16-09A0-487D-ABE7-7AA4359C1A74}"/>
              </a:ext>
            </a:extLst>
          </p:cNvPr>
          <p:cNvSpPr>
            <a:spLocks noGrp="1"/>
          </p:cNvSpPr>
          <p:nvPr>
            <p:ph type="title"/>
          </p:nvPr>
        </p:nvSpPr>
        <p:spPr>
          <a:xfrm>
            <a:off x="520922" y="384729"/>
            <a:ext cx="8101584" cy="1325563"/>
          </a:xfrm>
        </p:spPr>
        <p:txBody>
          <a:bodyPr>
            <a:normAutofit/>
          </a:bodyPr>
          <a:lstStyle/>
          <a:p>
            <a:pPr algn="l"/>
            <a:r>
              <a:rPr lang="en-US" sz="3600" dirty="0"/>
              <a:t>Learning Target 33-1 Review cont.</a:t>
            </a:r>
          </a:p>
        </p:txBody>
      </p:sp>
      <p:sp>
        <p:nvSpPr>
          <p:cNvPr id="4" name="Content Placeholder 3"/>
          <p:cNvSpPr>
            <a:spLocks noGrp="1"/>
          </p:cNvSpPr>
          <p:nvPr>
            <p:ph sz="quarter" idx="4294967295"/>
          </p:nvPr>
        </p:nvSpPr>
        <p:spPr>
          <a:xfrm>
            <a:off x="521494" y="1825625"/>
            <a:ext cx="8101012" cy="912812"/>
          </a:xfrm>
          <a:solidFill>
            <a:srgbClr val="D4E5F4"/>
          </a:solidFill>
          <a:ln>
            <a:noFill/>
          </a:ln>
        </p:spPr>
        <p:txBody>
          <a:bodyPr>
            <a:noAutofit/>
          </a:bodyPr>
          <a:lstStyle/>
          <a:p>
            <a:pPr marL="0" indent="0">
              <a:buNone/>
            </a:pPr>
            <a:r>
              <a:rPr lang="en-US" dirty="0"/>
              <a:t>Explain why we forget.</a:t>
            </a:r>
            <a:endParaRPr lang="en-US" sz="2800" dirty="0"/>
          </a:p>
        </p:txBody>
      </p:sp>
      <p:sp>
        <p:nvSpPr>
          <p:cNvPr id="3" name="Content Placeholder 2"/>
          <p:cNvSpPr>
            <a:spLocks noGrp="1"/>
          </p:cNvSpPr>
          <p:nvPr>
            <p:ph idx="1"/>
          </p:nvPr>
        </p:nvSpPr>
        <p:spPr>
          <a:xfrm>
            <a:off x="520922" y="2853770"/>
            <a:ext cx="8101584" cy="3619501"/>
          </a:xfrm>
          <a:solidFill>
            <a:schemeClr val="bg1"/>
          </a:solidFill>
        </p:spPr>
        <p:txBody>
          <a:bodyPr>
            <a:noAutofit/>
          </a:bodyPr>
          <a:lstStyle/>
          <a:p>
            <a:pPr marL="285750" indent="-285750" algn="l">
              <a:buFont typeface="Wingdings" panose="05000000000000000000" pitchFamily="2" charset="2"/>
              <a:buChar char="§"/>
            </a:pPr>
            <a:r>
              <a:rPr lang="en-US" dirty="0"/>
              <a:t>Retrieval problems may result from </a:t>
            </a:r>
            <a:r>
              <a:rPr lang="en-US" b="1" i="1" dirty="0"/>
              <a:t>proactive interference</a:t>
            </a:r>
            <a:r>
              <a:rPr lang="en-US" i="1" dirty="0"/>
              <a:t>, </a:t>
            </a:r>
            <a:r>
              <a:rPr lang="en-US" dirty="0"/>
              <a:t>as prior learning interferes with recall of new information, or from </a:t>
            </a:r>
            <a:r>
              <a:rPr lang="en-US" b="1" i="1" dirty="0"/>
              <a:t>retroactive interference</a:t>
            </a:r>
            <a:r>
              <a:rPr lang="en-US" i="1" dirty="0"/>
              <a:t>, </a:t>
            </a:r>
            <a:r>
              <a:rPr lang="en-US" dirty="0"/>
              <a:t>as new learning disrupts recall of old information.</a:t>
            </a:r>
          </a:p>
          <a:p>
            <a:pPr marL="285750" indent="-285750" algn="l">
              <a:buFont typeface="Wingdings" panose="05000000000000000000" pitchFamily="2" charset="2"/>
              <a:buChar char="§"/>
            </a:pPr>
            <a:r>
              <a:rPr lang="en-US" dirty="0"/>
              <a:t>Some believe that motivated forgetting occurs, but researchers have found little evidence of </a:t>
            </a:r>
            <a:r>
              <a:rPr lang="en-US" b="1" i="1" dirty="0"/>
              <a:t>repression</a:t>
            </a:r>
            <a:r>
              <a:rPr lang="en-US" i="1" dirty="0"/>
              <a:t>.</a:t>
            </a:r>
            <a:endParaRPr lang="en-US" dirty="0"/>
          </a:p>
        </p:txBody>
      </p:sp>
      <p:pic>
        <p:nvPicPr>
          <p:cNvPr id="5" name="Picture 4" descr="decorative"/>
          <p:cNvPicPr>
            <a:picLocks noChangeAspect="1"/>
          </p:cNvPicPr>
          <p:nvPr/>
        </p:nvPicPr>
        <p:blipFill>
          <a:blip r:embed="rId2"/>
          <a:stretch>
            <a:fillRect/>
          </a:stretch>
        </p:blipFill>
        <p:spPr>
          <a:xfrm>
            <a:off x="600121" y="1884384"/>
            <a:ext cx="688908" cy="688908"/>
          </a:xfrm>
          <a:prstGeom prst="rect">
            <a:avLst/>
          </a:prstGeom>
        </p:spPr>
      </p:pic>
    </p:spTree>
    <p:extLst>
      <p:ext uri="{BB962C8B-B14F-4D97-AF65-F5344CB8AC3E}">
        <p14:creationId xmlns:p14="http://schemas.microsoft.com/office/powerpoint/2010/main" val="156025511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737882F-0253-42F0-9889-22607832E8CB}"/>
              </a:ext>
            </a:extLst>
          </p:cNvPr>
          <p:cNvSpPr>
            <a:spLocks noGrp="1"/>
          </p:cNvSpPr>
          <p:nvPr>
            <p:ph type="title"/>
          </p:nvPr>
        </p:nvSpPr>
        <p:spPr>
          <a:xfrm>
            <a:off x="373137" y="189681"/>
            <a:ext cx="8397725" cy="1325563"/>
          </a:xfrm>
        </p:spPr>
        <p:txBody>
          <a:bodyPr>
            <a:normAutofit/>
          </a:bodyPr>
          <a:lstStyle/>
          <a:p>
            <a:pPr algn="l"/>
            <a:r>
              <a:rPr lang="en-US" sz="3600" dirty="0"/>
              <a:t>Learning Target 33-2 Review</a:t>
            </a:r>
          </a:p>
        </p:txBody>
      </p:sp>
      <p:sp>
        <p:nvSpPr>
          <p:cNvPr id="4" name="Content Placeholder 3"/>
          <p:cNvSpPr>
            <a:spLocks noGrp="1"/>
          </p:cNvSpPr>
          <p:nvPr>
            <p:ph sz="quarter" idx="4294967295"/>
          </p:nvPr>
        </p:nvSpPr>
        <p:spPr>
          <a:xfrm>
            <a:off x="373136" y="1640609"/>
            <a:ext cx="8397725" cy="1774825"/>
          </a:xfrm>
          <a:solidFill>
            <a:srgbClr val="D4E5F4"/>
          </a:solidFill>
          <a:ln>
            <a:noFill/>
          </a:ln>
        </p:spPr>
        <p:txBody>
          <a:bodyPr>
            <a:noAutofit/>
          </a:bodyPr>
          <a:lstStyle/>
          <a:p>
            <a:pPr marL="0" indent="0">
              <a:buNone/>
            </a:pPr>
            <a:r>
              <a:rPr lang="en-US" dirty="0"/>
              <a:t>Discuss how misinformation, imagination, </a:t>
            </a:r>
          </a:p>
          <a:p>
            <a:pPr marL="0" indent="0">
              <a:buNone/>
            </a:pPr>
            <a:r>
              <a:rPr lang="en-US" dirty="0"/>
              <a:t>and source amnesia influence our </a:t>
            </a:r>
          </a:p>
          <a:p>
            <a:pPr marL="0" indent="0">
              <a:buNone/>
            </a:pPr>
            <a:r>
              <a:rPr lang="en-US" dirty="0"/>
              <a:t>memory construction, and describe how we decide whether a memory is real or false.</a:t>
            </a:r>
            <a:endParaRPr lang="en-US" sz="2800" dirty="0"/>
          </a:p>
        </p:txBody>
      </p:sp>
      <p:sp>
        <p:nvSpPr>
          <p:cNvPr id="3" name="Content Placeholder 2"/>
          <p:cNvSpPr>
            <a:spLocks noGrp="1"/>
          </p:cNvSpPr>
          <p:nvPr>
            <p:ph idx="1"/>
          </p:nvPr>
        </p:nvSpPr>
        <p:spPr>
          <a:xfrm>
            <a:off x="413766" y="3540799"/>
            <a:ext cx="8316468" cy="3127520"/>
          </a:xfrm>
          <a:solidFill>
            <a:schemeClr val="bg1"/>
          </a:solidFill>
        </p:spPr>
        <p:txBody>
          <a:bodyPr>
            <a:normAutofit fontScale="92500"/>
          </a:bodyPr>
          <a:lstStyle/>
          <a:p>
            <a:pPr marL="342900" indent="-342900" algn="l">
              <a:buFont typeface="Wingdings" panose="05000000000000000000" pitchFamily="2" charset="2"/>
              <a:buChar char="§"/>
            </a:pPr>
            <a:r>
              <a:rPr lang="en-US" dirty="0"/>
              <a:t>Repeatedly “replaying” memories may alter them, leading to the introduction of inaccuracies (a process called </a:t>
            </a:r>
            <a:r>
              <a:rPr lang="en-US" b="1" i="1" dirty="0"/>
              <a:t>reconsolidation</a:t>
            </a:r>
            <a:r>
              <a:rPr lang="en-US" dirty="0"/>
              <a:t>).</a:t>
            </a:r>
          </a:p>
          <a:p>
            <a:pPr marL="342900" indent="-342900" algn="l">
              <a:buFont typeface="Wingdings" panose="05000000000000000000" pitchFamily="2" charset="2"/>
              <a:buChar char="§"/>
            </a:pPr>
            <a:r>
              <a:rPr lang="en-US" dirty="0"/>
              <a:t>In experiments demonstrating the </a:t>
            </a:r>
            <a:r>
              <a:rPr lang="en-US" b="1" i="1" dirty="0"/>
              <a:t>misinformation effect</a:t>
            </a:r>
            <a:r>
              <a:rPr lang="en-US" i="1" dirty="0"/>
              <a:t>, </a:t>
            </a:r>
            <a:r>
              <a:rPr lang="en-US" dirty="0"/>
              <a:t>people have formed false memories by incorporating misleading details—either after receiving wrong information after an event, or after repeatedly </a:t>
            </a:r>
            <a:r>
              <a:rPr lang="en-US" b="1" i="1" dirty="0"/>
              <a:t>imagining</a:t>
            </a:r>
            <a:r>
              <a:rPr lang="en-US" i="1" dirty="0"/>
              <a:t> </a:t>
            </a:r>
            <a:r>
              <a:rPr lang="en-US" dirty="0"/>
              <a:t>and rehearsing something that never happened.</a:t>
            </a:r>
          </a:p>
        </p:txBody>
      </p:sp>
      <p:pic>
        <p:nvPicPr>
          <p:cNvPr id="5" name="Picture 4" descr="decorative"/>
          <p:cNvPicPr>
            <a:picLocks noChangeAspect="1"/>
          </p:cNvPicPr>
          <p:nvPr/>
        </p:nvPicPr>
        <p:blipFill>
          <a:blip r:embed="rId2"/>
          <a:stretch>
            <a:fillRect/>
          </a:stretch>
        </p:blipFill>
        <p:spPr>
          <a:xfrm>
            <a:off x="413766" y="1700260"/>
            <a:ext cx="688908" cy="688908"/>
          </a:xfrm>
          <a:prstGeom prst="rect">
            <a:avLst/>
          </a:prstGeom>
        </p:spPr>
      </p:pic>
    </p:spTree>
    <p:extLst>
      <p:ext uri="{BB962C8B-B14F-4D97-AF65-F5344CB8AC3E}">
        <p14:creationId xmlns:p14="http://schemas.microsoft.com/office/powerpoint/2010/main" val="328132862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AFA4699-63BB-43A7-BE22-EC3D49E1D61D}"/>
              </a:ext>
            </a:extLst>
          </p:cNvPr>
          <p:cNvSpPr>
            <a:spLocks noGrp="1"/>
          </p:cNvSpPr>
          <p:nvPr>
            <p:ph type="title"/>
          </p:nvPr>
        </p:nvSpPr>
        <p:spPr>
          <a:xfrm>
            <a:off x="521208" y="189681"/>
            <a:ext cx="8101584" cy="1325563"/>
          </a:xfrm>
        </p:spPr>
        <p:txBody>
          <a:bodyPr>
            <a:normAutofit/>
          </a:bodyPr>
          <a:lstStyle/>
          <a:p>
            <a:pPr algn="l"/>
            <a:r>
              <a:rPr lang="en-US" sz="3600" dirty="0"/>
              <a:t>Learning Target 33-2 Review cont. </a:t>
            </a:r>
          </a:p>
        </p:txBody>
      </p:sp>
      <p:sp>
        <p:nvSpPr>
          <p:cNvPr id="4" name="Content Placeholder 3"/>
          <p:cNvSpPr>
            <a:spLocks noGrp="1"/>
          </p:cNvSpPr>
          <p:nvPr>
            <p:ph sz="quarter" idx="4294967295"/>
          </p:nvPr>
        </p:nvSpPr>
        <p:spPr>
          <a:xfrm>
            <a:off x="521208" y="1668195"/>
            <a:ext cx="8101012" cy="1774825"/>
          </a:xfrm>
          <a:solidFill>
            <a:srgbClr val="D4E5F4"/>
          </a:solidFill>
          <a:ln>
            <a:noFill/>
          </a:ln>
        </p:spPr>
        <p:txBody>
          <a:bodyPr>
            <a:noAutofit/>
          </a:bodyPr>
          <a:lstStyle/>
          <a:p>
            <a:pPr marL="0" indent="0">
              <a:buNone/>
            </a:pPr>
            <a:r>
              <a:rPr lang="en-US" dirty="0"/>
              <a:t>Discuss how misinformation, imagination, </a:t>
            </a:r>
          </a:p>
          <a:p>
            <a:pPr marL="0" indent="0">
              <a:buNone/>
            </a:pPr>
            <a:r>
              <a:rPr lang="en-US" dirty="0"/>
              <a:t>and source amnesia influence our </a:t>
            </a:r>
          </a:p>
          <a:p>
            <a:pPr marL="0" indent="0">
              <a:buNone/>
            </a:pPr>
            <a:r>
              <a:rPr lang="en-US" dirty="0"/>
              <a:t>memory construction, and describe how we decide whether a memory is real or false.</a:t>
            </a:r>
            <a:endParaRPr lang="en-US" sz="2800" dirty="0"/>
          </a:p>
        </p:txBody>
      </p:sp>
      <p:sp>
        <p:nvSpPr>
          <p:cNvPr id="3" name="Content Placeholder 2"/>
          <p:cNvSpPr>
            <a:spLocks noGrp="1"/>
          </p:cNvSpPr>
          <p:nvPr>
            <p:ph idx="1"/>
          </p:nvPr>
        </p:nvSpPr>
        <p:spPr>
          <a:xfrm>
            <a:off x="520636" y="3595971"/>
            <a:ext cx="8101584" cy="3072348"/>
          </a:xfrm>
          <a:solidFill>
            <a:schemeClr val="bg1"/>
          </a:solidFill>
        </p:spPr>
        <p:txBody>
          <a:bodyPr>
            <a:normAutofit/>
          </a:bodyPr>
          <a:lstStyle/>
          <a:p>
            <a:pPr marL="342900" indent="-342900" algn="l">
              <a:buFont typeface="Wingdings" panose="05000000000000000000" pitchFamily="2" charset="2"/>
              <a:buChar char="§"/>
            </a:pPr>
            <a:r>
              <a:rPr lang="en-US" dirty="0"/>
              <a:t>When we reassemble a memory during retrieval, we may attribute it to the wrong source </a:t>
            </a:r>
            <a:r>
              <a:rPr lang="en-US" i="1" dirty="0"/>
              <a:t>(</a:t>
            </a:r>
            <a:r>
              <a:rPr lang="en-US" b="1" i="1" dirty="0"/>
              <a:t>source amnesia</a:t>
            </a:r>
            <a:r>
              <a:rPr lang="en-US" i="1" dirty="0"/>
              <a:t>). </a:t>
            </a:r>
            <a:r>
              <a:rPr lang="en-US" dirty="0"/>
              <a:t>Source amnesia may help explain </a:t>
            </a:r>
            <a:r>
              <a:rPr lang="en-US" b="1" i="1" dirty="0"/>
              <a:t>déjà vu</a:t>
            </a:r>
            <a:r>
              <a:rPr lang="en-US" i="1" dirty="0"/>
              <a:t>.</a:t>
            </a:r>
          </a:p>
          <a:p>
            <a:pPr marL="342900" indent="-342900" algn="l">
              <a:buFont typeface="Wingdings" panose="05000000000000000000" pitchFamily="2" charset="2"/>
              <a:buChar char="§"/>
            </a:pPr>
            <a:r>
              <a:rPr lang="en-US" dirty="0"/>
              <a:t>False memories feel like real memories and can be persistent but are usually limited to the main gist of the event.</a:t>
            </a:r>
            <a:endParaRPr lang="en-US" sz="2400" dirty="0"/>
          </a:p>
        </p:txBody>
      </p:sp>
      <p:pic>
        <p:nvPicPr>
          <p:cNvPr id="5" name="Picture 4" descr="decorative&#10;"/>
          <p:cNvPicPr>
            <a:picLocks noChangeAspect="1"/>
          </p:cNvPicPr>
          <p:nvPr/>
        </p:nvPicPr>
        <p:blipFill>
          <a:blip r:embed="rId2"/>
          <a:stretch>
            <a:fillRect/>
          </a:stretch>
        </p:blipFill>
        <p:spPr>
          <a:xfrm>
            <a:off x="600121" y="1759693"/>
            <a:ext cx="688908" cy="688908"/>
          </a:xfrm>
          <a:prstGeom prst="rect">
            <a:avLst/>
          </a:prstGeom>
        </p:spPr>
      </p:pic>
    </p:spTree>
    <p:extLst>
      <p:ext uri="{BB962C8B-B14F-4D97-AF65-F5344CB8AC3E}">
        <p14:creationId xmlns:p14="http://schemas.microsoft.com/office/powerpoint/2010/main" val="305887620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B2DB0E7A-BCC0-470B-B619-FB5B5F8DA492}"/>
              </a:ext>
            </a:extLst>
          </p:cNvPr>
          <p:cNvSpPr>
            <a:spLocks noGrp="1"/>
          </p:cNvSpPr>
          <p:nvPr>
            <p:ph type="title"/>
          </p:nvPr>
        </p:nvSpPr>
        <p:spPr>
          <a:xfrm>
            <a:off x="521208" y="219653"/>
            <a:ext cx="8101584" cy="1325563"/>
          </a:xfrm>
        </p:spPr>
        <p:txBody>
          <a:bodyPr>
            <a:normAutofit/>
          </a:bodyPr>
          <a:lstStyle/>
          <a:p>
            <a:pPr algn="l"/>
            <a:r>
              <a:rPr lang="en-US" sz="3600" dirty="0"/>
              <a:t>Learning Target 33-3 Review</a:t>
            </a:r>
          </a:p>
        </p:txBody>
      </p:sp>
      <p:sp>
        <p:nvSpPr>
          <p:cNvPr id="4" name="Content Placeholder 3"/>
          <p:cNvSpPr>
            <a:spLocks noGrp="1"/>
          </p:cNvSpPr>
          <p:nvPr>
            <p:ph sz="quarter" idx="4294967295"/>
          </p:nvPr>
        </p:nvSpPr>
        <p:spPr>
          <a:xfrm>
            <a:off x="521208" y="1714800"/>
            <a:ext cx="8101012" cy="1317625"/>
          </a:xfrm>
          <a:solidFill>
            <a:srgbClr val="D4E5F4"/>
          </a:solidFill>
          <a:ln>
            <a:noFill/>
          </a:ln>
        </p:spPr>
        <p:txBody>
          <a:bodyPr>
            <a:noAutofit/>
          </a:bodyPr>
          <a:lstStyle/>
          <a:p>
            <a:pPr marL="0" indent="0">
              <a:buNone/>
            </a:pPr>
            <a:r>
              <a:rPr lang="en-US" dirty="0"/>
              <a:t>Analyze why reports of repressed </a:t>
            </a:r>
          </a:p>
          <a:p>
            <a:pPr marL="0" indent="0">
              <a:buNone/>
            </a:pPr>
            <a:r>
              <a:rPr lang="en-US" dirty="0"/>
              <a:t>and recovered memories have</a:t>
            </a:r>
          </a:p>
          <a:p>
            <a:pPr marL="0" indent="0">
              <a:buNone/>
            </a:pPr>
            <a:r>
              <a:rPr lang="en-US" dirty="0"/>
              <a:t> been so hotly debated.</a:t>
            </a:r>
            <a:endParaRPr lang="en-US" sz="2800" dirty="0"/>
          </a:p>
        </p:txBody>
      </p:sp>
      <p:sp>
        <p:nvSpPr>
          <p:cNvPr id="3" name="Content Placeholder 2"/>
          <p:cNvSpPr>
            <a:spLocks noGrp="1"/>
          </p:cNvSpPr>
          <p:nvPr>
            <p:ph idx="1"/>
          </p:nvPr>
        </p:nvSpPr>
        <p:spPr>
          <a:xfrm>
            <a:off x="520636" y="3202009"/>
            <a:ext cx="8101584" cy="3117850"/>
          </a:xfrm>
          <a:solidFill>
            <a:schemeClr val="bg1"/>
          </a:solidFill>
        </p:spPr>
        <p:txBody>
          <a:bodyPr>
            <a:normAutofit/>
          </a:bodyPr>
          <a:lstStyle/>
          <a:p>
            <a:pPr marL="342900" indent="-342900" algn="l">
              <a:buFont typeface="Wingdings" panose="05000000000000000000" pitchFamily="2" charset="2"/>
              <a:buChar char="§"/>
            </a:pPr>
            <a:r>
              <a:rPr lang="en-US" dirty="0"/>
              <a:t>The debate focuses on whether memories of early childhood abuse are </a:t>
            </a:r>
            <a:r>
              <a:rPr lang="en-US" b="1" i="1" dirty="0"/>
              <a:t>repressed</a:t>
            </a:r>
            <a:r>
              <a:rPr lang="en-US" dirty="0"/>
              <a:t> and can be recovered during therapy.</a:t>
            </a:r>
          </a:p>
          <a:p>
            <a:pPr marL="342900" indent="-342900" algn="l">
              <a:buFont typeface="Wingdings" panose="05000000000000000000" pitchFamily="2" charset="2"/>
              <a:buChar char="§"/>
            </a:pPr>
            <a:r>
              <a:rPr lang="en-US" dirty="0"/>
              <a:t>Professional organizations seek to find common ground between the potential for doubting true accusations of abuse and the potential for false accusations.</a:t>
            </a:r>
          </a:p>
        </p:txBody>
      </p:sp>
      <p:pic>
        <p:nvPicPr>
          <p:cNvPr id="5" name="Picture 4" descr="decorative"/>
          <p:cNvPicPr>
            <a:picLocks noChangeAspect="1"/>
          </p:cNvPicPr>
          <p:nvPr/>
        </p:nvPicPr>
        <p:blipFill>
          <a:blip r:embed="rId2"/>
          <a:stretch>
            <a:fillRect/>
          </a:stretch>
        </p:blipFill>
        <p:spPr>
          <a:xfrm>
            <a:off x="631294" y="1811648"/>
            <a:ext cx="688908" cy="688908"/>
          </a:xfrm>
          <a:prstGeom prst="rect">
            <a:avLst/>
          </a:prstGeom>
        </p:spPr>
      </p:pic>
    </p:spTree>
    <p:extLst>
      <p:ext uri="{BB962C8B-B14F-4D97-AF65-F5344CB8AC3E}">
        <p14:creationId xmlns:p14="http://schemas.microsoft.com/office/powerpoint/2010/main" val="2372495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59237CF-9235-447D-A3E3-BBF4D012C200}"/>
              </a:ext>
            </a:extLst>
          </p:cNvPr>
          <p:cNvSpPr>
            <a:spLocks noGrp="1"/>
          </p:cNvSpPr>
          <p:nvPr>
            <p:ph type="title"/>
          </p:nvPr>
        </p:nvSpPr>
        <p:spPr>
          <a:xfrm>
            <a:off x="521494" y="271608"/>
            <a:ext cx="8101584" cy="1325563"/>
          </a:xfrm>
        </p:spPr>
        <p:txBody>
          <a:bodyPr>
            <a:normAutofit/>
          </a:bodyPr>
          <a:lstStyle/>
          <a:p>
            <a:pPr algn="l"/>
            <a:r>
              <a:rPr lang="en-US" sz="3600" dirty="0"/>
              <a:t>Learning Target 33-3 Review cont.</a:t>
            </a:r>
          </a:p>
        </p:txBody>
      </p:sp>
      <p:sp>
        <p:nvSpPr>
          <p:cNvPr id="4" name="Content Placeholder 3"/>
          <p:cNvSpPr>
            <a:spLocks noGrp="1"/>
          </p:cNvSpPr>
          <p:nvPr>
            <p:ph sz="quarter" idx="4294967295"/>
          </p:nvPr>
        </p:nvSpPr>
        <p:spPr>
          <a:xfrm>
            <a:off x="521494" y="1700934"/>
            <a:ext cx="8101012" cy="1317625"/>
          </a:xfrm>
          <a:solidFill>
            <a:srgbClr val="D4E5F4"/>
          </a:solidFill>
          <a:ln>
            <a:noFill/>
          </a:ln>
        </p:spPr>
        <p:txBody>
          <a:bodyPr>
            <a:noAutofit/>
          </a:bodyPr>
          <a:lstStyle/>
          <a:p>
            <a:pPr marL="0" indent="0">
              <a:buNone/>
            </a:pPr>
            <a:r>
              <a:rPr lang="en-US" dirty="0"/>
              <a:t>Analyze why reports of repressed </a:t>
            </a:r>
          </a:p>
          <a:p>
            <a:pPr marL="0" indent="0">
              <a:buNone/>
            </a:pPr>
            <a:r>
              <a:rPr lang="en-US" dirty="0"/>
              <a:t>and recovered memories have</a:t>
            </a:r>
          </a:p>
          <a:p>
            <a:pPr marL="0" indent="0">
              <a:buNone/>
            </a:pPr>
            <a:r>
              <a:rPr lang="en-US" dirty="0"/>
              <a:t> been so hotly debated.</a:t>
            </a:r>
            <a:endParaRPr lang="en-US" sz="2800" dirty="0"/>
          </a:p>
        </p:txBody>
      </p:sp>
      <p:sp>
        <p:nvSpPr>
          <p:cNvPr id="3" name="Content Placeholder 2"/>
          <p:cNvSpPr>
            <a:spLocks noGrp="1"/>
          </p:cNvSpPr>
          <p:nvPr>
            <p:ph idx="1"/>
          </p:nvPr>
        </p:nvSpPr>
        <p:spPr>
          <a:xfrm>
            <a:off x="520922" y="3122322"/>
            <a:ext cx="8101584" cy="3464070"/>
          </a:xfrm>
          <a:solidFill>
            <a:schemeClr val="bg1"/>
          </a:solidFill>
        </p:spPr>
        <p:txBody>
          <a:bodyPr>
            <a:normAutofit/>
          </a:bodyPr>
          <a:lstStyle/>
          <a:p>
            <a:pPr marL="342900" indent="-342900" algn="l">
              <a:buFont typeface="Wingdings" panose="05000000000000000000" pitchFamily="2" charset="2"/>
              <a:buChar char="§"/>
            </a:pPr>
            <a:r>
              <a:rPr lang="en-US" dirty="0"/>
              <a:t>Psychologists now agree that (1) sexual abuse happens; (2) injustice happens; (3) forgetting happens; (4) recovered memories are commonplace; (5) memories of things that happened before age 4 are unreliable; (6) memories “recovered” under hypnosis are especially unreliable; and (7) memories, whether real or false, can be emotionally upsetting.</a:t>
            </a:r>
          </a:p>
        </p:txBody>
      </p:sp>
      <p:pic>
        <p:nvPicPr>
          <p:cNvPr id="5" name="Picture 4" descr="decorative"/>
          <p:cNvPicPr>
            <a:picLocks noChangeAspect="1"/>
          </p:cNvPicPr>
          <p:nvPr/>
        </p:nvPicPr>
        <p:blipFill>
          <a:blip r:embed="rId2"/>
          <a:stretch>
            <a:fillRect/>
          </a:stretch>
        </p:blipFill>
        <p:spPr>
          <a:xfrm>
            <a:off x="610512" y="1801256"/>
            <a:ext cx="688908" cy="688908"/>
          </a:xfrm>
          <a:prstGeom prst="rect">
            <a:avLst/>
          </a:prstGeom>
        </p:spPr>
      </p:pic>
    </p:spTree>
    <p:extLst>
      <p:ext uri="{BB962C8B-B14F-4D97-AF65-F5344CB8AC3E}">
        <p14:creationId xmlns:p14="http://schemas.microsoft.com/office/powerpoint/2010/main" val="28253197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52AA1633-7439-4424-9928-FFCEB57FCD79}"/>
              </a:ext>
            </a:extLst>
          </p:cNvPr>
          <p:cNvSpPr>
            <a:spLocks noGrp="1"/>
          </p:cNvSpPr>
          <p:nvPr>
            <p:ph type="title"/>
          </p:nvPr>
        </p:nvSpPr>
        <p:spPr>
          <a:xfrm>
            <a:off x="521494" y="333953"/>
            <a:ext cx="8101584" cy="1325563"/>
          </a:xfrm>
        </p:spPr>
        <p:txBody>
          <a:bodyPr>
            <a:normAutofit/>
          </a:bodyPr>
          <a:lstStyle/>
          <a:p>
            <a:pPr algn="l"/>
            <a:r>
              <a:rPr lang="en-US" sz="3600" dirty="0"/>
              <a:t>Learning Target 33-4 Review</a:t>
            </a:r>
          </a:p>
        </p:txBody>
      </p:sp>
      <p:sp>
        <p:nvSpPr>
          <p:cNvPr id="4" name="Content Placeholder 3"/>
          <p:cNvSpPr>
            <a:spLocks noGrp="1"/>
          </p:cNvSpPr>
          <p:nvPr>
            <p:ph sz="quarter" idx="4294967295"/>
          </p:nvPr>
        </p:nvSpPr>
        <p:spPr>
          <a:xfrm>
            <a:off x="521494" y="1787246"/>
            <a:ext cx="8101012" cy="1338263"/>
          </a:xfrm>
          <a:solidFill>
            <a:srgbClr val="D4E5F4"/>
          </a:solidFill>
          <a:ln>
            <a:noFill/>
          </a:ln>
        </p:spPr>
        <p:txBody>
          <a:bodyPr>
            <a:normAutofit/>
          </a:bodyPr>
          <a:lstStyle/>
          <a:p>
            <a:pPr marL="0" indent="0">
              <a:buNone/>
            </a:pPr>
            <a:r>
              <a:rPr lang="en-US" dirty="0"/>
              <a:t>Describe the reliability of young </a:t>
            </a:r>
          </a:p>
          <a:p>
            <a:pPr marL="0" indent="0">
              <a:buNone/>
            </a:pPr>
            <a:r>
              <a:rPr lang="en-US" dirty="0"/>
              <a:t>children’s eyewitness descriptions.</a:t>
            </a:r>
          </a:p>
        </p:txBody>
      </p:sp>
      <p:sp>
        <p:nvSpPr>
          <p:cNvPr id="3" name="Content Placeholder 2"/>
          <p:cNvSpPr>
            <a:spLocks noGrp="1"/>
          </p:cNvSpPr>
          <p:nvPr>
            <p:ph idx="1"/>
          </p:nvPr>
        </p:nvSpPr>
        <p:spPr>
          <a:xfrm>
            <a:off x="520922" y="3325975"/>
            <a:ext cx="8101584" cy="2841481"/>
          </a:xfrm>
          <a:solidFill>
            <a:schemeClr val="bg1"/>
          </a:solidFill>
        </p:spPr>
        <p:txBody>
          <a:bodyPr>
            <a:noAutofit/>
          </a:bodyPr>
          <a:lstStyle/>
          <a:p>
            <a:pPr marL="342900" indent="-342900" algn="l">
              <a:buFont typeface="Wingdings" panose="05000000000000000000" pitchFamily="2" charset="2"/>
              <a:buChar char="§"/>
            </a:pPr>
            <a:r>
              <a:rPr lang="en-US" dirty="0"/>
              <a:t>Children are susceptible to the </a:t>
            </a:r>
            <a:r>
              <a:rPr lang="en-US" b="1" i="1" dirty="0"/>
              <a:t>misinformation effect</a:t>
            </a:r>
            <a:r>
              <a:rPr lang="en-US" dirty="0"/>
              <a:t>, but if questioned in neutral words they understand, they can accurately recall events and people involved in them.</a:t>
            </a:r>
          </a:p>
        </p:txBody>
      </p:sp>
      <p:pic>
        <p:nvPicPr>
          <p:cNvPr id="5" name="Picture 4" descr="decorative"/>
          <p:cNvPicPr>
            <a:picLocks noChangeAspect="1"/>
          </p:cNvPicPr>
          <p:nvPr/>
        </p:nvPicPr>
        <p:blipFill>
          <a:blip r:embed="rId2"/>
          <a:stretch>
            <a:fillRect/>
          </a:stretch>
        </p:blipFill>
        <p:spPr>
          <a:xfrm>
            <a:off x="581029" y="1859982"/>
            <a:ext cx="688908" cy="688908"/>
          </a:xfrm>
          <a:prstGeom prst="rect">
            <a:avLst/>
          </a:prstGeom>
        </p:spPr>
      </p:pic>
    </p:spTree>
    <p:extLst>
      <p:ext uri="{BB962C8B-B14F-4D97-AF65-F5344CB8AC3E}">
        <p14:creationId xmlns:p14="http://schemas.microsoft.com/office/powerpoint/2010/main" val="28689422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was H.M.?</a:t>
            </a:r>
          </a:p>
        </p:txBody>
      </p:sp>
      <p:sp>
        <p:nvSpPr>
          <p:cNvPr id="3" name="Content Placeholder 2"/>
          <p:cNvSpPr>
            <a:spLocks noGrp="1"/>
          </p:cNvSpPr>
          <p:nvPr>
            <p:ph idx="1"/>
          </p:nvPr>
        </p:nvSpPr>
        <p:spPr>
          <a:xfrm>
            <a:off x="628650" y="1825625"/>
            <a:ext cx="8101584" cy="4479641"/>
          </a:xfrm>
        </p:spPr>
        <p:txBody>
          <a:bodyPr/>
          <a:lstStyle/>
          <a:p>
            <a:r>
              <a:rPr lang="en-US" dirty="0"/>
              <a:t>Henry </a:t>
            </a:r>
            <a:r>
              <a:rPr lang="en-US" dirty="0" err="1"/>
              <a:t>Molaison</a:t>
            </a:r>
            <a:r>
              <a:rPr lang="en-US" dirty="0"/>
              <a:t>, or H.M., had much of his </a:t>
            </a:r>
            <a:r>
              <a:rPr lang="en-US" b="1" i="1" dirty="0"/>
              <a:t>hippocampus</a:t>
            </a:r>
            <a:r>
              <a:rPr lang="en-US" dirty="0"/>
              <a:t> removed in order to stop persistent seizures. This resulted “in severe disconnection of the remaining hippocampus” from the rest of the brain.</a:t>
            </a:r>
          </a:p>
          <a:p>
            <a:r>
              <a:rPr lang="en-US" dirty="0"/>
              <a:t>For the rest of his life, </a:t>
            </a:r>
            <a:r>
              <a:rPr lang="en-US" dirty="0" err="1"/>
              <a:t>Molaison</a:t>
            </a:r>
            <a:r>
              <a:rPr lang="en-US" dirty="0"/>
              <a:t> was unable to form new conscious memories. </a:t>
            </a:r>
          </a:p>
          <a:p>
            <a:r>
              <a:rPr lang="en-US" dirty="0"/>
              <a:t>For about half a minute he could keep something in mind, enough to carry on a conversation.</a:t>
            </a:r>
          </a:p>
          <a:p>
            <a:r>
              <a:rPr lang="en-US" dirty="0"/>
              <a:t>When distracted, he would lose what was just said or what had just occurred.</a:t>
            </a:r>
          </a:p>
        </p:txBody>
      </p:sp>
    </p:spTree>
    <p:extLst>
      <p:ext uri="{BB962C8B-B14F-4D97-AF65-F5344CB8AC3E}">
        <p14:creationId xmlns:p14="http://schemas.microsoft.com/office/powerpoint/2010/main" val="44033706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rgbClr val="E7D9B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30188861-4E00-4436-A784-B31560445598}"/>
              </a:ext>
            </a:extLst>
          </p:cNvPr>
          <p:cNvSpPr>
            <a:spLocks noGrp="1"/>
          </p:cNvSpPr>
          <p:nvPr>
            <p:ph type="title"/>
          </p:nvPr>
        </p:nvSpPr>
        <p:spPr>
          <a:xfrm>
            <a:off x="520922" y="250826"/>
            <a:ext cx="8101584" cy="1325563"/>
          </a:xfrm>
        </p:spPr>
        <p:txBody>
          <a:bodyPr>
            <a:normAutofit/>
          </a:bodyPr>
          <a:lstStyle/>
          <a:p>
            <a:pPr algn="l"/>
            <a:r>
              <a:rPr lang="en-US" sz="3600" dirty="0"/>
              <a:t>Learning Target 33-5 Review</a:t>
            </a:r>
          </a:p>
        </p:txBody>
      </p:sp>
      <p:sp>
        <p:nvSpPr>
          <p:cNvPr id="4" name="Content Placeholder 3"/>
          <p:cNvSpPr>
            <a:spLocks noGrp="1"/>
          </p:cNvSpPr>
          <p:nvPr>
            <p:ph sz="quarter" idx="4294967295"/>
          </p:nvPr>
        </p:nvSpPr>
        <p:spPr>
          <a:xfrm>
            <a:off x="521494" y="1708296"/>
            <a:ext cx="8101012" cy="1484312"/>
          </a:xfrm>
          <a:solidFill>
            <a:srgbClr val="D4E5F4"/>
          </a:solidFill>
          <a:ln>
            <a:noFill/>
          </a:ln>
        </p:spPr>
        <p:txBody>
          <a:bodyPr>
            <a:normAutofit/>
          </a:bodyPr>
          <a:lstStyle/>
          <a:p>
            <a:pPr marL="0" indent="0">
              <a:buNone/>
            </a:pPr>
            <a:r>
              <a:rPr lang="en-US" dirty="0"/>
              <a:t>Discuss how you can use memory </a:t>
            </a:r>
          </a:p>
          <a:p>
            <a:pPr marL="0" indent="0">
              <a:buNone/>
            </a:pPr>
            <a:r>
              <a:rPr lang="en-US" dirty="0"/>
              <a:t>research findings to do better in </a:t>
            </a:r>
          </a:p>
          <a:p>
            <a:pPr marL="0" indent="0">
              <a:buNone/>
            </a:pPr>
            <a:r>
              <a:rPr lang="en-US" dirty="0"/>
              <a:t>this and other courses.</a:t>
            </a:r>
          </a:p>
        </p:txBody>
      </p:sp>
      <p:sp>
        <p:nvSpPr>
          <p:cNvPr id="3" name="Content Placeholder 2"/>
          <p:cNvSpPr>
            <a:spLocks noGrp="1"/>
          </p:cNvSpPr>
          <p:nvPr>
            <p:ph idx="1"/>
          </p:nvPr>
        </p:nvSpPr>
        <p:spPr>
          <a:xfrm>
            <a:off x="521208" y="3378642"/>
            <a:ext cx="8101584" cy="2839885"/>
          </a:xfrm>
          <a:solidFill>
            <a:schemeClr val="bg1"/>
          </a:solidFill>
        </p:spPr>
        <p:txBody>
          <a:bodyPr>
            <a:noAutofit/>
          </a:bodyPr>
          <a:lstStyle/>
          <a:p>
            <a:pPr marL="342900" indent="-342900" algn="l">
              <a:buFont typeface="Wingdings" panose="05000000000000000000" pitchFamily="2" charset="2"/>
              <a:buChar char="§"/>
            </a:pPr>
            <a:r>
              <a:rPr lang="en-US" dirty="0"/>
              <a:t>Memory research findings suggest the following strategies for improving memory: Study repeatedly, make material meaningful, activate retrieval cues, use mnemonic devices, minimize interference, sleep more, and test yourself to be sure you can retrieve, as well as recognize, material.</a:t>
            </a:r>
          </a:p>
        </p:txBody>
      </p:sp>
      <p:pic>
        <p:nvPicPr>
          <p:cNvPr id="5" name="Picture 4" descr="decorative"/>
          <p:cNvPicPr>
            <a:picLocks noChangeAspect="1"/>
          </p:cNvPicPr>
          <p:nvPr/>
        </p:nvPicPr>
        <p:blipFill>
          <a:blip r:embed="rId2"/>
          <a:stretch>
            <a:fillRect/>
          </a:stretch>
        </p:blipFill>
        <p:spPr>
          <a:xfrm>
            <a:off x="569483" y="1788607"/>
            <a:ext cx="688908" cy="688908"/>
          </a:xfrm>
          <a:prstGeom prst="rect">
            <a:avLst/>
          </a:prstGeom>
        </p:spPr>
      </p:pic>
    </p:spTree>
    <p:extLst>
      <p:ext uri="{BB962C8B-B14F-4D97-AF65-F5344CB8AC3E}">
        <p14:creationId xmlns:p14="http://schemas.microsoft.com/office/powerpoint/2010/main" val="8218255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4144962" cy="1600200"/>
          </a:xfrm>
        </p:spPr>
        <p:txBody>
          <a:bodyPr/>
          <a:lstStyle/>
          <a:p>
            <a:r>
              <a:rPr lang="en-US" dirty="0"/>
              <a:t>How is H.M.’s brain still being studied?</a:t>
            </a:r>
          </a:p>
        </p:txBody>
      </p:sp>
      <p:sp>
        <p:nvSpPr>
          <p:cNvPr id="4" name="Text Placeholder 3"/>
          <p:cNvSpPr>
            <a:spLocks noGrp="1"/>
          </p:cNvSpPr>
          <p:nvPr>
            <p:ph type="body" sz="half" idx="2"/>
          </p:nvPr>
        </p:nvSpPr>
        <p:spPr>
          <a:xfrm>
            <a:off x="630238" y="2195487"/>
            <a:ext cx="4144962" cy="4476246"/>
          </a:xfrm>
        </p:spPr>
        <p:txBody>
          <a:bodyPr/>
          <a:lstStyle/>
          <a:p>
            <a:r>
              <a:rPr lang="en-US" dirty="0"/>
              <a:t>Although studied throughout his life, Jacopo </a:t>
            </a:r>
            <a:r>
              <a:rPr lang="en-US" dirty="0" err="1"/>
              <a:t>Annese</a:t>
            </a:r>
            <a:r>
              <a:rPr lang="en-US" dirty="0"/>
              <a:t> and other scientists at the</a:t>
            </a:r>
          </a:p>
          <a:p>
            <a:r>
              <a:rPr lang="en-US" dirty="0"/>
              <a:t>University of California, San Diego’s Brain Observatory are preserving Henry </a:t>
            </a:r>
            <a:r>
              <a:rPr lang="en-US" dirty="0" err="1"/>
              <a:t>Molaison’s</a:t>
            </a:r>
            <a:r>
              <a:rPr lang="en-US" dirty="0"/>
              <a:t> brain for the benefit of future study.</a:t>
            </a:r>
          </a:p>
        </p:txBody>
      </p:sp>
      <p:pic>
        <p:nvPicPr>
          <p:cNvPr id="5" name="Content Placeholder 4"/>
          <p:cNvPicPr>
            <a:picLocks noGrp="1" noChangeAspect="1"/>
          </p:cNvPicPr>
          <p:nvPr>
            <p:ph idx="1"/>
          </p:nvPr>
        </p:nvPicPr>
        <p:blipFill>
          <a:blip r:embed="rId2"/>
          <a:stretch>
            <a:fillRect/>
          </a:stretch>
        </p:blipFill>
        <p:spPr>
          <a:xfrm>
            <a:off x="4991878" y="3200400"/>
            <a:ext cx="3763746" cy="2490715"/>
          </a:xfrm>
          <a:prstGeom prst="rect">
            <a:avLst/>
          </a:prstGeom>
        </p:spPr>
      </p:pic>
    </p:spTree>
    <p:extLst>
      <p:ext uri="{BB962C8B-B14F-4D97-AF65-F5344CB8AC3E}">
        <p14:creationId xmlns:p14="http://schemas.microsoft.com/office/powerpoint/2010/main" val="3660788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two types of forgetting?</a:t>
            </a:r>
          </a:p>
        </p:txBody>
      </p:sp>
      <p:sp>
        <p:nvSpPr>
          <p:cNvPr id="3" name="Text Placeholder 2"/>
          <p:cNvSpPr>
            <a:spLocks noGrp="1"/>
          </p:cNvSpPr>
          <p:nvPr>
            <p:ph type="body" idx="1"/>
          </p:nvPr>
        </p:nvSpPr>
        <p:spPr/>
        <p:txBody>
          <a:bodyPr/>
          <a:lstStyle/>
          <a:p>
            <a:r>
              <a:rPr lang="en-US" b="1" i="1" dirty="0"/>
              <a:t>anterograde amnesia</a:t>
            </a:r>
          </a:p>
        </p:txBody>
      </p:sp>
      <p:sp>
        <p:nvSpPr>
          <p:cNvPr id="4" name="Content Placeholder 3"/>
          <p:cNvSpPr>
            <a:spLocks noGrp="1"/>
          </p:cNvSpPr>
          <p:nvPr>
            <p:ph sz="half" idx="2"/>
          </p:nvPr>
        </p:nvSpPr>
        <p:spPr/>
        <p:txBody>
          <a:bodyPr/>
          <a:lstStyle/>
          <a:p>
            <a:r>
              <a:rPr lang="en-US" dirty="0"/>
              <a:t>an</a:t>
            </a:r>
          </a:p>
          <a:p>
            <a:r>
              <a:rPr lang="en-US" dirty="0"/>
              <a:t>inability to form new memories due to injury or illness</a:t>
            </a:r>
          </a:p>
          <a:p>
            <a:endParaRPr lang="en-US" dirty="0"/>
          </a:p>
          <a:p>
            <a:r>
              <a:rPr lang="en-US" i="1" dirty="0"/>
              <a:t>As with H.M., he could recall his past, but not make new memories.</a:t>
            </a:r>
          </a:p>
        </p:txBody>
      </p:sp>
      <p:sp>
        <p:nvSpPr>
          <p:cNvPr id="5" name="Text Placeholder 4"/>
          <p:cNvSpPr>
            <a:spLocks noGrp="1"/>
          </p:cNvSpPr>
          <p:nvPr>
            <p:ph type="body" sz="quarter" idx="3"/>
          </p:nvPr>
        </p:nvSpPr>
        <p:spPr/>
        <p:txBody>
          <a:bodyPr/>
          <a:lstStyle/>
          <a:p>
            <a:r>
              <a:rPr lang="en-US" b="1" i="1" dirty="0"/>
              <a:t>retrograde amnesia</a:t>
            </a:r>
          </a:p>
        </p:txBody>
      </p:sp>
      <p:sp>
        <p:nvSpPr>
          <p:cNvPr id="6" name="Content Placeholder 5"/>
          <p:cNvSpPr>
            <a:spLocks noGrp="1"/>
          </p:cNvSpPr>
          <p:nvPr>
            <p:ph sz="quarter" idx="4"/>
          </p:nvPr>
        </p:nvSpPr>
        <p:spPr/>
        <p:txBody>
          <a:bodyPr/>
          <a:lstStyle/>
          <a:p>
            <a:r>
              <a:rPr lang="en-US" dirty="0"/>
              <a:t>an inability</a:t>
            </a:r>
          </a:p>
          <a:p>
            <a:r>
              <a:rPr lang="en-US" dirty="0"/>
              <a:t>to retrieve information </a:t>
            </a:r>
          </a:p>
          <a:p>
            <a:r>
              <a:rPr lang="en-US" dirty="0"/>
              <a:t>from one’s past due to injury or illness</a:t>
            </a:r>
          </a:p>
        </p:txBody>
      </p:sp>
    </p:spTree>
    <p:extLst>
      <p:ext uri="{BB962C8B-B14F-4D97-AF65-F5344CB8AC3E}">
        <p14:creationId xmlns:p14="http://schemas.microsoft.com/office/powerpoint/2010/main" val="3557054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 What Would You Answer?</a:t>
            </a:r>
          </a:p>
        </p:txBody>
      </p:sp>
      <p:sp>
        <p:nvSpPr>
          <p:cNvPr id="3" name="Content Placeholder 2"/>
          <p:cNvSpPr>
            <a:spLocks noGrp="1"/>
          </p:cNvSpPr>
          <p:nvPr>
            <p:ph sz="quarter" idx="19"/>
          </p:nvPr>
        </p:nvSpPr>
        <p:spPr>
          <a:xfrm>
            <a:off x="962406" y="1853046"/>
            <a:ext cx="7653528" cy="4801753"/>
          </a:xfrm>
        </p:spPr>
        <p:txBody>
          <a:bodyPr>
            <a:normAutofit lnSpcReduction="10000"/>
          </a:bodyPr>
          <a:lstStyle/>
          <a:p>
            <a:r>
              <a:rPr lang="en-US" b="1" dirty="0"/>
              <a:t>Which of the following is an example of anterograde amnesia?</a:t>
            </a:r>
          </a:p>
          <a:p>
            <a:pPr algn="l"/>
            <a:r>
              <a:rPr lang="en-US" dirty="0"/>
              <a:t>A. Halle can remember her new locker combination, 	but her memory of last year’s combination is 	blocked.</a:t>
            </a:r>
          </a:p>
          <a:p>
            <a:pPr algn="l"/>
            <a:r>
              <a:rPr lang="en-US" dirty="0"/>
              <a:t>B. William has lost his memory of the 2 weeks before 	he had surgery to remove a benign brain tumor.</a:t>
            </a:r>
          </a:p>
          <a:p>
            <a:pPr algn="l"/>
            <a:r>
              <a:rPr lang="en-US" dirty="0"/>
              <a:t>C. Louis can remember his past, but nothing since</a:t>
            </a:r>
          </a:p>
          <a:p>
            <a:pPr algn="l"/>
            <a:r>
              <a:rPr lang="en-US" dirty="0"/>
              <a:t>	experiencing a brain infection 4 years ago.</a:t>
            </a:r>
          </a:p>
          <a:p>
            <a:pPr algn="l"/>
            <a:r>
              <a:rPr lang="en-US" dirty="0"/>
              <a:t>D. Maddie can’t remember the details of when she was</a:t>
            </a:r>
          </a:p>
          <a:p>
            <a:pPr algn="l"/>
            <a:r>
              <a:rPr lang="en-US" dirty="0"/>
              <a:t>	mugged downtown 6 months ago.</a:t>
            </a:r>
          </a:p>
          <a:p>
            <a:pPr algn="l"/>
            <a:r>
              <a:rPr lang="en-US" dirty="0"/>
              <a:t>E. </a:t>
            </a:r>
            <a:r>
              <a:rPr lang="en-US" dirty="0" err="1"/>
              <a:t>Kalund</a:t>
            </a:r>
            <a:r>
              <a:rPr lang="en-US" dirty="0"/>
              <a:t> knows French, Latin, and Spanish and</a:t>
            </a:r>
          </a:p>
          <a:p>
            <a:pPr algn="l"/>
            <a:r>
              <a:rPr lang="en-US" dirty="0"/>
              <a:t>	frequently gets them confused on exams.</a:t>
            </a:r>
          </a:p>
        </p:txBody>
      </p:sp>
    </p:spTree>
    <p:extLst>
      <p:ext uri="{BB962C8B-B14F-4D97-AF65-F5344CB8AC3E}">
        <p14:creationId xmlns:p14="http://schemas.microsoft.com/office/powerpoint/2010/main" val="1186538674"/>
      </p:ext>
    </p:extLst>
  </p:cSld>
  <p:clrMapOvr>
    <a:masterClrMapping/>
  </p:clrMapOvr>
</p:sld>
</file>

<file path=ppt/theme/theme1.xml><?xml version="1.0" encoding="utf-8"?>
<a:theme xmlns:a="http://schemas.openxmlformats.org/drawingml/2006/main" name="Office Theme">
  <a:themeElements>
    <a:clrScheme name="Custom 8">
      <a:dk1>
        <a:sysClr val="windowText" lastClr="000000"/>
      </a:dk1>
      <a:lt1>
        <a:sysClr val="window" lastClr="FFFFFF"/>
      </a:lt1>
      <a:dk2>
        <a:srgbClr val="505046"/>
      </a:dk2>
      <a:lt2>
        <a:srgbClr val="EEECE1"/>
      </a:lt2>
      <a:accent1>
        <a:srgbClr val="E84C22"/>
      </a:accent1>
      <a:accent2>
        <a:srgbClr val="FFBD47"/>
      </a:accent2>
      <a:accent3>
        <a:srgbClr val="B64926"/>
      </a:accent3>
      <a:accent4>
        <a:srgbClr val="851C00"/>
      </a:accent4>
      <a:accent5>
        <a:srgbClr val="851C00"/>
      </a:accent5>
      <a:accent6>
        <a:srgbClr val="B22600"/>
      </a:accent6>
      <a:hlink>
        <a:srgbClr val="CC9900"/>
      </a:hlink>
      <a:folHlink>
        <a:srgbClr val="666699"/>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Custom 8">
      <a:dk1>
        <a:sysClr val="windowText" lastClr="000000"/>
      </a:dk1>
      <a:lt1>
        <a:sysClr val="window" lastClr="FFFFFF"/>
      </a:lt1>
      <a:dk2>
        <a:srgbClr val="505046"/>
      </a:dk2>
      <a:lt2>
        <a:srgbClr val="EEECE1"/>
      </a:lt2>
      <a:accent1>
        <a:srgbClr val="E84C22"/>
      </a:accent1>
      <a:accent2>
        <a:srgbClr val="FFBD47"/>
      </a:accent2>
      <a:accent3>
        <a:srgbClr val="B64926"/>
      </a:accent3>
      <a:accent4>
        <a:srgbClr val="851C00"/>
      </a:accent4>
      <a:accent5>
        <a:srgbClr val="851C00"/>
      </a:accent5>
      <a:accent6>
        <a:srgbClr val="B22600"/>
      </a:accent6>
      <a:hlink>
        <a:srgbClr val="CC9900"/>
      </a:hlink>
      <a:folHlink>
        <a:srgbClr val="666699"/>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TM03457510[[fn=Savon]]</Template>
  <TotalTime>6829</TotalTime>
  <Words>3208</Words>
  <Application>Microsoft Office PowerPoint</Application>
  <PresentationFormat>On-screen Show (4:3)</PresentationFormat>
  <Paragraphs>333</Paragraphs>
  <Slides>60</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60</vt:i4>
      </vt:variant>
    </vt:vector>
  </HeadingPairs>
  <TitlesOfParts>
    <vt:vector size="65" baseType="lpstr">
      <vt:lpstr>Arial</vt:lpstr>
      <vt:lpstr>Calibri</vt:lpstr>
      <vt:lpstr>Wingdings</vt:lpstr>
      <vt:lpstr>Office Theme</vt:lpstr>
      <vt:lpstr>Custom Design</vt:lpstr>
      <vt:lpstr>Unit 7 Cognition</vt:lpstr>
      <vt:lpstr>Learning Targets</vt:lpstr>
      <vt:lpstr>William James on forgetting…</vt:lpstr>
      <vt:lpstr>The woman who can’t forget.</vt:lpstr>
      <vt:lpstr>Let’s pause for a quote…</vt:lpstr>
      <vt:lpstr>Who was H.M.?</vt:lpstr>
      <vt:lpstr>How is H.M.’s brain still being studied?</vt:lpstr>
      <vt:lpstr>What are two types of forgetting?</vt:lpstr>
      <vt:lpstr>1. What Would You Answer?</vt:lpstr>
      <vt:lpstr>What type of memory loss is depicted  in this cartoon?</vt:lpstr>
      <vt:lpstr>When do we forget?</vt:lpstr>
      <vt:lpstr>Why do we forget?</vt:lpstr>
      <vt:lpstr>What is encoding failure?</vt:lpstr>
      <vt:lpstr>What is storage decay?</vt:lpstr>
      <vt:lpstr>What research has been conducted on the forgetting curve?</vt:lpstr>
      <vt:lpstr>What is retrieval failure?</vt:lpstr>
      <vt:lpstr>What are two factors that influence  memory retrieval errors?</vt:lpstr>
      <vt:lpstr>What are some examples of interference?</vt:lpstr>
      <vt:lpstr>What are some other examples of interference?</vt:lpstr>
      <vt:lpstr>With your partner, create a situation or example that illustrates each of the following four retrieval errors. </vt:lpstr>
      <vt:lpstr>Interpret this graph.</vt:lpstr>
      <vt:lpstr>What does the research show?</vt:lpstr>
      <vt:lpstr>What is motivated forgetting?</vt:lpstr>
      <vt:lpstr>2. What Would You Answer?</vt:lpstr>
      <vt:lpstr>Consider this study…</vt:lpstr>
      <vt:lpstr>Check your understanding… can you label the independent variable (IV) and dependent variable (DV) in Tavris’ study?</vt:lpstr>
      <vt:lpstr>What is repression?</vt:lpstr>
      <vt:lpstr>Margaret McKinnon would disagree.</vt:lpstr>
      <vt:lpstr>Which president was Alexander Hamilton?</vt:lpstr>
      <vt:lpstr>What is reconsolidation?</vt:lpstr>
      <vt:lpstr>What is the misinformation effect?</vt:lpstr>
      <vt:lpstr>How did Elizabeth Loftus test the misinformation effect?</vt:lpstr>
      <vt:lpstr>How did leading questions influence recall?</vt:lpstr>
      <vt:lpstr>And now… the misinformation.</vt:lpstr>
      <vt:lpstr>What did you answer on the TRY IT?</vt:lpstr>
      <vt:lpstr>How does imagination  impact memory?</vt:lpstr>
      <vt:lpstr>How can digitally altered photographs produce imagination inflation?</vt:lpstr>
      <vt:lpstr>What is source amnesia?</vt:lpstr>
      <vt:lpstr>What are some examples of source amnesia?</vt:lpstr>
      <vt:lpstr>How does “Mr. Science” help us understand source amnesia?</vt:lpstr>
      <vt:lpstr>What were the results?</vt:lpstr>
      <vt:lpstr>What is déjà vu?</vt:lpstr>
      <vt:lpstr>So how can we tell true memories  from constructed memories?</vt:lpstr>
      <vt:lpstr>Talk with your partner.</vt:lpstr>
      <vt:lpstr>Why have reports of repressed and  recovered memories been so hotly debated?</vt:lpstr>
      <vt:lpstr>So, can memories of child abuse be reconstructed as well?</vt:lpstr>
      <vt:lpstr>What are three arguments against repression of child abuse memories?</vt:lpstr>
      <vt:lpstr>What do psychologists agree on?</vt:lpstr>
      <vt:lpstr>How reliable are young children’s  eyewitness descriptions?</vt:lpstr>
      <vt:lpstr>What research has been conducted on children’s recall?</vt:lpstr>
      <vt:lpstr>How reliable is children’s recall?</vt:lpstr>
      <vt:lpstr>How can you use memory research  to do better in your courses and  on the AP® Exam?</vt:lpstr>
      <vt:lpstr>Learning Target 33-1 Review</vt:lpstr>
      <vt:lpstr>Learning Target 33-1 Review cont.</vt:lpstr>
      <vt:lpstr>Learning Target 33-2 Review</vt:lpstr>
      <vt:lpstr>Learning Target 33-2 Review cont. </vt:lpstr>
      <vt:lpstr>Learning Target 33-3 Review</vt:lpstr>
      <vt:lpstr>Learning Target 33-3 Review cont.</vt:lpstr>
      <vt:lpstr>Learning Target 33-4 Review</vt:lpstr>
      <vt:lpstr>Learning Target 33-5 Review</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Fenton</dc:creator>
  <cp:keywords/>
  <dc:description/>
  <cp:lastModifiedBy>Sabrina Van Glahn</cp:lastModifiedBy>
  <cp:revision>984</cp:revision>
  <dcterms:created xsi:type="dcterms:W3CDTF">2017-07-06T19:56:42Z</dcterms:created>
  <dcterms:modified xsi:type="dcterms:W3CDTF">2017-12-03T18:00:53Z</dcterms:modified>
  <cp:category/>
</cp:coreProperties>
</file>