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9" r:id="rId3"/>
    <p:sldId id="258" r:id="rId4"/>
    <p:sldId id="260" r:id="rId5"/>
    <p:sldId id="259" r:id="rId6"/>
    <p:sldId id="264" r:id="rId7"/>
    <p:sldId id="263" r:id="rId8"/>
    <p:sldId id="262" r:id="rId9"/>
    <p:sldId id="261" r:id="rId10"/>
    <p:sldId id="267" r:id="rId11"/>
    <p:sldId id="268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DA6FBAE-F5D9-46A5-95BF-3D7F2822DAE0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298B4-79C8-4943-B800-BBDFF399DA2F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58A22-000F-4475-A8CF-5E6D6B947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5B8AB-A979-405D-B9AB-4B0169D8C860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DB08-0FF2-4888-9191-81B6F259D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8B47D-E97B-4574-9C8C-D46090EB69B1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08A7E-53C9-4AAE-AA68-AFB6C784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8455-40CA-4DC4-8649-37A144864689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C6A1-CB6B-4360-822C-580FB8F5E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1B4AE-777D-4332-BE2C-FEB34AA6A610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1AFBE-C971-40F5-ABA7-1C59769BF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74414-3B54-462E-A176-F58D18AE35E9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F71E-80B6-4525-B8AC-20846AD62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12D63-B833-4590-A274-4AC60A3E4E32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944A-6C83-4EC4-BB31-A1DEBBE9D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BC729-809B-47DD-A60D-23E16D9B78A6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76AAA-2BF9-4198-B8B9-200E35EAA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275564-A67D-42EE-B043-202AB7593C48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956A-5E37-4BDC-8419-EB154F85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57004-3E1E-425B-821A-E7AAC48B1225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ECB94-BCEE-4072-A752-FE1819386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74F76-6DD8-4141-B388-46093331838E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CD3FA-A6AC-4394-841D-04730D103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9C8E5C3F-19CB-4BE0-9578-0C1F8AD64DF6}" type="datetimeFigureOut">
              <a:rPr lang="en-US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3D675378-384F-4105-8016-B1A82F777A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Characteristics of the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Medieval Romance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Tale of High Adventure.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religious crusade, a conquest for the knight</a:t>
            </a:r>
            <a:r>
              <a:rPr lang="ja-JP" altLang="en-US" sz="2800" b="1" dirty="0">
                <a:solidFill>
                  <a:schemeClr val="tx1"/>
                </a:solidFill>
                <a:latin typeface="Calibri" charset="0"/>
              </a:rPr>
              <a:t>’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 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lord/King, and/or 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the rescue of a captive lady (or any combination).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105400" y="3281363"/>
            <a:ext cx="3429000" cy="1290637"/>
          </a:xfrm>
        </p:spPr>
        <p:txBody>
          <a:bodyPr/>
          <a:lstStyle/>
          <a:p>
            <a: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  <a:t/>
            </a:r>
            <a:b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7.  Our hero-knight must complete a quest for love or adventure and while doing so will perform daring deeds.</a:t>
            </a:r>
          </a:p>
        </p:txBody>
      </p:sp>
      <p:pic>
        <p:nvPicPr>
          <p:cNvPr id="2560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48200" y="4495800"/>
            <a:ext cx="3429000" cy="1290638"/>
          </a:xfrm>
        </p:spPr>
        <p:txBody>
          <a:bodyPr/>
          <a:lstStyle/>
          <a:p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8.  Medieval romances have a simple, predictable plot with some </a:t>
            </a:r>
            <a:r>
              <a:rPr lang="en-US" sz="2800" u="sng" smtClean="0">
                <a:solidFill>
                  <a:srgbClr val="404040"/>
                </a:solidFill>
                <a:ea typeface="ＭＳ Ｐゴシック" pitchFamily="-84" charset="-128"/>
              </a:rPr>
              <a:t>inevitable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 events. </a:t>
            </a:r>
            <a:b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“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Once upon a time….and they lived happily ever after.</a:t>
            </a: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”</a:t>
            </a:r>
            <a:endParaRPr lang="en-US" sz="2800" smtClean="0">
              <a:solidFill>
                <a:srgbClr val="404040"/>
              </a:solidFill>
              <a:ea typeface="ＭＳ Ｐゴシック" pitchFamily="-84" charset="-128"/>
            </a:endParaRPr>
          </a:p>
        </p:txBody>
      </p:sp>
      <p:pic>
        <p:nvPicPr>
          <p:cNvPr id="2662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257300" y="5994400"/>
            <a:ext cx="5480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Inevitable means unavoidable, can</a:t>
            </a:r>
            <a:r>
              <a:rPr lang="en-US" altLang="en-US" b="1" dirty="0"/>
              <a:t>’</a:t>
            </a:r>
            <a:r>
              <a:rPr lang="en-US" b="1" dirty="0"/>
              <a:t>t be stopped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Characteristics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Hero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-Knight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Birth of this hero is shrouded in mystery (as in where, when…).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He is reared away from his true home in ignorance of his real parents.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For a time, his true identity is unknown.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After meeting an extraordinary challenge, he claims his right.  (He must overcome obstacles and complete an adventure or specific tasks to claim his hero status).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His triumph benefits a nation or a group.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Hero-Knight vs. Epic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How is the hero-knight similar to the epic hero we studied in Beowulf?</a:t>
            </a:r>
          </a:p>
          <a:p>
            <a:r>
              <a:rPr lang="en-US" b="1" dirty="0" smtClean="0">
                <a:latin typeface="Calibri" pitchFamily="34" charset="0"/>
              </a:rPr>
              <a:t>How is the hero-knight different?</a:t>
            </a:r>
          </a:p>
          <a:p>
            <a:r>
              <a:rPr lang="en-US" b="1" dirty="0" smtClean="0">
                <a:latin typeface="Calibri" pitchFamily="34" charset="0"/>
              </a:rPr>
              <a:t>How well does the hero-knight</a:t>
            </a:r>
            <a:r>
              <a:rPr lang="ja-JP" altLang="en-US" b="1" smtClean="0">
                <a:latin typeface="Calibri" pitchFamily="34" charset="0"/>
                <a:ea typeface="メイリオ" pitchFamily="-84" charset="-128"/>
              </a:rPr>
              <a:t>’</a:t>
            </a:r>
            <a:r>
              <a:rPr lang="en-US" altLang="ja-JP" b="1" dirty="0" smtClean="0">
                <a:latin typeface="Calibri" pitchFamily="34" charset="0"/>
              </a:rPr>
              <a:t>s journey fit into the model of a hero we studied earlier?  (Think of the characteristics of a hero we studied.)</a:t>
            </a:r>
          </a:p>
          <a:p>
            <a:r>
              <a:rPr lang="en-US" b="1" dirty="0" smtClean="0">
                <a:latin typeface="Calibri" pitchFamily="34" charset="0"/>
              </a:rPr>
              <a:t>Can you think of any present day examples of a hero-knight from your own reading or viewing?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of Medieval Romance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Review Time:  List, in your own words, the 8 characteristics of a medieval romance: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2.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3.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4.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5.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6.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7.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(In brief):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Idealizes Chivalry (Code of Chivalry – hero-knights abided by this code)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Idealizes the noble hero-knight and his daring deeds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Women are idealized and held in high regard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Imaginative, vast, fairytale like setting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Mystery and supernatural elements abound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Repetition of the magical numbers 3 and 7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Tale involves a quest for love and/or adventure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Simple, predictable, inevitable plot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1054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1.  Medieval romance usually idealizes </a:t>
            </a:r>
            <a:r>
              <a:rPr lang="en-US" sz="3200" u="sng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chivalry</a:t>
            </a:r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.</a:t>
            </a:r>
          </a:p>
        </p:txBody>
      </p:sp>
      <p:pic>
        <p:nvPicPr>
          <p:cNvPr id="2050" name="Picture 7" descr="chival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6238"/>
            <a:ext cx="4953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94602" y="609600"/>
            <a:ext cx="22493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Chivalry…</a:t>
            </a:r>
          </a:p>
          <a:p>
            <a:r>
              <a:rPr lang="en-US" b="1" dirty="0"/>
              <a:t>What is this?</a:t>
            </a:r>
          </a:p>
          <a:p>
            <a:endParaRPr lang="en-US" b="1" dirty="0"/>
          </a:p>
          <a:p>
            <a:r>
              <a:rPr lang="en-US" b="1" dirty="0"/>
              <a:t>Honor, Respect,</a:t>
            </a:r>
          </a:p>
          <a:p>
            <a:r>
              <a:rPr lang="en-US" b="1" dirty="0"/>
              <a:t>Loyalty, Courtesy,</a:t>
            </a:r>
          </a:p>
          <a:p>
            <a:r>
              <a:rPr lang="en-US" b="1" dirty="0"/>
              <a:t>Gentlemanly</a:t>
            </a:r>
          </a:p>
          <a:p>
            <a:r>
              <a:rPr lang="en-US" b="1" dirty="0"/>
              <a:t>Behavior, courage,</a:t>
            </a:r>
          </a:p>
          <a:p>
            <a:r>
              <a:rPr lang="en-US" b="1" dirty="0"/>
              <a:t>Self-less acts.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2.  Medieval romance idealizes the hero-knight and his noble deeds.</a:t>
            </a:r>
          </a:p>
        </p:txBody>
      </p:sp>
      <p:pic>
        <p:nvPicPr>
          <p:cNvPr id="3074" name="Picture 9" descr="Knigh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609600"/>
            <a:ext cx="444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766426" y="1371600"/>
            <a:ext cx="23775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 Hero-knight</a:t>
            </a:r>
          </a:p>
          <a:p>
            <a:r>
              <a:rPr lang="en-US" b="1" dirty="0"/>
              <a:t>Is well respected</a:t>
            </a:r>
          </a:p>
          <a:p>
            <a:r>
              <a:rPr lang="en-US" b="1" dirty="0"/>
              <a:t>And looked up to.</a:t>
            </a:r>
          </a:p>
          <a:p>
            <a:r>
              <a:rPr lang="en-US" b="1" dirty="0"/>
              <a:t>There are usually</a:t>
            </a:r>
          </a:p>
          <a:p>
            <a:r>
              <a:rPr lang="en-US" b="1" dirty="0"/>
              <a:t>High expectations</a:t>
            </a:r>
          </a:p>
          <a:p>
            <a:r>
              <a:rPr lang="en-US" b="1" dirty="0"/>
              <a:t>Of him and he</a:t>
            </a:r>
          </a:p>
          <a:p>
            <a:r>
              <a:rPr lang="en-US" b="1" dirty="0"/>
              <a:t>May have already</a:t>
            </a:r>
          </a:p>
          <a:p>
            <a:r>
              <a:rPr lang="en-US" b="1" dirty="0"/>
              <a:t>Performed some</a:t>
            </a:r>
          </a:p>
          <a:p>
            <a:r>
              <a:rPr lang="en-US" b="1" dirty="0"/>
              <a:t>Chivalrous and</a:t>
            </a:r>
          </a:p>
          <a:p>
            <a:r>
              <a:rPr lang="en-US" b="1" dirty="0"/>
              <a:t>Brave, daring tasks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3.  An important element of the medieval romance is the knight</a:t>
            </a:r>
            <a:r>
              <a:rPr lang="ja-JP" altLang="en-US" sz="2900" smtClean="0">
                <a:solidFill>
                  <a:srgbClr val="404040"/>
                </a:solidFill>
                <a:latin typeface="Calibri" pitchFamily="34" charset="0"/>
              </a:rPr>
              <a:t>’</a:t>
            </a:r>
            <a:r>
              <a:rPr lang="en-US" altLang="ja-JP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s love for his lady, or high regard and respect for women in general.</a:t>
            </a:r>
            <a:endParaRPr lang="en-US" sz="2900" smtClean="0">
              <a:solidFill>
                <a:srgbClr val="404040"/>
              </a:solidFill>
              <a:latin typeface="Calibri" pitchFamily="34" charset="0"/>
              <a:ea typeface="ＭＳ Ｐゴシック" pitchFamily="-84" charset="-128"/>
            </a:endParaRPr>
          </a:p>
        </p:txBody>
      </p:sp>
      <p:pic>
        <p:nvPicPr>
          <p:cNvPr id="4098" name="Picture 3" descr="1innermost_feelings_knight_344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49530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7400" y="5334000"/>
            <a:ext cx="5486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4.  The settings of medieval romance tend to be </a:t>
            </a:r>
            <a:r>
              <a:rPr lang="en-US" sz="3200" dirty="0" smtClean="0">
                <a:latin typeface="Calibri" charset="0"/>
              </a:rPr>
              <a:t>imaginative and often vast and fairytale like.</a:t>
            </a:r>
            <a:endParaRPr lang="en-US" sz="3200" dirty="0">
              <a:latin typeface="Calibri" charset="0"/>
            </a:endParaRPr>
          </a:p>
        </p:txBody>
      </p:sp>
      <p:pic>
        <p:nvPicPr>
          <p:cNvPr id="5122" name="Picture 3" descr="PathMo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381000"/>
            <a:ext cx="44402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858000" y="1676400"/>
            <a:ext cx="21041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/>
              <a:t>“</a:t>
            </a:r>
            <a:r>
              <a:rPr lang="en-US" b="1" dirty="0"/>
              <a:t>Once upon a </a:t>
            </a:r>
          </a:p>
          <a:p>
            <a:r>
              <a:rPr lang="en-US" b="1" dirty="0"/>
              <a:t>Time in a faraway</a:t>
            </a:r>
          </a:p>
          <a:p>
            <a:r>
              <a:rPr lang="en-US" b="1" dirty="0"/>
              <a:t>Land….</a:t>
            </a:r>
            <a:r>
              <a:rPr lang="en-US" altLang="en-US" b="1" dirty="0"/>
              <a:t>”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6096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5.  Medieval romance derives mystery and suspense from supernatural </a:t>
            </a:r>
            <a:r>
              <a:rPr lang="en-US" sz="3200" dirty="0" smtClean="0">
                <a:latin typeface="Calibri" charset="0"/>
              </a:rPr>
              <a:t>elements or characters.  Witches, wizards and dragons were popular.</a:t>
            </a:r>
            <a:endParaRPr lang="en-US" sz="3200" dirty="0">
              <a:latin typeface="Calibri" charset="0"/>
            </a:endParaRPr>
          </a:p>
        </p:txBody>
      </p:sp>
      <p:pic>
        <p:nvPicPr>
          <p:cNvPr id="6146" name="Picture 3" descr="wiz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457200"/>
            <a:ext cx="307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Medieval romance incorporates concealed or disguised identities of some characters. (Adds to the mystery and suspense.)</a:t>
            </a:r>
          </a:p>
        </p:txBody>
      </p:sp>
      <p:pic>
        <p:nvPicPr>
          <p:cNvPr id="7170" name="Picture 3" descr="IronMas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6.  Repetition of the mystical number 3, and the number 7.   </a:t>
            </a:r>
          </a:p>
        </p:txBody>
      </p:sp>
      <p:pic>
        <p:nvPicPr>
          <p:cNvPr id="8194" name="Picture 3" descr="3_is_a_magic_number_sticker-p217497134956577169qjcl_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356057" y="1752600"/>
            <a:ext cx="27879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There is often a motif</a:t>
            </a:r>
          </a:p>
          <a:p>
            <a:r>
              <a:rPr lang="en-US" b="1" dirty="0"/>
              <a:t>Or pattern of the use</a:t>
            </a:r>
          </a:p>
          <a:p>
            <a:r>
              <a:rPr lang="en-US" b="1" dirty="0"/>
              <a:t>Of one or both of these </a:t>
            </a:r>
          </a:p>
          <a:p>
            <a:r>
              <a:rPr lang="en-US" b="1" dirty="0"/>
              <a:t>Numbers.  Events or</a:t>
            </a:r>
          </a:p>
          <a:p>
            <a:r>
              <a:rPr lang="en-US" b="1" dirty="0"/>
              <a:t>Characters often </a:t>
            </a:r>
          </a:p>
          <a:p>
            <a:r>
              <a:rPr lang="en-US" b="1" dirty="0" smtClean="0"/>
              <a:t>Happen </a:t>
            </a:r>
            <a:r>
              <a:rPr lang="en-US" b="1" dirty="0"/>
              <a:t>revolving</a:t>
            </a:r>
          </a:p>
          <a:p>
            <a:r>
              <a:rPr lang="en-US" b="1" dirty="0"/>
              <a:t>Around these numbers.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404</TotalTime>
  <Words>536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Characteristics of the  Medieval Romance</vt:lpstr>
      <vt:lpstr>8 Characteristics (In brief):</vt:lpstr>
      <vt:lpstr>1.  Medieval romance usually idealizes chivalry.</vt:lpstr>
      <vt:lpstr>2.  Medieval romance idealizes the hero-knight and his noble deeds.</vt:lpstr>
      <vt:lpstr>3.  An important element of the medieval romance is the knight’s love for his lady, or high regard and respect for women in general.</vt:lpstr>
      <vt:lpstr>4.  The settings of medieval romance tend to be imaginative and often vast and fairytale like.</vt:lpstr>
      <vt:lpstr>5.  Medieval romance derives mystery and suspense from supernatural elements or characters.  Witches, wizards and dragons were popular.</vt:lpstr>
      <vt:lpstr>Medieval romance incorporates concealed or disguised identities of some characters. (Adds to the mystery and suspense.)</vt:lpstr>
      <vt:lpstr>6.  Repetition of the mystical number 3, and the number 7.   </vt:lpstr>
      <vt:lpstr> 7.  Our hero-knight must complete a quest for love or adventure and while doing so will perform daring deeds.</vt:lpstr>
      <vt:lpstr>8.  Medieval romances have a simple, predictable plot with some inevitable events.  “Once upon a time….and they lived happily ever after.”</vt:lpstr>
      <vt:lpstr>Characteristics of the  Hero-Knight</vt:lpstr>
      <vt:lpstr>Hero-Knight vs. Epic Hero</vt:lpstr>
      <vt:lpstr>8 Characteristics of Medieval Romance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the  Medieval Romance</dc:title>
  <dc:creator>David Ambrose</dc:creator>
  <cp:lastModifiedBy>RUSSELL, CRYSTAL</cp:lastModifiedBy>
  <cp:revision>19</cp:revision>
  <dcterms:created xsi:type="dcterms:W3CDTF">2010-10-27T03:02:12Z</dcterms:created>
  <dcterms:modified xsi:type="dcterms:W3CDTF">2015-01-06T21:38:14Z</dcterms:modified>
</cp:coreProperties>
</file>