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32"/>
  </p:handoutMasterIdLst>
  <p:sldIdLst>
    <p:sldId id="256" r:id="rId2"/>
    <p:sldId id="297" r:id="rId3"/>
    <p:sldId id="294" r:id="rId4"/>
    <p:sldId id="257" r:id="rId5"/>
    <p:sldId id="259" r:id="rId6"/>
    <p:sldId id="268" r:id="rId7"/>
    <p:sldId id="295" r:id="rId8"/>
    <p:sldId id="263" r:id="rId9"/>
    <p:sldId id="262" r:id="rId10"/>
    <p:sldId id="264" r:id="rId11"/>
    <p:sldId id="265" r:id="rId12"/>
    <p:sldId id="287" r:id="rId13"/>
    <p:sldId id="273" r:id="rId14"/>
    <p:sldId id="274" r:id="rId15"/>
    <p:sldId id="275" r:id="rId16"/>
    <p:sldId id="276" r:id="rId17"/>
    <p:sldId id="277" r:id="rId18"/>
    <p:sldId id="278" r:id="rId19"/>
    <p:sldId id="296" r:id="rId20"/>
    <p:sldId id="260" r:id="rId21"/>
    <p:sldId id="285" r:id="rId22"/>
    <p:sldId id="286" r:id="rId23"/>
    <p:sldId id="288" r:id="rId24"/>
    <p:sldId id="289" r:id="rId25"/>
    <p:sldId id="291" r:id="rId26"/>
    <p:sldId id="290" r:id="rId27"/>
    <p:sldId id="292" r:id="rId28"/>
    <p:sldId id="293" r:id="rId29"/>
    <p:sldId id="283" r:id="rId30"/>
    <p:sldId id="272" r:id="rId31"/>
  </p:sldIdLst>
  <p:sldSz cx="12192000" cy="68580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1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6903A-8BAA-4D2E-9E66-D5C64AA1D113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9526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9526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3375D-CBE0-439A-81B4-A1B6B3D46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44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90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7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9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0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10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1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3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0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2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EDE154-CA11-4D0E-A2E9-FC719E3D415A}" type="datetimeFigureOut">
              <a:rPr lang="en-US" smtClean="0"/>
              <a:pPr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4D93DC-E6D1-4E00-B134-5A497F6371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96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Gas Laws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5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Gay-Lussac’s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737360"/>
            <a:ext cx="11745532" cy="4477793"/>
          </a:xfrm>
        </p:spPr>
        <p:txBody>
          <a:bodyPr>
            <a:normAutofit/>
          </a:bodyPr>
          <a:lstStyle/>
          <a:p>
            <a:r>
              <a:rPr lang="en-US" sz="2800" dirty="0"/>
              <a:t>Pressure-Temperature relationship</a:t>
            </a:r>
          </a:p>
          <a:p>
            <a:r>
              <a:rPr lang="en-US" sz="2800" dirty="0"/>
              <a:t>Pressure of a fixed mass of gas at constant volume varies directly with the temperature.</a:t>
            </a:r>
          </a:p>
          <a:p>
            <a:r>
              <a:rPr lang="en-US" sz="2800" dirty="0"/>
              <a:t>Why?? </a:t>
            </a:r>
          </a:p>
          <a:p>
            <a:endParaRPr lang="en-US" sz="2800" dirty="0"/>
          </a:p>
          <a:p>
            <a:r>
              <a:rPr lang="en-US" sz="2800" dirty="0"/>
              <a:t>Practice</a:t>
            </a:r>
          </a:p>
          <a:p>
            <a:pPr>
              <a:buNone/>
            </a:pPr>
            <a:r>
              <a:rPr lang="en-US" sz="2800" dirty="0"/>
              <a:t>The gas in a container is at a pressure of 3.00 </a:t>
            </a:r>
            <a:r>
              <a:rPr lang="en-US" sz="2800" dirty="0" err="1"/>
              <a:t>atm</a:t>
            </a:r>
            <a:r>
              <a:rPr lang="en-US" sz="2800" dirty="0"/>
              <a:t> at 25</a:t>
            </a:r>
            <a:r>
              <a:rPr lang="en-US" sz="2800" baseline="30000" dirty="0"/>
              <a:t>o</a:t>
            </a:r>
            <a:r>
              <a:rPr lang="en-US" sz="2800" dirty="0"/>
              <a:t>C. Directions on the container warn not to keep it in a place where the container exceeds 52</a:t>
            </a:r>
            <a:r>
              <a:rPr lang="en-US" sz="2800" baseline="30000" dirty="0"/>
              <a:t>o</a:t>
            </a:r>
            <a:r>
              <a:rPr lang="en-US" sz="2800" dirty="0"/>
              <a:t>C. At what pressure would the container be at 52</a:t>
            </a:r>
            <a:r>
              <a:rPr lang="en-US" sz="2800" baseline="30000" dirty="0"/>
              <a:t>o</a:t>
            </a:r>
            <a:r>
              <a:rPr lang="en-US" sz="2800" dirty="0"/>
              <a:t>C?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Gas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37" y="1858612"/>
            <a:ext cx="11781593" cy="4452036"/>
          </a:xfrm>
        </p:spPr>
        <p:txBody>
          <a:bodyPr>
            <a:normAutofit/>
          </a:bodyPr>
          <a:lstStyle/>
          <a:p>
            <a:r>
              <a:rPr lang="en-US" sz="3200" dirty="0"/>
              <a:t>Combines Boyle’s, Charles’, and Gay-Lussac’s laws to express relationship between pressure, volume, and temperature.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 helium-filled balloon has a volume of 50.0 L at 25</a:t>
            </a:r>
            <a:r>
              <a:rPr lang="en-US" sz="3200" baseline="30000" dirty="0"/>
              <a:t>o</a:t>
            </a:r>
            <a:r>
              <a:rPr lang="en-US" sz="3200" dirty="0"/>
              <a:t>C and 1.08 atm. What volume will it have at 0.855 </a:t>
            </a:r>
            <a:r>
              <a:rPr lang="en-US" sz="3200" dirty="0" err="1"/>
              <a:t>atm</a:t>
            </a:r>
            <a:r>
              <a:rPr lang="en-US" sz="3200" dirty="0"/>
              <a:t> and 10</a:t>
            </a:r>
            <a:r>
              <a:rPr lang="en-US" sz="3200" baseline="30000" dirty="0"/>
              <a:t>o</a:t>
            </a:r>
            <a:r>
              <a:rPr lang="en-US" sz="3200" dirty="0"/>
              <a:t>C?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a clean sheet of paper…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64" y="2226756"/>
            <a:ext cx="11639926" cy="4023360"/>
          </a:xfrm>
        </p:spPr>
        <p:txBody>
          <a:bodyPr>
            <a:normAutofit/>
          </a:bodyPr>
          <a:lstStyle/>
          <a:p>
            <a:r>
              <a:rPr lang="en-US" sz="3200" dirty="0"/>
              <a:t>How hot will a 2.3 L balloon have to get to expand to a volume of 400. L?  Assume that the initial temperature of the balloon is 25</a:t>
            </a:r>
            <a:r>
              <a:rPr lang="en-US" sz="3200" baseline="30000" dirty="0"/>
              <a:t>o</a:t>
            </a:r>
            <a:r>
              <a:rPr lang="en-US" sz="3200" dirty="0"/>
              <a:t>C.  </a:t>
            </a:r>
          </a:p>
          <a:p>
            <a:endParaRPr lang="en-US" sz="3200" dirty="0"/>
          </a:p>
          <a:p>
            <a:r>
              <a:rPr lang="en-US" sz="3200" dirty="0"/>
              <a:t>Turn in when finished.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651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Ideal Gas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845734"/>
            <a:ext cx="11861442" cy="3820970"/>
          </a:xfrm>
        </p:spPr>
        <p:txBody>
          <a:bodyPr>
            <a:noAutofit/>
          </a:bodyPr>
          <a:lstStyle/>
          <a:p>
            <a:r>
              <a:rPr lang="en-US" sz="3200" dirty="0"/>
              <a:t>Relates pressure, temperature, volume, and number of molecules of a gas</a:t>
            </a:r>
          </a:p>
          <a:p>
            <a:pPr lvl="1"/>
            <a:r>
              <a:rPr lang="en-US" sz="2800" dirty="0"/>
              <a:t>For IDEAL gases only—only useful if all five assumptions of KMT are followed.</a:t>
            </a:r>
          </a:p>
          <a:p>
            <a:pPr lvl="1"/>
            <a:r>
              <a:rPr lang="en-US" sz="2800" dirty="0"/>
              <a:t>Deviations from ideal gas behavior happen if there is:</a:t>
            </a:r>
          </a:p>
          <a:p>
            <a:pPr lvl="2"/>
            <a:r>
              <a:rPr lang="en-US" sz="2800" dirty="0"/>
              <a:t>high pressure</a:t>
            </a:r>
          </a:p>
          <a:p>
            <a:pPr lvl="2"/>
            <a:r>
              <a:rPr lang="en-US" sz="2800" dirty="0"/>
              <a:t>low temperature</a:t>
            </a:r>
          </a:p>
          <a:p>
            <a:pPr lvl="2"/>
            <a:r>
              <a:rPr lang="en-US" sz="2800" dirty="0"/>
              <a:t>polarity </a:t>
            </a:r>
          </a:p>
          <a:p>
            <a:pPr lvl="2"/>
            <a:r>
              <a:rPr lang="en-US" sz="2800" dirty="0"/>
              <a:t>larger molecules</a:t>
            </a:r>
          </a:p>
          <a:p>
            <a:r>
              <a:rPr lang="en-US" sz="2800" dirty="0"/>
              <a:t>All cause attractive forces to take over.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9151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PV = </a:t>
            </a:r>
            <a:r>
              <a:rPr lang="en-US" sz="8000" dirty="0" err="1">
                <a:solidFill>
                  <a:srgbClr val="FF0000"/>
                </a:solidFill>
              </a:rPr>
              <a:t>nRT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 = Pressure</a:t>
            </a:r>
          </a:p>
          <a:p>
            <a:r>
              <a:rPr lang="en-US" sz="3600" dirty="0"/>
              <a:t>V = Volume</a:t>
            </a:r>
          </a:p>
          <a:p>
            <a:r>
              <a:rPr lang="en-US" sz="3600" dirty="0"/>
              <a:t>n = moles of a substance</a:t>
            </a:r>
          </a:p>
          <a:p>
            <a:r>
              <a:rPr lang="en-US" sz="3600" dirty="0"/>
              <a:t>R = ideal gas constant</a:t>
            </a:r>
          </a:p>
          <a:p>
            <a:r>
              <a:rPr lang="en-US" sz="3600" dirty="0"/>
              <a:t>T = temperature</a:t>
            </a:r>
          </a:p>
        </p:txBody>
      </p:sp>
    </p:spTree>
    <p:extLst>
      <p:ext uri="{BB962C8B-B14F-4D97-AF65-F5344CB8AC3E}">
        <p14:creationId xmlns:p14="http://schemas.microsoft.com/office/powerpoint/2010/main" val="4031877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gas constant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923007"/>
                <a:ext cx="10058400" cy="4023360"/>
              </a:xfrm>
            </p:spPr>
            <p:txBody>
              <a:bodyPr/>
              <a:lstStyle/>
              <a:p>
                <a:r>
                  <a:rPr lang="en-US" dirty="0"/>
                  <a:t>Derived from standard temperature, pressure, volume, and moles.</a:t>
                </a:r>
              </a:p>
              <a:p>
                <a:endParaRPr lang="en-US" dirty="0"/>
              </a:p>
              <a:p>
                <a:pPr algn="ctr"/>
                <a:r>
                  <a:rPr lang="en-US" sz="3200" dirty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𝑃𝑉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𝑛𝑇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𝑎𝑡𝑚</m:t>
                            </m:r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(22.4 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(273.15 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dirty="0"/>
                  <a:t> = 0.0821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𝑎𝑡𝑚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•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r>
                  <a:rPr lang="en-US" sz="3200" dirty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𝑃𝑉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𝑛𝑇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01.3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𝑘𝑃𝑎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(22.4 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(273.15 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dirty="0"/>
                  <a:t> = 8.314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𝑘𝑃𝑎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•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 xmlns:mv="urn:schemas-microsoft-com:mac:vml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923007"/>
                <a:ext cx="10058400" cy="4023360"/>
              </a:xfrm>
              <a:blipFill rotWithShape="0">
                <a:blip r:embed="rId2"/>
                <a:stretch>
                  <a:fillRect l="-606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7176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ct val="155000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1.) Calculate the number of moles of gas contained in a 3.00 L container at 27°C and 1.50 atm.</a:t>
            </a:r>
          </a:p>
          <a:p>
            <a:pPr marL="0" indent="0">
              <a:buSzPct val="155000"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indent="0">
              <a:buSzPct val="155000"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indent="0">
              <a:buSzPct val="155000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2.) Calculate the pressure of a 5.0 L container with 5.43 g of H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gas at 298 K. </a:t>
            </a:r>
          </a:p>
          <a:p>
            <a:pPr marL="0" indent="0">
              <a:buSzPct val="155000"/>
              <a:buNone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556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/>
          </p:cNvSpPr>
          <p:nvPr/>
        </p:nvSpPr>
        <p:spPr bwMode="auto">
          <a:xfrm>
            <a:off x="823532" y="1850754"/>
            <a:ext cx="106386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tabLst>
                <a:tab pos="685800" algn="l"/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tabLst>
                <a:tab pos="685800" algn="l"/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tabLst>
                <a:tab pos="685800" algn="l"/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tabLst>
                <a:tab pos="685800" algn="l"/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tabLst>
                <a:tab pos="685800" algn="l"/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buClr>
                <a:srgbClr val="000000"/>
              </a:buClr>
              <a:buSzPct val="125000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If the moles of a gas (n) is equal to the mass (m) divided by the molar mass (MM) then we can derive the ideal gas law to read:</a:t>
            </a:r>
          </a:p>
        </p:txBody>
      </p:sp>
      <p:sp>
        <p:nvSpPr>
          <p:cNvPr id="5" name="Rectangle 3"/>
          <p:cNvSpPr>
            <a:spLocks/>
          </p:cNvSpPr>
          <p:nvPr/>
        </p:nvSpPr>
        <p:spPr bwMode="auto">
          <a:xfrm>
            <a:off x="0" y="2702812"/>
            <a:ext cx="1095992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tabLst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tabLst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tabLst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tabLst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tabLst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685800" algn="l"/>
              </a:tabLs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 dirty="0">
                <a:solidFill>
                  <a:srgbClr val="D90B00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PV = </a:t>
            </a:r>
            <a:r>
              <a:rPr lang="en-US" altLang="en-US" sz="4200" u="sng" dirty="0">
                <a:solidFill>
                  <a:srgbClr val="D90B00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 </a:t>
            </a:r>
            <a:r>
              <a:rPr lang="en-US" altLang="en-US" sz="4200" u="sng" dirty="0">
                <a:solidFill>
                  <a:srgbClr val="003DCC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n </a:t>
            </a:r>
            <a:r>
              <a:rPr lang="en-US" altLang="en-US" sz="4200" u="sng" dirty="0">
                <a:solidFill>
                  <a:srgbClr val="D90B00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R T </a:t>
            </a:r>
            <a:r>
              <a:rPr lang="en-US" altLang="en-US" sz="4200" dirty="0">
                <a:solidFill>
                  <a:srgbClr val="D90B00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             PV = </a:t>
            </a:r>
            <a:r>
              <a:rPr lang="en-US" altLang="en-US" sz="4200" u="sng" dirty="0">
                <a:solidFill>
                  <a:srgbClr val="D90B00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 </a:t>
            </a:r>
            <a:r>
              <a:rPr lang="en-US" altLang="en-US" sz="4200" u="sng" dirty="0" err="1">
                <a:solidFill>
                  <a:srgbClr val="003DCC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m</a:t>
            </a:r>
            <a:r>
              <a:rPr lang="en-US" altLang="en-US" sz="4200" u="sng" dirty="0" err="1">
                <a:solidFill>
                  <a:srgbClr val="D90B00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R</a:t>
            </a:r>
            <a:r>
              <a:rPr lang="en-US" altLang="en-US" sz="4200" u="sng" dirty="0">
                <a:solidFill>
                  <a:srgbClr val="D90B00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 T</a:t>
            </a:r>
          </a:p>
          <a:p>
            <a:pPr algn="ctr"/>
            <a:r>
              <a:rPr lang="en-US" altLang="en-US" sz="4200" dirty="0">
                <a:solidFill>
                  <a:srgbClr val="D90B00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                                            </a:t>
            </a:r>
            <a:r>
              <a:rPr lang="en-US" altLang="en-US" sz="4200" dirty="0">
                <a:solidFill>
                  <a:srgbClr val="003DCC"/>
                </a:solidFill>
                <a:latin typeface="Times New Roman Bold" panose="02020803070505020304" pitchFamily="18" charset="0"/>
                <a:cs typeface="Times New Roman Bold" panose="02020803070505020304" pitchFamily="18" charset="0"/>
                <a:sym typeface="Times New Roman Bold" panose="02020803070505020304" pitchFamily="18" charset="0"/>
              </a:rPr>
              <a:t>MM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molar mass of a gas</a:t>
            </a:r>
          </a:p>
        </p:txBody>
      </p:sp>
      <p:sp>
        <p:nvSpPr>
          <p:cNvPr id="8" name="Rectangle 7"/>
          <p:cNvSpPr/>
          <p:nvPr/>
        </p:nvSpPr>
        <p:spPr>
          <a:xfrm>
            <a:off x="253285" y="3995474"/>
            <a:ext cx="115180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55000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Practice</a:t>
            </a:r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What is the molar mass of a gas sample that has a mass of 1.574 g that occupies a volume of  8.3 L at a temperature of 127℃ and a pressure of 155.30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kPa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229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Density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730041"/>
          </a:xfrm>
        </p:spPr>
        <p:txBody>
          <a:bodyPr>
            <a:noAutofit/>
          </a:bodyPr>
          <a:lstStyle/>
          <a:p>
            <a:pPr>
              <a:buClr>
                <a:srgbClr val="000000"/>
              </a:buClr>
              <a:buSzPct val="125000"/>
              <a:buFont typeface="Times New Roman" panose="02020603050405020304" pitchFamily="18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Derived from ideal gas law. </a:t>
            </a:r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63562" y="2809620"/>
                <a:ext cx="11153103" cy="8761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rgbClr val="003DCC"/>
                        </a:solidFill>
                        <a:latin typeface="Cambria Math" panose="02040503050406030204" pitchFamily="18" charset="0"/>
                        <a:cs typeface="Times New Roman Bold" panose="02020803070505020304" pitchFamily="18" charset="0"/>
                        <a:sym typeface="Times New Roman Bold" panose="02020803070505020304" pitchFamily="18" charset="0"/>
                      </a:rPr>
                      <m:t>𝑃</m:t>
                    </m:r>
                    <m:r>
                      <a:rPr lang="en-US" altLang="en-US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 Bold" panose="02020803070505020304" pitchFamily="18" charset="0"/>
                        <a:sym typeface="Times New Roman Bold" panose="02020803070505020304" pitchFamily="18" charset="0"/>
                      </a:rPr>
                      <m:t>𝑉</m:t>
                    </m:r>
                    <m:r>
                      <a:rPr lang="en-US" altLang="en-US" sz="3600" b="0" i="1" smtClean="0">
                        <a:solidFill>
                          <a:srgbClr val="003DCC"/>
                        </a:solidFill>
                        <a:latin typeface="Cambria Math" panose="02040503050406030204" pitchFamily="18" charset="0"/>
                        <a:cs typeface="Times New Roman Bold" panose="02020803070505020304" pitchFamily="18" charset="0"/>
                        <a:sym typeface="Times New Roman Bold" panose="020208030705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3600" i="1" smtClean="0">
                            <a:solidFill>
                              <a:srgbClr val="003DCC"/>
                            </a:solidFill>
                            <a:latin typeface="Cambria Math" panose="02040503050406030204" pitchFamily="18" charset="0"/>
                            <a:cs typeface="Times New Roman Bold" panose="02020803070505020304" pitchFamily="18" charset="0"/>
                            <a:sym typeface="Times New Roman Bold" panose="020208030705050203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 Bold" panose="02020803070505020304" pitchFamily="18" charset="0"/>
                            <a:sym typeface="Times New Roman Bold" panose="02020803070505020304" pitchFamily="18" charset="0"/>
                          </a:rPr>
                          <m:t>𝑚</m:t>
                        </m:r>
                        <m:r>
                          <a:rPr lang="en-US" altLang="en-US" sz="3600" b="0" i="1" smtClean="0">
                            <a:solidFill>
                              <a:srgbClr val="003DCC"/>
                            </a:solidFill>
                            <a:latin typeface="Cambria Math" panose="02040503050406030204" pitchFamily="18" charset="0"/>
                            <a:cs typeface="Times New Roman Bold" panose="02020803070505020304" pitchFamily="18" charset="0"/>
                            <a:sym typeface="Times New Roman Bold" panose="020208030705050203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altLang="en-US" sz="3600" b="0" i="1" smtClean="0">
                            <a:solidFill>
                              <a:srgbClr val="003DCC"/>
                            </a:solidFill>
                            <a:latin typeface="Cambria Math" panose="02040503050406030204" pitchFamily="18" charset="0"/>
                            <a:cs typeface="Times New Roman Bold" panose="02020803070505020304" pitchFamily="18" charset="0"/>
                            <a:sym typeface="Times New Roman Bold" panose="02020803070505020304" pitchFamily="18" charset="0"/>
                          </a:rPr>
                          <m:t>𝑀𝑀</m:t>
                        </m:r>
                      </m:den>
                    </m:f>
                  </m:oMath>
                </a14:m>
                <a:r>
                  <a:rPr lang="en-US" altLang="en-US" sz="3600" dirty="0">
                    <a:solidFill>
                      <a:srgbClr val="003DCC"/>
                    </a:solidFill>
                    <a:latin typeface="Times New Roman Bold" panose="02020803070505020304" pitchFamily="18" charset="0"/>
                    <a:cs typeface="Times New Roman Bold" panose="02020803070505020304" pitchFamily="18" charset="0"/>
                    <a:sym typeface="Times New Roman Bold" panose="02020803070505020304" pitchFamily="18" charset="0"/>
                  </a:rPr>
                  <a:t>  </a:t>
                </a:r>
                <a:r>
                  <a:rPr lang="en-US" altLang="en-US" sz="3600" dirty="0">
                    <a:solidFill>
                      <a:srgbClr val="003DCC"/>
                    </a:solidFill>
                    <a:latin typeface="Times New Roman Bold" panose="02020803070505020304" pitchFamily="18" charset="0"/>
                    <a:cs typeface="Times New Roman Bold" panose="02020803070505020304" pitchFamily="18" charset="0"/>
                    <a:sym typeface="Wingdings" panose="05000000000000000000" pitchFamily="2" charset="2"/>
                  </a:rPr>
                  <a:t>  </a:t>
                </a:r>
                <a:r>
                  <a:rPr lang="en-US" altLang="en-US" sz="3600" dirty="0">
                    <a:solidFill>
                      <a:srgbClr val="FF0000"/>
                    </a:solidFill>
                    <a:latin typeface="Times New Roman Bold" panose="02020803070505020304" pitchFamily="18" charset="0"/>
                    <a:cs typeface="Times New Roman Bold" panose="02020803070505020304" pitchFamily="18" charset="0"/>
                    <a:sym typeface="Wingdings" panose="05000000000000000000" pitchFamily="2" charset="2"/>
                  </a:rPr>
                  <a:t>MM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 Bold" panose="020208030705050203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alt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 Bold" panose="020208030705050203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en-US" alt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 Bold" panose="02020803070505020304" pitchFamily="18" charset="0"/>
                            <a:sym typeface="Wingdings" panose="05000000000000000000" pitchFamily="2" charset="2"/>
                          </a:rPr>
                          <m:t>𝑅𝑇</m:t>
                        </m:r>
                      </m:num>
                      <m:den>
                        <m:r>
                          <a:rPr lang="en-US" alt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 Bold" panose="020208030705050203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  <m:r>
                          <a:rPr lang="en-US" alt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 Bold" panose="020208030705050203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3DCC"/>
                  </a:solidFill>
                  <a:latin typeface="Times New Roman Bold" panose="02020803070505020304" pitchFamily="18" charset="0"/>
                  <a:cs typeface="Times New Roman Bold" panose="02020803070505020304" pitchFamily="18" charset="0"/>
                  <a:sym typeface="Times New Roman Bold" panose="02020803070505020304" pitchFamily="18" charset="0"/>
                </a:endParaRPr>
              </a:p>
            </p:txBody>
          </p:sp>
        </mc:Choice>
        <mc:Fallback xmlns="" xmlns:mv="urn:schemas-microsoft-com:mac:vml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62" y="2809620"/>
                <a:ext cx="11153103" cy="876137"/>
              </a:xfrm>
              <a:prstGeom prst="rect">
                <a:avLst/>
              </a:prstGeom>
              <a:blipFill rotWithShape="0">
                <a:blip r:embed="rId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097280" y="4296352"/>
            <a:ext cx="9875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55000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What is the molar mass of a pure gas that has a density of 1.40 g/L at STP?</a:t>
            </a:r>
          </a:p>
        </p:txBody>
      </p:sp>
    </p:spTree>
    <p:extLst>
      <p:ext uri="{BB962C8B-B14F-4D97-AF65-F5344CB8AC3E}">
        <p14:creationId xmlns:p14="http://schemas.microsoft.com/office/powerpoint/2010/main" val="309721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16" y="1737360"/>
            <a:ext cx="11807351" cy="402336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1.) A mixture of nitrogen and neon gases contains equal moles of each gas and has a total mass of 10.0 g. What is the density of this gas mixture at 500 K and 15.0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Assume ideal gas behavior.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2.) 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vapor pressure of solid iodine at 30.0 °C is 0.466 mm Hg.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How many milligrams of iodine will sublime into a 1.00 L flask?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If 2.00 mg of I</a:t>
            </a:r>
            <a:r>
              <a:rPr lang="en-US" altLang="en-US" sz="2800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are used, what will the final pressure be?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 If 10.00 mg of I</a:t>
            </a:r>
            <a:r>
              <a:rPr lang="en-US" altLang="en-US" sz="2800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are used, what will the final pressure be?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10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99C7E-D756-5641-B64F-EE5A38637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Methanol (CH</a:t>
            </a:r>
            <a:r>
              <a:rPr lang="en-US" sz="3200" baseline="-25000" dirty="0"/>
              <a:t>3</a:t>
            </a:r>
            <a:r>
              <a:rPr lang="en-US" sz="3200" dirty="0"/>
              <a:t>OH) is the simplest alcohol. Methanol can be manufactured by combination of gaseous carbon monoxide and hydrogen. Suppose 68.5 kg CO(g) is reacted with 8.60 kg H</a:t>
            </a:r>
            <a:r>
              <a:rPr lang="en-US" sz="3200" baseline="-25000" dirty="0"/>
              <a:t>2</a:t>
            </a:r>
            <a:r>
              <a:rPr lang="en-US" sz="3200" dirty="0"/>
              <a:t>(g). Calculate the theoretical yield of methanol. If      3.57 × 10</a:t>
            </a:r>
            <a:r>
              <a:rPr lang="en-US" sz="3200" baseline="30000" dirty="0"/>
              <a:t>4</a:t>
            </a:r>
            <a:r>
              <a:rPr lang="en-US" sz="3200" dirty="0"/>
              <a:t> g CH3OH is actually produced, what is the percent yield of methanol? </a:t>
            </a:r>
          </a:p>
        </p:txBody>
      </p:sp>
    </p:spTree>
    <p:extLst>
      <p:ext uri="{BB962C8B-B14F-4D97-AF65-F5344CB8AC3E}">
        <p14:creationId xmlns:p14="http://schemas.microsoft.com/office/powerpoint/2010/main" val="406837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Dalton’s Law of Partial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845734"/>
            <a:ext cx="10949618" cy="4023360"/>
          </a:xfrm>
        </p:spPr>
        <p:txBody>
          <a:bodyPr>
            <a:normAutofit/>
          </a:bodyPr>
          <a:lstStyle/>
          <a:p>
            <a:r>
              <a:rPr lang="en-US" sz="2400" dirty="0"/>
              <a:t>Partial pressure—pressure of each gas in a mixture (each gas in a mixture exerts pressure independently of the other gases present). </a:t>
            </a:r>
          </a:p>
          <a:p>
            <a:r>
              <a:rPr lang="en-US" sz="2400" dirty="0"/>
              <a:t>Dalton’s law of partial pressures—the total pressure of a gas mixture is the sum of the partial pressures of the component gases. </a:t>
            </a:r>
          </a:p>
          <a:p>
            <a:pPr marL="201168" lvl="1" indent="0">
              <a:buNone/>
            </a:pPr>
            <a:endParaRPr lang="en-US" sz="2000" dirty="0"/>
          </a:p>
          <a:p>
            <a:pPr lvl="1" algn="ctr"/>
            <a:r>
              <a:rPr lang="en-US" sz="4000" i="1" dirty="0"/>
              <a:t>P</a:t>
            </a:r>
            <a:r>
              <a:rPr lang="en-US" sz="4000" i="1" baseline="-25000" dirty="0"/>
              <a:t>T</a:t>
            </a:r>
            <a:r>
              <a:rPr lang="en-US" sz="4000" i="1" dirty="0"/>
              <a:t> = P</a:t>
            </a:r>
            <a:r>
              <a:rPr lang="en-US" sz="4000" i="1" baseline="-25000" dirty="0"/>
              <a:t>1</a:t>
            </a:r>
            <a:r>
              <a:rPr lang="en-US" sz="4000" i="1" dirty="0"/>
              <a:t> + P</a:t>
            </a:r>
            <a:r>
              <a:rPr lang="en-US" sz="4000" i="1" baseline="-25000" dirty="0"/>
              <a:t>2</a:t>
            </a:r>
            <a:r>
              <a:rPr lang="en-US" sz="4000" i="1" dirty="0"/>
              <a:t> + P</a:t>
            </a:r>
            <a:r>
              <a:rPr lang="en-US" sz="4000" i="1" baseline="-25000" dirty="0"/>
              <a:t>3</a:t>
            </a:r>
            <a:r>
              <a:rPr lang="en-US" sz="4000" i="1" dirty="0"/>
              <a:t> + …</a:t>
            </a:r>
          </a:p>
          <a:p>
            <a:endParaRPr lang="en-US" sz="2400" dirty="0"/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20980" y="4243780"/>
            <a:ext cx="11811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buClr>
                <a:srgbClr val="003DCC"/>
              </a:buClr>
              <a:buSzPct val="125000"/>
              <a:buFont typeface="Times New Roman" panose="02020603050405020304" pitchFamily="18" charset="0"/>
              <a:buChar char="•"/>
            </a:pPr>
            <a:r>
              <a:rPr lang="en-US" altLang="en-US" sz="2400" dirty="0">
                <a:solidFill>
                  <a:srgbClr val="003D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The partial pressure of a gas depends on the number of moles of gas, the size of the container, and the temperature of the mixture</a:t>
            </a:r>
          </a:p>
        </p:txBody>
      </p:sp>
    </p:spTree>
    <p:extLst>
      <p:ext uri="{BB962C8B-B14F-4D97-AF65-F5344CB8AC3E}">
        <p14:creationId xmlns:p14="http://schemas.microsoft.com/office/powerpoint/2010/main" val="330127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957" y="1935885"/>
            <a:ext cx="11627046" cy="4748249"/>
          </a:xfrm>
        </p:spPr>
        <p:txBody>
          <a:bodyPr>
            <a:normAutofit/>
          </a:bodyPr>
          <a:lstStyle/>
          <a:p>
            <a:r>
              <a:rPr lang="en-US" sz="2800" dirty="0"/>
              <a:t>A mixture of 6.00 g of oxygen and 9.00 g of methane is placed in a 15.0 L vessel at 0</a:t>
            </a:r>
            <a:r>
              <a:rPr lang="en-US" sz="2800" baseline="30000" dirty="0"/>
              <a:t>o</a:t>
            </a:r>
            <a:r>
              <a:rPr lang="en-US" sz="2800" dirty="0"/>
              <a:t>C. What is the partial pressure of each gas? What is the total pressure in the vessel?</a:t>
            </a:r>
          </a:p>
        </p:txBody>
      </p:sp>
    </p:spTree>
    <p:extLst>
      <p:ext uri="{BB962C8B-B14F-4D97-AF65-F5344CB8AC3E}">
        <p14:creationId xmlns:p14="http://schemas.microsoft.com/office/powerpoint/2010/main" val="192753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Pressures and Mole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879028"/>
            <a:ext cx="10782193" cy="4023360"/>
          </a:xfrm>
        </p:spPr>
        <p:txBody>
          <a:bodyPr>
            <a:noAutofit/>
          </a:bodyPr>
          <a:lstStyle/>
          <a:p>
            <a:r>
              <a:rPr lang="en-US" sz="2800" dirty="0"/>
              <a:t>Amounts of given gases can also be related to partial pressure through mole fraction.</a:t>
            </a:r>
          </a:p>
          <a:p>
            <a:pPr lvl="1"/>
            <a:r>
              <a:rPr lang="en-US" sz="3200" dirty="0"/>
              <a:t>A mixture of 2 moles of H</a:t>
            </a:r>
            <a:r>
              <a:rPr lang="en-US" sz="3200" baseline="-25000" dirty="0"/>
              <a:t>2</a:t>
            </a:r>
            <a:r>
              <a:rPr lang="en-US" sz="3200" dirty="0"/>
              <a:t>, 3 moles of NH</a:t>
            </a:r>
            <a:r>
              <a:rPr lang="en-US" sz="3200" baseline="-25000" dirty="0"/>
              <a:t>3</a:t>
            </a:r>
            <a:r>
              <a:rPr lang="en-US" sz="3200" dirty="0"/>
              <a:t>, 4 moles of CO</a:t>
            </a:r>
            <a:r>
              <a:rPr lang="en-US" sz="3200" baseline="-25000" dirty="0"/>
              <a:t>2</a:t>
            </a:r>
            <a:r>
              <a:rPr lang="en-US" sz="3200" dirty="0"/>
              <a:t>, and 5 moles of N</a:t>
            </a:r>
            <a:r>
              <a:rPr lang="en-US" sz="3200" baseline="-25000" dirty="0"/>
              <a:t>2</a:t>
            </a:r>
            <a:r>
              <a:rPr lang="en-US" sz="3200" dirty="0"/>
              <a:t> exert a total pressure of 800. torr. What is the partial pressure of each gas?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15541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gas over water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467" y="1947333"/>
            <a:ext cx="10515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/>
                <a:ea typeface="华文宋体"/>
              </a:rPr>
              <a:t>Common way of experimentally measuring the volume of a gas.</a:t>
            </a:r>
          </a:p>
          <a:p>
            <a:endParaRPr lang="en-US" sz="2600" dirty="0">
              <a:latin typeface="Times New Roman"/>
              <a:ea typeface="华文宋体"/>
            </a:endParaRPr>
          </a:p>
          <a:p>
            <a:r>
              <a:rPr lang="en-US" sz="2600" dirty="0">
                <a:latin typeface="Times New Roman"/>
                <a:ea typeface="华文宋体"/>
              </a:rPr>
              <a:t>Measures displacement of water to get volume.</a:t>
            </a:r>
          </a:p>
          <a:p>
            <a:endParaRPr lang="en-US" sz="2600" dirty="0">
              <a:latin typeface="Times New Roman"/>
              <a:ea typeface="华文宋体"/>
            </a:endParaRPr>
          </a:p>
          <a:p>
            <a:r>
              <a:rPr lang="en-US" sz="2600" dirty="0">
                <a:latin typeface="Times New Roman"/>
                <a:ea typeface="华文宋体"/>
              </a:rPr>
              <a:t>Assumes atmospheric pressure is equal to pressure inside </a:t>
            </a:r>
            <a:r>
              <a:rPr lang="en-US" sz="2600" dirty="0" err="1">
                <a:latin typeface="Times New Roman"/>
                <a:ea typeface="华文宋体"/>
              </a:rPr>
              <a:t>burrette</a:t>
            </a:r>
            <a:r>
              <a:rPr lang="en-US" sz="2600" dirty="0">
                <a:latin typeface="Times New Roman"/>
                <a:ea typeface="华文宋体"/>
              </a:rPr>
              <a:t> or test tube if water levels are equal.  </a:t>
            </a:r>
          </a:p>
          <a:p>
            <a:endParaRPr lang="en-US" sz="2600" dirty="0">
              <a:latin typeface="Times New Roman"/>
              <a:ea typeface="华文宋体"/>
            </a:endParaRPr>
          </a:p>
          <a:p>
            <a:r>
              <a:rPr lang="en-US" sz="2600" dirty="0">
                <a:latin typeface="Times New Roman"/>
                <a:ea typeface="华文宋体"/>
              </a:rPr>
              <a:t>Use Dalton’s Law to account for vapor pressure of water (Table helps determine vapor pressure of water at particular temperatures).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357" y="1904349"/>
            <a:ext cx="10058400" cy="4023360"/>
          </a:xfrm>
        </p:spPr>
        <p:txBody>
          <a:bodyPr>
            <a:normAutofit/>
          </a:bodyPr>
          <a:lstStyle/>
          <a:p>
            <a:r>
              <a:rPr lang="en-US" sz="2800" dirty="0"/>
              <a:t>If 60.0 L of nitrogen is collected over water at 40.0 °C when the atmospheric pressure is 760.0 mm Hg, how many moles of nitrogen are collected?</a:t>
            </a:r>
            <a:endParaRPr lang="en-US" sz="3600" dirty="0"/>
          </a:p>
          <a:p>
            <a:r>
              <a:rPr lang="en-US" sz="3000" dirty="0"/>
              <a:t>Vapor pressure of water at 40.0</a:t>
            </a:r>
            <a:r>
              <a:rPr lang="en-US" sz="3000" baseline="30000" dirty="0"/>
              <a:t>o</a:t>
            </a:r>
            <a:r>
              <a:rPr lang="en-US" sz="3000" dirty="0"/>
              <a:t>C is 55.4 mmHg.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Temperature—what does it measure?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What is the exact relationship?</a:t>
                </a:r>
              </a:p>
              <a:p>
                <a:pPr marL="0" indent="0">
                  <a:buNone/>
                </a:pPr>
                <a:r>
                  <a:rPr lang="en-US" sz="3200" dirty="0"/>
                  <a:t>				</a:t>
                </a:r>
                <a:r>
                  <a:rPr lang="en-US" sz="4000" dirty="0"/>
                  <a:t>(KE)</a:t>
                </a:r>
                <a:r>
                  <a:rPr lang="en-US" sz="4000" baseline="-25000" dirty="0" err="1"/>
                  <a:t>avg</a:t>
                </a:r>
                <a:r>
                  <a:rPr lang="en-US" sz="4000" baseline="-25000" dirty="0"/>
                  <a:t> </a:t>
                </a: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RT</m:t>
                    </m:r>
                  </m:oMath>
                </a14:m>
                <a:endParaRPr lang="en-US" sz="4000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424" t="-3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9817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Mean Square Speed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9093" y="1845734"/>
                <a:ext cx="11513713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KE of particles is dependent on two things….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Speed of particles is determined as an average</a:t>
                </a:r>
              </a:p>
              <a:p>
                <a:pPr algn="ctr"/>
                <a:r>
                  <a:rPr lang="en-US" sz="2800" dirty="0" err="1"/>
                  <a:t>u</a:t>
                </a:r>
                <a:r>
                  <a:rPr lang="en-US" sz="2800" baseline="-25000" dirty="0" err="1"/>
                  <a:t>rms</a:t>
                </a:r>
                <a:r>
                  <a:rPr lang="en-US" sz="2800" baseline="-25000" dirty="0"/>
                  <a:t> </a:t>
                </a: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rad>
                  </m:oMath>
                </a14:m>
                <a:endParaRPr lang="en-US" sz="2800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9093" y="1845734"/>
                <a:ext cx="11513713" cy="4023360"/>
              </a:xfrm>
              <a:blipFill>
                <a:blip r:embed="rId2"/>
                <a:stretch>
                  <a:fillRect l="-1323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dirty="0"/>
                  <a:t>u</a:t>
                </a:r>
                <a:r>
                  <a:rPr lang="en-US" baseline="-25000" dirty="0" err="1"/>
                  <a:t>rms</a:t>
                </a:r>
                <a:r>
                  <a:rPr lang="en-US" baseline="-25000" dirty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4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26" y="1832855"/>
            <a:ext cx="11253560" cy="3576272"/>
          </a:xfrm>
        </p:spPr>
        <p:txBody>
          <a:bodyPr>
            <a:noAutofit/>
          </a:bodyPr>
          <a:lstStyle/>
          <a:p>
            <a:r>
              <a:rPr lang="en-US" sz="2800" dirty="0"/>
              <a:t>Desired units for </a:t>
            </a:r>
            <a:r>
              <a:rPr lang="en-US" sz="2800" dirty="0" err="1"/>
              <a:t>u</a:t>
            </a:r>
            <a:r>
              <a:rPr lang="en-US" sz="2800" baseline="-25000" dirty="0" err="1"/>
              <a:t>rms</a:t>
            </a:r>
            <a:r>
              <a:rPr lang="en-US" sz="2800" baseline="-25000" dirty="0"/>
              <a:t> </a:t>
            </a:r>
            <a:r>
              <a:rPr lang="en-US" sz="2800" dirty="0"/>
              <a:t>are meters per second. </a:t>
            </a:r>
          </a:p>
          <a:p>
            <a:pPr lvl="1"/>
            <a:r>
              <a:rPr lang="en-US" sz="2800" dirty="0"/>
              <a:t>R = 8.3145 J/</a:t>
            </a:r>
            <a:r>
              <a:rPr lang="en-US" sz="2800" dirty="0" err="1"/>
              <a:t>mol</a:t>
            </a:r>
            <a:r>
              <a:rPr lang="en-US" sz="2800" dirty="0">
                <a:latin typeface="Century Gothic" panose="020B0502020202020204" pitchFamily="34" charset="0"/>
              </a:rPr>
              <a:t>· </a:t>
            </a:r>
            <a:r>
              <a:rPr lang="en-US" sz="2800" dirty="0"/>
              <a:t>K</a:t>
            </a:r>
          </a:p>
          <a:p>
            <a:pPr lvl="2"/>
            <a:r>
              <a:rPr lang="en-US" sz="2400" dirty="0"/>
              <a:t>1 J = 1 kg</a:t>
            </a:r>
            <a:r>
              <a:rPr lang="en-US" sz="2400" dirty="0">
                <a:latin typeface="Century Gothic" panose="020B0502020202020204" pitchFamily="34" charset="0"/>
              </a:rPr>
              <a:t>·</a:t>
            </a:r>
            <a:r>
              <a:rPr lang="en-US" sz="2400" dirty="0"/>
              <a:t> m</a:t>
            </a:r>
            <a:r>
              <a:rPr lang="en-US" sz="2400" baseline="30000" dirty="0"/>
              <a:t>2</a:t>
            </a:r>
            <a:r>
              <a:rPr lang="en-US" sz="2400" dirty="0"/>
              <a:t>/s</a:t>
            </a:r>
            <a:r>
              <a:rPr lang="en-US" sz="2400" baseline="30000" dirty="0"/>
              <a:t>2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M = mass of 1 </a:t>
            </a:r>
            <a:r>
              <a:rPr lang="en-US" sz="2800" dirty="0" err="1"/>
              <a:t>mol</a:t>
            </a:r>
            <a:r>
              <a:rPr lang="en-US" sz="2800" dirty="0"/>
              <a:t> of gas particles in </a:t>
            </a:r>
            <a:r>
              <a:rPr lang="en-US" sz="2800" b="1" dirty="0"/>
              <a:t>kilograms</a:t>
            </a:r>
          </a:p>
          <a:p>
            <a:pPr lvl="1"/>
            <a:endParaRPr lang="en-US" sz="2400" baseline="30000" dirty="0"/>
          </a:p>
          <a:p>
            <a:pPr marL="201168" lvl="1" indent="0">
              <a:buNone/>
            </a:pPr>
            <a:r>
              <a:rPr lang="en-US" sz="2400" dirty="0"/>
              <a:t>Calculate the root mean square velocity for the atoms in a sample of helium gas at 25</a:t>
            </a:r>
            <a:r>
              <a:rPr lang="en-US" sz="2400" baseline="30000" dirty="0"/>
              <a:t>o</a:t>
            </a:r>
            <a:r>
              <a:rPr lang="en-US" sz="2400" dirty="0"/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1191331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oot mean square velocity of gas partic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315" y="1957588"/>
            <a:ext cx="4890881" cy="349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Maxwell-Boltzmann Distribution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690" y="2131050"/>
            <a:ext cx="44862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64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Graham’s Law of Effusion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0457" y="1897250"/>
                <a:ext cx="11109317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Rates of effusion of gases at the same temperature and pressure are inversely proportional to the square root of their molar masses.</a:t>
                </a:r>
              </a:p>
              <a:p>
                <a:endParaRPr lang="en-US" sz="28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𝑅𝑎𝑡𝑒</m:t>
                        </m:r>
                        <m:r>
                          <a:rPr lang="en-US" sz="4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𝑅𝑎𝑡𝑒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𝑀𝑀</m:t>
                            </m:r>
                            <m:r>
                              <a:rPr lang="en-US" sz="44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𝑀𝑀</m:t>
                            </m:r>
                            <m:r>
                              <a:rPr lang="en-US" sz="4400" b="0" i="1" baseline="-250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4400" dirty="0"/>
                  <a:t> </a:t>
                </a:r>
              </a:p>
              <a:p>
                <a:pPr algn="ctr"/>
                <a:endParaRPr lang="en-US" sz="4400" dirty="0"/>
              </a:p>
              <a:p>
                <a:pPr marL="0" indent="0" algn="ctr">
                  <a:buNone/>
                </a:pP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0457" y="1897250"/>
                <a:ext cx="11109317" cy="4023360"/>
              </a:xfrm>
              <a:blipFill rotWithShape="0">
                <a:blip r:embed="rId2"/>
                <a:stretch>
                  <a:fillRect l="-1097" t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590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KMT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1. Particles are far apart relative to size.</a:t>
            </a:r>
          </a:p>
          <a:p>
            <a:r>
              <a:rPr lang="en-US" sz="3600" dirty="0"/>
              <a:t>2. All collisions are elastic.</a:t>
            </a:r>
          </a:p>
          <a:p>
            <a:r>
              <a:rPr lang="en-US" sz="3600" dirty="0"/>
              <a:t>3. Particles are in constant motion.</a:t>
            </a:r>
          </a:p>
          <a:p>
            <a:r>
              <a:rPr lang="en-US" sz="3600" dirty="0"/>
              <a:t>4. No forces of attraction between particles.</a:t>
            </a:r>
          </a:p>
          <a:p>
            <a:r>
              <a:rPr lang="en-US" sz="3600" dirty="0"/>
              <a:t>5.  KE = 1/2mv</a:t>
            </a:r>
            <a:r>
              <a:rPr lang="en-US" sz="3600" baseline="30000" dirty="0"/>
              <a:t>2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88471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Stoichiometry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42" y="173736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 of gases—treat the same way as reactions of liquids and solids.</a:t>
            </a:r>
          </a:p>
          <a:p>
            <a:pPr marL="0" indent="0">
              <a:buClr>
                <a:srgbClr val="000000"/>
              </a:buClr>
              <a:buSzPct val="125000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Coefficients also represent the volumetric relationships in the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rxn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  <a:p>
            <a:r>
              <a:rPr lang="en-US" sz="2800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770" y="3188117"/>
            <a:ext cx="6290813" cy="305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74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725193"/>
            <a:ext cx="11014012" cy="4023360"/>
          </a:xfrm>
        </p:spPr>
        <p:txBody>
          <a:bodyPr>
            <a:normAutofit/>
          </a:bodyPr>
          <a:lstStyle/>
          <a:p>
            <a:r>
              <a:rPr lang="en-US" sz="2800" dirty="0"/>
              <a:t>Pressure—the force per unit area on a surface</a:t>
            </a:r>
          </a:p>
          <a:p>
            <a:pPr lvl="1"/>
            <a:r>
              <a:rPr lang="en-US" sz="2400" dirty="0"/>
              <a:t>Increased with increased number of collision of molecules </a:t>
            </a:r>
          </a:p>
          <a:p>
            <a:pPr lvl="1"/>
            <a:r>
              <a:rPr lang="en-US" sz="2400" dirty="0"/>
              <a:t>Depends on volume, temperature, and the number of molecules</a:t>
            </a:r>
          </a:p>
          <a:p>
            <a:r>
              <a:rPr lang="en-US" sz="2800" dirty="0"/>
              <a:t>Units (standard pressure = 1.00 </a:t>
            </a:r>
            <a:r>
              <a:rPr lang="en-US" sz="2800" dirty="0" err="1"/>
              <a:t>atm</a:t>
            </a:r>
            <a:r>
              <a:rPr lang="en-US" sz="2800" dirty="0"/>
              <a:t> = 760. mm Hg = 101.3 kPa = 760. torr)</a:t>
            </a:r>
          </a:p>
          <a:p>
            <a:pPr marL="201168" lvl="1" indent="0">
              <a:buNone/>
            </a:pPr>
            <a:endParaRPr lang="en-US" sz="2400" baseline="30000" dirty="0"/>
          </a:p>
          <a:p>
            <a:pPr lvl="1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12610"/>
              </p:ext>
            </p:extLst>
          </p:nvPr>
        </p:nvGraphicFramePr>
        <p:xfrm>
          <a:off x="1097280" y="3736873"/>
          <a:ext cx="10058400" cy="2114550"/>
        </p:xfrm>
        <a:graphic>
          <a:graphicData uri="http://schemas.openxmlformats.org/drawingml/2006/table">
            <a:tbl>
              <a:tblPr/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Pa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Pascal = 1 N/m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(SI unit)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psi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1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lb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/in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(English unit) = 6,891 Pa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Bar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10</a:t>
                      </a:r>
                      <a:r>
                        <a:rPr lang="pt-BR" sz="2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N/m</a:t>
                      </a:r>
                      <a:r>
                        <a:rPr lang="pt-BR" sz="2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= 101.3 kPa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Tor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1 mm Hg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101.3 kPa = 760 mm Hg = 14.70 psi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33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Pressure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39" y="2000420"/>
            <a:ext cx="8272287" cy="4023360"/>
          </a:xfrm>
        </p:spPr>
        <p:txBody>
          <a:bodyPr>
            <a:normAutofit/>
          </a:bodyPr>
          <a:lstStyle/>
          <a:p>
            <a:r>
              <a:rPr lang="en-US" sz="2400" dirty="0"/>
              <a:t>Barometer—device used to measure atmospheric pressure</a:t>
            </a:r>
          </a:p>
          <a:p>
            <a:pPr lvl="1"/>
            <a:r>
              <a:rPr lang="en-US" sz="2400" dirty="0"/>
              <a:t>Exact height of mercury depends on atmospheric pressure, or force per unit area.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442" y="1211239"/>
            <a:ext cx="3305819" cy="507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9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Laws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487" y="1737360"/>
            <a:ext cx="10867193" cy="4315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3 laws</a:t>
            </a:r>
          </a:p>
          <a:p>
            <a:pPr>
              <a:buNone/>
            </a:pPr>
            <a:r>
              <a:rPr lang="en-US" sz="2800" dirty="0"/>
              <a:t>-Boyle’s Law</a:t>
            </a:r>
          </a:p>
          <a:p>
            <a:pPr>
              <a:buNone/>
            </a:pPr>
            <a:r>
              <a:rPr lang="en-US" sz="2800" dirty="0"/>
              <a:t>-Charles’ Law</a:t>
            </a:r>
          </a:p>
          <a:p>
            <a:pPr>
              <a:buNone/>
            </a:pPr>
            <a:r>
              <a:rPr lang="en-US" sz="2800" dirty="0"/>
              <a:t>-Gay-Lussac’s Law</a:t>
            </a:r>
          </a:p>
          <a:p>
            <a:pPr>
              <a:buNone/>
            </a:pPr>
            <a:r>
              <a:rPr lang="en-US" sz="2800" dirty="0"/>
              <a:t>*All depend on pressure (</a:t>
            </a:r>
            <a:r>
              <a:rPr lang="en-US" sz="2800" dirty="0" err="1"/>
              <a:t>atm</a:t>
            </a:r>
            <a:r>
              <a:rPr lang="en-US" sz="2800" dirty="0"/>
              <a:t>), temperature (K), volume (L), and quantity (n = moles)</a:t>
            </a:r>
          </a:p>
          <a:p>
            <a:pPr>
              <a:buNone/>
            </a:pPr>
            <a:r>
              <a:rPr lang="en-US" sz="2800" dirty="0"/>
              <a:t>		Change one variable, it affects all three.</a:t>
            </a:r>
          </a:p>
          <a:p>
            <a:pPr>
              <a:buNone/>
            </a:pPr>
            <a:r>
              <a:rPr lang="en-US" sz="2800" dirty="0"/>
              <a:t>***Do not worry about memorizing names of laws, only care about relationships!!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(in your notes)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Convert the following units of pressure:</a:t>
            </a:r>
          </a:p>
          <a:p>
            <a:r>
              <a:rPr lang="en-US" sz="3200" dirty="0"/>
              <a:t>1.) 7.89 </a:t>
            </a:r>
            <a:r>
              <a:rPr lang="en-US" sz="3200" dirty="0" err="1"/>
              <a:t>atm</a:t>
            </a:r>
            <a:r>
              <a:rPr lang="en-US" sz="3200" dirty="0"/>
              <a:t> = ____________ mm Hg</a:t>
            </a:r>
          </a:p>
          <a:p>
            <a:r>
              <a:rPr lang="en-US" sz="3200" dirty="0"/>
              <a:t>2.) 204.5 </a:t>
            </a:r>
            <a:r>
              <a:rPr lang="en-US" sz="3200" dirty="0" err="1"/>
              <a:t>kPa</a:t>
            </a:r>
            <a:r>
              <a:rPr lang="en-US" sz="3200" dirty="0"/>
              <a:t> = ___________ </a:t>
            </a:r>
            <a:r>
              <a:rPr lang="en-US" sz="3200" dirty="0" err="1"/>
              <a:t>atm</a:t>
            </a:r>
            <a:r>
              <a:rPr lang="en-US" sz="3200" dirty="0"/>
              <a:t> </a:t>
            </a:r>
          </a:p>
          <a:p>
            <a:r>
              <a:rPr lang="en-US" sz="3200" dirty="0"/>
              <a:t>3.) 2.00 </a:t>
            </a:r>
            <a:r>
              <a:rPr lang="en-US" sz="3200" dirty="0" err="1"/>
              <a:t>atm</a:t>
            </a:r>
            <a:r>
              <a:rPr lang="en-US" sz="3200" dirty="0"/>
              <a:t> = _____________ mm Hg</a:t>
            </a:r>
          </a:p>
        </p:txBody>
      </p:sp>
    </p:spTree>
    <p:extLst>
      <p:ext uri="{BB962C8B-B14F-4D97-AF65-F5344CB8AC3E}">
        <p14:creationId xmlns:p14="http://schemas.microsoft.com/office/powerpoint/2010/main" val="298185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417" y="1737360"/>
            <a:ext cx="11586126" cy="4023360"/>
          </a:xfrm>
        </p:spPr>
        <p:txBody>
          <a:bodyPr>
            <a:noAutofit/>
          </a:bodyPr>
          <a:lstStyle/>
          <a:p>
            <a:r>
              <a:rPr lang="en-US" sz="2400" dirty="0"/>
              <a:t>Pressure-Volume relationship</a:t>
            </a:r>
          </a:p>
          <a:p>
            <a:r>
              <a:rPr lang="en-US" sz="2400" dirty="0"/>
              <a:t>Volume of a fixed mass of gas varies inversely with the pressure at constant temperature. </a:t>
            </a:r>
          </a:p>
          <a:p>
            <a:pPr marL="0" indent="0">
              <a:buNone/>
            </a:pPr>
            <a:r>
              <a:rPr lang="en-US" sz="2400" dirty="0"/>
              <a:t>Why? KMT</a:t>
            </a:r>
          </a:p>
          <a:p>
            <a:r>
              <a:rPr lang="en-US" sz="2400" dirty="0"/>
              <a:t>Decreased volume = more collisions = more pressure</a:t>
            </a:r>
          </a:p>
          <a:p>
            <a:pPr lvl="1"/>
            <a:endParaRPr lang="en-US" sz="2400" dirty="0"/>
          </a:p>
          <a:p>
            <a:pPr lvl="1"/>
            <a:r>
              <a:rPr lang="en-US" sz="3200" dirty="0"/>
              <a:t>Practice</a:t>
            </a:r>
          </a:p>
          <a:p>
            <a:pPr lvl="2"/>
            <a:r>
              <a:rPr lang="en-US" sz="2400" dirty="0"/>
              <a:t>A sample of oxygen gas has a volume of 150.0 </a:t>
            </a:r>
            <a:r>
              <a:rPr lang="en-US" sz="2400" dirty="0" err="1"/>
              <a:t>mL</a:t>
            </a:r>
            <a:r>
              <a:rPr lang="en-US" sz="2400" dirty="0"/>
              <a:t> when its pressure is 0.947 atm. What will the volume be if its pressure increases to 0.987 </a:t>
            </a:r>
            <a:r>
              <a:rPr lang="en-US" sz="2400" dirty="0" err="1"/>
              <a:t>atm</a:t>
            </a:r>
            <a:r>
              <a:rPr lang="en-US" sz="2400" dirty="0"/>
              <a:t> and the temperature remains constant?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" r="3204" b="-7566"/>
          <a:stretch/>
        </p:blipFill>
        <p:spPr>
          <a:xfrm>
            <a:off x="4735331" y="3923013"/>
            <a:ext cx="2335169" cy="43004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845734"/>
            <a:ext cx="11912958" cy="4374762"/>
          </a:xfrm>
        </p:spPr>
        <p:txBody>
          <a:bodyPr>
            <a:noAutofit/>
          </a:bodyPr>
          <a:lstStyle/>
          <a:p>
            <a:r>
              <a:rPr lang="en-US" sz="2800" dirty="0"/>
              <a:t>Temperature-Volume relationship </a:t>
            </a:r>
          </a:p>
          <a:p>
            <a:r>
              <a:rPr lang="en-US" sz="2800" dirty="0"/>
              <a:t>Volume of a fixed mass of gas varies directly with the temperature at constant pressure. </a:t>
            </a:r>
          </a:p>
          <a:p>
            <a:r>
              <a:rPr lang="en-US" sz="2800" dirty="0"/>
              <a:t>Units—Temperature is always in Kelvin.</a:t>
            </a:r>
          </a:p>
          <a:p>
            <a:pPr lvl="1"/>
            <a:r>
              <a:rPr lang="en-US" sz="2400" dirty="0"/>
              <a:t>Why?? </a:t>
            </a:r>
          </a:p>
          <a:p>
            <a:pPr lvl="1"/>
            <a:endParaRPr lang="en-US" sz="2400" dirty="0"/>
          </a:p>
          <a:p>
            <a:pPr lvl="1">
              <a:buNone/>
            </a:pPr>
            <a:r>
              <a:rPr lang="en-US" sz="2400" dirty="0"/>
              <a:t>*A sample of neon gas occupies a volume of 752 mL at 25</a:t>
            </a:r>
            <a:r>
              <a:rPr lang="en-US" sz="2400" baseline="30000" dirty="0"/>
              <a:t>o</a:t>
            </a:r>
            <a:r>
              <a:rPr lang="en-US" sz="2400" dirty="0"/>
              <a:t>C. What volume will the gas occupy at 50</a:t>
            </a:r>
            <a:r>
              <a:rPr lang="en-US" sz="2400" baseline="30000" dirty="0"/>
              <a:t>o</a:t>
            </a:r>
            <a:r>
              <a:rPr lang="en-US" sz="2400" dirty="0"/>
              <a:t>C if the pressure remains constant?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7024</TotalTime>
  <Words>1483</Words>
  <Application>Microsoft Macintosh PowerPoint</Application>
  <PresentationFormat>Widescreen</PresentationFormat>
  <Paragraphs>166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Century Gothic</vt:lpstr>
      <vt:lpstr>Times New Roman</vt:lpstr>
      <vt:lpstr>Times New Roman Bold</vt:lpstr>
      <vt:lpstr>Retrospect</vt:lpstr>
      <vt:lpstr>Gas Laws</vt:lpstr>
      <vt:lpstr>PowerPoint Presentation</vt:lpstr>
      <vt:lpstr>KMT</vt:lpstr>
      <vt:lpstr>Pressure</vt:lpstr>
      <vt:lpstr>Measuring Pressure </vt:lpstr>
      <vt:lpstr>Gas Laws </vt:lpstr>
      <vt:lpstr>Warm up (in your notes)</vt:lpstr>
      <vt:lpstr>Boyle’s Law</vt:lpstr>
      <vt:lpstr>Charles’s Law</vt:lpstr>
      <vt:lpstr>Gay-Lussac’s Law</vt:lpstr>
      <vt:lpstr>Combined Gas Law</vt:lpstr>
      <vt:lpstr>On a clean sheet of paper…</vt:lpstr>
      <vt:lpstr>Ideal Gas Law</vt:lpstr>
      <vt:lpstr>PV = nRT</vt:lpstr>
      <vt:lpstr>Ideal gas constant </vt:lpstr>
      <vt:lpstr>Practice</vt:lpstr>
      <vt:lpstr>Finding molar mass of a gas</vt:lpstr>
      <vt:lpstr>Finding Density </vt:lpstr>
      <vt:lpstr>Practice</vt:lpstr>
      <vt:lpstr>Dalton’s Law of Partial Pressure</vt:lpstr>
      <vt:lpstr>Practice</vt:lpstr>
      <vt:lpstr>Partial Pressures and Mole Fractions</vt:lpstr>
      <vt:lpstr>Collecting gas over water</vt:lpstr>
      <vt:lpstr>Practice</vt:lpstr>
      <vt:lpstr>Temperature—what does it measure?</vt:lpstr>
      <vt:lpstr>Root Mean Square Speed</vt:lpstr>
      <vt:lpstr>urms = √(3RT/M)</vt:lpstr>
      <vt:lpstr>Maxwell-Boltzmann Distribution</vt:lpstr>
      <vt:lpstr>Graham’s Law of Effusion</vt:lpstr>
      <vt:lpstr>Gas Stoichiometry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Laws</dc:title>
  <dc:creator>Virginia Powers</dc:creator>
  <cp:lastModifiedBy>Virginia Powers</cp:lastModifiedBy>
  <cp:revision>91</cp:revision>
  <cp:lastPrinted>2015-10-29T12:53:25Z</cp:lastPrinted>
  <dcterms:created xsi:type="dcterms:W3CDTF">2016-11-07T01:05:27Z</dcterms:created>
  <dcterms:modified xsi:type="dcterms:W3CDTF">2020-04-27T18:51:09Z</dcterms:modified>
</cp:coreProperties>
</file>