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4" d="100"/>
          <a:sy n="64" d="100"/>
        </p:scale>
        <p:origin x="1404" y="72"/>
      </p:cViewPr>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sz="quarter" idx="1"/>
          </p:nvPr>
        </p:nvSpPr>
        <p:spPr>
          <a:xfrm>
            <a:off x="3970939" y="1"/>
            <a:ext cx="3037840" cy="463408"/>
          </a:xfrm>
          <a:prstGeom prst="rect">
            <a:avLst/>
          </a:prstGeom>
        </p:spPr>
        <p:txBody>
          <a:bodyPr vert="horz" lIns="92492" tIns="46246" rIns="92492" bIns="46246" rtlCol="0"/>
          <a:lstStyle>
            <a:lvl1pPr algn="r">
              <a:defRPr sz="1200"/>
            </a:lvl1pPr>
          </a:lstStyle>
          <a:p>
            <a:fld id="{38D6FE3C-34D8-4B4B-9273-D907B0A3B964}" type="datetimeFigureOut">
              <a:rPr lang="en-US"/>
              <a:t>10/7/2020</a:t>
            </a:fld>
            <a:endParaRPr/>
          </a:p>
        </p:txBody>
      </p:sp>
      <p:sp>
        <p:nvSpPr>
          <p:cNvPr id="4" name="Footer Placeholder 3"/>
          <p:cNvSpPr>
            <a:spLocks noGrp="1"/>
          </p:cNvSpPr>
          <p:nvPr>
            <p:ph type="ftr" sz="quarter" idx="2"/>
          </p:nvPr>
        </p:nvSpPr>
        <p:spPr>
          <a:xfrm>
            <a:off x="0" y="8772670"/>
            <a:ext cx="3037840" cy="463407"/>
          </a:xfrm>
          <a:prstGeom prst="rect">
            <a:avLst/>
          </a:prstGeom>
        </p:spPr>
        <p:txBody>
          <a:bodyPr vert="horz" lIns="92492" tIns="46246" rIns="92492" bIns="46246" rtlCol="0" anchor="b"/>
          <a:lstStyle>
            <a:lvl1pPr algn="l">
              <a:defRPr sz="1200"/>
            </a:lvl1pPr>
          </a:lstStyle>
          <a:p>
            <a:endParaRPr/>
          </a:p>
        </p:txBody>
      </p:sp>
      <p:sp>
        <p:nvSpPr>
          <p:cNvPr id="5" name="Slide Number Placeholder 4"/>
          <p:cNvSpPr>
            <a:spLocks noGrp="1"/>
          </p:cNvSpPr>
          <p:nvPr>
            <p:ph type="sldNum" sz="quarter" idx="3"/>
          </p:nvPr>
        </p:nvSpPr>
        <p:spPr>
          <a:xfrm>
            <a:off x="3970939" y="8772670"/>
            <a:ext cx="3037840" cy="463407"/>
          </a:xfrm>
          <a:prstGeom prst="rect">
            <a:avLst/>
          </a:prstGeom>
        </p:spPr>
        <p:txBody>
          <a:bodyPr vert="horz" lIns="92492" tIns="46246" rIns="92492" bIns="46246"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idx="1"/>
          </p:nvPr>
        </p:nvSpPr>
        <p:spPr>
          <a:xfrm>
            <a:off x="3970939" y="1"/>
            <a:ext cx="3037840" cy="463408"/>
          </a:xfrm>
          <a:prstGeom prst="rect">
            <a:avLst/>
          </a:prstGeom>
        </p:spPr>
        <p:txBody>
          <a:bodyPr vert="horz" lIns="92492" tIns="46246" rIns="92492" bIns="46246" rtlCol="0"/>
          <a:lstStyle>
            <a:lvl1pPr algn="r">
              <a:defRPr sz="1200"/>
            </a:lvl1pPr>
          </a:lstStyle>
          <a:p>
            <a:fld id="{1D0FF5F4-5691-49AF-9E16-FB22826F7264}" type="datetimeFigureOut">
              <a:rPr lang="en-US"/>
              <a:t>10/7/2020</a:t>
            </a:fld>
            <a:endParaRPr/>
          </a:p>
        </p:txBody>
      </p:sp>
      <p:sp>
        <p:nvSpPr>
          <p:cNvPr id="4" name="Slide Image Placeholder 3"/>
          <p:cNvSpPr>
            <a:spLocks noGrp="1" noRot="1" noChangeAspect="1"/>
          </p:cNvSpPr>
          <p:nvPr>
            <p:ph type="sldImg" idx="2"/>
          </p:nvPr>
        </p:nvSpPr>
        <p:spPr>
          <a:xfrm>
            <a:off x="1487488" y="1154113"/>
            <a:ext cx="4035425" cy="3117850"/>
          </a:xfrm>
          <a:prstGeom prst="rect">
            <a:avLst/>
          </a:prstGeom>
          <a:noFill/>
          <a:ln w="12700">
            <a:solidFill>
              <a:prstClr val="black"/>
            </a:solidFill>
          </a:ln>
        </p:spPr>
        <p:txBody>
          <a:bodyPr vert="horz" lIns="92492" tIns="46246" rIns="92492" bIns="46246" rtlCol="0" anchor="ctr"/>
          <a:lstStyle/>
          <a:p>
            <a:endParaRPr/>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2492" tIns="46246" rIns="92492" bIns="46246"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70"/>
            <a:ext cx="3037840" cy="463407"/>
          </a:xfrm>
          <a:prstGeom prst="rect">
            <a:avLst/>
          </a:prstGeom>
        </p:spPr>
        <p:txBody>
          <a:bodyPr vert="horz" lIns="92492" tIns="46246" rIns="92492" bIns="46246" rtlCol="0" anchor="b"/>
          <a:lstStyle>
            <a:lvl1pPr algn="l">
              <a:defRPr sz="1200"/>
            </a:lvl1pPr>
          </a:lstStyle>
          <a:p>
            <a:endParaRPr/>
          </a:p>
        </p:txBody>
      </p:sp>
      <p:sp>
        <p:nvSpPr>
          <p:cNvPr id="7" name="Slide Number Placeholder 6"/>
          <p:cNvSpPr>
            <a:spLocks noGrp="1"/>
          </p:cNvSpPr>
          <p:nvPr>
            <p:ph type="sldNum" sz="quarter" idx="5"/>
          </p:nvPr>
        </p:nvSpPr>
        <p:spPr>
          <a:xfrm>
            <a:off x="3970939" y="8772670"/>
            <a:ext cx="3037840" cy="463407"/>
          </a:xfrm>
          <a:prstGeom prst="rect">
            <a:avLst/>
          </a:prstGeom>
        </p:spPr>
        <p:txBody>
          <a:bodyPr vert="horz" lIns="92492" tIns="46246" rIns="92492" bIns="46246"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a:t>Click icon to add picture</a:t>
            </a:r>
          </a:p>
        </p:txBody>
      </p:sp>
    </p:spTree>
    <p:extLst>
      <p:ext uri="{BB962C8B-B14F-4D97-AF65-F5344CB8AC3E}">
        <p14:creationId xmlns:p14="http://schemas.microsoft.com/office/powerpoint/2010/main" val="1184508751"/>
      </p:ext>
    </p:extLst>
  </p:cSld>
  <p:clrMapOvr>
    <a:masterClrMapping/>
  </p:clrMapOvr>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10/7/2020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alsde.edu/sec/fp/Pages/home.asp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p:txBody>
          <a:bodyPr/>
          <a:lstStyle/>
          <a:p>
            <a:r>
              <a:rPr lang="en-US" dirty="0"/>
              <a:t>Where Can I Learn More?</a:t>
            </a:r>
          </a:p>
        </p:txBody>
      </p:sp>
      <p:sp>
        <p:nvSpPr>
          <p:cNvPr id="5" name="Text Placeholder 4"/>
          <p:cNvSpPr>
            <a:spLocks noGrp="1"/>
          </p:cNvSpPr>
          <p:nvPr>
            <p:ph type="body" sz="quarter" idx="22"/>
          </p:nvPr>
        </p:nvSpPr>
        <p:spPr/>
        <p:txBody>
          <a:bodyPr/>
          <a:lstStyle/>
          <a:p>
            <a:pPr algn="ctr"/>
            <a:r>
              <a:rPr lang="en-US" dirty="0" err="1"/>
              <a:t>Straughn</a:t>
            </a:r>
            <a:r>
              <a:rPr lang="en-US" dirty="0"/>
              <a:t> </a:t>
            </a:r>
          </a:p>
          <a:p>
            <a:pPr algn="ctr"/>
            <a:r>
              <a:rPr lang="en-US" dirty="0"/>
              <a:t>Middle School</a:t>
            </a:r>
          </a:p>
          <a:p>
            <a:pPr algn="ctr"/>
            <a:endParaRPr lang="en-US" dirty="0"/>
          </a:p>
          <a:p>
            <a:pPr algn="ctr"/>
            <a:r>
              <a:rPr lang="en-US" dirty="0"/>
              <a:t>2020-2021</a:t>
            </a:r>
          </a:p>
        </p:txBody>
      </p:sp>
      <p:sp>
        <p:nvSpPr>
          <p:cNvPr id="7" name="Text Placeholder 6"/>
          <p:cNvSpPr>
            <a:spLocks noGrp="1"/>
          </p:cNvSpPr>
          <p:nvPr>
            <p:ph type="body" sz="quarter" idx="28"/>
          </p:nvPr>
        </p:nvSpPr>
        <p:spPr/>
        <p:txBody>
          <a:bodyPr/>
          <a:lstStyle/>
          <a:p>
            <a:endParaRPr lang="en-US"/>
          </a:p>
        </p:txBody>
      </p:sp>
      <p:sp>
        <p:nvSpPr>
          <p:cNvPr id="11" name="Text Placeholder 10"/>
          <p:cNvSpPr>
            <a:spLocks noGrp="1"/>
          </p:cNvSpPr>
          <p:nvPr>
            <p:ph type="body" sz="quarter" idx="61"/>
          </p:nvPr>
        </p:nvSpPr>
        <p:spPr>
          <a:xfrm>
            <a:off x="3703319" y="5814185"/>
            <a:ext cx="2423160" cy="642938"/>
          </a:xfrm>
        </p:spPr>
        <p:txBody>
          <a:bodyPr/>
          <a:lstStyle/>
          <a:p>
            <a:r>
              <a:rPr lang="en-US" sz="1400" b="1" dirty="0"/>
              <a:t>Chris Thomasson, </a:t>
            </a:r>
            <a:endParaRPr lang="en-US" sz="1400" dirty="0"/>
          </a:p>
          <a:p>
            <a:r>
              <a:rPr lang="en-US" sz="1400" b="1" dirty="0"/>
              <a:t>Covington County Schools</a:t>
            </a:r>
            <a:endParaRPr lang="en-US" sz="1400" dirty="0"/>
          </a:p>
          <a:p>
            <a:r>
              <a:rPr lang="en-US" sz="1400" b="1" dirty="0"/>
              <a:t>Federal Programs Director</a:t>
            </a:r>
            <a:endParaRPr lang="en-US" sz="1400" dirty="0"/>
          </a:p>
          <a:p>
            <a:r>
              <a:rPr lang="en-US" sz="1400" dirty="0"/>
              <a:t>(334) 222-7571</a:t>
            </a:r>
          </a:p>
        </p:txBody>
      </p:sp>
      <p:sp>
        <p:nvSpPr>
          <p:cNvPr id="13" name="Text Placeholder 12"/>
          <p:cNvSpPr>
            <a:spLocks noGrp="1"/>
          </p:cNvSpPr>
          <p:nvPr>
            <p:ph type="body" sz="quarter" idx="63"/>
          </p:nvPr>
        </p:nvSpPr>
        <p:spPr>
          <a:xfrm>
            <a:off x="7142048" y="5593405"/>
            <a:ext cx="2423160" cy="1383928"/>
          </a:xfrm>
        </p:spPr>
        <p:txBody>
          <a:bodyPr/>
          <a:lstStyle/>
          <a:p>
            <a:endParaRPr lang="en-US" sz="1400" dirty="0"/>
          </a:p>
          <a:p>
            <a:r>
              <a:rPr lang="en-US" sz="1100" dirty="0"/>
              <a:t>Principal</a:t>
            </a:r>
          </a:p>
          <a:p>
            <a:r>
              <a:rPr lang="en-US" sz="1100" dirty="0"/>
              <a:t> Cassandra Anderson</a:t>
            </a:r>
          </a:p>
          <a:p>
            <a:r>
              <a:rPr lang="en-US" sz="1100" dirty="0"/>
              <a:t>Asst. Principal</a:t>
            </a:r>
          </a:p>
          <a:p>
            <a:r>
              <a:rPr lang="en-US" sz="1100" dirty="0"/>
              <a:t> Daniel Rodgers</a:t>
            </a:r>
          </a:p>
          <a:p>
            <a:r>
              <a:rPr lang="en-US" sz="1100" dirty="0"/>
              <a:t>29324 </a:t>
            </a:r>
            <a:r>
              <a:rPr lang="en-US" sz="1100" dirty="0" err="1"/>
              <a:t>Straughn</a:t>
            </a:r>
            <a:r>
              <a:rPr lang="en-US" sz="1100" dirty="0"/>
              <a:t> School Road</a:t>
            </a:r>
          </a:p>
          <a:p>
            <a:r>
              <a:rPr lang="en-US" sz="1100" dirty="0"/>
              <a:t>Andalusia, Al 36421</a:t>
            </a:r>
          </a:p>
          <a:p>
            <a:r>
              <a:rPr lang="en-US" sz="1100" dirty="0"/>
              <a:t>334-222-4090</a:t>
            </a:r>
          </a:p>
        </p:txBody>
      </p:sp>
      <p:sp>
        <p:nvSpPr>
          <p:cNvPr id="16" name="TextBox 15"/>
          <p:cNvSpPr txBox="1"/>
          <p:nvPr/>
        </p:nvSpPr>
        <p:spPr>
          <a:xfrm>
            <a:off x="6965004" y="836579"/>
            <a:ext cx="2811294" cy="2554545"/>
          </a:xfrm>
          <a:prstGeom prst="rect">
            <a:avLst/>
          </a:prstGeom>
          <a:noFill/>
        </p:spPr>
        <p:txBody>
          <a:bodyPr wrap="square" rtlCol="0">
            <a:spAutoFit/>
          </a:bodyPr>
          <a:lstStyle/>
          <a:p>
            <a:r>
              <a:rPr lang="en-US" sz="3200" b="1" dirty="0">
                <a:latin typeface="Aharoni" panose="02010803020104030203" pitchFamily="2" charset="-79"/>
                <a:cs typeface="Aharoni" panose="02010803020104030203" pitchFamily="2" charset="-79"/>
              </a:rPr>
              <a:t>What is Title I and How does it Impact our School?</a:t>
            </a:r>
          </a:p>
        </p:txBody>
      </p:sp>
      <p:sp>
        <p:nvSpPr>
          <p:cNvPr id="20" name="TextBox 19"/>
          <p:cNvSpPr txBox="1"/>
          <p:nvPr/>
        </p:nvSpPr>
        <p:spPr>
          <a:xfrm>
            <a:off x="3570051" y="1624519"/>
            <a:ext cx="2821021" cy="3693319"/>
          </a:xfrm>
          <a:prstGeom prst="rect">
            <a:avLst/>
          </a:prstGeom>
          <a:noFill/>
        </p:spPr>
        <p:txBody>
          <a:bodyPr wrap="square" rtlCol="0">
            <a:spAutoFit/>
          </a:bodyPr>
          <a:lstStyle/>
          <a:p>
            <a:r>
              <a:rPr lang="en-US" i="1" dirty="0"/>
              <a:t>Alabama State Department of Education</a:t>
            </a:r>
          </a:p>
          <a:p>
            <a:endParaRPr lang="en-US" dirty="0"/>
          </a:p>
          <a:p>
            <a:r>
              <a:rPr lang="en-US" sz="1200" u="sng" dirty="0">
                <a:hlinkClick r:id="rId2"/>
              </a:rPr>
              <a:t>http://www.alsde.edu/sec/fp/Pages/home.aspx</a:t>
            </a:r>
            <a:endParaRPr lang="en-US" sz="1200" dirty="0"/>
          </a:p>
          <a:p>
            <a:r>
              <a:rPr lang="en-US" sz="1200" dirty="0"/>
              <a:t> </a:t>
            </a:r>
            <a:endParaRPr lang="en-US" sz="1200" b="1" i="1" dirty="0"/>
          </a:p>
          <a:p>
            <a:endParaRPr lang="en-US" sz="1400" b="1" i="1" dirty="0"/>
          </a:p>
          <a:p>
            <a:endParaRPr lang="en-US" sz="1400" b="1" i="1" dirty="0"/>
          </a:p>
          <a:p>
            <a:r>
              <a:rPr lang="en-US" sz="1400" b="1" i="1" dirty="0"/>
              <a:t>For Additional </a:t>
            </a:r>
            <a:endParaRPr lang="en-US" sz="1400" dirty="0"/>
          </a:p>
          <a:p>
            <a:r>
              <a:rPr lang="en-US" sz="1400" b="1" i="1" dirty="0"/>
              <a:t>Questions </a:t>
            </a:r>
            <a:endParaRPr lang="en-US" sz="1400" dirty="0"/>
          </a:p>
          <a:p>
            <a:r>
              <a:rPr lang="en-US" sz="1400" b="1" i="1" dirty="0"/>
              <a:t>or to </a:t>
            </a:r>
            <a:endParaRPr lang="en-US" sz="1400" dirty="0"/>
          </a:p>
          <a:p>
            <a:r>
              <a:rPr lang="en-US" sz="1400" b="1" i="1" dirty="0"/>
              <a:t>Provide Feedback About our Programs… </a:t>
            </a:r>
            <a:endParaRPr lang="en-US" sz="1400" dirty="0"/>
          </a:p>
          <a:p>
            <a:r>
              <a:rPr lang="en-US" sz="1400" dirty="0"/>
              <a:t> </a:t>
            </a:r>
          </a:p>
          <a:p>
            <a:r>
              <a:rPr lang="en-US" sz="1400" b="1" i="1" dirty="0"/>
              <a:t>Please contact:</a:t>
            </a:r>
            <a:endParaRPr lang="en-US" sz="1400" dirty="0"/>
          </a:p>
          <a:p>
            <a:r>
              <a:rPr lang="en-US" b="1" i="1" dirty="0"/>
              <a:t> </a:t>
            </a:r>
            <a:endParaRPr lang="en-US" dirty="0"/>
          </a:p>
        </p:txBody>
      </p:sp>
      <p:sp>
        <p:nvSpPr>
          <p:cNvPr id="27" name="TextBox 26"/>
          <p:cNvSpPr txBox="1"/>
          <p:nvPr/>
        </p:nvSpPr>
        <p:spPr>
          <a:xfrm>
            <a:off x="237744" y="3463047"/>
            <a:ext cx="2816352" cy="2862322"/>
          </a:xfrm>
          <a:prstGeom prst="rect">
            <a:avLst/>
          </a:prstGeom>
          <a:noFill/>
        </p:spPr>
        <p:txBody>
          <a:bodyPr wrap="square" rtlCol="0">
            <a:spAutoFit/>
          </a:bodyPr>
          <a:lstStyle/>
          <a:p>
            <a:r>
              <a:rPr lang="en-US" sz="1200" b="1" u="sng" dirty="0"/>
              <a:t>Allocations for 2018-2019</a:t>
            </a:r>
            <a:r>
              <a:rPr lang="en-US" sz="1200" dirty="0"/>
              <a:t> </a:t>
            </a:r>
          </a:p>
          <a:p>
            <a:endParaRPr lang="en-US" sz="1200" dirty="0"/>
          </a:p>
          <a:p>
            <a:r>
              <a:rPr lang="en-US" sz="1200" dirty="0"/>
              <a:t>Per Pupil Allocation	      $476.47</a:t>
            </a:r>
          </a:p>
          <a:p>
            <a:r>
              <a:rPr lang="en-US" sz="1200" dirty="0"/>
              <a:t>Total Allocation                     $76,235.20</a:t>
            </a:r>
          </a:p>
          <a:p>
            <a:r>
              <a:rPr lang="en-US" sz="1200" dirty="0"/>
              <a:t>Salaries and Benefits            $44,832.38</a:t>
            </a:r>
          </a:p>
          <a:p>
            <a:r>
              <a:rPr lang="en-US" sz="1200" dirty="0"/>
              <a:t>Instructional Aid	$16,600.00</a:t>
            </a:r>
          </a:p>
          <a:p>
            <a:r>
              <a:rPr lang="en-US" sz="1200" dirty="0"/>
              <a:t>Substitutes	         	      $323.04  School Level:</a:t>
            </a:r>
          </a:p>
          <a:p>
            <a:r>
              <a:rPr lang="en-US" sz="1200" dirty="0"/>
              <a:t>Library	                           $5,000.00</a:t>
            </a:r>
          </a:p>
          <a:p>
            <a:r>
              <a:rPr lang="en-US" sz="1200" dirty="0"/>
              <a:t>Technology		  $8,479.78</a:t>
            </a:r>
          </a:p>
          <a:p>
            <a:r>
              <a:rPr lang="en-US" sz="1200" dirty="0"/>
              <a:t>Supplies		  $1,000.00</a:t>
            </a:r>
          </a:p>
          <a:p>
            <a:r>
              <a:rPr lang="en-US" sz="1200" dirty="0"/>
              <a:t>Parental Involvement	      $782.22</a:t>
            </a:r>
          </a:p>
          <a:p>
            <a:r>
              <a:rPr lang="en-US" sz="1200" dirty="0"/>
              <a:t> </a:t>
            </a:r>
          </a:p>
          <a:p>
            <a:r>
              <a:rPr lang="en-US" sz="1200" b="1" dirty="0"/>
              <a:t>Total Budgeted                $77,017.42</a:t>
            </a:r>
            <a:endParaRPr lang="en-US" sz="1200" dirty="0"/>
          </a:p>
          <a:p>
            <a:r>
              <a:rPr lang="en-US" sz="1200" dirty="0"/>
              <a:t>(with Parental Involvement)</a:t>
            </a:r>
          </a:p>
        </p:txBody>
      </p:sp>
      <p:pic>
        <p:nvPicPr>
          <p:cNvPr id="28" name="Picture Placeholder 27"/>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tretch>
            <a:fillRect/>
          </a:stretch>
        </p:blipFill>
        <p:spPr>
          <a:xfrm>
            <a:off x="237744" y="622571"/>
            <a:ext cx="2816351" cy="2500008"/>
          </a:xfrm>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23"/>
          <p:cNvSpPr>
            <a:spLocks noGrp="1"/>
          </p:cNvSpPr>
          <p:nvPr>
            <p:ph type="body" sz="quarter" idx="64"/>
          </p:nvPr>
        </p:nvSpPr>
        <p:spPr/>
        <p:txBody>
          <a:bodyPr/>
          <a:lstStyle/>
          <a:p>
            <a:r>
              <a:rPr lang="en-US" dirty="0"/>
              <a:t>Keep in contact with your child’s teacher through telephone, conversations, or email </a:t>
            </a:r>
          </a:p>
          <a:p>
            <a:r>
              <a:rPr lang="en-US" dirty="0"/>
              <a:t>Participate in school-based events that are intended for attendance of all families (e.g., open houses, concerts, curriculum meetings…) </a:t>
            </a:r>
          </a:p>
          <a:p>
            <a:r>
              <a:rPr lang="en-US" dirty="0"/>
              <a:t>Serve as a role model, showing your child that you support his/her progress in school </a:t>
            </a:r>
          </a:p>
          <a:p>
            <a:r>
              <a:rPr lang="en-US" dirty="0"/>
              <a:t>Keep your child’s teacher informed about events in your child’s life that may affect his/her performance in school </a:t>
            </a:r>
          </a:p>
          <a:p>
            <a:r>
              <a:rPr lang="en-US" dirty="0"/>
              <a:t>Support your child’s extra-curricular activities </a:t>
            </a:r>
          </a:p>
          <a:p>
            <a:r>
              <a:rPr lang="en-US" dirty="0"/>
              <a:t>Discuss ideas for parent involvement with your child’s teacher and parent organization </a:t>
            </a:r>
          </a:p>
        </p:txBody>
      </p:sp>
      <p:sp>
        <p:nvSpPr>
          <p:cNvPr id="25" name="Text Placeholder 24"/>
          <p:cNvSpPr>
            <a:spLocks noGrp="1"/>
          </p:cNvSpPr>
          <p:nvPr>
            <p:ph type="body" sz="quarter" idx="65"/>
          </p:nvPr>
        </p:nvSpPr>
        <p:spPr/>
        <p:txBody>
          <a:bodyPr/>
          <a:lstStyle/>
          <a:p>
            <a:r>
              <a:rPr lang="en-US" dirty="0"/>
              <a:t>How Can I Get Involved? </a:t>
            </a:r>
          </a:p>
        </p:txBody>
      </p:sp>
      <p:sp>
        <p:nvSpPr>
          <p:cNvPr id="10" name="Text Placeholder 9"/>
          <p:cNvSpPr>
            <a:spLocks noGrp="1"/>
          </p:cNvSpPr>
          <p:nvPr>
            <p:ph type="body" sz="quarter" idx="31"/>
          </p:nvPr>
        </p:nvSpPr>
        <p:spPr/>
        <p:txBody>
          <a:bodyPr/>
          <a:lstStyle/>
          <a:p>
            <a:pPr marL="0" indent="0">
              <a:buNone/>
            </a:pPr>
            <a:r>
              <a:rPr lang="en-US" dirty="0"/>
              <a:t>Title I is a program through which most school districts receive federal funding to provide </a:t>
            </a:r>
            <a:r>
              <a:rPr lang="en-US" b="1" dirty="0"/>
              <a:t>supplemental </a:t>
            </a:r>
            <a:r>
              <a:rPr lang="en-US" dirty="0"/>
              <a:t>instruction for students who qualify. The funds for each school district are based on a state formula that is calculated by the number of students from economically disadvantaged homes. </a:t>
            </a:r>
          </a:p>
          <a:p>
            <a:pPr marL="0" indent="0">
              <a:buNone/>
            </a:pPr>
            <a:r>
              <a:rPr lang="en-US" dirty="0"/>
              <a:t>Students who qualify for academic support may be served in the areas of Language Arts and/or Mathematics. Title I funds are used to support mathematics instruction through the RTI process.</a:t>
            </a:r>
          </a:p>
          <a:p>
            <a:pPr marL="0" indent="0">
              <a:buNone/>
            </a:pPr>
            <a:r>
              <a:rPr lang="en-US" dirty="0"/>
              <a:t>The goal of the Title I program is to provide the instructional services the students need in order to increase student performance and academic achievement. </a:t>
            </a:r>
          </a:p>
          <a:p>
            <a:pPr marL="0" indent="0">
              <a:buNone/>
            </a:pPr>
            <a:r>
              <a:rPr lang="en-US" dirty="0"/>
              <a:t>Parental involvement is a critical component in student success. Please, make every effort to get involved in your child’s education and be a partner in their educational experience. </a:t>
            </a:r>
          </a:p>
        </p:txBody>
      </p:sp>
      <p:sp>
        <p:nvSpPr>
          <p:cNvPr id="11" name="Text Placeholder 10"/>
          <p:cNvSpPr>
            <a:spLocks noGrp="1"/>
          </p:cNvSpPr>
          <p:nvPr>
            <p:ph type="body" sz="quarter" idx="58"/>
          </p:nvPr>
        </p:nvSpPr>
        <p:spPr/>
        <p:txBody>
          <a:bodyPr/>
          <a:lstStyle/>
          <a:p>
            <a:pPr algn="ctr"/>
            <a:r>
              <a:rPr lang="en-US" dirty="0"/>
              <a:t>What is Title I?</a:t>
            </a:r>
          </a:p>
        </p:txBody>
      </p:sp>
      <p:sp>
        <p:nvSpPr>
          <p:cNvPr id="12" name="Text Placeholder 11"/>
          <p:cNvSpPr>
            <a:spLocks noGrp="1"/>
          </p:cNvSpPr>
          <p:nvPr>
            <p:ph type="body" sz="quarter" idx="62"/>
          </p:nvPr>
        </p:nvSpPr>
        <p:spPr>
          <a:xfrm>
            <a:off x="3674623" y="696686"/>
            <a:ext cx="2551080" cy="6313714"/>
          </a:xfrm>
        </p:spPr>
        <p:txBody>
          <a:bodyPr/>
          <a:lstStyle/>
          <a:p>
            <a:pPr algn="ctr"/>
            <a:r>
              <a:rPr lang="en-US" sz="1200" b="1" dirty="0"/>
              <a:t>School-Parent Compact</a:t>
            </a:r>
          </a:p>
          <a:p>
            <a:r>
              <a:rPr lang="en-US" dirty="0"/>
              <a:t>Federal legislation requires that each district receiving Title I funds establish a School-Parent Compact to promote a collaborative effort to improve student academic achievement. Working together to educate the students, the staff and parents/guardians agree to implement the following: </a:t>
            </a:r>
          </a:p>
          <a:p>
            <a:r>
              <a:rPr lang="en-US" b="1" dirty="0"/>
              <a:t>The Schools: </a:t>
            </a:r>
            <a:endParaRPr lang="en-US" dirty="0"/>
          </a:p>
          <a:p>
            <a:pPr marL="171450" indent="-171450">
              <a:buFont typeface="Arial" panose="020B0604020202020204" pitchFamily="34" charset="0"/>
              <a:buChar char="•"/>
            </a:pPr>
            <a:r>
              <a:rPr lang="en-US" dirty="0"/>
              <a:t>Will provide research based instruction and intervention services </a:t>
            </a:r>
          </a:p>
          <a:p>
            <a:pPr marL="171450" indent="-171450">
              <a:buFont typeface="Arial" panose="020B0604020202020204" pitchFamily="34" charset="0"/>
              <a:buChar char="•"/>
            </a:pPr>
            <a:r>
              <a:rPr lang="en-US" dirty="0"/>
              <a:t>Will monitor student progress frequently to assess the success of interventions and adjust instruction as necessary </a:t>
            </a:r>
          </a:p>
          <a:p>
            <a:pPr marL="171450" indent="-171450">
              <a:buFont typeface="Arial" panose="020B0604020202020204" pitchFamily="34" charset="0"/>
              <a:buChar char="•"/>
            </a:pPr>
            <a:r>
              <a:rPr lang="en-US" dirty="0"/>
              <a:t>Will communicate with families on an ongoing basis regarding the students’ academic progress. </a:t>
            </a:r>
          </a:p>
          <a:p>
            <a:pPr marL="171450" indent="-171450">
              <a:buFont typeface="Arial" panose="020B0604020202020204" pitchFamily="34" charset="0"/>
              <a:buChar char="•"/>
            </a:pPr>
            <a:r>
              <a:rPr lang="en-US" dirty="0"/>
              <a:t>Will encourage parents/guardians to become involved in the governance of the school.  </a:t>
            </a:r>
          </a:p>
          <a:p>
            <a:r>
              <a:rPr lang="en-US" b="1" dirty="0"/>
              <a:t>The Parents: </a:t>
            </a:r>
            <a:endParaRPr lang="en-US" dirty="0"/>
          </a:p>
          <a:p>
            <a:pPr marL="171450" indent="-171450">
              <a:buFont typeface="Arial" panose="020B0604020202020204" pitchFamily="34" charset="0"/>
              <a:buChar char="•"/>
            </a:pPr>
            <a:r>
              <a:rPr lang="en-US" dirty="0"/>
              <a:t>Will send their children to school prepared to learn, and on time. </a:t>
            </a:r>
          </a:p>
          <a:p>
            <a:pPr marL="171450" indent="-171450">
              <a:buFont typeface="Arial" panose="020B0604020202020204" pitchFamily="34" charset="0"/>
              <a:buChar char="•"/>
            </a:pPr>
            <a:r>
              <a:rPr lang="en-US" dirty="0"/>
              <a:t>Will attend at least one parent/teacher conference a year to discuss the academic progress of their children. </a:t>
            </a:r>
          </a:p>
          <a:p>
            <a:pPr marL="171450" indent="-171450">
              <a:buFont typeface="Arial" panose="020B0604020202020204" pitchFamily="34" charset="0"/>
              <a:buChar char="•"/>
            </a:pPr>
            <a:r>
              <a:rPr lang="en-US" dirty="0"/>
              <a:t>Will assist their children with their homework assignments on a regular basis to ensure completeness and accuracy. </a:t>
            </a:r>
          </a:p>
        </p:txBody>
      </p: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tle I SMS Tri-fold" id="{B96CB34B-9A75-4945-90D3-7E02A506D5DE}" vid="{8A328136-AC87-428C-B5B2-01C9049C66C5}"/>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I SMS Tri-fold</Template>
  <TotalTime>0</TotalTime>
  <Words>425</Words>
  <Application>Microsoft Office PowerPoint</Application>
  <PresentationFormat>Custom</PresentationFormat>
  <Paragraphs>68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Aharoni</vt:lpstr>
      <vt:lpstr>Arial</vt:lpstr>
      <vt:lpstr>Calibri</vt:lpstr>
      <vt:lpstr>Calibri Light</vt:lpstr>
      <vt:lpstr>Georgia</vt:lpstr>
      <vt:lpstr>Winter Brochure 11 x 8.5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2018-10-02T20:39:42Z</dcterms:created>
  <dcterms:modified xsi:type="dcterms:W3CDTF">2020-10-07T15:18:23Z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