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2" r:id="rId5"/>
    <p:sldId id="273" r:id="rId6"/>
    <p:sldId id="277" r:id="rId7"/>
    <p:sldId id="264" r:id="rId8"/>
    <p:sldId id="259" r:id="rId9"/>
    <p:sldId id="260" r:id="rId10"/>
    <p:sldId id="261" r:id="rId11"/>
    <p:sldId id="262" r:id="rId12"/>
    <p:sldId id="263" r:id="rId13"/>
    <p:sldId id="270" r:id="rId14"/>
    <p:sldId id="271" r:id="rId15"/>
    <p:sldId id="266" r:id="rId16"/>
    <p:sldId id="274" r:id="rId17"/>
    <p:sldId id="275" r:id="rId18"/>
    <p:sldId id="268" r:id="rId19"/>
    <p:sldId id="276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8" d="100"/>
          <a:sy n="78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4E070-DB77-4E49-AB04-057AA0E74724}" type="datetimeFigureOut">
              <a:rPr lang="en-US" smtClean="0"/>
              <a:t>8/24/19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20750-9310-A849-884C-06D3A2A5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0750-9310-A849-884C-06D3A2A559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smtClean="0"/>
              <a:pPr/>
              <a:t>‹#›</a:t>
            </a:fld>
            <a:endParaRPr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226911">
            <a:off x="4944943" y="3620297"/>
            <a:ext cx="3474720" cy="230732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226911">
            <a:off x="591446" y="3603822"/>
            <a:ext cx="3346642" cy="21833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smtClean="0"/>
              <a:pPr/>
              <a:t>‹#›</a:t>
            </a:fld>
            <a:endParaRPr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79DE321-194D-FE45-9CFB-050867E1D404}" type="datetimeFigureOut">
              <a:rPr lang="en-US" smtClean="0"/>
              <a:pPr/>
              <a:t>8/24/19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EC1E3C8-24DC-A447-BF00-2FEC335A9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johnson@bledsoecountyschool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5638800"/>
            <a:ext cx="8001000" cy="1219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0"/>
                </a:solidFill>
                <a:latin typeface="Papyrus Condensed"/>
              </a:rPr>
              <a:t>Preparing for Life after High School </a:t>
            </a:r>
            <a:endParaRPr lang="en-US" sz="4800" b="1" dirty="0">
              <a:solidFill>
                <a:srgbClr val="000090"/>
              </a:solidFill>
              <a:latin typeface="Papyrus Condensed"/>
            </a:endParaRPr>
          </a:p>
        </p:txBody>
      </p:sp>
      <p:pic>
        <p:nvPicPr>
          <p:cNvPr id="4" name="Picture 3" descr="TN-Promise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53484">
            <a:off x="326835" y="531955"/>
            <a:ext cx="2445475" cy="2015502"/>
          </a:xfrm>
          <a:prstGeom prst="rect">
            <a:avLst/>
          </a:prstGeom>
        </p:spPr>
      </p:pic>
      <p:pic>
        <p:nvPicPr>
          <p:cNvPr id="6" name="Picture 5" descr="college-h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4759">
            <a:off x="6286719" y="457936"/>
            <a:ext cx="2363836" cy="2081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7736" y="2438400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CLASS OF 2020</a:t>
            </a:r>
            <a:endParaRPr lang="en-US" sz="96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Private Scholarships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Employer Scholarships – La-Z-Boy, TVA, Coca Cola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Local Scholarships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Online Search Pages</a:t>
            </a:r>
          </a:p>
          <a:p>
            <a:pPr lvl="1"/>
            <a:r>
              <a:rPr lang="en-US" b="1" dirty="0" err="1" smtClean="0">
                <a:solidFill>
                  <a:srgbClr val="000090"/>
                </a:solidFill>
              </a:rPr>
              <a:t>FastWeb.com</a:t>
            </a:r>
            <a:endParaRPr lang="en-US" b="1" dirty="0">
              <a:solidFill>
                <a:srgbClr val="000090"/>
              </a:solidFill>
            </a:endParaRPr>
          </a:p>
          <a:p>
            <a:pPr lvl="1"/>
            <a:r>
              <a:rPr lang="en-US" b="1" dirty="0" err="1" smtClean="0">
                <a:solidFill>
                  <a:srgbClr val="000090"/>
                </a:solidFill>
              </a:rPr>
              <a:t>StudentScholarships.org</a:t>
            </a:r>
            <a:endParaRPr lang="en-US" b="1" dirty="0">
              <a:solidFill>
                <a:srgbClr val="000090"/>
              </a:solidFill>
            </a:endParaRPr>
          </a:p>
          <a:p>
            <a:pPr lvl="1"/>
            <a:r>
              <a:rPr lang="en-US" b="1" dirty="0" smtClean="0">
                <a:solidFill>
                  <a:srgbClr val="000090"/>
                </a:solidFill>
              </a:rPr>
              <a:t>JLV College Counseling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Counselor Door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FAFSA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All State and Federal Money is applied through the FAFSA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Pell Grants, Stafford Loans, HOPE Scholarship, TSAC Assistance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Cannot apply until October 1, </a:t>
            </a:r>
            <a:r>
              <a:rPr lang="en-US" b="1" dirty="0" smtClean="0">
                <a:solidFill>
                  <a:srgbClr val="000090"/>
                </a:solidFill>
              </a:rPr>
              <a:t>2019 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Create an FSA ID now – See Handout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Deadline January 15, </a:t>
            </a:r>
            <a:r>
              <a:rPr lang="en-US" b="1" dirty="0" smtClean="0">
                <a:solidFill>
                  <a:srgbClr val="000090"/>
                </a:solidFill>
              </a:rPr>
              <a:t>2020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Requires Personal &amp; Financial Information (</a:t>
            </a:r>
            <a:r>
              <a:rPr lang="en-US" b="1" dirty="0" smtClean="0">
                <a:solidFill>
                  <a:srgbClr val="000090"/>
                </a:solidFill>
              </a:rPr>
              <a:t>2018 </a:t>
            </a:r>
            <a:r>
              <a:rPr lang="en-US" b="1" dirty="0" smtClean="0">
                <a:solidFill>
                  <a:srgbClr val="000090"/>
                </a:solidFill>
              </a:rPr>
              <a:t>Taxes)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TN Promise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495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Pays tuition for up to 2 years of post high school training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Certification in Technical Program (Welding, EMT, Surgical Tech, etc.)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2 year degree program at community college (</a:t>
            </a:r>
            <a:r>
              <a:rPr lang="en-US" b="1" dirty="0" err="1" smtClean="0">
                <a:solidFill>
                  <a:srgbClr val="000090"/>
                </a:solidFill>
              </a:rPr>
              <a:t>Chatt</a:t>
            </a:r>
            <a:r>
              <a:rPr lang="en-US" b="1" dirty="0" smtClean="0">
                <a:solidFill>
                  <a:srgbClr val="000090"/>
                </a:solidFill>
              </a:rPr>
              <a:t> State, Roane State, etc)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2 year degree program at some 4 year schools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Must apply by November 1</a:t>
            </a:r>
            <a:r>
              <a:rPr lang="en-US" b="1" baseline="30000" dirty="0" smtClean="0">
                <a:solidFill>
                  <a:srgbClr val="000090"/>
                </a:solidFill>
              </a:rPr>
              <a:t>st</a:t>
            </a:r>
            <a:r>
              <a:rPr lang="en-US" b="1" dirty="0" smtClean="0">
                <a:solidFill>
                  <a:srgbClr val="000090"/>
                </a:solidFill>
              </a:rPr>
              <a:t>  – NO EXTENSIONS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Application is live now at </a:t>
            </a:r>
            <a:r>
              <a:rPr lang="en-US" b="1" dirty="0" err="1" smtClean="0">
                <a:solidFill>
                  <a:srgbClr val="000090"/>
                </a:solidFill>
              </a:rPr>
              <a:t>www.tnpromise.gov</a:t>
            </a:r>
            <a:endParaRPr 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n promise g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274638"/>
            <a:ext cx="8267700" cy="62007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FREE ACT Retake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All seniors have the opportunity to retake the ACT Tuesday, October </a:t>
            </a:r>
            <a:r>
              <a:rPr lang="en-US" dirty="0" smtClean="0">
                <a:solidFill>
                  <a:srgbClr val="000090"/>
                </a:solidFill>
              </a:rPr>
              <a:t>1</a:t>
            </a:r>
            <a:r>
              <a:rPr lang="en-US" baseline="30000" dirty="0" smtClean="0">
                <a:solidFill>
                  <a:srgbClr val="000090"/>
                </a:solidFill>
              </a:rPr>
              <a:t>st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at no cost.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Test will be given at BCHS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Registration will take place at school the last week of September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You must take the ACT at least once in order to graduate</a:t>
            </a:r>
          </a:p>
        </p:txBody>
      </p:sp>
    </p:spTree>
    <p:extLst>
      <p:ext uri="{BB962C8B-B14F-4D97-AF65-F5344CB8AC3E}">
        <p14:creationId xmlns:p14="http://schemas.microsoft.com/office/powerpoint/2010/main" val="205143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COLLEGE VISITS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Students are highly encouraged to take college </a:t>
            </a:r>
            <a:r>
              <a:rPr lang="en-US" b="1" dirty="0" smtClean="0">
                <a:solidFill>
                  <a:srgbClr val="000090"/>
                </a:solidFill>
              </a:rPr>
              <a:t>visits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Currently planning a Senior College Field Trip to UTC/Lee University and Cleveland State; TCAT Crossville and Roane State, and Chattanooga State.  More Information on these trips once dates are confirmed.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Seniors are encouraged to use days when school is not in session for </a:t>
            </a:r>
            <a:r>
              <a:rPr lang="en-US" b="1" dirty="0" smtClean="0">
                <a:solidFill>
                  <a:srgbClr val="000090"/>
                </a:solidFill>
              </a:rPr>
              <a:t>their personal </a:t>
            </a:r>
            <a:r>
              <a:rPr lang="en-US" b="1" dirty="0" smtClean="0">
                <a:solidFill>
                  <a:srgbClr val="000090"/>
                </a:solidFill>
              </a:rPr>
              <a:t>visits, but they do have 2 school days they can use without an absence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These visits must be approved in advance – Form is in my </a:t>
            </a:r>
            <a:r>
              <a:rPr lang="en-US" b="1" dirty="0" smtClean="0">
                <a:solidFill>
                  <a:srgbClr val="000090"/>
                </a:solidFill>
              </a:rPr>
              <a:t>office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Job Shadowing can be counted as a college visit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If more days are needed, you must get prior approval</a:t>
            </a:r>
            <a:endParaRPr 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Military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Military Recruiters will be scheduling visits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Any student who is interested in the military needs to let Mr. </a:t>
            </a:r>
            <a:r>
              <a:rPr lang="en-US" b="1" dirty="0" err="1" smtClean="0">
                <a:solidFill>
                  <a:srgbClr val="000090"/>
                </a:solidFill>
              </a:rPr>
              <a:t>VanWinkle</a:t>
            </a:r>
            <a:r>
              <a:rPr lang="en-US" b="1" dirty="0" smtClean="0">
                <a:solidFill>
                  <a:srgbClr val="000090"/>
                </a:solidFill>
              </a:rPr>
              <a:t> or myself know so we can hook you up with the recruiters when they come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The ASVAB will be given this Fall to all juniors and seniors.  While the ASVAB has great general career aptitude knowledge it is a requirement for military.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2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WORK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Career  </a:t>
            </a:r>
            <a:r>
              <a:rPr lang="en-US" b="1" smtClean="0">
                <a:solidFill>
                  <a:srgbClr val="000090"/>
                </a:solidFill>
              </a:rPr>
              <a:t>&amp; College Fair </a:t>
            </a:r>
            <a:r>
              <a:rPr lang="en-US" b="1" dirty="0" smtClean="0">
                <a:solidFill>
                  <a:srgbClr val="000090"/>
                </a:solidFill>
              </a:rPr>
              <a:t>will be held </a:t>
            </a:r>
            <a:r>
              <a:rPr lang="en-US" b="1" smtClean="0">
                <a:solidFill>
                  <a:srgbClr val="000090"/>
                </a:solidFill>
              </a:rPr>
              <a:t>in March @ BCHS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Important to work on resume and interviewing skills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Create a list of references (teachers, previous employers)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Look for jobs opportunities – newspaper, social media/online, referrals from other employees, Tennessee Career Centers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1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Attendance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Don’t let Senioritis kill you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You are still subject to State and County Truancy Laws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It is extremely important to maintain your attendance to avoid course failure or juvenile court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Contact Information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Cyndi Johnson, School Counselor</a:t>
            </a:r>
          </a:p>
          <a:p>
            <a:pPr lvl="1"/>
            <a:r>
              <a:rPr lang="en-US" b="1" dirty="0" smtClean="0">
                <a:solidFill>
                  <a:srgbClr val="000090"/>
                </a:solidFill>
              </a:rPr>
              <a:t>423-447-6851</a:t>
            </a:r>
          </a:p>
          <a:p>
            <a:pPr lvl="1"/>
            <a:r>
              <a:rPr lang="en-US" b="1" dirty="0" smtClean="0">
                <a:solidFill>
                  <a:srgbClr val="000090"/>
                </a:solidFill>
                <a:hlinkClick r:id="rId2"/>
              </a:rPr>
              <a:t>cjohnson@bledsoecountyschools.org</a:t>
            </a:r>
            <a:endParaRPr lang="en-US" b="1" dirty="0" smtClean="0">
              <a:solidFill>
                <a:srgbClr val="000090"/>
              </a:solidFill>
            </a:endParaRPr>
          </a:p>
          <a:p>
            <a:pPr lvl="1"/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Billy </a:t>
            </a:r>
            <a:r>
              <a:rPr lang="en-US" b="1" dirty="0" err="1" smtClean="0">
                <a:solidFill>
                  <a:srgbClr val="000090"/>
                </a:solidFill>
              </a:rPr>
              <a:t>VanWinkle</a:t>
            </a:r>
            <a:r>
              <a:rPr lang="en-US" b="1" dirty="0" smtClean="0">
                <a:solidFill>
                  <a:srgbClr val="000090"/>
                </a:solidFill>
              </a:rPr>
              <a:t>, Advise TN Advisor</a:t>
            </a:r>
          </a:p>
          <a:p>
            <a:pPr lvl="1"/>
            <a:r>
              <a:rPr lang="en-US" b="1" dirty="0" smtClean="0">
                <a:solidFill>
                  <a:srgbClr val="000090"/>
                </a:solidFill>
              </a:rPr>
              <a:t>423-447-6851</a:t>
            </a:r>
          </a:p>
          <a:p>
            <a:pPr lvl="1"/>
            <a:r>
              <a:rPr lang="en-US" dirty="0" err="1" smtClean="0"/>
              <a:t>billy.vanwinkle@tn.gov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551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Agenda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Important Senior Dates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College Application </a:t>
            </a:r>
            <a:r>
              <a:rPr lang="en-US" b="1" dirty="0" smtClean="0">
                <a:solidFill>
                  <a:srgbClr val="000090"/>
                </a:solidFill>
              </a:rPr>
              <a:t>Process (4 yr., 2 yr., TCAT)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Financial Aid (Scholarships, FAFSA, TN Promise)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ACT Testing – FREE RETAKE OPPORTUNITY!!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College Visit Days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Attendance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Questions?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CollegeCounsel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04999"/>
            <a:ext cx="7080097" cy="473003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Senior Dates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Graduation			May </a:t>
            </a:r>
            <a:r>
              <a:rPr lang="en-US" b="1" dirty="0" smtClean="0">
                <a:solidFill>
                  <a:srgbClr val="000090"/>
                </a:solidFill>
              </a:rPr>
              <a:t>15, 2020 @ 8:00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Class Night			May </a:t>
            </a:r>
            <a:r>
              <a:rPr lang="en-US" b="1" dirty="0" smtClean="0">
                <a:solidFill>
                  <a:srgbClr val="000090"/>
                </a:solidFill>
              </a:rPr>
              <a:t>14, 2020 @ 6:00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TN Promise Mandatory </a:t>
            </a:r>
            <a:r>
              <a:rPr lang="en-US" b="1" dirty="0" err="1" smtClean="0">
                <a:solidFill>
                  <a:srgbClr val="000090"/>
                </a:solidFill>
              </a:rPr>
              <a:t>Mtg</a:t>
            </a:r>
            <a:r>
              <a:rPr lang="en-US" b="1" dirty="0" smtClean="0">
                <a:solidFill>
                  <a:srgbClr val="000090"/>
                </a:solidFill>
              </a:rPr>
              <a:t>	March 31, 2020 @ 2:30pm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Career Fair @ BCHS		March 19, 2020 @ 8:00 - Noon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TN </a:t>
            </a:r>
            <a:r>
              <a:rPr lang="en-US" b="1" dirty="0" smtClean="0">
                <a:solidFill>
                  <a:srgbClr val="000090"/>
                </a:solidFill>
              </a:rPr>
              <a:t>Promise Deadline	</a:t>
            </a:r>
            <a:r>
              <a:rPr lang="en-US" b="1" dirty="0" smtClean="0">
                <a:solidFill>
                  <a:srgbClr val="000090"/>
                </a:solidFill>
              </a:rPr>
              <a:t>	November </a:t>
            </a:r>
            <a:r>
              <a:rPr lang="en-US" b="1" dirty="0" smtClean="0">
                <a:solidFill>
                  <a:srgbClr val="000090"/>
                </a:solidFill>
              </a:rPr>
              <a:t>1, </a:t>
            </a:r>
            <a:r>
              <a:rPr lang="en-US" b="1" dirty="0" smtClean="0">
                <a:solidFill>
                  <a:srgbClr val="000090"/>
                </a:solidFill>
              </a:rPr>
              <a:t>2019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TN </a:t>
            </a:r>
            <a:r>
              <a:rPr lang="en-US" b="1" dirty="0" smtClean="0">
                <a:solidFill>
                  <a:srgbClr val="000090"/>
                </a:solidFill>
              </a:rPr>
              <a:t>Promise </a:t>
            </a:r>
            <a:r>
              <a:rPr lang="en-US" b="1" dirty="0" err="1" smtClean="0">
                <a:solidFill>
                  <a:srgbClr val="000090"/>
                </a:solidFill>
              </a:rPr>
              <a:t>Mtg</a:t>
            </a:r>
            <a:r>
              <a:rPr lang="en-US" b="1" dirty="0" smtClean="0">
                <a:solidFill>
                  <a:srgbClr val="000090"/>
                </a:solidFill>
              </a:rPr>
              <a:t> #1		October </a:t>
            </a:r>
            <a:r>
              <a:rPr lang="en-US" b="1" dirty="0">
                <a:solidFill>
                  <a:srgbClr val="000090"/>
                </a:solidFill>
              </a:rPr>
              <a:t>3</a:t>
            </a:r>
            <a:r>
              <a:rPr lang="en-US" b="1" dirty="0" smtClean="0">
                <a:solidFill>
                  <a:srgbClr val="000090"/>
                </a:solidFill>
              </a:rPr>
              <a:t>, 2019 @ 10</a:t>
            </a:r>
            <a:r>
              <a:rPr lang="en-US" b="1" dirty="0" smtClean="0">
                <a:solidFill>
                  <a:srgbClr val="000090"/>
                </a:solidFill>
              </a:rPr>
              <a:t>:15 am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FAFSA Open		</a:t>
            </a:r>
            <a:r>
              <a:rPr lang="en-US" b="1" dirty="0" smtClean="0">
                <a:solidFill>
                  <a:srgbClr val="000090"/>
                </a:solidFill>
              </a:rPr>
              <a:t>	October </a:t>
            </a:r>
            <a:r>
              <a:rPr lang="en-US" b="1" dirty="0" smtClean="0">
                <a:solidFill>
                  <a:srgbClr val="000090"/>
                </a:solidFill>
              </a:rPr>
              <a:t>1, </a:t>
            </a:r>
            <a:r>
              <a:rPr lang="en-US" b="1" dirty="0" smtClean="0">
                <a:solidFill>
                  <a:srgbClr val="000090"/>
                </a:solidFill>
              </a:rPr>
              <a:t>2019 -- Jan </a:t>
            </a:r>
            <a:r>
              <a:rPr lang="en-US" b="1" dirty="0" smtClean="0">
                <a:solidFill>
                  <a:srgbClr val="000090"/>
                </a:solidFill>
              </a:rPr>
              <a:t>15, </a:t>
            </a:r>
            <a:r>
              <a:rPr lang="en-US" b="1" dirty="0" smtClean="0">
                <a:solidFill>
                  <a:srgbClr val="000090"/>
                </a:solidFill>
              </a:rPr>
              <a:t>2020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ACT </a:t>
            </a:r>
            <a:r>
              <a:rPr lang="en-US" b="1" dirty="0" smtClean="0">
                <a:solidFill>
                  <a:srgbClr val="000090"/>
                </a:solidFill>
              </a:rPr>
              <a:t>Senior Retake 		October </a:t>
            </a:r>
            <a:r>
              <a:rPr lang="en-US" b="1" dirty="0" smtClean="0">
                <a:solidFill>
                  <a:srgbClr val="000090"/>
                </a:solidFill>
              </a:rPr>
              <a:t>1, 2019   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College App Week		</a:t>
            </a:r>
            <a:r>
              <a:rPr lang="en-US" b="1" dirty="0" smtClean="0">
                <a:solidFill>
                  <a:srgbClr val="000090"/>
                </a:solidFill>
              </a:rPr>
              <a:t>September 16 – 20, 2019</a:t>
            </a:r>
            <a:endParaRPr lang="en-US" b="1" dirty="0" smtClean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Path to College Events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4114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College App Week	</a:t>
            </a:r>
            <a:r>
              <a:rPr lang="en-US" b="1" dirty="0" smtClean="0">
                <a:solidFill>
                  <a:srgbClr val="000090"/>
                </a:solidFill>
              </a:rPr>
              <a:t>September 16-20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Scholarships 101		</a:t>
            </a:r>
            <a:r>
              <a:rPr lang="en-US" b="1" dirty="0" smtClean="0">
                <a:solidFill>
                  <a:srgbClr val="000090"/>
                </a:solidFill>
              </a:rPr>
              <a:t>September </a:t>
            </a:r>
            <a:r>
              <a:rPr lang="en-US" b="1" dirty="0" smtClean="0">
                <a:solidFill>
                  <a:srgbClr val="000090"/>
                </a:solidFill>
              </a:rPr>
              <a:t>18</a:t>
            </a:r>
            <a:endParaRPr lang="en-US" b="1" dirty="0" smtClean="0">
              <a:solidFill>
                <a:srgbClr val="000090"/>
              </a:solidFill>
            </a:endParaRP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90"/>
                </a:solidFill>
              </a:rPr>
              <a:t>FAFSA Frenzy		</a:t>
            </a:r>
            <a:r>
              <a:rPr lang="en-US" b="1" dirty="0" smtClean="0">
                <a:solidFill>
                  <a:srgbClr val="000090"/>
                </a:solidFill>
              </a:rPr>
              <a:t>October 8   </a:t>
            </a:r>
            <a:r>
              <a:rPr lang="en-US" b="1" dirty="0">
                <a:solidFill>
                  <a:srgbClr val="000090"/>
                </a:solidFill>
              </a:rPr>
              <a:t>5</a:t>
            </a:r>
            <a:r>
              <a:rPr lang="en-US" b="1" dirty="0" smtClean="0">
                <a:solidFill>
                  <a:srgbClr val="000090"/>
                </a:solidFill>
              </a:rPr>
              <a:t>:</a:t>
            </a:r>
            <a:r>
              <a:rPr lang="en-US" b="1" dirty="0">
                <a:solidFill>
                  <a:srgbClr val="000090"/>
                </a:solidFill>
              </a:rPr>
              <a:t>00 – </a:t>
            </a:r>
            <a:r>
              <a:rPr lang="en-US" b="1" dirty="0" smtClean="0">
                <a:solidFill>
                  <a:srgbClr val="000090"/>
                </a:solidFill>
              </a:rPr>
              <a:t>8:00 @ </a:t>
            </a:r>
            <a:r>
              <a:rPr lang="en-US" b="1" dirty="0" err="1" smtClean="0">
                <a:solidFill>
                  <a:srgbClr val="000090"/>
                </a:solidFill>
              </a:rPr>
              <a:t>Rigsby</a:t>
            </a:r>
            <a:endParaRPr lang="en-US" b="1" dirty="0">
              <a:solidFill>
                <a:srgbClr val="00009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90"/>
                </a:solidFill>
              </a:rPr>
              <a:t>				October 10  3:00 – 6:00 @ BCHS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rgbClr val="000090"/>
                </a:solidFill>
              </a:rPr>
              <a:t>	</a:t>
            </a:r>
            <a:r>
              <a:rPr lang="en-US" b="1" dirty="0" smtClean="0">
                <a:solidFill>
                  <a:srgbClr val="000090"/>
                </a:solidFill>
              </a:rPr>
              <a:t>			October 22  5:00 – 8:00 @ Wheeler</a:t>
            </a:r>
            <a:r>
              <a:rPr lang="en-US" b="1" dirty="0">
                <a:solidFill>
                  <a:srgbClr val="000090"/>
                </a:solidFill>
              </a:rPr>
              <a:t>				</a:t>
            </a:r>
            <a:r>
              <a:rPr lang="en-US" b="1" dirty="0" smtClean="0">
                <a:solidFill>
                  <a:srgbClr val="000090"/>
                </a:solidFill>
              </a:rPr>
              <a:t>October 26  9</a:t>
            </a:r>
            <a:r>
              <a:rPr lang="en-US" b="1" dirty="0">
                <a:solidFill>
                  <a:srgbClr val="000090"/>
                </a:solidFill>
              </a:rPr>
              <a:t>:00 – 12:</a:t>
            </a:r>
            <a:r>
              <a:rPr lang="en-US" b="1" dirty="0" smtClean="0">
                <a:solidFill>
                  <a:srgbClr val="000090"/>
                </a:solidFill>
              </a:rPr>
              <a:t>00 @ BCHS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College Signing Day	</a:t>
            </a:r>
            <a:r>
              <a:rPr lang="en-US" b="1" dirty="0" smtClean="0">
                <a:solidFill>
                  <a:srgbClr val="000090"/>
                </a:solidFill>
              </a:rPr>
              <a:t>May 1</a:t>
            </a:r>
            <a:endParaRPr lang="en-US" b="1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5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NEXT Guides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Each Senior Received a Next Guide Friday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This Guide is a Go-To Manual with information for all students no matter what their goal after high school is (College, Military, or Work)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Guides will be used in Classroom Lessons as well as One-on-One meetings with seniors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We are fortunate to be one of 30 schools in TN to receive printed versions of this guide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9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0"/>
                </a:solidFill>
              </a:rPr>
              <a:t>Chatt</a:t>
            </a:r>
            <a:r>
              <a:rPr lang="en-US" b="1" dirty="0" smtClean="0">
                <a:solidFill>
                  <a:srgbClr val="000090"/>
                </a:solidFill>
              </a:rPr>
              <a:t> State College Fair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September 5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Over 80 Colleges represented including 2 year and 4 year colleges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Military Recruiters will also be represented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Permission Slips are due tomorrow, August 26 – NO EXCEPTIONS!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All seniors received permission slips Friday 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3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College Applications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List of </a:t>
            </a:r>
            <a:r>
              <a:rPr lang="en-US" b="1" dirty="0" smtClean="0">
                <a:solidFill>
                  <a:srgbClr val="000090"/>
                </a:solidFill>
              </a:rPr>
              <a:t>Colleges (at least 1 Community College)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Check Priority Application Dates – Differ for each school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All Colleges will require a copy of your High School transcript when you apply and after you graduate.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Do not wait until the last minute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Request Transcripts from Mrs. Johnson – Clipboard in her office</a:t>
            </a:r>
            <a:endParaRPr 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Financial Aid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College Scholarships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Private Scholarships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State &amp; Federal Money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TN Promise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Scholarships 101 – September </a:t>
            </a:r>
            <a:r>
              <a:rPr lang="en-US" b="1" dirty="0" smtClean="0">
                <a:solidFill>
                  <a:srgbClr val="000090"/>
                </a:solidFill>
              </a:rPr>
              <a:t>18th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DO NOT PROCRASTINATE</a:t>
            </a:r>
            <a:endParaRPr 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College Scholarships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Determine your list of colleges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Check Due Dates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Application &amp; Scholarship Due Dates can differ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Most financial aid will come from the college you will attend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University, Freshman, Academic, &amp; Department Scholarships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1288</TotalTime>
  <Words>773</Words>
  <Application>Microsoft Macintosh PowerPoint</Application>
  <PresentationFormat>On-screen Show (4:3)</PresentationFormat>
  <Paragraphs>116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Travelogue</vt:lpstr>
      <vt:lpstr>PowerPoint Presentation</vt:lpstr>
      <vt:lpstr>Agenda</vt:lpstr>
      <vt:lpstr>Senior Dates</vt:lpstr>
      <vt:lpstr>Path to College Events</vt:lpstr>
      <vt:lpstr>NEXT Guides</vt:lpstr>
      <vt:lpstr>Chatt State College Fair</vt:lpstr>
      <vt:lpstr>College Applications</vt:lpstr>
      <vt:lpstr>Financial Aid</vt:lpstr>
      <vt:lpstr>College Scholarships</vt:lpstr>
      <vt:lpstr>Private Scholarships</vt:lpstr>
      <vt:lpstr>FAFSA</vt:lpstr>
      <vt:lpstr>TN Promise</vt:lpstr>
      <vt:lpstr>PowerPoint Presentation</vt:lpstr>
      <vt:lpstr>FREE ACT Retake</vt:lpstr>
      <vt:lpstr>COLLEGE VISITS</vt:lpstr>
      <vt:lpstr>Military</vt:lpstr>
      <vt:lpstr>WORK</vt:lpstr>
      <vt:lpstr>Attendance</vt:lpstr>
      <vt:lpstr>Contact Information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Cyndi Johnson</dc:creator>
  <cp:lastModifiedBy>bchs</cp:lastModifiedBy>
  <cp:revision>59</cp:revision>
  <cp:lastPrinted>2018-08-21T18:35:36Z</cp:lastPrinted>
  <dcterms:created xsi:type="dcterms:W3CDTF">2015-08-11T20:43:31Z</dcterms:created>
  <dcterms:modified xsi:type="dcterms:W3CDTF">2019-08-25T00:41:55Z</dcterms:modified>
</cp:coreProperties>
</file>