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6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CE1BB-FFA2-49F7-AA5E-6E16FF4841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Unsatisfactory Evaluations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AEB88-5123-4D6A-B725-C0B9DF8795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Developing an appeals process in accordance </a:t>
            </a:r>
          </a:p>
          <a:p>
            <a:r>
              <a:rPr lang="en-US" dirty="0"/>
              <a:t>with public act 101-0591</a:t>
            </a:r>
          </a:p>
        </p:txBody>
      </p:sp>
    </p:spTree>
    <p:extLst>
      <p:ext uri="{BB962C8B-B14F-4D97-AF65-F5344CB8AC3E}">
        <p14:creationId xmlns:p14="http://schemas.microsoft.com/office/powerpoint/2010/main" val="322660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743175" y="645459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Sample Appeals Process: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64418-E3C1-46E6-9706-018B529FD7ED}"/>
              </a:ext>
            </a:extLst>
          </p:cNvPr>
          <p:cNvSpPr txBox="1"/>
          <p:nvPr/>
        </p:nvSpPr>
        <p:spPr>
          <a:xfrm>
            <a:off x="932329" y="1344706"/>
            <a:ext cx="1057853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APPEALS PROCESS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 appeal process is hereby established for teachers for the purpose of appealing an </a:t>
            </a:r>
          </a:p>
          <a:p>
            <a:r>
              <a:rPr lang="en-US" dirty="0">
                <a:solidFill>
                  <a:schemeClr val="bg1"/>
                </a:solidFill>
              </a:rPr>
              <a:t>“unsatisfactory” rating received under Section 24A-5 of the Illinois School Code </a:t>
            </a:r>
          </a:p>
          <a:p>
            <a:r>
              <a:rPr lang="en-US" dirty="0">
                <a:solidFill>
                  <a:schemeClr val="bg1"/>
                </a:solidFill>
              </a:rPr>
              <a:t>(105 ILCS 5/24A-5) by a qualified evaluator.  This process is established pursuant to </a:t>
            </a:r>
          </a:p>
          <a:p>
            <a:r>
              <a:rPr lang="en-US" dirty="0">
                <a:solidFill>
                  <a:schemeClr val="bg1"/>
                </a:solidFill>
              </a:rPr>
              <a:t>and in accordance with Section 24A-5.5 of the Illinois School Code (105 ILCS 5/24A-5.5).</a:t>
            </a:r>
          </a:p>
          <a:p>
            <a:r>
              <a:rPr lang="en-US" dirty="0">
                <a:solidFill>
                  <a:schemeClr val="bg1"/>
                </a:solidFill>
              </a:rPr>
              <a:t>An appeal filed in accordance with the procedures established herein shall be </a:t>
            </a:r>
          </a:p>
          <a:p>
            <a:r>
              <a:rPr lang="en-US" dirty="0">
                <a:solidFill>
                  <a:schemeClr val="bg1"/>
                </a:solidFill>
              </a:rPr>
              <a:t>reviewed by a panel of two qualified evaluators chosen by the Superintendent whom </a:t>
            </a:r>
          </a:p>
          <a:p>
            <a:r>
              <a:rPr lang="en-US" dirty="0">
                <a:solidFill>
                  <a:schemeClr val="bg1"/>
                </a:solidFill>
              </a:rPr>
              <a:t>did not conduct the original evaluation of the teacher filing the appeal.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 teacher desiring to appeal an “unsatisfactory” rating shall file a notice of appeal with </a:t>
            </a:r>
          </a:p>
          <a:p>
            <a:r>
              <a:rPr lang="en-US" dirty="0">
                <a:solidFill>
                  <a:schemeClr val="bg1"/>
                </a:solidFill>
              </a:rPr>
              <a:t>the Superintendent within ten (10) calendar days after receipt of the “unsatisfactory” rating.  </a:t>
            </a:r>
          </a:p>
          <a:p>
            <a:r>
              <a:rPr lang="en-US" dirty="0">
                <a:solidFill>
                  <a:schemeClr val="bg1"/>
                </a:solidFill>
              </a:rPr>
              <a:t>The notice of appeal shall state the factual basis for the appeal and include any relevant </a:t>
            </a:r>
          </a:p>
          <a:p>
            <a:r>
              <a:rPr lang="en-US" dirty="0">
                <a:solidFill>
                  <a:schemeClr val="bg1"/>
                </a:solidFill>
              </a:rPr>
              <a:t>documents in support of the appeal.  An appeal may be based on student growth ratings </a:t>
            </a:r>
          </a:p>
          <a:p>
            <a:r>
              <a:rPr lang="en-US" dirty="0">
                <a:solidFill>
                  <a:schemeClr val="bg1"/>
                </a:solidFill>
              </a:rPr>
              <a:t>only if the appealing teacher identifies a valid data error.</a:t>
            </a:r>
          </a:p>
        </p:txBody>
      </p:sp>
    </p:spTree>
    <p:extLst>
      <p:ext uri="{BB962C8B-B14F-4D97-AF65-F5344CB8AC3E}">
        <p14:creationId xmlns:p14="http://schemas.microsoft.com/office/powerpoint/2010/main" val="362756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743175" y="645459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Sample Appeals Process: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64418-E3C1-46E6-9706-018B529FD7ED}"/>
              </a:ext>
            </a:extLst>
          </p:cNvPr>
          <p:cNvSpPr txBox="1"/>
          <p:nvPr/>
        </p:nvSpPr>
        <p:spPr>
          <a:xfrm>
            <a:off x="932329" y="1344706"/>
            <a:ext cx="105480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APPEALS PROCESS (</a:t>
            </a:r>
            <a:r>
              <a:rPr lang="en-US" b="1" u="sng" dirty="0" err="1">
                <a:solidFill>
                  <a:schemeClr val="bg1"/>
                </a:solidFill>
              </a:rPr>
              <a:t>cont</a:t>
            </a:r>
            <a:r>
              <a:rPr lang="en-US" b="1" u="sng" dirty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Upon receipt of a notice of appeal, the panel shall determine whether the “unsatisfactory” </a:t>
            </a:r>
          </a:p>
          <a:p>
            <a:r>
              <a:rPr lang="en-US" dirty="0">
                <a:solidFill>
                  <a:schemeClr val="bg1"/>
                </a:solidFill>
              </a:rPr>
              <a:t>rating was erroneous based upon a review of the written record of said rating, including, </a:t>
            </a:r>
          </a:p>
          <a:p>
            <a:r>
              <a:rPr lang="en-US" dirty="0">
                <a:solidFill>
                  <a:schemeClr val="bg1"/>
                </a:solidFill>
              </a:rPr>
              <a:t>but not limited to, (1) the information and documents provided by the teacher in his or </a:t>
            </a:r>
          </a:p>
          <a:p>
            <a:r>
              <a:rPr lang="en-US" dirty="0">
                <a:solidFill>
                  <a:schemeClr val="bg1"/>
                </a:solidFill>
              </a:rPr>
              <a:t>her notice of appeal, and (2) the original evaluator’s written observations, comments </a:t>
            </a:r>
          </a:p>
          <a:p>
            <a:r>
              <a:rPr lang="en-US" dirty="0">
                <a:solidFill>
                  <a:schemeClr val="bg1"/>
                </a:solidFill>
              </a:rPr>
              <a:t>and feedback.  In the event, the panel determines the written record is insufficient to </a:t>
            </a:r>
          </a:p>
          <a:p>
            <a:r>
              <a:rPr lang="en-US" dirty="0">
                <a:solidFill>
                  <a:schemeClr val="bg1"/>
                </a:solidFill>
              </a:rPr>
              <a:t>make a determination, it may schedule a meeting with the appealing teacher, original </a:t>
            </a:r>
          </a:p>
          <a:p>
            <a:r>
              <a:rPr lang="en-US" dirty="0">
                <a:solidFill>
                  <a:schemeClr val="bg1"/>
                </a:solidFill>
              </a:rPr>
              <a:t>evaluator, or review other evidence or interview other witnesses as it sees fit.  Additionally, </a:t>
            </a:r>
          </a:p>
          <a:p>
            <a:r>
              <a:rPr lang="en-US" dirty="0">
                <a:solidFill>
                  <a:schemeClr val="bg1"/>
                </a:solidFill>
              </a:rPr>
              <a:t>the panel may schedule an observation of the appealing teacher to aid in its determination.</a:t>
            </a:r>
          </a:p>
          <a:p>
            <a:r>
              <a:rPr lang="en-US" dirty="0">
                <a:solidFill>
                  <a:schemeClr val="bg1"/>
                </a:solidFill>
              </a:rPr>
              <a:t>After a review of the written record of the “unsatisfactory” rating, any interview the </a:t>
            </a:r>
          </a:p>
          <a:p>
            <a:r>
              <a:rPr lang="en-US" dirty="0">
                <a:solidFill>
                  <a:schemeClr val="bg1"/>
                </a:solidFill>
              </a:rPr>
              <a:t>teacher or evaluator, and any observation of the teacher, the panel shall overturn the </a:t>
            </a:r>
          </a:p>
          <a:p>
            <a:r>
              <a:rPr lang="en-US" dirty="0">
                <a:solidFill>
                  <a:schemeClr val="bg1"/>
                </a:solidFill>
              </a:rPr>
              <a:t>“unsatisfactory” rating if the following criteria are met: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42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743175" y="645459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Sample Appeals Process: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64418-E3C1-46E6-9706-018B529FD7ED}"/>
              </a:ext>
            </a:extLst>
          </p:cNvPr>
          <p:cNvSpPr txBox="1"/>
          <p:nvPr/>
        </p:nvSpPr>
        <p:spPr>
          <a:xfrm>
            <a:off x="932329" y="1344706"/>
            <a:ext cx="1018900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APPEALS PROCESS (</a:t>
            </a:r>
            <a:r>
              <a:rPr lang="en-US" b="1" u="sng" dirty="0" err="1">
                <a:solidFill>
                  <a:schemeClr val="bg1"/>
                </a:solidFill>
              </a:rPr>
              <a:t>cont</a:t>
            </a:r>
            <a:r>
              <a:rPr lang="en-US" b="1" u="sng" dirty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The notice of appeal was filed with the Superintendent within ten (10) calendar days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after receipt of the “unsatisfactory rating”;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The notice of appeal contains a sufficient factual basis for the appeal; and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The panel unanimously determines the “unsatisfactory” rating was erroneous.</a:t>
            </a: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such event, the panel shall determine the proposed evaluation rating which shall then </a:t>
            </a:r>
          </a:p>
          <a:p>
            <a:r>
              <a:rPr lang="en-US" dirty="0">
                <a:solidFill>
                  <a:schemeClr val="bg1"/>
                </a:solidFill>
              </a:rPr>
              <a:t>be shared with the exclusive bargaining representative of the teachers.  Upon review of </a:t>
            </a:r>
          </a:p>
          <a:p>
            <a:r>
              <a:rPr lang="en-US" dirty="0">
                <a:solidFill>
                  <a:schemeClr val="bg1"/>
                </a:solidFill>
              </a:rPr>
              <a:t>the proposed evaluation rating, the exclusive bargaining representative may demand to </a:t>
            </a:r>
          </a:p>
          <a:p>
            <a:r>
              <a:rPr lang="en-US" dirty="0">
                <a:solidFill>
                  <a:schemeClr val="bg1"/>
                </a:solidFill>
              </a:rPr>
              <a:t>bargain the evaluation rating.  In such event, a District representative shall meet with the </a:t>
            </a:r>
          </a:p>
          <a:p>
            <a:r>
              <a:rPr lang="en-US" dirty="0">
                <a:solidFill>
                  <a:schemeClr val="bg1"/>
                </a:solidFill>
              </a:rPr>
              <a:t>exclusive bargaining representative to bargain the rating.  In absence of an agreement, </a:t>
            </a:r>
          </a:p>
          <a:p>
            <a:r>
              <a:rPr lang="en-US" dirty="0">
                <a:solidFill>
                  <a:schemeClr val="bg1"/>
                </a:solidFill>
              </a:rPr>
              <a:t>the proposed evaluation rating determined by the appeal panel shall stand.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1999129" y="128195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law: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92272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105 ILCS 5/24A-5.5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Local appeal process for unsatisfactory ratings. Beginning with the first school </a:t>
            </a:r>
          </a:p>
          <a:p>
            <a:r>
              <a:rPr lang="en-US" dirty="0">
                <a:solidFill>
                  <a:schemeClr val="bg1"/>
                </a:solidFill>
              </a:rPr>
              <a:t>year following the effective date of this amendatory Act of the 101st General </a:t>
            </a:r>
          </a:p>
          <a:p>
            <a:r>
              <a:rPr lang="en-US" dirty="0">
                <a:solidFill>
                  <a:schemeClr val="bg1"/>
                </a:solidFill>
              </a:rPr>
              <a:t>Assembly, each school district shall, in good faith cooperation with its teachers </a:t>
            </a:r>
          </a:p>
          <a:p>
            <a:r>
              <a:rPr lang="en-US" dirty="0">
                <a:solidFill>
                  <a:schemeClr val="bg1"/>
                </a:solidFill>
              </a:rPr>
              <a:t>or, if applicable, through good faith bargaining with the exclusive bargaining </a:t>
            </a:r>
          </a:p>
          <a:p>
            <a:r>
              <a:rPr lang="en-US" dirty="0">
                <a:solidFill>
                  <a:schemeClr val="bg1"/>
                </a:solidFill>
              </a:rPr>
              <a:t>representative of its teachers, develop and implement an appeals process for </a:t>
            </a:r>
          </a:p>
          <a:p>
            <a:r>
              <a:rPr lang="en-US" dirty="0">
                <a:solidFill>
                  <a:schemeClr val="bg1"/>
                </a:solidFill>
              </a:rPr>
              <a:t>“unsatisfactory” ratings under Section 24A-5 that includes, but is not limited to, </a:t>
            </a:r>
          </a:p>
          <a:p>
            <a:r>
              <a:rPr lang="en-US" dirty="0">
                <a:solidFill>
                  <a:schemeClr val="bg1"/>
                </a:solidFill>
              </a:rPr>
              <a:t>an assessment of the original rating by a panel of qualified evaluators agreed to </a:t>
            </a:r>
          </a:p>
          <a:p>
            <a:r>
              <a:rPr lang="en-US" dirty="0">
                <a:solidFill>
                  <a:schemeClr val="bg1"/>
                </a:solidFill>
              </a:rPr>
              <a:t>by the joint committee referred to in subsection (b) of Section 24A-4 that has the </a:t>
            </a:r>
          </a:p>
          <a:p>
            <a:r>
              <a:rPr lang="en-US" dirty="0">
                <a:solidFill>
                  <a:schemeClr val="bg1"/>
                </a:solidFill>
              </a:rPr>
              <a:t>power to revoke the “unsatisfactory” rating it deems to be erroneous. The joint </a:t>
            </a:r>
          </a:p>
          <a:p>
            <a:r>
              <a:rPr lang="en-US" dirty="0">
                <a:solidFill>
                  <a:schemeClr val="bg1"/>
                </a:solidFill>
              </a:rPr>
              <a:t>committee shall determine the criteria for successful appeals; however, the </a:t>
            </a:r>
          </a:p>
          <a:p>
            <a:r>
              <a:rPr lang="en-US" dirty="0">
                <a:solidFill>
                  <a:schemeClr val="bg1"/>
                </a:solidFill>
              </a:rPr>
              <a:t>issuance of a rating to replace an “unsatisfactory” rating must be determined </a:t>
            </a:r>
          </a:p>
          <a:p>
            <a:r>
              <a:rPr lang="en-US" dirty="0">
                <a:solidFill>
                  <a:schemeClr val="bg1"/>
                </a:solidFill>
              </a:rPr>
              <a:t>through bargaining between the exclusive bargaining representative, if any, </a:t>
            </a:r>
          </a:p>
          <a:p>
            <a:r>
              <a:rPr lang="en-US" dirty="0">
                <a:solidFill>
                  <a:schemeClr val="bg1"/>
                </a:solidFill>
              </a:rPr>
              <a:t>and the school district.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3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1999129" y="128195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law: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92272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105 ILCS 5/24A-5.5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Local appeal process for unsatisfactory ratings. </a:t>
            </a:r>
            <a:r>
              <a:rPr lang="en-US" dirty="0">
                <a:solidFill>
                  <a:srgbClr val="FFFF00"/>
                </a:solidFill>
              </a:rPr>
              <a:t>Beginning with the first school </a:t>
            </a:r>
          </a:p>
          <a:p>
            <a:r>
              <a:rPr lang="en-US" dirty="0">
                <a:solidFill>
                  <a:srgbClr val="FFFF00"/>
                </a:solidFill>
              </a:rPr>
              <a:t>year following the effective date of this amendatory Act of the 101st General </a:t>
            </a:r>
          </a:p>
          <a:p>
            <a:r>
              <a:rPr lang="en-US" dirty="0">
                <a:solidFill>
                  <a:srgbClr val="FFFF00"/>
                </a:solidFill>
              </a:rPr>
              <a:t>Assembly</a:t>
            </a:r>
            <a:r>
              <a:rPr lang="en-US" dirty="0">
                <a:solidFill>
                  <a:schemeClr val="bg1"/>
                </a:solidFill>
              </a:rPr>
              <a:t>, each school district shall, in good faith cooperation with its teachers </a:t>
            </a:r>
          </a:p>
          <a:p>
            <a:r>
              <a:rPr lang="en-US" dirty="0">
                <a:solidFill>
                  <a:schemeClr val="bg1"/>
                </a:solidFill>
              </a:rPr>
              <a:t>or, if applicable, through good faith bargaining with the exclusive bargaining </a:t>
            </a:r>
          </a:p>
          <a:p>
            <a:r>
              <a:rPr lang="en-US" dirty="0">
                <a:solidFill>
                  <a:schemeClr val="bg1"/>
                </a:solidFill>
              </a:rPr>
              <a:t>representative of its teachers, develop and implement an appeals process for </a:t>
            </a:r>
          </a:p>
          <a:p>
            <a:r>
              <a:rPr lang="en-US" dirty="0">
                <a:solidFill>
                  <a:schemeClr val="bg1"/>
                </a:solidFill>
              </a:rPr>
              <a:t>“unsatisfactory” ratings under Section 24A-5 that includes, but is not limited to, </a:t>
            </a:r>
          </a:p>
          <a:p>
            <a:r>
              <a:rPr lang="en-US" dirty="0">
                <a:solidFill>
                  <a:schemeClr val="bg1"/>
                </a:solidFill>
              </a:rPr>
              <a:t>an assessment of the original rating by a panel of qualified evaluators agreed to </a:t>
            </a:r>
          </a:p>
          <a:p>
            <a:r>
              <a:rPr lang="en-US" dirty="0">
                <a:solidFill>
                  <a:schemeClr val="bg1"/>
                </a:solidFill>
              </a:rPr>
              <a:t>by the joint committee referred to in subsection (b) of Section 24A-4 that has the </a:t>
            </a:r>
          </a:p>
          <a:p>
            <a:r>
              <a:rPr lang="en-US" dirty="0">
                <a:solidFill>
                  <a:schemeClr val="bg1"/>
                </a:solidFill>
              </a:rPr>
              <a:t>power to revoke the “unsatisfactory” rating it deems to be erroneous. The joint </a:t>
            </a:r>
          </a:p>
          <a:p>
            <a:r>
              <a:rPr lang="en-US" dirty="0">
                <a:solidFill>
                  <a:schemeClr val="bg1"/>
                </a:solidFill>
              </a:rPr>
              <a:t>committee shall determine the criteria for successful appeals; however, the </a:t>
            </a:r>
          </a:p>
          <a:p>
            <a:r>
              <a:rPr lang="en-US" dirty="0">
                <a:solidFill>
                  <a:schemeClr val="bg1"/>
                </a:solidFill>
              </a:rPr>
              <a:t>issuance of a rating to replace an “unsatisfactory” rating must be determined </a:t>
            </a:r>
          </a:p>
          <a:p>
            <a:r>
              <a:rPr lang="en-US" dirty="0">
                <a:solidFill>
                  <a:schemeClr val="bg1"/>
                </a:solidFill>
              </a:rPr>
              <a:t>through bargaining between the exclusive bargaining representative, if any, </a:t>
            </a:r>
          </a:p>
          <a:p>
            <a:r>
              <a:rPr lang="en-US" dirty="0">
                <a:solidFill>
                  <a:schemeClr val="bg1"/>
                </a:solidFill>
              </a:rPr>
              <a:t>and the school district.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6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1999129" y="128195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law: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92272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105 ILCS 5/24A-5.5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Local appeal process for unsatisfactory ratings. Beginning with the first school </a:t>
            </a:r>
          </a:p>
          <a:p>
            <a:r>
              <a:rPr lang="en-US" dirty="0">
                <a:solidFill>
                  <a:schemeClr val="bg1"/>
                </a:solidFill>
              </a:rPr>
              <a:t>year following the effective date of this amendatory Act of the 101st General </a:t>
            </a:r>
          </a:p>
          <a:p>
            <a:r>
              <a:rPr lang="en-US" dirty="0">
                <a:solidFill>
                  <a:schemeClr val="bg1"/>
                </a:solidFill>
              </a:rPr>
              <a:t>Assembly, </a:t>
            </a:r>
            <a:r>
              <a:rPr lang="en-US" dirty="0">
                <a:solidFill>
                  <a:srgbClr val="FFFF00"/>
                </a:solidFill>
              </a:rPr>
              <a:t>each school district shall</a:t>
            </a:r>
            <a:r>
              <a:rPr lang="en-US" dirty="0">
                <a:solidFill>
                  <a:schemeClr val="bg1"/>
                </a:solidFill>
              </a:rPr>
              <a:t>, in good faith cooperation with its teachers </a:t>
            </a:r>
          </a:p>
          <a:p>
            <a:r>
              <a:rPr lang="en-US" dirty="0">
                <a:solidFill>
                  <a:schemeClr val="bg1"/>
                </a:solidFill>
              </a:rPr>
              <a:t>or, if applicable, through good faith bargaining with the exclusive bargaining </a:t>
            </a:r>
          </a:p>
          <a:p>
            <a:r>
              <a:rPr lang="en-US" dirty="0">
                <a:solidFill>
                  <a:schemeClr val="bg1"/>
                </a:solidFill>
              </a:rPr>
              <a:t>representative of its teachers, </a:t>
            </a:r>
            <a:r>
              <a:rPr lang="en-US" dirty="0">
                <a:solidFill>
                  <a:srgbClr val="FFFF00"/>
                </a:solidFill>
              </a:rPr>
              <a:t>develop and implement an appeals process for </a:t>
            </a:r>
          </a:p>
          <a:p>
            <a:r>
              <a:rPr lang="en-US" dirty="0">
                <a:solidFill>
                  <a:srgbClr val="FFFF00"/>
                </a:solidFill>
              </a:rPr>
              <a:t>“unsatisfactory” ratings under Section 24A-5 </a:t>
            </a:r>
            <a:r>
              <a:rPr lang="en-US" dirty="0">
                <a:solidFill>
                  <a:schemeClr val="bg1"/>
                </a:solidFill>
              </a:rPr>
              <a:t>that includes, but is not limited to, </a:t>
            </a:r>
          </a:p>
          <a:p>
            <a:r>
              <a:rPr lang="en-US" dirty="0">
                <a:solidFill>
                  <a:schemeClr val="bg1"/>
                </a:solidFill>
              </a:rPr>
              <a:t>an assessment of the original rating by a panel of qualified evaluators agreed to </a:t>
            </a:r>
          </a:p>
          <a:p>
            <a:r>
              <a:rPr lang="en-US" dirty="0">
                <a:solidFill>
                  <a:schemeClr val="bg1"/>
                </a:solidFill>
              </a:rPr>
              <a:t>by the joint committee referred to in subsection (b) of Section 24A-4 that has the </a:t>
            </a:r>
          </a:p>
          <a:p>
            <a:r>
              <a:rPr lang="en-US" dirty="0">
                <a:solidFill>
                  <a:schemeClr val="bg1"/>
                </a:solidFill>
              </a:rPr>
              <a:t>power to revoke the “unsatisfactory” rating it deems to be erroneous. The joint </a:t>
            </a:r>
          </a:p>
          <a:p>
            <a:r>
              <a:rPr lang="en-US" dirty="0">
                <a:solidFill>
                  <a:schemeClr val="bg1"/>
                </a:solidFill>
              </a:rPr>
              <a:t>committee shall determine the criteria for successful appeals; however, the </a:t>
            </a:r>
          </a:p>
          <a:p>
            <a:r>
              <a:rPr lang="en-US" dirty="0">
                <a:solidFill>
                  <a:schemeClr val="bg1"/>
                </a:solidFill>
              </a:rPr>
              <a:t>issuance of a rating to replace an “unsatisfactory” rating must be determined </a:t>
            </a:r>
          </a:p>
          <a:p>
            <a:r>
              <a:rPr lang="en-US" dirty="0">
                <a:solidFill>
                  <a:schemeClr val="bg1"/>
                </a:solidFill>
              </a:rPr>
              <a:t>through bargaining between the exclusive bargaining representative, if any, </a:t>
            </a:r>
          </a:p>
          <a:p>
            <a:r>
              <a:rPr lang="en-US" dirty="0">
                <a:solidFill>
                  <a:schemeClr val="bg1"/>
                </a:solidFill>
              </a:rPr>
              <a:t>and the school district.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6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1999129" y="128195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law: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92272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105 ILCS 5/24A-5.5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Local appeal process for unsatisfactory ratings. Beginning with the first school </a:t>
            </a:r>
          </a:p>
          <a:p>
            <a:r>
              <a:rPr lang="en-US" dirty="0">
                <a:solidFill>
                  <a:schemeClr val="bg1"/>
                </a:solidFill>
              </a:rPr>
              <a:t>year following the effective date of this amendatory Act of the 101st General </a:t>
            </a:r>
          </a:p>
          <a:p>
            <a:r>
              <a:rPr lang="en-US" dirty="0">
                <a:solidFill>
                  <a:schemeClr val="bg1"/>
                </a:solidFill>
              </a:rPr>
              <a:t>Assembly, each school district shall, in good faith cooperation with its teachers </a:t>
            </a:r>
          </a:p>
          <a:p>
            <a:r>
              <a:rPr lang="en-US" dirty="0">
                <a:solidFill>
                  <a:schemeClr val="bg1"/>
                </a:solidFill>
              </a:rPr>
              <a:t>or, if applicable, </a:t>
            </a:r>
            <a:r>
              <a:rPr lang="en-US" dirty="0">
                <a:solidFill>
                  <a:srgbClr val="FFFF00"/>
                </a:solidFill>
              </a:rPr>
              <a:t>through good faith bargaining with the exclusive bargaining </a:t>
            </a:r>
          </a:p>
          <a:p>
            <a:r>
              <a:rPr lang="en-US" dirty="0">
                <a:solidFill>
                  <a:srgbClr val="FFFF00"/>
                </a:solidFill>
              </a:rPr>
              <a:t>representative of its teachers</a:t>
            </a:r>
            <a:r>
              <a:rPr lang="en-US" dirty="0">
                <a:solidFill>
                  <a:schemeClr val="bg1"/>
                </a:solidFill>
              </a:rPr>
              <a:t>, develop and implement an appeals process for </a:t>
            </a:r>
          </a:p>
          <a:p>
            <a:r>
              <a:rPr lang="en-US" dirty="0">
                <a:solidFill>
                  <a:schemeClr val="bg1"/>
                </a:solidFill>
              </a:rPr>
              <a:t>“unsatisfactory” ratings under Section 24A-5 that includes, but is not limited to, </a:t>
            </a:r>
          </a:p>
          <a:p>
            <a:r>
              <a:rPr lang="en-US" dirty="0">
                <a:solidFill>
                  <a:schemeClr val="bg1"/>
                </a:solidFill>
              </a:rPr>
              <a:t>an assessment of the original rating by a panel of qualified evaluators agreed to </a:t>
            </a:r>
          </a:p>
          <a:p>
            <a:r>
              <a:rPr lang="en-US" dirty="0">
                <a:solidFill>
                  <a:schemeClr val="bg1"/>
                </a:solidFill>
              </a:rPr>
              <a:t>by the joint committee referred to in subsection (b) of Section 24A-4 that has the </a:t>
            </a:r>
          </a:p>
          <a:p>
            <a:r>
              <a:rPr lang="en-US" dirty="0">
                <a:solidFill>
                  <a:schemeClr val="bg1"/>
                </a:solidFill>
              </a:rPr>
              <a:t>power to revoke the “unsatisfactory” rating it deems to be erroneous. The joint </a:t>
            </a:r>
          </a:p>
          <a:p>
            <a:r>
              <a:rPr lang="en-US" dirty="0">
                <a:solidFill>
                  <a:schemeClr val="bg1"/>
                </a:solidFill>
              </a:rPr>
              <a:t>committee shall determine the criteria for successful appeals; however, the </a:t>
            </a:r>
          </a:p>
          <a:p>
            <a:r>
              <a:rPr lang="en-US" dirty="0">
                <a:solidFill>
                  <a:schemeClr val="bg1"/>
                </a:solidFill>
              </a:rPr>
              <a:t>issuance of a rating to replace an “unsatisfactory” rating must be determined </a:t>
            </a:r>
          </a:p>
          <a:p>
            <a:r>
              <a:rPr lang="en-US" dirty="0">
                <a:solidFill>
                  <a:schemeClr val="bg1"/>
                </a:solidFill>
              </a:rPr>
              <a:t>through bargaining between the exclusive bargaining representative, if any, </a:t>
            </a:r>
          </a:p>
          <a:p>
            <a:r>
              <a:rPr lang="en-US" dirty="0">
                <a:solidFill>
                  <a:schemeClr val="bg1"/>
                </a:solidFill>
              </a:rPr>
              <a:t>and the school district.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1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1999129" y="128195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law: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92272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105 ILCS 5/24A-5.5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Local appeal process for unsatisfactory ratings. Beginning with the first school </a:t>
            </a:r>
          </a:p>
          <a:p>
            <a:r>
              <a:rPr lang="en-US" dirty="0">
                <a:solidFill>
                  <a:schemeClr val="bg1"/>
                </a:solidFill>
              </a:rPr>
              <a:t>year following the effective date of this amendatory Act of the 101st General </a:t>
            </a:r>
          </a:p>
          <a:p>
            <a:r>
              <a:rPr lang="en-US" dirty="0">
                <a:solidFill>
                  <a:schemeClr val="bg1"/>
                </a:solidFill>
              </a:rPr>
              <a:t>Assembly, each school district shall, in good faith cooperation with its teachers </a:t>
            </a:r>
          </a:p>
          <a:p>
            <a:r>
              <a:rPr lang="en-US" dirty="0">
                <a:solidFill>
                  <a:schemeClr val="bg1"/>
                </a:solidFill>
              </a:rPr>
              <a:t>or, if applicable, through good faith bargaining with the exclusive bargaining </a:t>
            </a:r>
          </a:p>
          <a:p>
            <a:r>
              <a:rPr lang="en-US" dirty="0">
                <a:solidFill>
                  <a:schemeClr val="bg1"/>
                </a:solidFill>
              </a:rPr>
              <a:t>representative of its teachers, develop and implement </a:t>
            </a:r>
            <a:r>
              <a:rPr lang="en-US" dirty="0">
                <a:solidFill>
                  <a:srgbClr val="FFFF00"/>
                </a:solidFill>
              </a:rPr>
              <a:t>an appeals process </a:t>
            </a:r>
            <a:r>
              <a:rPr lang="en-US" dirty="0">
                <a:solidFill>
                  <a:schemeClr val="bg1"/>
                </a:solidFill>
              </a:rPr>
              <a:t>for </a:t>
            </a:r>
          </a:p>
          <a:p>
            <a:r>
              <a:rPr lang="en-US" dirty="0">
                <a:solidFill>
                  <a:schemeClr val="bg1"/>
                </a:solidFill>
              </a:rPr>
              <a:t>“unsatisfactory” ratings under Section 24A-5 </a:t>
            </a:r>
            <a:r>
              <a:rPr lang="en-US" dirty="0">
                <a:solidFill>
                  <a:srgbClr val="FFFF00"/>
                </a:solidFill>
              </a:rPr>
              <a:t>that includes</a:t>
            </a:r>
            <a:r>
              <a:rPr lang="en-US" dirty="0">
                <a:solidFill>
                  <a:schemeClr val="bg1"/>
                </a:solidFill>
              </a:rPr>
              <a:t>, but is not limited to, </a:t>
            </a:r>
          </a:p>
          <a:p>
            <a:r>
              <a:rPr lang="en-US" dirty="0">
                <a:solidFill>
                  <a:srgbClr val="FFFF00"/>
                </a:solidFill>
              </a:rPr>
              <a:t>an assessment of the original rating by a panel of qualified evaluators agreed to </a:t>
            </a:r>
          </a:p>
          <a:p>
            <a:r>
              <a:rPr lang="en-US" dirty="0">
                <a:solidFill>
                  <a:srgbClr val="FFFF00"/>
                </a:solidFill>
              </a:rPr>
              <a:t>by the joint committee referred to in subsection (b) of Section 24A-4 that has the </a:t>
            </a:r>
          </a:p>
          <a:p>
            <a:r>
              <a:rPr lang="en-US" dirty="0">
                <a:solidFill>
                  <a:srgbClr val="FFFF00"/>
                </a:solidFill>
              </a:rPr>
              <a:t>power to revoke the “unsatisfactory” rating it deems to be erroneous</a:t>
            </a:r>
            <a:r>
              <a:rPr lang="en-US" dirty="0">
                <a:solidFill>
                  <a:schemeClr val="bg1"/>
                </a:solidFill>
              </a:rPr>
              <a:t>. The joint </a:t>
            </a:r>
          </a:p>
          <a:p>
            <a:r>
              <a:rPr lang="en-US" dirty="0">
                <a:solidFill>
                  <a:schemeClr val="bg1"/>
                </a:solidFill>
              </a:rPr>
              <a:t>committee shall determine the criteria for successful appeals; however, the </a:t>
            </a:r>
          </a:p>
          <a:p>
            <a:r>
              <a:rPr lang="en-US" dirty="0">
                <a:solidFill>
                  <a:schemeClr val="bg1"/>
                </a:solidFill>
              </a:rPr>
              <a:t>issuance of a rating to replace an “unsatisfactory” rating must be determined </a:t>
            </a:r>
          </a:p>
          <a:p>
            <a:r>
              <a:rPr lang="en-US" dirty="0">
                <a:solidFill>
                  <a:schemeClr val="bg1"/>
                </a:solidFill>
              </a:rPr>
              <a:t>through bargaining between the exclusive bargaining representative, if any, </a:t>
            </a:r>
          </a:p>
          <a:p>
            <a:r>
              <a:rPr lang="en-US" dirty="0">
                <a:solidFill>
                  <a:schemeClr val="bg1"/>
                </a:solidFill>
              </a:rPr>
              <a:t>and the school district.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1999129" y="128195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law: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92272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105 ILCS 5/24A-5.5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Local appeal process for unsatisfactory ratings. Beginning with the first school </a:t>
            </a:r>
          </a:p>
          <a:p>
            <a:r>
              <a:rPr lang="en-US" dirty="0">
                <a:solidFill>
                  <a:schemeClr val="bg1"/>
                </a:solidFill>
              </a:rPr>
              <a:t>year following the effective date of this amendatory Act of the 101st General </a:t>
            </a:r>
          </a:p>
          <a:p>
            <a:r>
              <a:rPr lang="en-US" dirty="0">
                <a:solidFill>
                  <a:schemeClr val="bg1"/>
                </a:solidFill>
              </a:rPr>
              <a:t>Assembly, each school district shall, in good faith cooperation with its teachers </a:t>
            </a:r>
          </a:p>
          <a:p>
            <a:r>
              <a:rPr lang="en-US" dirty="0">
                <a:solidFill>
                  <a:schemeClr val="bg1"/>
                </a:solidFill>
              </a:rPr>
              <a:t>or, if applicable, through good faith bargaining with the exclusive bargaining </a:t>
            </a:r>
          </a:p>
          <a:p>
            <a:r>
              <a:rPr lang="en-US" dirty="0">
                <a:solidFill>
                  <a:schemeClr val="bg1"/>
                </a:solidFill>
              </a:rPr>
              <a:t>representative of its teachers, develop and implement an appeals process for </a:t>
            </a:r>
          </a:p>
          <a:p>
            <a:r>
              <a:rPr lang="en-US" dirty="0">
                <a:solidFill>
                  <a:schemeClr val="bg1"/>
                </a:solidFill>
              </a:rPr>
              <a:t>“unsatisfactory” ratings under Section 24A-5 that includes, but is not limited to, </a:t>
            </a:r>
          </a:p>
          <a:p>
            <a:r>
              <a:rPr lang="en-US" dirty="0">
                <a:solidFill>
                  <a:schemeClr val="bg1"/>
                </a:solidFill>
              </a:rPr>
              <a:t>an assessment of the original rating by a panel of qualified evaluators agreed to </a:t>
            </a:r>
          </a:p>
          <a:p>
            <a:r>
              <a:rPr lang="en-US" dirty="0">
                <a:solidFill>
                  <a:schemeClr val="bg1"/>
                </a:solidFill>
              </a:rPr>
              <a:t>by the joint committee referred to in subsection (b) of Section 24A-4 that has the </a:t>
            </a:r>
          </a:p>
          <a:p>
            <a:r>
              <a:rPr lang="en-US" dirty="0">
                <a:solidFill>
                  <a:schemeClr val="bg1"/>
                </a:solidFill>
              </a:rPr>
              <a:t>power to revoke the “unsatisfactory” rating it deems to be erroneous. </a:t>
            </a:r>
            <a:r>
              <a:rPr lang="en-US" dirty="0">
                <a:solidFill>
                  <a:srgbClr val="FFFF00"/>
                </a:solidFill>
              </a:rPr>
              <a:t>The joint </a:t>
            </a:r>
          </a:p>
          <a:p>
            <a:r>
              <a:rPr lang="en-US" dirty="0">
                <a:solidFill>
                  <a:srgbClr val="FFFF00"/>
                </a:solidFill>
              </a:rPr>
              <a:t>committee shall determine the criteria for successful appeals</a:t>
            </a:r>
            <a:r>
              <a:rPr lang="en-US" dirty="0">
                <a:solidFill>
                  <a:schemeClr val="bg1"/>
                </a:solidFill>
              </a:rPr>
              <a:t>; however, the </a:t>
            </a:r>
          </a:p>
          <a:p>
            <a:r>
              <a:rPr lang="en-US" dirty="0">
                <a:solidFill>
                  <a:schemeClr val="bg1"/>
                </a:solidFill>
              </a:rPr>
              <a:t>issuance of a rating to replace an “unsatisfactory” rating must be determined </a:t>
            </a:r>
          </a:p>
          <a:p>
            <a:r>
              <a:rPr lang="en-US" dirty="0">
                <a:solidFill>
                  <a:schemeClr val="bg1"/>
                </a:solidFill>
              </a:rPr>
              <a:t>through bargaining between the exclusive bargaining representative, if any, </a:t>
            </a:r>
          </a:p>
          <a:p>
            <a:r>
              <a:rPr lang="en-US" dirty="0">
                <a:solidFill>
                  <a:schemeClr val="bg1"/>
                </a:solidFill>
              </a:rPr>
              <a:t>and the school district.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3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1999129" y="128195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law: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92272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105 ILCS 5/24A-5.5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Local appeal process for unsatisfactory ratings. Beginning with the first school </a:t>
            </a:r>
          </a:p>
          <a:p>
            <a:r>
              <a:rPr lang="en-US" dirty="0">
                <a:solidFill>
                  <a:schemeClr val="bg1"/>
                </a:solidFill>
              </a:rPr>
              <a:t>year following the effective date of this amendatory Act of the 101st General </a:t>
            </a:r>
          </a:p>
          <a:p>
            <a:r>
              <a:rPr lang="en-US" dirty="0">
                <a:solidFill>
                  <a:schemeClr val="bg1"/>
                </a:solidFill>
              </a:rPr>
              <a:t>Assembly, each school district shall, in good faith cooperation with its teachers </a:t>
            </a:r>
          </a:p>
          <a:p>
            <a:r>
              <a:rPr lang="en-US" dirty="0">
                <a:solidFill>
                  <a:schemeClr val="bg1"/>
                </a:solidFill>
              </a:rPr>
              <a:t>or, if applicable, through good faith bargaining with the exclusive bargaining </a:t>
            </a:r>
          </a:p>
          <a:p>
            <a:r>
              <a:rPr lang="en-US" dirty="0">
                <a:solidFill>
                  <a:schemeClr val="bg1"/>
                </a:solidFill>
              </a:rPr>
              <a:t>representative of its teachers, develop and implement an appeals process for </a:t>
            </a:r>
          </a:p>
          <a:p>
            <a:r>
              <a:rPr lang="en-US" dirty="0">
                <a:solidFill>
                  <a:schemeClr val="bg1"/>
                </a:solidFill>
              </a:rPr>
              <a:t>“unsatisfactory” ratings under Section 24A-5 that includes, but is not limited to, </a:t>
            </a:r>
          </a:p>
          <a:p>
            <a:r>
              <a:rPr lang="en-US" dirty="0">
                <a:solidFill>
                  <a:schemeClr val="bg1"/>
                </a:solidFill>
              </a:rPr>
              <a:t>an assessment of the original rating by a panel of qualified evaluators agreed to </a:t>
            </a:r>
          </a:p>
          <a:p>
            <a:r>
              <a:rPr lang="en-US" dirty="0">
                <a:solidFill>
                  <a:schemeClr val="bg1"/>
                </a:solidFill>
              </a:rPr>
              <a:t>by the joint committee referred to in subsection (b) of Section 24A-4 that has the </a:t>
            </a:r>
          </a:p>
          <a:p>
            <a:r>
              <a:rPr lang="en-US" dirty="0">
                <a:solidFill>
                  <a:schemeClr val="bg1"/>
                </a:solidFill>
              </a:rPr>
              <a:t>power to revoke the “unsatisfactory” rating it deems to be erroneous. The joint </a:t>
            </a:r>
          </a:p>
          <a:p>
            <a:r>
              <a:rPr lang="en-US" dirty="0">
                <a:solidFill>
                  <a:schemeClr val="bg1"/>
                </a:solidFill>
              </a:rPr>
              <a:t>committee shall determine the criteria for successful appeals; </a:t>
            </a:r>
            <a:r>
              <a:rPr lang="en-US" dirty="0">
                <a:solidFill>
                  <a:srgbClr val="FFFF00"/>
                </a:solidFill>
              </a:rPr>
              <a:t>however, the </a:t>
            </a:r>
          </a:p>
          <a:p>
            <a:r>
              <a:rPr lang="en-US" dirty="0">
                <a:solidFill>
                  <a:srgbClr val="FFFF00"/>
                </a:solidFill>
              </a:rPr>
              <a:t>issuance of a rating to replace an “unsatisfactory” rating must be determined </a:t>
            </a:r>
          </a:p>
          <a:p>
            <a:r>
              <a:rPr lang="en-US" dirty="0">
                <a:solidFill>
                  <a:srgbClr val="FFFF00"/>
                </a:solidFill>
              </a:rPr>
              <a:t>through bargaining between the exclusive bargaining representative, if any, </a:t>
            </a:r>
          </a:p>
          <a:p>
            <a:r>
              <a:rPr lang="en-US" dirty="0">
                <a:solidFill>
                  <a:srgbClr val="FFFF00"/>
                </a:solidFill>
              </a:rPr>
              <a:t>and the school district.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803C3-F2DE-4A4D-8C49-B009E99B1175}"/>
              </a:ext>
            </a:extLst>
          </p:cNvPr>
          <p:cNvSpPr txBox="1"/>
          <p:nvPr/>
        </p:nvSpPr>
        <p:spPr>
          <a:xfrm>
            <a:off x="1999129" y="1281953"/>
            <a:ext cx="504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Recommended Criteria in Appeals Process: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CF9DA-686A-48CA-BF41-6704E6914214}"/>
              </a:ext>
            </a:extLst>
          </p:cNvPr>
          <p:cNvSpPr txBox="1"/>
          <p:nvPr/>
        </p:nvSpPr>
        <p:spPr>
          <a:xfrm>
            <a:off x="1999129" y="2088776"/>
            <a:ext cx="918552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Bargained with the Union but not necessarily </a:t>
            </a:r>
            <a:r>
              <a:rPr lang="en-US" dirty="0">
                <a:solidFill>
                  <a:srgbClr val="FFFF00"/>
                </a:solidFill>
              </a:rPr>
              <a:t>AGREED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SMALL</a:t>
            </a:r>
            <a:r>
              <a:rPr lang="en-US" dirty="0">
                <a:solidFill>
                  <a:schemeClr val="bg1"/>
                </a:solidFill>
              </a:rPr>
              <a:t> panel of qualified evaluators – recommend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Assessment of the original rating</a:t>
            </a:r>
          </a:p>
          <a:p>
            <a:r>
              <a:rPr lang="en-US" dirty="0">
                <a:solidFill>
                  <a:schemeClr val="bg1"/>
                </a:solidFill>
              </a:rPr>
              <a:t>     - Review evaluation</a:t>
            </a:r>
          </a:p>
          <a:p>
            <a:r>
              <a:rPr lang="en-US" dirty="0">
                <a:solidFill>
                  <a:schemeClr val="bg1"/>
                </a:solidFill>
              </a:rPr>
              <a:t>     - Review written appeal</a:t>
            </a:r>
          </a:p>
          <a:p>
            <a:r>
              <a:rPr lang="en-US" dirty="0">
                <a:solidFill>
                  <a:schemeClr val="bg1"/>
                </a:solidFill>
              </a:rPr>
              <a:t>     - Review written response from original evaluator</a:t>
            </a:r>
          </a:p>
          <a:p>
            <a:r>
              <a:rPr lang="en-US" dirty="0">
                <a:solidFill>
                  <a:schemeClr val="bg1"/>
                </a:solidFill>
              </a:rPr>
              <a:t>     - Review any other documents and interview any witnesses as panelists see 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Criteria for determining successful appeals – both panelists agree based upon</a:t>
            </a:r>
          </a:p>
          <a:p>
            <a:r>
              <a:rPr lang="en-US" dirty="0">
                <a:solidFill>
                  <a:schemeClr val="bg1"/>
                </a:solidFill>
              </a:rPr>
              <a:t>     information submitted and reviewed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If unsatisfactory evaluation overturned, panelists agree on new rating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New rating shared with union and subject to bargaining – </a:t>
            </a:r>
            <a:r>
              <a:rPr lang="en-US" dirty="0">
                <a:solidFill>
                  <a:srgbClr val="FFFF00"/>
                </a:solidFill>
              </a:rPr>
              <a:t>not AGREEMENT</a:t>
            </a:r>
          </a:p>
        </p:txBody>
      </p:sp>
    </p:spTree>
    <p:extLst>
      <p:ext uri="{BB962C8B-B14F-4D97-AF65-F5344CB8AC3E}">
        <p14:creationId xmlns:p14="http://schemas.microsoft.com/office/powerpoint/2010/main" val="884401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659</Words>
  <Application>Microsoft Office PowerPoint</Application>
  <PresentationFormat>Widescreen</PresentationFormat>
  <Paragraphs>170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Unsatisfactory Evaluations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Unsatisfactory Evaluations</dc:title>
  <dc:creator>Jay Greening</dc:creator>
  <cp:lastModifiedBy>Jay Greening</cp:lastModifiedBy>
  <cp:revision>4</cp:revision>
  <dcterms:created xsi:type="dcterms:W3CDTF">2019-11-13T13:34:33Z</dcterms:created>
  <dcterms:modified xsi:type="dcterms:W3CDTF">2019-11-13T14:08:22Z</dcterms:modified>
</cp:coreProperties>
</file>