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47"/>
  </p:notesMasterIdLst>
  <p:sldIdLst>
    <p:sldId id="530" r:id="rId3"/>
    <p:sldId id="342" r:id="rId4"/>
    <p:sldId id="533" r:id="rId5"/>
    <p:sldId id="531" r:id="rId6"/>
    <p:sldId id="532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2" r:id="rId15"/>
    <p:sldId id="543" r:id="rId16"/>
    <p:sldId id="545" r:id="rId17"/>
    <p:sldId id="546" r:id="rId18"/>
    <p:sldId id="544" r:id="rId19"/>
    <p:sldId id="547" r:id="rId20"/>
    <p:sldId id="548" r:id="rId21"/>
    <p:sldId id="550" r:id="rId22"/>
    <p:sldId id="551" r:id="rId23"/>
    <p:sldId id="549" r:id="rId24"/>
    <p:sldId id="552" r:id="rId25"/>
    <p:sldId id="553" r:id="rId26"/>
    <p:sldId id="554" r:id="rId27"/>
    <p:sldId id="555" r:id="rId28"/>
    <p:sldId id="556" r:id="rId29"/>
    <p:sldId id="567" r:id="rId30"/>
    <p:sldId id="557" r:id="rId31"/>
    <p:sldId id="558" r:id="rId32"/>
    <p:sldId id="568" r:id="rId33"/>
    <p:sldId id="569" r:id="rId34"/>
    <p:sldId id="559" r:id="rId35"/>
    <p:sldId id="560" r:id="rId36"/>
    <p:sldId id="561" r:id="rId37"/>
    <p:sldId id="562" r:id="rId38"/>
    <p:sldId id="565" r:id="rId39"/>
    <p:sldId id="563" r:id="rId40"/>
    <p:sldId id="570" r:id="rId41"/>
    <p:sldId id="564" r:id="rId42"/>
    <p:sldId id="566" r:id="rId43"/>
    <p:sldId id="529" r:id="rId44"/>
    <p:sldId id="426" r:id="rId45"/>
    <p:sldId id="46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77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 autoAdjust="0"/>
    <p:restoredTop sz="94434" autoAdjust="0"/>
  </p:normalViewPr>
  <p:slideViewPr>
    <p:cSldViewPr snapToGrid="0">
      <p:cViewPr varScale="1">
        <p:scale>
          <a:sx n="40" d="100"/>
          <a:sy n="40" d="100"/>
        </p:scale>
        <p:origin x="36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What Would You Answer?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opener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71713"/>
            <a:ext cx="3048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3400" y="4840338"/>
            <a:ext cx="123810" cy="809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9144000" cy="2299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4126" y="2299967"/>
            <a:ext cx="2416272" cy="29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688" r:id="rId3"/>
    <p:sldLayoutId id="2147483712" r:id="rId4"/>
    <p:sldLayoutId id="2147483711" r:id="rId5"/>
    <p:sldLayoutId id="2147483673" r:id="rId6"/>
    <p:sldLayoutId id="2147483674" r:id="rId7"/>
    <p:sldLayoutId id="2147483709" r:id="rId8"/>
    <p:sldLayoutId id="2147483686" r:id="rId9"/>
    <p:sldLayoutId id="2147483710" r:id="rId10"/>
    <p:sldLayoutId id="2147483714" r:id="rId11"/>
    <p:sldLayoutId id="2147483716" r:id="rId12"/>
    <p:sldLayoutId id="2147483715" r:id="rId13"/>
    <p:sldLayoutId id="2147483708" r:id="rId14"/>
    <p:sldLayoutId id="2147483690" r:id="rId15"/>
    <p:sldLayoutId id="2147483685" r:id="rId16"/>
    <p:sldLayoutId id="2147483687" r:id="rId17"/>
    <p:sldLayoutId id="2147483691" r:id="rId18"/>
    <p:sldLayoutId id="2147483689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5" r:id="rId28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ctrTitle"/>
          </p:nvPr>
        </p:nvSpPr>
        <p:spPr>
          <a:xfrm>
            <a:off x="6372725" y="617294"/>
            <a:ext cx="2771275" cy="1252430"/>
          </a:xfrm>
          <a:noFill/>
        </p:spPr>
        <p:txBody>
          <a:bodyPr>
            <a:normAutofit fontScale="90000"/>
          </a:bodyPr>
          <a:lstStyle/>
          <a:p>
            <a:r>
              <a:rPr lang="en-US" sz="2200" dirty="0" smtClean="0"/>
              <a:t>Unit 9</a:t>
            </a:r>
            <a:br>
              <a:rPr lang="en-US" sz="2200" dirty="0" smtClean="0"/>
            </a:br>
            <a:r>
              <a:rPr lang="en-US" sz="2200" dirty="0" smtClean="0"/>
              <a:t>Developmental Psychology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Unit 9&#10;Developmental Psycholo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416" cy="2313992"/>
          </a:xfrm>
          <a:prstGeom prst="rect">
            <a:avLst/>
          </a:prstGeom>
        </p:spPr>
      </p:pic>
      <p:pic>
        <p:nvPicPr>
          <p:cNvPr id="4" name="Picture 3" descr="Modules&#10;45. Developmental Issues, Prenatal Development, and the Newborn&#10;46. Infancy and Childhood: Physical Development&#10;47. Infancy and Childhood: Cognitive Development&#10;48. Infancy and Childhood: Social Development&#10;49. Gender Development&#10;50. Parents, Peers, and Early Experiences&#10;51. Adolescence: Physical and Cognitive Development&#10;52. Adolescence: Social Development and Emerging Adulthood&#10;53. Sexual Development&#10;54. Adulthood: Physical, Cognitive, and Social Develop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0" y="2313993"/>
            <a:ext cx="2420570" cy="4467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63" y="2677886"/>
            <a:ext cx="5511201" cy="3657600"/>
          </a:xfrm>
          <a:prstGeom prst="rect">
            <a:avLst/>
          </a:prstGeom>
        </p:spPr>
      </p:pic>
      <p:pic>
        <p:nvPicPr>
          <p:cNvPr id="5" name="Picture 4" descr="Kathleen Paulss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263" y="5294078"/>
            <a:ext cx="152381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stage theorists view development?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66" y="1901907"/>
            <a:ext cx="8101584" cy="24989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712947"/>
            <a:ext cx="8101012" cy="18365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Stage theorists,  </a:t>
            </a:r>
            <a:r>
              <a:rPr lang="en-US" dirty="0"/>
              <a:t>who </a:t>
            </a:r>
            <a:r>
              <a:rPr lang="en-US" dirty="0" smtClean="0"/>
              <a:t>emphasize biological </a:t>
            </a:r>
            <a:r>
              <a:rPr lang="en-US" dirty="0"/>
              <a:t>maturation tend to see development as a sequence of genetically</a:t>
            </a:r>
          </a:p>
          <a:p>
            <a:r>
              <a:rPr lang="en-US" dirty="0"/>
              <a:t>predisposed stages or </a:t>
            </a:r>
            <a:r>
              <a:rPr lang="en-US" dirty="0" smtClean="0"/>
              <a:t>steps. </a:t>
            </a:r>
            <a:r>
              <a:rPr lang="en-US" dirty="0"/>
              <a:t>Although progress through the various </a:t>
            </a:r>
            <a:r>
              <a:rPr lang="en-US" dirty="0" smtClean="0"/>
              <a:t>stages may </a:t>
            </a:r>
            <a:r>
              <a:rPr lang="en-US" dirty="0"/>
              <a:t>be quick or slow, everyone passes through the stages in the same order.</a:t>
            </a:r>
          </a:p>
        </p:txBody>
      </p:sp>
    </p:spTree>
    <p:extLst>
      <p:ext uri="{BB962C8B-B14F-4D97-AF65-F5344CB8AC3E}">
        <p14:creationId xmlns:p14="http://schemas.microsoft.com/office/powerpoint/2010/main" val="405215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evidence supports the theory of stable development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0497"/>
            <a:ext cx="8101584" cy="4351338"/>
          </a:xfrm>
        </p:spPr>
        <p:txBody>
          <a:bodyPr/>
          <a:lstStyle/>
          <a:p>
            <a:r>
              <a:rPr lang="en-US" dirty="0"/>
              <a:t>One research team that studied 1000 people from ages 3 to 38 was struck by the consistency</a:t>
            </a:r>
          </a:p>
          <a:p>
            <a:r>
              <a:rPr lang="en-US" dirty="0"/>
              <a:t>of temperament and emotionality across </a:t>
            </a:r>
            <a:r>
              <a:rPr lang="en-US" dirty="0" smtClean="0"/>
              <a:t>time.</a:t>
            </a:r>
          </a:p>
          <a:p>
            <a:r>
              <a:rPr lang="en-US" sz="2400" i="1" dirty="0" smtClean="0"/>
              <a:t>(Moffitt </a:t>
            </a:r>
            <a:r>
              <a:rPr lang="en-US" sz="2400" i="1" dirty="0"/>
              <a:t>et al., 2013; </a:t>
            </a:r>
            <a:r>
              <a:rPr lang="en-US" sz="2400" i="1" dirty="0" err="1"/>
              <a:t>Slutske</a:t>
            </a:r>
            <a:r>
              <a:rPr lang="en-US" sz="2400" i="1" dirty="0"/>
              <a:t> et al</a:t>
            </a:r>
            <a:r>
              <a:rPr lang="en-US" sz="2400" i="1" dirty="0" smtClean="0"/>
              <a:t>., 2012)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dirty="0" smtClean="0"/>
              <a:t>Out-of-control </a:t>
            </a:r>
            <a:r>
              <a:rPr lang="en-US" dirty="0"/>
              <a:t>3-year-olds were the most likely to become teen smokers, </a:t>
            </a:r>
            <a:r>
              <a:rPr lang="en-US" dirty="0" smtClean="0"/>
              <a:t>adult criminals</a:t>
            </a:r>
            <a:r>
              <a:rPr lang="en-US" dirty="0"/>
              <a:t>, or </a:t>
            </a:r>
            <a:endParaRPr lang="en-US" dirty="0" smtClean="0"/>
          </a:p>
          <a:p>
            <a:r>
              <a:rPr lang="en-US" dirty="0" smtClean="0"/>
              <a:t>out-of-control </a:t>
            </a:r>
            <a:r>
              <a:rPr lang="en-US" dirty="0"/>
              <a:t>gamblers. </a:t>
            </a:r>
          </a:p>
        </p:txBody>
      </p:sp>
    </p:spTree>
    <p:extLst>
      <p:ext uri="{BB962C8B-B14F-4D97-AF65-F5344CB8AC3E}">
        <p14:creationId xmlns:p14="http://schemas.microsoft.com/office/powerpoint/2010/main" val="319486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additional research on </a:t>
            </a:r>
            <a:br>
              <a:rPr lang="en-US" dirty="0" smtClean="0"/>
            </a:br>
            <a:r>
              <a:rPr lang="en-US" dirty="0" smtClean="0"/>
              <a:t>nature v. nurture exists?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another study, 6-year-old Canadian boys with</a:t>
            </a:r>
          </a:p>
          <a:p>
            <a:r>
              <a:rPr lang="en-US" dirty="0"/>
              <a:t>conduct problems were four times more likely than other boys to be convicted of a violent</a:t>
            </a:r>
          </a:p>
          <a:p>
            <a:r>
              <a:rPr lang="en-US" dirty="0"/>
              <a:t>crime by age </a:t>
            </a:r>
            <a:r>
              <a:rPr lang="en-US" dirty="0" smtClean="0"/>
              <a:t>24.</a:t>
            </a:r>
          </a:p>
          <a:p>
            <a:r>
              <a:rPr lang="en-US" sz="2400" i="1" dirty="0" smtClean="0"/>
              <a:t> </a:t>
            </a:r>
            <a:r>
              <a:rPr lang="en-US" sz="2400" i="1" dirty="0"/>
              <a:t>(Hodgins et al., 2013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3243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temperament predict divorce?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881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one </a:t>
            </a:r>
            <a:r>
              <a:rPr lang="en-US" dirty="0" smtClean="0"/>
              <a:t>longitudinal study </a:t>
            </a:r>
            <a:r>
              <a:rPr lang="en-US" dirty="0"/>
              <a:t>of </a:t>
            </a:r>
            <a:r>
              <a:rPr lang="en-US" dirty="0" smtClean="0"/>
              <a:t>306 college </a:t>
            </a:r>
            <a:r>
              <a:rPr lang="en-US" dirty="0"/>
              <a:t>alums, </a:t>
            </a:r>
            <a:r>
              <a:rPr lang="en-US" dirty="0" smtClean="0"/>
              <a:t>1 in </a:t>
            </a:r>
            <a:r>
              <a:rPr lang="en-US" dirty="0"/>
              <a:t>4 </a:t>
            </a:r>
            <a:endParaRPr lang="en-US" dirty="0" smtClean="0"/>
          </a:p>
          <a:p>
            <a:r>
              <a:rPr lang="en-US" dirty="0" smtClean="0"/>
              <a:t>with yearbook expressions like the </a:t>
            </a:r>
            <a:r>
              <a:rPr lang="en-US" dirty="0"/>
              <a:t>one on the </a:t>
            </a:r>
            <a:endParaRPr lang="en-US" dirty="0" smtClean="0"/>
          </a:p>
          <a:p>
            <a:r>
              <a:rPr lang="en-US" dirty="0" smtClean="0"/>
              <a:t>left later </a:t>
            </a:r>
            <a:r>
              <a:rPr lang="en-US" dirty="0"/>
              <a:t>divorced, </a:t>
            </a:r>
            <a:r>
              <a:rPr lang="en-US" dirty="0" smtClean="0"/>
              <a:t>as did </a:t>
            </a:r>
            <a:r>
              <a:rPr lang="en-US" dirty="0"/>
              <a:t>only 1 in </a:t>
            </a:r>
            <a:r>
              <a:rPr lang="en-US" dirty="0" smtClean="0"/>
              <a:t>20 with </a:t>
            </a:r>
          </a:p>
          <a:p>
            <a:r>
              <a:rPr lang="en-US" dirty="0" smtClean="0"/>
              <a:t>smiles </a:t>
            </a:r>
            <a:r>
              <a:rPr lang="en-US" dirty="0"/>
              <a:t>like </a:t>
            </a:r>
            <a:r>
              <a:rPr lang="en-US" dirty="0" smtClean="0"/>
              <a:t>the one </a:t>
            </a:r>
            <a:r>
              <a:rPr lang="en-US" dirty="0"/>
              <a:t>on the </a:t>
            </a:r>
            <a:r>
              <a:rPr lang="en-US" dirty="0" smtClean="0"/>
              <a:t>right.</a:t>
            </a:r>
          </a:p>
          <a:p>
            <a:r>
              <a:rPr lang="en-US" dirty="0" smtClean="0"/>
              <a:t> (</a:t>
            </a:r>
            <a:r>
              <a:rPr lang="en-US" dirty="0" err="1"/>
              <a:t>Hertenstein</a:t>
            </a:r>
            <a:r>
              <a:rPr lang="en-US" dirty="0"/>
              <a:t> et al</a:t>
            </a:r>
            <a:r>
              <a:rPr lang="en-US" dirty="0" smtClean="0"/>
              <a:t>., 2009)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584" y="1862342"/>
            <a:ext cx="4334547" cy="27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are people’s personalities mostly </a:t>
            </a:r>
            <a:br>
              <a:rPr lang="en-US" dirty="0" smtClean="0"/>
            </a:br>
            <a:r>
              <a:rPr lang="en-US" dirty="0" smtClean="0"/>
              <a:t>stable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799"/>
            <a:ext cx="8065645" cy="4348163"/>
          </a:xfrm>
        </p:spPr>
        <p:txBody>
          <a:bodyPr/>
          <a:lstStyle/>
          <a:p>
            <a:r>
              <a:rPr lang="en-US" dirty="0"/>
              <a:t>“As at 7, so at 70,” says a Jewish proverb.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People predict </a:t>
            </a:r>
            <a:r>
              <a:rPr lang="en-US" dirty="0"/>
              <a:t>that they will not change much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future.</a:t>
            </a:r>
            <a:endParaRPr lang="en-US" dirty="0"/>
          </a:p>
          <a:p>
            <a:r>
              <a:rPr lang="en-US" sz="2400" i="1" dirty="0"/>
              <a:t>(</a:t>
            </a:r>
            <a:r>
              <a:rPr lang="en-US" sz="2400" i="1" dirty="0" err="1"/>
              <a:t>Quoidbach</a:t>
            </a:r>
            <a:r>
              <a:rPr lang="en-US" sz="2400" i="1" dirty="0"/>
              <a:t> et al., 2013</a:t>
            </a:r>
            <a:r>
              <a:rPr lang="en-US" sz="2400" i="1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some ways, they are right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As people grow older, personality gradually </a:t>
            </a:r>
            <a:r>
              <a:rPr lang="en-US" dirty="0" smtClean="0"/>
              <a:t>stabilizes.</a:t>
            </a:r>
            <a:endParaRPr lang="en-US" dirty="0"/>
          </a:p>
          <a:p>
            <a:r>
              <a:rPr lang="da-DK" sz="2400" i="1" dirty="0"/>
              <a:t>(Briley &amp; Tucker-Drob, 2014; Specht et al., 2014</a:t>
            </a:r>
            <a:r>
              <a:rPr lang="da-DK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4053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do change, too,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5566"/>
            <a:ext cx="8101584" cy="4500224"/>
          </a:xfrm>
        </p:spPr>
        <p:txBody>
          <a:bodyPr/>
          <a:lstStyle/>
          <a:p>
            <a:r>
              <a:rPr lang="en-US" dirty="0"/>
              <a:t>Our social attitudes, </a:t>
            </a:r>
            <a:r>
              <a:rPr lang="en-US" dirty="0" smtClean="0"/>
              <a:t>for example</a:t>
            </a:r>
            <a:r>
              <a:rPr lang="en-US" dirty="0"/>
              <a:t>, are much less stable than our temperament</a:t>
            </a:r>
            <a:r>
              <a:rPr lang="en-US" dirty="0" smtClean="0"/>
              <a:t>, especially </a:t>
            </a:r>
            <a:r>
              <a:rPr lang="en-US" dirty="0"/>
              <a:t>during the impressionable late adolescent </a:t>
            </a:r>
            <a:r>
              <a:rPr lang="en-US" dirty="0" smtClean="0"/>
              <a:t>years.</a:t>
            </a:r>
          </a:p>
          <a:p>
            <a:r>
              <a:rPr lang="en-US" sz="2400" i="1" dirty="0" smtClean="0"/>
              <a:t>(</a:t>
            </a:r>
            <a:r>
              <a:rPr lang="en-US" sz="2400" i="1" dirty="0" err="1"/>
              <a:t>Krosnick</a:t>
            </a:r>
            <a:r>
              <a:rPr lang="en-US" sz="2400" i="1" dirty="0"/>
              <a:t> &amp; </a:t>
            </a:r>
            <a:r>
              <a:rPr lang="en-US" sz="2400" i="1" dirty="0" err="1"/>
              <a:t>Alwin</a:t>
            </a:r>
            <a:r>
              <a:rPr lang="en-US" sz="2400" i="1" dirty="0"/>
              <a:t>, 1989; </a:t>
            </a:r>
            <a:r>
              <a:rPr lang="en-US" sz="2400" i="1" dirty="0" err="1"/>
              <a:t>Rekker</a:t>
            </a:r>
            <a:r>
              <a:rPr lang="en-US" sz="2400" i="1" dirty="0"/>
              <a:t> et al</a:t>
            </a:r>
            <a:r>
              <a:rPr lang="en-US" sz="2400" i="1" dirty="0" smtClean="0"/>
              <a:t>., 2015)</a:t>
            </a:r>
          </a:p>
          <a:p>
            <a:endParaRPr lang="en-US" sz="2000" i="1" dirty="0" smtClean="0"/>
          </a:p>
          <a:p>
            <a:r>
              <a:rPr lang="en-US" dirty="0" smtClean="0"/>
              <a:t>Older </a:t>
            </a:r>
            <a:r>
              <a:rPr lang="en-US" dirty="0"/>
              <a:t>children and adolescents learn new ways of coping. Although delinquent </a:t>
            </a:r>
            <a:r>
              <a:rPr lang="en-US" dirty="0" smtClean="0"/>
              <a:t>children have </a:t>
            </a:r>
            <a:r>
              <a:rPr lang="en-US" dirty="0"/>
              <a:t>elevated rates of later problems, many confused and troubled children blossom </a:t>
            </a:r>
            <a:r>
              <a:rPr lang="en-US" dirty="0" smtClean="0"/>
              <a:t>into mature</a:t>
            </a:r>
            <a:r>
              <a:rPr lang="en-US" dirty="0"/>
              <a:t>, successful </a:t>
            </a:r>
            <a:r>
              <a:rPr lang="en-US" dirty="0" smtClean="0"/>
              <a:t>adults. </a:t>
            </a:r>
          </a:p>
          <a:p>
            <a:r>
              <a:rPr lang="en-US" sz="2400" i="1" dirty="0" smtClean="0"/>
              <a:t>(</a:t>
            </a:r>
            <a:r>
              <a:rPr lang="en-US" sz="2400" i="1" dirty="0"/>
              <a:t>Moffitt et al., 2002; Roberts, et al., 2013; Thomas &amp; Chess, 1986).</a:t>
            </a:r>
          </a:p>
        </p:txBody>
      </p:sp>
    </p:spTree>
    <p:extLst>
      <p:ext uri="{BB962C8B-B14F-4D97-AF65-F5344CB8AC3E}">
        <p14:creationId xmlns:p14="http://schemas.microsoft.com/office/powerpoint/2010/main" val="207389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both stability and change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</a:t>
            </a:r>
            <a:r>
              <a:rPr lang="en-US" dirty="0"/>
              <a:t>requires </a:t>
            </a:r>
            <a:r>
              <a:rPr lang="en-US" i="1" dirty="0"/>
              <a:t>both </a:t>
            </a:r>
            <a:r>
              <a:rPr lang="en-US" dirty="0"/>
              <a:t>stability and change.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Stability </a:t>
            </a:r>
            <a:r>
              <a:rPr lang="en-US" dirty="0"/>
              <a:t>provides our identity, enabling us</a:t>
            </a:r>
          </a:p>
          <a:p>
            <a:r>
              <a:rPr lang="en-US" dirty="0"/>
              <a:t>to depend on others and on ourselves.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</a:t>
            </a:r>
            <a:r>
              <a:rPr lang="en-US" dirty="0"/>
              <a:t>potential for change gives us our hope for a</a:t>
            </a:r>
          </a:p>
          <a:p>
            <a:r>
              <a:rPr lang="en-US" dirty="0"/>
              <a:t>brighter future, allowing us to adapt and grow with experience.</a:t>
            </a:r>
          </a:p>
        </p:txBody>
      </p:sp>
    </p:spTree>
    <p:extLst>
      <p:ext uri="{BB962C8B-B14F-4D97-AF65-F5344CB8AC3E}">
        <p14:creationId xmlns:p14="http://schemas.microsoft.com/office/powerpoint/2010/main" val="81997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28650" y="2596227"/>
            <a:ext cx="7994650" cy="2768600"/>
          </a:xfrm>
        </p:spPr>
        <p:txBody>
          <a:bodyPr/>
          <a:lstStyle/>
          <a:p>
            <a:r>
              <a:rPr lang="en-US" dirty="0"/>
              <a:t>Are you the same person you were as a preschooler? </a:t>
            </a:r>
            <a:endParaRPr lang="en-US" dirty="0" smtClean="0"/>
          </a:p>
          <a:p>
            <a:r>
              <a:rPr lang="en-US" dirty="0" smtClean="0"/>
              <a:t>As an 8-year-old</a:t>
            </a:r>
            <a:r>
              <a:rPr lang="en-US" dirty="0"/>
              <a:t>? As a 12-year-old?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are you different? </a:t>
            </a:r>
            <a:endParaRPr lang="en-US" dirty="0" smtClean="0"/>
          </a:p>
          <a:p>
            <a:r>
              <a:rPr lang="en-US" dirty="0" smtClean="0"/>
              <a:t>How are you </a:t>
            </a:r>
            <a:r>
              <a:rPr lang="en-US" dirty="0"/>
              <a:t>the same?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8650" y="5730615"/>
            <a:ext cx="799465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the research on stability of personality over time sound correct to you?  Can you relate?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1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</a:t>
            </a:r>
            <a:r>
              <a:rPr lang="en-US" baseline="30000" dirty="0" smtClean="0">
                <a:solidFill>
                  <a:schemeClr val="bg1"/>
                </a:solidFill>
              </a:rPr>
              <a:t>®</a:t>
            </a:r>
            <a:r>
              <a:rPr lang="en-US" dirty="0" smtClean="0">
                <a:solidFill>
                  <a:schemeClr val="bg1"/>
                </a:solidFill>
              </a:rPr>
              <a:t> Exam </a:t>
            </a:r>
            <a:r>
              <a:rPr lang="en-US" dirty="0" smtClean="0">
                <a:solidFill>
                  <a:schemeClr val="bg1"/>
                </a:solidFill>
              </a:rPr>
              <a:t>Tip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038"/>
            <a:ext cx="8101584" cy="4380932"/>
          </a:xfr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Almost every topic in </a:t>
            </a:r>
            <a:r>
              <a:rPr lang="en-US" sz="2400" dirty="0" smtClean="0"/>
              <a:t>psychology holds </a:t>
            </a:r>
            <a:r>
              <a:rPr lang="en-US" sz="2400" dirty="0"/>
              <a:t>personal relevance, </a:t>
            </a:r>
            <a:r>
              <a:rPr lang="en-US" sz="2400" dirty="0" smtClean="0"/>
              <a:t>but development </a:t>
            </a:r>
            <a:r>
              <a:rPr lang="en-US" sz="2400" dirty="0"/>
              <a:t>stands out.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As you work </a:t>
            </a:r>
            <a:r>
              <a:rPr lang="en-US" sz="2400" dirty="0"/>
              <a:t>your way through this unit,</a:t>
            </a:r>
          </a:p>
          <a:p>
            <a:r>
              <a:rPr lang="en-US" sz="2400" dirty="0"/>
              <a:t>think of how the material </a:t>
            </a:r>
            <a:r>
              <a:rPr lang="en-US" sz="2400" dirty="0" smtClean="0"/>
              <a:t>relates to </a:t>
            </a:r>
            <a:r>
              <a:rPr lang="en-US" sz="2400" dirty="0"/>
              <a:t>you, your relatives, </a:t>
            </a:r>
            <a:endParaRPr lang="en-US" sz="2400" dirty="0" smtClean="0"/>
          </a:p>
          <a:p>
            <a:r>
              <a:rPr lang="en-US" sz="2400" dirty="0" smtClean="0"/>
              <a:t>and your friends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more often </a:t>
            </a:r>
            <a:r>
              <a:rPr lang="en-US" sz="2400" dirty="0" smtClean="0"/>
              <a:t>you do </a:t>
            </a:r>
            <a:r>
              <a:rPr lang="en-US" sz="2400" dirty="0"/>
              <a:t>this, the easier it will be to</a:t>
            </a:r>
          </a:p>
          <a:p>
            <a:r>
              <a:rPr lang="en-US" sz="2400" dirty="0"/>
              <a:t>remember the material</a:t>
            </a:r>
            <a:r>
              <a:rPr lang="en-US" sz="2400" dirty="0" smtClean="0"/>
              <a:t>.  You learned in Module 31 that making material personally meaningful enhances processing and later recall.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8" y="41373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course of prenatal development?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Life begins at conception and continues through several stages in the womb.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150" y="1903751"/>
            <a:ext cx="8027499" cy="26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4883" y="192505"/>
            <a:ext cx="2466501" cy="633663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 smtClean="0"/>
              <a:t>Module </a:t>
            </a:r>
            <a:r>
              <a:rPr lang="en-US" sz="4100" dirty="0" smtClean="0"/>
              <a:t>45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4884" y="3826900"/>
            <a:ext cx="2466500" cy="23961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Developmental Issues, Prenatal Development, and the Newborn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438236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Learning Targets</a:t>
            </a:r>
            <a:endParaRPr lang="en-US" sz="3600" dirty="0"/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28" y="1885267"/>
            <a:ext cx="457240" cy="4572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7868" y="1921379"/>
            <a:ext cx="5392366" cy="113911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45-1</a:t>
            </a:r>
            <a:r>
              <a:rPr lang="en-US" sz="2400" dirty="0" smtClean="0"/>
              <a:t> </a:t>
            </a:r>
            <a:r>
              <a:rPr lang="en-US" sz="2400" dirty="0"/>
              <a:t>Identify </a:t>
            </a:r>
            <a:r>
              <a:rPr lang="en-US" sz="2400" dirty="0" smtClean="0"/>
              <a:t>three issues </a:t>
            </a:r>
            <a:r>
              <a:rPr lang="en-US" sz="2400" dirty="0"/>
              <a:t>that have </a:t>
            </a:r>
            <a:r>
              <a:rPr lang="en-US" sz="2400" dirty="0" smtClean="0"/>
              <a:t>engaged developmental </a:t>
            </a:r>
            <a:r>
              <a:rPr lang="en-US" sz="2400" dirty="0"/>
              <a:t>psychologists.</a:t>
            </a:r>
          </a:p>
        </p:txBody>
      </p:sp>
      <p:pic>
        <p:nvPicPr>
          <p:cNvPr id="12" name="Picture 11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28" y="3353051"/>
            <a:ext cx="457240" cy="4572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337868" y="3542194"/>
            <a:ext cx="5715000" cy="83185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45-2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Discuss the </a:t>
            </a:r>
            <a:r>
              <a:rPr lang="en-US" sz="2400" dirty="0" smtClean="0"/>
              <a:t>course of </a:t>
            </a:r>
            <a:r>
              <a:rPr lang="en-US" sz="2400" dirty="0"/>
              <a:t>prenatal </a:t>
            </a:r>
            <a:r>
              <a:rPr lang="en-US" sz="2400" dirty="0" smtClean="0"/>
              <a:t>development, and </a:t>
            </a:r>
            <a:r>
              <a:rPr lang="en-US" sz="2400" dirty="0"/>
              <a:t>explain how </a:t>
            </a:r>
            <a:r>
              <a:rPr lang="en-US" sz="2400" dirty="0" smtClean="0"/>
              <a:t>teratogens affect </a:t>
            </a:r>
            <a:r>
              <a:rPr lang="en-US" sz="2400" dirty="0"/>
              <a:t>that development.</a:t>
            </a:r>
          </a:p>
        </p:txBody>
      </p:sp>
      <p:pic>
        <p:nvPicPr>
          <p:cNvPr id="13" name="Picture 12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42" y="4788546"/>
            <a:ext cx="457240" cy="457240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337868" y="5245786"/>
            <a:ext cx="57150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45-3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Describe </a:t>
            </a:r>
            <a:r>
              <a:rPr lang="en-US" sz="2400" dirty="0" smtClean="0"/>
              <a:t>some abilities </a:t>
            </a:r>
            <a:r>
              <a:rPr lang="en-US" sz="2400" dirty="0"/>
              <a:t>of the newborn, </a:t>
            </a:r>
            <a:r>
              <a:rPr lang="en-US" sz="2400" dirty="0" smtClean="0"/>
              <a:t>and explain </a:t>
            </a:r>
            <a:r>
              <a:rPr lang="en-US" sz="2400" dirty="0"/>
              <a:t>how </a:t>
            </a:r>
            <a:r>
              <a:rPr lang="en-US" sz="2400" dirty="0" smtClean="0"/>
              <a:t>researchers are </a:t>
            </a:r>
            <a:r>
              <a:rPr lang="en-US" sz="2400" dirty="0"/>
              <a:t>able to explore </a:t>
            </a:r>
            <a:r>
              <a:rPr lang="en-US" sz="2400" dirty="0" smtClean="0"/>
              <a:t>infants’ mental </a:t>
            </a:r>
            <a:r>
              <a:rPr lang="en-US" sz="2400" dirty="0"/>
              <a:t>abilities.</a:t>
            </a:r>
          </a:p>
        </p:txBody>
      </p:sp>
    </p:spTree>
    <p:extLst>
      <p:ext uri="{BB962C8B-B14F-4D97-AF65-F5344CB8AC3E}">
        <p14:creationId xmlns:p14="http://schemas.microsoft.com/office/powerpoint/2010/main" val="19521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137030" cy="1600200"/>
          </a:xfrm>
        </p:spPr>
        <p:txBody>
          <a:bodyPr/>
          <a:lstStyle/>
          <a:p>
            <a:r>
              <a:rPr lang="en-US" dirty="0" smtClean="0"/>
              <a:t>How does conception occur?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4137031" cy="439274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path to life begins with the release of an egg from the mother’s ovary.</a:t>
            </a:r>
          </a:p>
          <a:p>
            <a:r>
              <a:rPr lang="en-US" sz="2400" dirty="0"/>
              <a:t>250 million deposited sperm </a:t>
            </a:r>
            <a:r>
              <a:rPr lang="en-US" sz="2400" dirty="0" smtClean="0"/>
              <a:t>approach an egg cell</a:t>
            </a:r>
            <a:endParaRPr lang="en-US" sz="2400" dirty="0"/>
          </a:p>
          <a:p>
            <a:r>
              <a:rPr lang="en-US" sz="2400" dirty="0"/>
              <a:t>85,000 times their own size. The small number reaching the egg released digestive </a:t>
            </a:r>
            <a:r>
              <a:rPr lang="en-US" sz="2400" dirty="0" smtClean="0"/>
              <a:t>enzymes that eat </a:t>
            </a:r>
            <a:r>
              <a:rPr lang="en-US" sz="2400" dirty="0"/>
              <a:t>away the egg’s protective </a:t>
            </a:r>
            <a:r>
              <a:rPr lang="en-US" sz="2400" dirty="0" smtClean="0"/>
              <a:t>coating.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489" y="2654917"/>
            <a:ext cx="3237876" cy="35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732296" cy="1600200"/>
          </a:xfrm>
        </p:spPr>
        <p:txBody>
          <a:bodyPr/>
          <a:lstStyle/>
          <a:p>
            <a:r>
              <a:rPr lang="en-US" dirty="0" smtClean="0"/>
              <a:t>How is the egg fertilized?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3732297" cy="4212861"/>
          </a:xfrm>
        </p:spPr>
        <p:txBody>
          <a:bodyPr/>
          <a:lstStyle/>
          <a:p>
            <a:r>
              <a:rPr lang="en-US" dirty="0" smtClean="0"/>
              <a:t>One sperm penetrates the </a:t>
            </a:r>
            <a:r>
              <a:rPr lang="en-US" dirty="0"/>
              <a:t>coating and </a:t>
            </a:r>
            <a:r>
              <a:rPr lang="en-US" dirty="0" smtClean="0"/>
              <a:t>enters through </a:t>
            </a:r>
            <a:r>
              <a:rPr lang="en-US" dirty="0"/>
              <a:t>the egg’s surface blocking out the </a:t>
            </a:r>
            <a:r>
              <a:rPr lang="en-US" dirty="0" smtClean="0"/>
              <a:t>other sperm.</a:t>
            </a:r>
            <a:endParaRPr lang="en-US" dirty="0"/>
          </a:p>
          <a:p>
            <a:r>
              <a:rPr lang="en-US" dirty="0" smtClean="0"/>
              <a:t>Within hours, the </a:t>
            </a:r>
            <a:r>
              <a:rPr lang="en-US" dirty="0"/>
              <a:t>egg nucleus and the sperm nucleus </a:t>
            </a:r>
            <a:r>
              <a:rPr lang="en-US" dirty="0" smtClean="0"/>
              <a:t>fuse: </a:t>
            </a:r>
          </a:p>
          <a:p>
            <a:r>
              <a:rPr lang="en-US" dirty="0" smtClean="0"/>
              <a:t>the </a:t>
            </a:r>
            <a:r>
              <a:rPr lang="en-US" dirty="0"/>
              <a:t>two </a:t>
            </a:r>
            <a:r>
              <a:rPr lang="en-US" dirty="0" smtClean="0"/>
              <a:t>become </a:t>
            </a:r>
            <a:r>
              <a:rPr lang="en-US" dirty="0"/>
              <a:t>one.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421" y="2488152"/>
            <a:ext cx="4153882" cy="31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germinal stage of prenatal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487"/>
            <a:ext cx="810158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germinal stage, the first 10-day to 2-weeks of development is when the fertilized egg, called a </a:t>
            </a:r>
            <a:r>
              <a:rPr lang="en-US" b="1" i="1" dirty="0" smtClean="0"/>
              <a:t>zygote</a:t>
            </a:r>
            <a:r>
              <a:rPr lang="en-US" dirty="0" smtClean="0"/>
              <a:t>, undergoes rapid cell division.</a:t>
            </a:r>
          </a:p>
          <a:p>
            <a:endParaRPr lang="en-US" dirty="0"/>
          </a:p>
          <a:p>
            <a:r>
              <a:rPr lang="en-US" dirty="0"/>
              <a:t>One cell </a:t>
            </a:r>
            <a:r>
              <a:rPr lang="en-US" dirty="0" smtClean="0"/>
              <a:t>becomes </a:t>
            </a:r>
            <a:r>
              <a:rPr lang="en-US" dirty="0"/>
              <a:t>2, </a:t>
            </a:r>
            <a:r>
              <a:rPr lang="en-US" dirty="0" smtClean="0"/>
              <a:t>then 4—each </a:t>
            </a:r>
            <a:r>
              <a:rPr lang="en-US" dirty="0"/>
              <a:t>just like the first—until </a:t>
            </a:r>
            <a:r>
              <a:rPr lang="en-US" dirty="0" smtClean="0"/>
              <a:t>the </a:t>
            </a:r>
            <a:r>
              <a:rPr lang="en-US" dirty="0"/>
              <a:t>cell division </a:t>
            </a:r>
            <a:r>
              <a:rPr lang="en-US" dirty="0" smtClean="0"/>
              <a:t>produces some </a:t>
            </a:r>
            <a:r>
              <a:rPr lang="en-US" dirty="0"/>
              <a:t>100 identical </a:t>
            </a:r>
            <a:r>
              <a:rPr lang="en-US" dirty="0" smtClean="0"/>
              <a:t>cells within </a:t>
            </a:r>
            <a:r>
              <a:rPr lang="en-US" dirty="0"/>
              <a:t>the first week.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cells then begin </a:t>
            </a:r>
            <a:r>
              <a:rPr lang="en-US" dirty="0"/>
              <a:t>to differentiate—to specialize in structure </a:t>
            </a:r>
            <a:r>
              <a:rPr lang="en-US" dirty="0" smtClean="0"/>
              <a:t>and function to become brain tissue, intestine tissue, heart tissue,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</a:t>
            </a:r>
            <a:r>
              <a:rPr lang="en-US" i="1" dirty="0" smtClean="0"/>
              <a:t>zygote</a:t>
            </a:r>
            <a:r>
              <a:rPr lang="en-US" dirty="0" smtClean="0"/>
              <a:t> become an </a:t>
            </a:r>
            <a:r>
              <a:rPr lang="en-US" i="1" dirty="0" smtClean="0"/>
              <a:t>embryo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10 days after conception, the </a:t>
            </a:r>
            <a:r>
              <a:rPr lang="en-US" i="1" dirty="0"/>
              <a:t>germinal stage </a:t>
            </a:r>
            <a:r>
              <a:rPr lang="en-US" dirty="0"/>
              <a:t>completes as the </a:t>
            </a:r>
            <a:r>
              <a:rPr lang="en-US" b="1" i="1" dirty="0"/>
              <a:t>zygote</a:t>
            </a:r>
            <a:r>
              <a:rPr lang="en-US" dirty="0"/>
              <a:t> attaches to</a:t>
            </a:r>
          </a:p>
          <a:p>
            <a:r>
              <a:rPr lang="en-US" dirty="0"/>
              <a:t>the mother’s uterine wall, beginning approximately 37 weeks of the closest human relationship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healthy and well-nourished mother helps form a healthy baby-to-be.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 the next </a:t>
            </a:r>
            <a:r>
              <a:rPr lang="en-US" dirty="0"/>
              <a:t>6 weeks, the </a:t>
            </a:r>
            <a:r>
              <a:rPr lang="en-US" b="1" i="1" dirty="0"/>
              <a:t>embryo</a:t>
            </a:r>
            <a:r>
              <a:rPr lang="en-US" dirty="0"/>
              <a:t>’s organs begin to form and function. The heart begins to beat.</a:t>
            </a:r>
          </a:p>
        </p:txBody>
      </p:sp>
    </p:spTree>
    <p:extLst>
      <p:ext uri="{BB962C8B-B14F-4D97-AF65-F5344CB8AC3E}">
        <p14:creationId xmlns:p14="http://schemas.microsoft.com/office/powerpoint/2010/main" val="118128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47090" cy="1600200"/>
          </a:xfrm>
        </p:spPr>
        <p:txBody>
          <a:bodyPr/>
          <a:lstStyle/>
          <a:p>
            <a:r>
              <a:rPr lang="en-US" dirty="0" smtClean="0"/>
              <a:t>How does the </a:t>
            </a:r>
            <a:r>
              <a:rPr lang="en-US" b="1" i="1" dirty="0" smtClean="0"/>
              <a:t>zygote</a:t>
            </a:r>
            <a:r>
              <a:rPr lang="en-US" dirty="0" smtClean="0"/>
              <a:t> become an </a:t>
            </a:r>
            <a:r>
              <a:rPr lang="en-US" b="1" i="1" dirty="0" smtClean="0"/>
              <a:t>embryo</a:t>
            </a:r>
            <a:r>
              <a:rPr lang="en-US" dirty="0" smtClean="0"/>
              <a:t>? Cont.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047090" cy="4152900"/>
          </a:xfrm>
        </p:spPr>
        <p:txBody>
          <a:bodyPr/>
          <a:lstStyle/>
          <a:p>
            <a:r>
              <a:rPr lang="en-US" dirty="0"/>
              <a:t>The zygote’s inner cells become the </a:t>
            </a:r>
            <a:r>
              <a:rPr lang="en-US" b="1" i="1" dirty="0" smtClean="0"/>
              <a:t>embryo. </a:t>
            </a:r>
          </a:p>
          <a:p>
            <a:endParaRPr lang="en-US" b="1" i="1" dirty="0"/>
          </a:p>
          <a:p>
            <a:r>
              <a:rPr lang="en-US" dirty="0" smtClean="0"/>
              <a:t>Many </a:t>
            </a:r>
            <a:r>
              <a:rPr lang="en-US" dirty="0"/>
              <a:t>of its outer</a:t>
            </a:r>
          </a:p>
          <a:p>
            <a:r>
              <a:rPr lang="en-US" dirty="0"/>
              <a:t>cells become the </a:t>
            </a:r>
            <a:r>
              <a:rPr lang="en-US" i="1" dirty="0"/>
              <a:t>placenta, </a:t>
            </a:r>
            <a:r>
              <a:rPr lang="en-US" dirty="0"/>
              <a:t>the life-link that transfers nutrients and oxygen from mother to</a:t>
            </a:r>
          </a:p>
          <a:p>
            <a:r>
              <a:rPr lang="en-US" b="1" i="1" dirty="0"/>
              <a:t>embryo</a:t>
            </a:r>
            <a:r>
              <a:rPr lang="en-US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134" y="2247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an </a:t>
            </a:r>
            <a:r>
              <a:rPr lang="en-US" i="1" dirty="0" smtClean="0"/>
              <a:t>embryo</a:t>
            </a:r>
            <a:r>
              <a:rPr lang="en-US" dirty="0" smtClean="0"/>
              <a:t> become a </a:t>
            </a:r>
            <a:r>
              <a:rPr lang="en-US" i="1" dirty="0" smtClean="0"/>
              <a:t>fetus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0323"/>
          </a:xfrm>
        </p:spPr>
        <p:txBody>
          <a:bodyPr/>
          <a:lstStyle/>
          <a:p>
            <a:r>
              <a:rPr lang="en-US" dirty="0"/>
              <a:t>By 9 weeks after conception, an embryo looks unmistakably </a:t>
            </a:r>
            <a:r>
              <a:rPr lang="en-US" dirty="0" smtClean="0"/>
              <a:t>human. </a:t>
            </a:r>
          </a:p>
          <a:p>
            <a:endParaRPr lang="en-US" dirty="0" smtClean="0"/>
          </a:p>
          <a:p>
            <a:r>
              <a:rPr lang="en-US" dirty="0" smtClean="0"/>
              <a:t>It is now </a:t>
            </a:r>
            <a:r>
              <a:rPr lang="en-US" dirty="0"/>
              <a:t>a </a:t>
            </a:r>
            <a:r>
              <a:rPr lang="en-US" b="1" i="1" dirty="0"/>
              <a:t>fetus</a:t>
            </a:r>
            <a:r>
              <a:rPr lang="en-US" b="1" dirty="0"/>
              <a:t> </a:t>
            </a:r>
            <a:r>
              <a:rPr lang="en-US" dirty="0"/>
              <a:t>(Latin for “offspring” or “young one</a:t>
            </a:r>
            <a:r>
              <a:rPr lang="en-US" dirty="0" smtClean="0"/>
              <a:t>”).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During the sixth month, organs such</a:t>
            </a:r>
          </a:p>
          <a:p>
            <a:r>
              <a:rPr lang="en-US" dirty="0"/>
              <a:t>as the stomach develop enough to give the fetus a good chance of surviving and thriving if</a:t>
            </a:r>
          </a:p>
          <a:p>
            <a:r>
              <a:rPr lang="en-US" dirty="0"/>
              <a:t>born prematurely.</a:t>
            </a:r>
          </a:p>
        </p:txBody>
      </p:sp>
    </p:spTree>
    <p:extLst>
      <p:ext uri="{BB962C8B-B14F-4D97-AF65-F5344CB8AC3E}">
        <p14:creationId xmlns:p14="http://schemas.microsoft.com/office/powerpoint/2010/main" val="3334127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</a:t>
            </a:r>
            <a:r>
              <a:rPr lang="en-US" b="1" i="1" dirty="0" smtClean="0"/>
              <a:t>fetal</a:t>
            </a:r>
            <a:r>
              <a:rPr lang="en-US" dirty="0" smtClean="0"/>
              <a:t> stage?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By the start of the ninth week, when </a:t>
            </a:r>
            <a:r>
              <a:rPr lang="en-US" dirty="0" smtClean="0"/>
              <a:t>the </a:t>
            </a:r>
            <a:r>
              <a:rPr lang="en-US" b="1" i="1" dirty="0" smtClean="0"/>
              <a:t>fetal </a:t>
            </a:r>
            <a:r>
              <a:rPr lang="en-US" dirty="0"/>
              <a:t>period begins, facial features, hands,</a:t>
            </a:r>
          </a:p>
          <a:p>
            <a:r>
              <a:rPr lang="en-US" dirty="0"/>
              <a:t>and feet have formed.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266" y="1353465"/>
            <a:ext cx="4422098" cy="45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a </a:t>
            </a:r>
            <a:r>
              <a:rPr lang="en-US" b="1" i="1" dirty="0" smtClean="0"/>
              <a:t>fetus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the </a:t>
            </a:r>
            <a:r>
              <a:rPr lang="en-US" b="1" i="1" dirty="0"/>
              <a:t>fetus</a:t>
            </a:r>
          </a:p>
          <a:p>
            <a:r>
              <a:rPr lang="en-US" dirty="0"/>
              <a:t>enters the 16th week, its 3 ounces could fit</a:t>
            </a:r>
          </a:p>
          <a:p>
            <a:r>
              <a:rPr lang="en-US" dirty="0"/>
              <a:t>in the palm of your hand.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55" y="1192951"/>
            <a:ext cx="4578493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2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</a:t>
            </a:r>
            <a:r>
              <a:rPr lang="en-US" dirty="0" smtClean="0"/>
              <a:t>Would You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962406" y="2093113"/>
            <a:ext cx="7653528" cy="3618139"/>
          </a:xfrm>
        </p:spPr>
        <p:txBody>
          <a:bodyPr/>
          <a:lstStyle/>
          <a:p>
            <a:r>
              <a:rPr lang="en-US" b="1" dirty="0"/>
              <a:t>What is the prenatal development sequence</a:t>
            </a:r>
            <a:r>
              <a:rPr lang="en-US" b="1" dirty="0" smtClean="0"/>
              <a:t>?</a:t>
            </a:r>
          </a:p>
          <a:p>
            <a:endParaRPr lang="en-US" dirty="0"/>
          </a:p>
          <a:p>
            <a:pPr algn="l"/>
            <a:r>
              <a:rPr lang="en-US" dirty="0"/>
              <a:t>A</a:t>
            </a:r>
            <a:r>
              <a:rPr lang="en-US" dirty="0" smtClean="0"/>
              <a:t>. zygote</a:t>
            </a:r>
            <a:r>
              <a:rPr lang="en-US" dirty="0"/>
              <a:t>, fetus, embryo</a:t>
            </a:r>
          </a:p>
          <a:p>
            <a:pPr algn="l"/>
            <a:r>
              <a:rPr lang="en-US" dirty="0"/>
              <a:t>B</a:t>
            </a:r>
            <a:r>
              <a:rPr lang="en-US" dirty="0" smtClean="0"/>
              <a:t>. fetus</a:t>
            </a:r>
            <a:r>
              <a:rPr lang="en-US" dirty="0"/>
              <a:t>, zygote, embryo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/>
              <a:t>e</a:t>
            </a:r>
            <a:r>
              <a:rPr lang="en-US" dirty="0" smtClean="0"/>
              <a:t>mbryo</a:t>
            </a:r>
            <a:r>
              <a:rPr lang="en-US" dirty="0"/>
              <a:t>, zygote, fetus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z</a:t>
            </a:r>
            <a:r>
              <a:rPr lang="en-US" dirty="0" smtClean="0"/>
              <a:t>ygote</a:t>
            </a:r>
            <a:r>
              <a:rPr lang="en-US" dirty="0"/>
              <a:t>, embryo, fetus</a:t>
            </a:r>
          </a:p>
          <a:p>
            <a:pPr algn="l"/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dirty="0"/>
              <a:t>f</a:t>
            </a:r>
            <a:r>
              <a:rPr lang="en-US" dirty="0" smtClean="0"/>
              <a:t>etus</a:t>
            </a:r>
            <a:r>
              <a:rPr lang="en-US" dirty="0"/>
              <a:t>, embryo, zygote</a:t>
            </a:r>
          </a:p>
        </p:txBody>
      </p:sp>
    </p:spTree>
    <p:extLst>
      <p:ext uri="{BB962C8B-B14F-4D97-AF65-F5344CB8AC3E}">
        <p14:creationId xmlns:p14="http://schemas.microsoft.com/office/powerpoint/2010/main" val="127754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research show about the development of language in the womb?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8650" y="1905793"/>
            <a:ext cx="8101584" cy="1244600"/>
          </a:xfrm>
        </p:spPr>
        <p:txBody>
          <a:bodyPr>
            <a:normAutofit/>
          </a:bodyPr>
          <a:lstStyle/>
          <a:p>
            <a:r>
              <a:rPr lang="en-US" sz="2400" dirty="0"/>
              <a:t>After repeatedly hearing a fake word </a:t>
            </a:r>
            <a:r>
              <a:rPr lang="en-US" sz="2400" i="1" dirty="0"/>
              <a:t>(</a:t>
            </a:r>
            <a:r>
              <a:rPr lang="en-US" sz="2400" i="1" dirty="0" err="1"/>
              <a:t>tatata</a:t>
            </a:r>
            <a:r>
              <a:rPr lang="en-US" sz="2400" i="1" dirty="0"/>
              <a:t>) </a:t>
            </a:r>
            <a:r>
              <a:rPr lang="en-US" sz="2400" dirty="0" smtClean="0"/>
              <a:t>in the </a:t>
            </a:r>
            <a:r>
              <a:rPr lang="en-US" sz="2400" dirty="0"/>
              <a:t>womb, Finnish newborns’ brain waves displayed recognition when hearing the word </a:t>
            </a:r>
            <a:r>
              <a:rPr lang="en-US" sz="2400" dirty="0" smtClean="0"/>
              <a:t>after </a:t>
            </a:r>
            <a:r>
              <a:rPr lang="da-DK" sz="2400" dirty="0" smtClean="0"/>
              <a:t>birth. </a:t>
            </a:r>
            <a:r>
              <a:rPr lang="da-DK" sz="2400" i="1" dirty="0"/>
              <a:t>(Partanen et al., 2013</a:t>
            </a:r>
            <a:r>
              <a:rPr lang="da-DK" sz="2400" i="1" dirty="0" smtClean="0"/>
              <a:t>)</a:t>
            </a:r>
            <a:endParaRPr lang="en-US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3372643"/>
            <a:ext cx="8101584" cy="1244600"/>
          </a:xfrm>
        </p:spPr>
        <p:txBody>
          <a:bodyPr>
            <a:normAutofit/>
          </a:bodyPr>
          <a:lstStyle/>
          <a:p>
            <a:r>
              <a:rPr lang="en-US" sz="2400" dirty="0"/>
              <a:t>If their mother spoke two languages during pregnancy, </a:t>
            </a:r>
            <a:r>
              <a:rPr lang="en-US" sz="2400" dirty="0" smtClean="0"/>
              <a:t>newborns display </a:t>
            </a:r>
            <a:r>
              <a:rPr lang="en-US" sz="2400" dirty="0"/>
              <a:t>interest in </a:t>
            </a:r>
            <a:r>
              <a:rPr lang="en-US" sz="2400" dirty="0" smtClean="0"/>
              <a:t>both. </a:t>
            </a:r>
          </a:p>
          <a:p>
            <a:r>
              <a:rPr lang="en-US" sz="2400" i="1" dirty="0" smtClean="0"/>
              <a:t>(</a:t>
            </a:r>
            <a:r>
              <a:rPr lang="en-US" sz="2400" i="1" dirty="0"/>
              <a:t>Byers-Heinlein et al., 2010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28650" y="4839493"/>
            <a:ext cx="8101584" cy="15289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And just after birth, the melodic ups </a:t>
            </a:r>
            <a:r>
              <a:rPr lang="en-US" sz="2400" dirty="0" smtClean="0"/>
              <a:t>and downs </a:t>
            </a:r>
            <a:r>
              <a:rPr lang="en-US" sz="2400" dirty="0"/>
              <a:t>of newborns’ cries bear the tuneful signature of their mother’s native </a:t>
            </a:r>
            <a:r>
              <a:rPr lang="en-US" sz="2400" dirty="0" smtClean="0"/>
              <a:t>tongue.</a:t>
            </a:r>
          </a:p>
          <a:p>
            <a:r>
              <a:rPr lang="en-US" sz="2400" i="1" dirty="0" smtClean="0"/>
              <a:t> </a:t>
            </a:r>
            <a:r>
              <a:rPr lang="en-US" sz="2400" i="1" dirty="0"/>
              <a:t>(</a:t>
            </a:r>
            <a:r>
              <a:rPr lang="en-US" sz="2400" i="1" dirty="0" err="1" smtClean="0"/>
              <a:t>Mampe</a:t>
            </a:r>
            <a:r>
              <a:rPr lang="en-US" sz="2400" i="1" dirty="0" smtClean="0"/>
              <a:t> et </a:t>
            </a:r>
            <a:r>
              <a:rPr lang="en-US" sz="2400" i="1" dirty="0"/>
              <a:t>al., 2009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476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developmental psychology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branch </a:t>
            </a:r>
            <a:r>
              <a:rPr lang="en-US" dirty="0"/>
              <a:t>of psychology that </a:t>
            </a:r>
            <a:r>
              <a:rPr lang="en-US" dirty="0" smtClean="0"/>
              <a:t>studies physical</a:t>
            </a:r>
            <a:r>
              <a:rPr lang="en-US" dirty="0"/>
              <a:t>, cognitive, and </a:t>
            </a:r>
            <a:r>
              <a:rPr lang="en-US" dirty="0" smtClean="0"/>
              <a:t>social change </a:t>
            </a:r>
            <a:r>
              <a:rPr lang="en-US" dirty="0"/>
              <a:t>throughout the life </a:t>
            </a:r>
            <a:r>
              <a:rPr lang="en-US" dirty="0" smtClean="0"/>
              <a:t>span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986" y="2403981"/>
            <a:ext cx="3970711" cy="33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961490" cy="1600200"/>
          </a:xfrm>
        </p:spPr>
        <p:txBody>
          <a:bodyPr/>
          <a:lstStyle/>
          <a:p>
            <a:r>
              <a:rPr lang="en-US" dirty="0" smtClean="0"/>
              <a:t>What are </a:t>
            </a:r>
            <a:r>
              <a:rPr lang="en-US" b="1" i="1" dirty="0" smtClean="0"/>
              <a:t>teratogens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4961490" cy="3872040"/>
          </a:xfrm>
        </p:spPr>
        <p:txBody>
          <a:bodyPr/>
          <a:lstStyle/>
          <a:p>
            <a:r>
              <a:rPr lang="en-US" dirty="0"/>
              <a:t>(literally, “</a:t>
            </a:r>
            <a:r>
              <a:rPr lang="en-US" dirty="0" smtClean="0"/>
              <a:t>monster makers</a:t>
            </a:r>
            <a:r>
              <a:rPr lang="en-US" dirty="0"/>
              <a:t>”) agents, such </a:t>
            </a:r>
            <a:r>
              <a:rPr lang="en-US" dirty="0" smtClean="0"/>
              <a:t>as chemicals </a:t>
            </a:r>
            <a:r>
              <a:rPr lang="en-US" dirty="0"/>
              <a:t>and viruses, that </a:t>
            </a:r>
            <a:r>
              <a:rPr lang="en-US" dirty="0" smtClean="0"/>
              <a:t>can reach </a:t>
            </a:r>
            <a:r>
              <a:rPr lang="en-US" dirty="0"/>
              <a:t>the embryo or fetus during</a:t>
            </a:r>
          </a:p>
          <a:p>
            <a:r>
              <a:rPr lang="en-US" dirty="0"/>
              <a:t>prenatal development and </a:t>
            </a:r>
            <a:r>
              <a:rPr lang="en-US" dirty="0" smtClean="0"/>
              <a:t>cause harm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265" y="457200"/>
            <a:ext cx="2170446" cy="56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6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think of examples of teratogens?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5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teratogens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lcohol consumption by the mother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obacco use by the mother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rug use (cocaine, meth, etc.) by the mother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iruses contracted by the mother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ertain medications taken by the 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alcohol impact the </a:t>
            </a:r>
            <a:r>
              <a:rPr lang="en-US" i="1" dirty="0" smtClean="0"/>
              <a:t>fetus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1966886"/>
          </a:xfrm>
        </p:spPr>
        <p:txBody>
          <a:bodyPr/>
          <a:lstStyle/>
          <a:p>
            <a:r>
              <a:rPr lang="en-US" i="1" dirty="0"/>
              <a:t>“ You shall conceive and bear </a:t>
            </a:r>
            <a:r>
              <a:rPr lang="en-US" i="1" dirty="0" smtClean="0"/>
              <a:t>a son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i="1" dirty="0" smtClean="0"/>
              <a:t>So </a:t>
            </a:r>
            <a:r>
              <a:rPr lang="en-US" i="1" dirty="0"/>
              <a:t>then drink no wine or </a:t>
            </a:r>
            <a:r>
              <a:rPr lang="en-US" i="1" dirty="0" smtClean="0"/>
              <a:t>strong drink</a:t>
            </a:r>
            <a:r>
              <a:rPr lang="en-US" i="1" dirty="0"/>
              <a:t>.” </a:t>
            </a:r>
            <a:endParaRPr lang="en-US" i="1" dirty="0" smtClean="0"/>
          </a:p>
          <a:p>
            <a:r>
              <a:rPr lang="en-US" i="1" dirty="0" smtClean="0"/>
              <a:t>Judges </a:t>
            </a:r>
            <a:r>
              <a:rPr lang="en-US" i="1" dirty="0"/>
              <a:t>13:7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996507"/>
            <a:ext cx="8101012" cy="2086793"/>
          </a:xfrm>
        </p:spPr>
        <p:txBody>
          <a:bodyPr/>
          <a:lstStyle/>
          <a:p>
            <a:r>
              <a:rPr lang="en-US" dirty="0"/>
              <a:t>A pregnant woman never smokes or drinks alone. When alcohol enters </a:t>
            </a:r>
            <a:r>
              <a:rPr lang="en-US" dirty="0" smtClean="0"/>
              <a:t>her bloodstream</a:t>
            </a:r>
            <a:r>
              <a:rPr lang="en-US" dirty="0"/>
              <a:t>, and that of her </a:t>
            </a:r>
            <a:r>
              <a:rPr lang="en-US" b="1" i="1" dirty="0"/>
              <a:t>fetus</a:t>
            </a:r>
            <a:r>
              <a:rPr lang="en-US" dirty="0"/>
              <a:t>, it reduces activity in both their </a:t>
            </a:r>
            <a:r>
              <a:rPr lang="en-US" dirty="0" smtClean="0"/>
              <a:t>central nervous </a:t>
            </a:r>
            <a:r>
              <a:rPr lang="en-US" dirty="0"/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2442817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implications for the fetus when the mother drinks during pregnancy?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use during pregnancy may prime the woman’s </a:t>
            </a:r>
            <a:r>
              <a:rPr lang="en-US" dirty="0" smtClean="0"/>
              <a:t>offspring to </a:t>
            </a:r>
            <a:r>
              <a:rPr lang="en-US" dirty="0"/>
              <a:t>like alcohol and put them at risk for heavy drinking and </a:t>
            </a:r>
            <a:r>
              <a:rPr lang="en-US" dirty="0" smtClean="0"/>
              <a:t>alcohol use </a:t>
            </a:r>
            <a:r>
              <a:rPr lang="en-US" dirty="0"/>
              <a:t>disorder during their teen years.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experiments, when pregnant </a:t>
            </a:r>
            <a:r>
              <a:rPr lang="en-US" dirty="0" smtClean="0"/>
              <a:t>rats drank </a:t>
            </a:r>
            <a:r>
              <a:rPr lang="en-US" dirty="0"/>
              <a:t>alcohol, their young offspring later displayed a liking for </a:t>
            </a:r>
            <a:r>
              <a:rPr lang="en-US" dirty="0" smtClean="0"/>
              <a:t>alcohol’s taste </a:t>
            </a:r>
            <a:r>
              <a:rPr lang="en-US" dirty="0"/>
              <a:t>and </a:t>
            </a:r>
            <a:r>
              <a:rPr lang="en-US" dirty="0" smtClean="0"/>
              <a:t>odor.</a:t>
            </a:r>
          </a:p>
          <a:p>
            <a:r>
              <a:rPr lang="en-US" sz="2000" i="1" dirty="0" smtClean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Youngentob</a:t>
            </a:r>
            <a:r>
              <a:rPr lang="en-US" sz="2400" i="1" dirty="0"/>
              <a:t> et al., 2007, 2009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8663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maternal drinking affect the </a:t>
            </a:r>
            <a:r>
              <a:rPr lang="en-US" i="1" dirty="0" smtClean="0"/>
              <a:t>fetus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light drinking or occasional binge drinking can affect </a:t>
            </a:r>
            <a:r>
              <a:rPr lang="en-US" dirty="0" smtClean="0"/>
              <a:t>the </a:t>
            </a:r>
            <a:r>
              <a:rPr lang="en-US" b="1" i="1" dirty="0" smtClean="0"/>
              <a:t>fetal</a:t>
            </a:r>
            <a:r>
              <a:rPr lang="en-US" dirty="0" smtClean="0"/>
              <a:t> brain.</a:t>
            </a:r>
          </a:p>
          <a:p>
            <a:r>
              <a:rPr lang="en-US" sz="2400" i="1" dirty="0" smtClean="0"/>
              <a:t>(Braun</a:t>
            </a:r>
            <a:r>
              <a:rPr lang="en-US" sz="2400" i="1" dirty="0"/>
              <a:t>, 1996; </a:t>
            </a:r>
            <a:r>
              <a:rPr lang="en-US" sz="2400" i="1" dirty="0" err="1"/>
              <a:t>Marjonen</a:t>
            </a:r>
            <a:r>
              <a:rPr lang="en-US" sz="2400" i="1" dirty="0"/>
              <a:t> et al., 2015</a:t>
            </a:r>
            <a:r>
              <a:rPr lang="en-US" sz="2400" i="1" dirty="0" smtClean="0"/>
              <a:t>)</a:t>
            </a:r>
          </a:p>
          <a:p>
            <a:endParaRPr lang="en-US" sz="2000" i="1" dirty="0" smtClean="0"/>
          </a:p>
          <a:p>
            <a:r>
              <a:rPr lang="en-US" dirty="0" smtClean="0"/>
              <a:t>Persistent </a:t>
            </a:r>
            <a:r>
              <a:rPr lang="en-US" dirty="0"/>
              <a:t>heavy </a:t>
            </a:r>
            <a:r>
              <a:rPr lang="en-US" dirty="0" smtClean="0"/>
              <a:t>drinking puts </a:t>
            </a:r>
            <a:r>
              <a:rPr lang="en-US" dirty="0"/>
              <a:t>the </a:t>
            </a:r>
            <a:r>
              <a:rPr lang="en-US" b="1" i="1" dirty="0"/>
              <a:t>fetus</a:t>
            </a:r>
            <a:r>
              <a:rPr lang="en-US" dirty="0"/>
              <a:t> at risk for a dangerously low birth weight, birth defects,</a:t>
            </a:r>
          </a:p>
          <a:p>
            <a:r>
              <a:rPr lang="en-US" dirty="0"/>
              <a:t>future behavior problems, and lower intelligence.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619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fetal alcohol syndrome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1 in about 700 children, the effects are visible as </a:t>
            </a:r>
            <a:r>
              <a:rPr lang="en-US" b="1" i="1" dirty="0"/>
              <a:t>fetal alcohol syndrome (FAS), </a:t>
            </a:r>
            <a:r>
              <a:rPr lang="en-US" dirty="0"/>
              <a:t>the most serious of all fetal alcohol spectrum disorders, marked by lifelong physical and mental abnormalities.</a:t>
            </a:r>
          </a:p>
          <a:p>
            <a:r>
              <a:rPr lang="en-US" sz="2400" dirty="0"/>
              <a:t> </a:t>
            </a:r>
            <a:r>
              <a:rPr lang="en-US" sz="2400" i="1" dirty="0"/>
              <a:t>(May et al., 2014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27939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</a:t>
            </a:r>
            <a:r>
              <a:rPr lang="en-US" dirty="0" smtClean="0"/>
              <a:t>Would You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962406" y="2003172"/>
            <a:ext cx="7653528" cy="4349502"/>
          </a:xfrm>
        </p:spPr>
        <p:txBody>
          <a:bodyPr/>
          <a:lstStyle/>
          <a:p>
            <a:r>
              <a:rPr lang="en-US" b="1" dirty="0"/>
              <a:t>Juliette is experiencing lifelong physical and mental </a:t>
            </a:r>
            <a:r>
              <a:rPr lang="en-US" b="1" dirty="0" smtClean="0"/>
              <a:t>abnormalities because </a:t>
            </a:r>
            <a:r>
              <a:rPr lang="en-US" b="1" dirty="0"/>
              <a:t>her mother consumed alcohol </a:t>
            </a:r>
            <a:r>
              <a:rPr lang="en-US" b="1" dirty="0" smtClean="0"/>
              <a:t>while she </a:t>
            </a:r>
            <a:r>
              <a:rPr lang="en-US" b="1" dirty="0"/>
              <a:t>was pregnant. The alcohol, because of the damage </a:t>
            </a:r>
            <a:r>
              <a:rPr lang="en-US" b="1" dirty="0" smtClean="0"/>
              <a:t>it caused</a:t>
            </a:r>
            <a:r>
              <a:rPr lang="en-US" b="1" dirty="0"/>
              <a:t>, is considered a(n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pPr algn="l"/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reflex.</a:t>
            </a:r>
          </a:p>
          <a:p>
            <a:pPr algn="l"/>
            <a:r>
              <a:rPr lang="en-US" dirty="0" smtClean="0"/>
              <a:t>B. </a:t>
            </a:r>
            <a:r>
              <a:rPr lang="en-US" dirty="0"/>
              <a:t>embryo.</a:t>
            </a:r>
          </a:p>
          <a:p>
            <a:pPr algn="l"/>
            <a:r>
              <a:rPr lang="en-US" dirty="0" smtClean="0"/>
              <a:t>C. </a:t>
            </a:r>
            <a:r>
              <a:rPr lang="en-US" dirty="0"/>
              <a:t>teratogen.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epigenetic.</a:t>
            </a:r>
          </a:p>
          <a:p>
            <a:pPr algn="l"/>
            <a:r>
              <a:rPr lang="en-US" dirty="0" smtClean="0"/>
              <a:t>E. </a:t>
            </a:r>
            <a:r>
              <a:rPr lang="en-US" dirty="0"/>
              <a:t>zygote.</a:t>
            </a:r>
          </a:p>
        </p:txBody>
      </p:sp>
    </p:spTree>
    <p:extLst>
      <p:ext uri="{BB962C8B-B14F-4D97-AF65-F5344CB8AC3E}">
        <p14:creationId xmlns:p14="http://schemas.microsoft.com/office/powerpoint/2010/main" val="300502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adaptive reflexes is the newborn equipped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0438"/>
            <a:ext cx="8101584" cy="4351338"/>
          </a:xfrm>
        </p:spPr>
        <p:txBody>
          <a:bodyPr/>
          <a:lstStyle/>
          <a:p>
            <a:r>
              <a:rPr lang="en-US" dirty="0"/>
              <a:t>When something touches their cheek, babies turn toward that touch, </a:t>
            </a:r>
            <a:r>
              <a:rPr lang="en-US" dirty="0" smtClean="0"/>
              <a:t>open their </a:t>
            </a:r>
            <a:r>
              <a:rPr lang="en-US" dirty="0"/>
              <a:t>mouth, and vigorously </a:t>
            </a:r>
            <a:r>
              <a:rPr lang="en-US" i="1" dirty="0"/>
              <a:t>root </a:t>
            </a:r>
            <a:r>
              <a:rPr lang="en-US" dirty="0"/>
              <a:t>for a nipple. Finding one, they automatically close on it </a:t>
            </a:r>
            <a:r>
              <a:rPr lang="en-US" dirty="0" smtClean="0"/>
              <a:t>and begin </a:t>
            </a:r>
            <a:r>
              <a:rPr lang="en-US" i="1" dirty="0"/>
              <a:t>sucking. </a:t>
            </a:r>
            <a:endParaRPr lang="en-US" i="1" dirty="0" smtClean="0"/>
          </a:p>
          <a:p>
            <a:r>
              <a:rPr lang="en-US" dirty="0" smtClean="0"/>
              <a:t>Other </a:t>
            </a:r>
            <a:r>
              <a:rPr lang="en-US" dirty="0"/>
              <a:t>adaptive reflexes include the </a:t>
            </a:r>
            <a:r>
              <a:rPr lang="en-US" i="1" dirty="0" smtClean="0"/>
              <a:t>startle reflex </a:t>
            </a:r>
            <a:r>
              <a:rPr lang="en-US" dirty="0"/>
              <a:t>(when arms and legs spring out, quickly followed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fist clenching and loud crying</a:t>
            </a:r>
            <a:r>
              <a:rPr lang="en-US" dirty="0" smtClean="0"/>
              <a:t>) and </a:t>
            </a:r>
            <a:r>
              <a:rPr lang="en-US" dirty="0"/>
              <a:t>the surprisingly strong </a:t>
            </a:r>
            <a:r>
              <a:rPr lang="en-US" i="1" dirty="0"/>
              <a:t>grasping reflex</a:t>
            </a:r>
            <a:r>
              <a:rPr lang="en-US" dirty="0"/>
              <a:t>, both of which may have helped infants stay </a:t>
            </a:r>
            <a:r>
              <a:rPr lang="en-US" dirty="0" smtClean="0"/>
              <a:t>close to </a:t>
            </a:r>
            <a:r>
              <a:rPr lang="en-US" dirty="0"/>
              <a:t>their caregivers.</a:t>
            </a:r>
          </a:p>
        </p:txBody>
      </p:sp>
    </p:spTree>
    <p:extLst>
      <p:ext uri="{BB962C8B-B14F-4D97-AF65-F5344CB8AC3E}">
        <p14:creationId xmlns:p14="http://schemas.microsoft.com/office/powerpoint/2010/main" val="1509109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 of infant reflexes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013" y="1931497"/>
            <a:ext cx="5908857" cy="43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three issues have engaged developmental psychologists?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739796" cy="1244600"/>
          </a:xfrm>
        </p:spPr>
        <p:txBody>
          <a:bodyPr/>
          <a:lstStyle/>
          <a:p>
            <a:r>
              <a:rPr lang="en-US" dirty="0" smtClean="0"/>
              <a:t>nature and nurture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3278" y="2007394"/>
            <a:ext cx="5892071" cy="1244600"/>
          </a:xfrm>
        </p:spPr>
        <p:txBody>
          <a:bodyPr/>
          <a:lstStyle/>
          <a:p>
            <a:r>
              <a:rPr lang="en-US" dirty="0"/>
              <a:t>How does our genetic inheritance </a:t>
            </a:r>
            <a:r>
              <a:rPr lang="en-US" dirty="0" smtClean="0"/>
              <a:t>(nature</a:t>
            </a:r>
            <a:r>
              <a:rPr lang="en-US" dirty="0"/>
              <a:t>) interact with </a:t>
            </a:r>
            <a:r>
              <a:rPr lang="en-US" dirty="0" smtClean="0"/>
              <a:t>experiences </a:t>
            </a:r>
            <a:r>
              <a:rPr lang="en-US" dirty="0"/>
              <a:t>(</a:t>
            </a:r>
            <a:r>
              <a:rPr lang="en-US" dirty="0" smtClean="0"/>
              <a:t>nurture</a:t>
            </a:r>
            <a:r>
              <a:rPr lang="en-US" dirty="0"/>
              <a:t>) to influence our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739796" cy="12446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ontinuity and stages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623278" y="3421856"/>
            <a:ext cx="5892071" cy="1244600"/>
          </a:xfrm>
        </p:spPr>
        <p:txBody>
          <a:bodyPr/>
          <a:lstStyle/>
          <a:p>
            <a:r>
              <a:rPr lang="en-US" dirty="0"/>
              <a:t>What parts of development are gradual and </a:t>
            </a:r>
            <a:r>
              <a:rPr lang="en-US" dirty="0" smtClean="0"/>
              <a:t>continuous and what </a:t>
            </a:r>
            <a:r>
              <a:rPr lang="en-US" dirty="0"/>
              <a:t>parts change abruptly in separate </a:t>
            </a:r>
            <a:r>
              <a:rPr lang="en-US" dirty="0" smtClean="0"/>
              <a:t>stages?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739796" cy="12446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and change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623278" y="4813300"/>
            <a:ext cx="5892071" cy="1244600"/>
          </a:xfrm>
        </p:spPr>
        <p:txBody>
          <a:bodyPr/>
          <a:lstStyle/>
          <a:p>
            <a:r>
              <a:rPr lang="en-US" dirty="0"/>
              <a:t>Which of our traits persist through life? How do we change </a:t>
            </a:r>
            <a:r>
              <a:rPr lang="en-US" dirty="0" smtClean="0"/>
              <a:t>as we </a:t>
            </a:r>
            <a:r>
              <a:rPr lang="en-US" dirty="0"/>
              <a:t>age?</a:t>
            </a:r>
          </a:p>
        </p:txBody>
      </p:sp>
      <p:pic>
        <p:nvPicPr>
          <p:cNvPr id="9" name="Picture 8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" y="42323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8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habituation and how is it used to study infants?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5526"/>
            <a:ext cx="8101584" cy="4351338"/>
          </a:xfrm>
        </p:spPr>
        <p:txBody>
          <a:bodyPr/>
          <a:lstStyle/>
          <a:p>
            <a:r>
              <a:rPr lang="en-US" dirty="0" smtClean="0"/>
              <a:t>decreasing responsiveness </a:t>
            </a:r>
            <a:r>
              <a:rPr lang="en-US" dirty="0"/>
              <a:t>with </a:t>
            </a:r>
            <a:r>
              <a:rPr lang="en-US" dirty="0" smtClean="0"/>
              <a:t>repeated stimulation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infants </a:t>
            </a:r>
            <a:r>
              <a:rPr lang="en-US" dirty="0" smtClean="0"/>
              <a:t>gain familiarity </a:t>
            </a:r>
            <a:r>
              <a:rPr lang="en-US" dirty="0"/>
              <a:t>with repeated exposure</a:t>
            </a:r>
          </a:p>
          <a:p>
            <a:r>
              <a:rPr lang="en-US" dirty="0"/>
              <a:t>to a stimulus, their interest </a:t>
            </a:r>
            <a:r>
              <a:rPr lang="en-US" dirty="0" smtClean="0"/>
              <a:t>wanes and </a:t>
            </a:r>
            <a:r>
              <a:rPr lang="en-US" dirty="0"/>
              <a:t>they look away sooner</a:t>
            </a:r>
            <a:r>
              <a:rPr lang="en-US" dirty="0" smtClean="0"/>
              <a:t>. </a:t>
            </a:r>
            <a:r>
              <a:rPr lang="en-US" dirty="0"/>
              <a:t>The novel stimulus gets attention when first presented</a:t>
            </a:r>
            <a:r>
              <a:rPr lang="en-US" dirty="0" smtClean="0"/>
              <a:t>. With </a:t>
            </a:r>
            <a:r>
              <a:rPr lang="en-US" dirty="0"/>
              <a:t>repetition, the response weakens.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seeming boredom with familiar </a:t>
            </a:r>
            <a:r>
              <a:rPr lang="en-US" dirty="0" smtClean="0"/>
              <a:t>stimuli gives </a:t>
            </a:r>
            <a:r>
              <a:rPr lang="en-US" dirty="0"/>
              <a:t>us a way to ask infants what they see and remember.</a:t>
            </a:r>
          </a:p>
        </p:txBody>
      </p:sp>
    </p:spTree>
    <p:extLst>
      <p:ext uri="{BB962C8B-B14F-4D97-AF65-F5344CB8AC3E}">
        <p14:creationId xmlns:p14="http://schemas.microsoft.com/office/powerpoint/2010/main" val="714470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</a:t>
            </a:r>
            <a:r>
              <a:rPr lang="en-US" dirty="0" smtClean="0"/>
              <a:t>Would You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962406" y="1853271"/>
            <a:ext cx="7653528" cy="4718304"/>
          </a:xfrm>
        </p:spPr>
        <p:txBody>
          <a:bodyPr/>
          <a:lstStyle/>
          <a:p>
            <a:r>
              <a:rPr lang="en-US" b="1" dirty="0"/>
              <a:t>As infants gain familiarity with repeated exposure to </a:t>
            </a:r>
            <a:r>
              <a:rPr lang="en-US" b="1" dirty="0" smtClean="0"/>
              <a:t>a visual </a:t>
            </a:r>
            <a:r>
              <a:rPr lang="en-US" b="1" dirty="0"/>
              <a:t>stimulus, their interest wanes and they look </a:t>
            </a:r>
            <a:r>
              <a:rPr lang="en-US" b="1" dirty="0" smtClean="0"/>
              <a:t>away sooner</a:t>
            </a:r>
            <a:r>
              <a:rPr lang="en-US" b="1" dirty="0"/>
              <a:t>. The decrease in an infant’s responsiveness is </a:t>
            </a:r>
            <a:r>
              <a:rPr lang="en-US" b="1" dirty="0" smtClean="0"/>
              <a:t>called</a:t>
            </a:r>
          </a:p>
          <a:p>
            <a:endParaRPr lang="en-US" b="1" dirty="0"/>
          </a:p>
          <a:p>
            <a:pPr algn="l"/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concentration.</a:t>
            </a:r>
          </a:p>
          <a:p>
            <a:pPr algn="l"/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/>
              <a:t>teratogens.</a:t>
            </a:r>
          </a:p>
          <a:p>
            <a:pPr algn="l"/>
            <a:r>
              <a:rPr lang="en-US" dirty="0" smtClean="0"/>
              <a:t>C. </a:t>
            </a:r>
            <a:r>
              <a:rPr lang="en-US" dirty="0"/>
              <a:t>habituation.</a:t>
            </a:r>
          </a:p>
          <a:p>
            <a:pPr algn="l"/>
            <a:r>
              <a:rPr lang="en-US" dirty="0" smtClean="0"/>
              <a:t>D. </a:t>
            </a:r>
            <a:r>
              <a:rPr lang="en-US" dirty="0"/>
              <a:t>stability.</a:t>
            </a:r>
          </a:p>
          <a:p>
            <a:pPr algn="l"/>
            <a:r>
              <a:rPr lang="en-US" dirty="0" smtClean="0"/>
              <a:t>E. </a:t>
            </a:r>
            <a:r>
              <a:rPr lang="en-US" dirty="0"/>
              <a:t>transference.</a:t>
            </a:r>
          </a:p>
        </p:txBody>
      </p:sp>
    </p:spTree>
    <p:extLst>
      <p:ext uri="{BB962C8B-B14F-4D97-AF65-F5344CB8AC3E}">
        <p14:creationId xmlns:p14="http://schemas.microsoft.com/office/powerpoint/2010/main" val="312442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88913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Learning Target 45-1 Review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28650" y="1825625"/>
            <a:ext cx="8101012" cy="91281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Identify </a:t>
            </a:r>
            <a:r>
              <a:rPr lang="en-US" dirty="0" smtClean="0"/>
              <a:t>three issues </a:t>
            </a:r>
            <a:r>
              <a:rPr lang="en-US" dirty="0"/>
              <a:t>that have engaged</a:t>
            </a:r>
          </a:p>
          <a:p>
            <a:pPr marL="0" indent="0">
              <a:buNone/>
            </a:pPr>
            <a:r>
              <a:rPr lang="en-US" dirty="0"/>
              <a:t>developmental psychologists.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21" y="2908345"/>
            <a:ext cx="8101584" cy="37250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500" b="1" i="1" dirty="0"/>
              <a:t>Developmental psychologists </a:t>
            </a:r>
            <a:r>
              <a:rPr lang="en-US" sz="2500" dirty="0"/>
              <a:t>study physical, mental, </a:t>
            </a:r>
            <a:r>
              <a:rPr lang="en-US" sz="2500" dirty="0" smtClean="0"/>
              <a:t>and social </a:t>
            </a:r>
            <a:r>
              <a:rPr lang="en-US" sz="2500" dirty="0"/>
              <a:t>changes throughout the life span.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500" dirty="0" smtClean="0"/>
              <a:t>They </a:t>
            </a:r>
            <a:r>
              <a:rPr lang="en-US" sz="2500" dirty="0"/>
              <a:t>focus on three issues: nature and nurture (</a:t>
            </a:r>
            <a:r>
              <a:rPr lang="en-US" sz="2500" dirty="0" smtClean="0"/>
              <a:t>the interaction</a:t>
            </a:r>
            <a:r>
              <a:rPr lang="en-US" sz="2500" dirty="0"/>
              <a:t> </a:t>
            </a:r>
            <a:r>
              <a:rPr lang="en-US" sz="2500" dirty="0" smtClean="0"/>
              <a:t>between </a:t>
            </a:r>
            <a:r>
              <a:rPr lang="en-US" sz="2500" dirty="0"/>
              <a:t>our genetic inheritance and our experiences</a:t>
            </a:r>
            <a:r>
              <a:rPr lang="en-US" sz="2500" dirty="0" smtClean="0"/>
              <a:t>); continuity </a:t>
            </a:r>
            <a:r>
              <a:rPr lang="en-US" sz="2500" dirty="0"/>
              <a:t>and stages (which aspects of </a:t>
            </a:r>
            <a:r>
              <a:rPr lang="en-US" sz="2500" dirty="0" smtClean="0"/>
              <a:t>development are </a:t>
            </a:r>
            <a:r>
              <a:rPr lang="en-US" sz="2500" dirty="0"/>
              <a:t>gradual and continuous, and which </a:t>
            </a:r>
            <a:r>
              <a:rPr lang="en-US" sz="2500" dirty="0" smtClean="0"/>
              <a:t>change relatively </a:t>
            </a:r>
            <a:r>
              <a:rPr lang="en-US" sz="2500" dirty="0"/>
              <a:t>abruptly); and stability and change (</a:t>
            </a:r>
            <a:r>
              <a:rPr lang="en-US" sz="2500" dirty="0" smtClean="0"/>
              <a:t>whether our </a:t>
            </a:r>
            <a:r>
              <a:rPr lang="en-US" sz="2500" dirty="0"/>
              <a:t>traits endure or change as we age</a:t>
            </a:r>
            <a:r>
              <a:rPr lang="en-US" sz="2500" dirty="0" smtClean="0"/>
              <a:t>).</a:t>
            </a:r>
            <a:endParaRPr lang="en-US" sz="2500" dirty="0"/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2" y="193757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263" y="333041"/>
            <a:ext cx="8220442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Learning Target 45-2 Review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81263" y="1825625"/>
            <a:ext cx="8219870" cy="128746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the </a:t>
            </a:r>
            <a:r>
              <a:rPr lang="en-US" dirty="0" smtClean="0"/>
              <a:t>course of </a:t>
            </a:r>
            <a:r>
              <a:rPr lang="en-US" dirty="0"/>
              <a:t>prenatal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development, and </a:t>
            </a:r>
            <a:r>
              <a:rPr lang="en-US" dirty="0"/>
              <a:t>explain how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teratogens affect </a:t>
            </a:r>
            <a:r>
              <a:rPr lang="en-US" dirty="0"/>
              <a:t>that development.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3280108"/>
            <a:ext cx="8219870" cy="332923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The life cycle begins at conception, when one sperm </a:t>
            </a:r>
            <a:r>
              <a:rPr lang="en-US" dirty="0" smtClean="0"/>
              <a:t>cell unites </a:t>
            </a:r>
            <a:r>
              <a:rPr lang="en-US" dirty="0"/>
              <a:t>with an egg to form a </a:t>
            </a:r>
            <a:r>
              <a:rPr lang="en-US" b="1" i="1" dirty="0"/>
              <a:t>zygote</a:t>
            </a:r>
            <a:r>
              <a:rPr lang="en-US" i="1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zygote’s inner cells become the </a:t>
            </a:r>
            <a:r>
              <a:rPr lang="en-US" b="1" i="1" dirty="0"/>
              <a:t>embryo</a:t>
            </a:r>
            <a:r>
              <a:rPr lang="en-US" i="1" dirty="0"/>
              <a:t>, </a:t>
            </a:r>
            <a:r>
              <a:rPr lang="en-US" dirty="0"/>
              <a:t>and in </a:t>
            </a:r>
            <a:r>
              <a:rPr lang="en-US" dirty="0" smtClean="0"/>
              <a:t>the next </a:t>
            </a:r>
            <a:r>
              <a:rPr lang="en-US" dirty="0"/>
              <a:t>6 weeks, body organs begin to form and function</a:t>
            </a:r>
            <a:r>
              <a:rPr lang="en-US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By 9 weeks, the </a:t>
            </a:r>
            <a:r>
              <a:rPr lang="en-US" b="1" i="1" dirty="0"/>
              <a:t>fetus</a:t>
            </a:r>
            <a:r>
              <a:rPr lang="en-US" i="1" dirty="0"/>
              <a:t> </a:t>
            </a:r>
            <a:r>
              <a:rPr lang="en-US" dirty="0"/>
              <a:t>is recognizably human.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i="1" dirty="0" smtClean="0"/>
              <a:t>Teratogens</a:t>
            </a:r>
            <a:r>
              <a:rPr lang="en-US" i="1" dirty="0" smtClean="0"/>
              <a:t> </a:t>
            </a:r>
            <a:r>
              <a:rPr lang="en-US" dirty="0"/>
              <a:t>are potentially harmful agents, such as </a:t>
            </a:r>
            <a:r>
              <a:rPr lang="en-US" dirty="0" smtClean="0"/>
              <a:t>viruses or </a:t>
            </a:r>
            <a:r>
              <a:rPr lang="en-US" dirty="0"/>
              <a:t>drugs, that can pass through the placental screen </a:t>
            </a:r>
            <a:r>
              <a:rPr lang="en-US" dirty="0" smtClean="0"/>
              <a:t>and harm </a:t>
            </a:r>
            <a:r>
              <a:rPr lang="en-US" dirty="0"/>
              <a:t>the developing embryo or fetus, as happens </a:t>
            </a:r>
            <a:r>
              <a:rPr lang="en-US" dirty="0" smtClean="0"/>
              <a:t>with </a:t>
            </a:r>
            <a:r>
              <a:rPr lang="en-US" b="1" i="1" dirty="0" smtClean="0"/>
              <a:t>fetal </a:t>
            </a:r>
            <a:r>
              <a:rPr lang="en-US" b="1" i="1" dirty="0"/>
              <a:t>alcohol syndrome</a:t>
            </a:r>
            <a:r>
              <a:rPr lang="en-US" i="1" dirty="0"/>
              <a:t>.</a:t>
            </a:r>
            <a:endParaRPr lang="en-US" sz="2400" dirty="0"/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99667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137" y="365126"/>
            <a:ext cx="8297097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Learning Target 45-3 Review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33136" y="1825625"/>
            <a:ext cx="8297097" cy="127793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Describe </a:t>
            </a:r>
            <a:r>
              <a:rPr lang="en-US" dirty="0" smtClean="0"/>
              <a:t>some abilities </a:t>
            </a:r>
            <a:r>
              <a:rPr lang="en-US" dirty="0"/>
              <a:t>of the newborn,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explain </a:t>
            </a:r>
            <a:r>
              <a:rPr lang="en-US" dirty="0"/>
              <a:t>how </a:t>
            </a:r>
            <a:r>
              <a:rPr lang="en-US" dirty="0" smtClean="0"/>
              <a:t>researchers are </a:t>
            </a:r>
            <a:r>
              <a:rPr lang="en-US" dirty="0"/>
              <a:t>able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explore </a:t>
            </a:r>
            <a:r>
              <a:rPr lang="en-US" dirty="0" smtClean="0"/>
              <a:t>infants’ mental </a:t>
            </a:r>
            <a:r>
              <a:rPr lang="en-US" dirty="0"/>
              <a:t>abilities.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" y="3238498"/>
            <a:ext cx="8101584" cy="32745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Babies are born with sensory equipment and reflexes </a:t>
            </a:r>
            <a:r>
              <a:rPr lang="en-US" dirty="0" smtClean="0"/>
              <a:t>that facilitate </a:t>
            </a:r>
            <a:r>
              <a:rPr lang="en-US" dirty="0"/>
              <a:t>their survival and their social interactions </a:t>
            </a:r>
            <a:r>
              <a:rPr lang="en-US" dirty="0" smtClean="0"/>
              <a:t>with adults</a:t>
            </a:r>
            <a:r>
              <a:rPr lang="en-US" dirty="0"/>
              <a:t>. For example, they quickly learn to </a:t>
            </a:r>
            <a:r>
              <a:rPr lang="en-US" dirty="0" smtClean="0"/>
              <a:t>discriminate their </a:t>
            </a:r>
            <a:r>
              <a:rPr lang="en-US" dirty="0"/>
              <a:t>mother’s smell, and they prefer the sound of </a:t>
            </a:r>
            <a:r>
              <a:rPr lang="en-US" dirty="0" smtClean="0"/>
              <a:t>human voices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Researchers </a:t>
            </a:r>
            <a:r>
              <a:rPr lang="en-US" dirty="0"/>
              <a:t>use techniques that test </a:t>
            </a:r>
            <a:r>
              <a:rPr lang="en-US" b="1" i="1" dirty="0"/>
              <a:t>habituation, </a:t>
            </a:r>
            <a:r>
              <a:rPr lang="en-US" dirty="0" smtClean="0"/>
              <a:t>such as </a:t>
            </a:r>
            <a:r>
              <a:rPr lang="en-US" dirty="0"/>
              <a:t>the visual-preference procedure, to explore </a:t>
            </a:r>
            <a:r>
              <a:rPr lang="en-US" dirty="0" smtClean="0"/>
              <a:t>infants’ abilities</a:t>
            </a:r>
            <a:r>
              <a:rPr lang="en-US" dirty="0"/>
              <a:t>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3" y="194855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</a:t>
            </a:r>
            <a:r>
              <a:rPr lang="en-US" baseline="30000" dirty="0" smtClean="0">
                <a:solidFill>
                  <a:schemeClr val="bg1"/>
                </a:solidFill>
              </a:rPr>
              <a:t>®</a:t>
            </a:r>
            <a:r>
              <a:rPr lang="en-US" dirty="0" smtClean="0">
                <a:solidFill>
                  <a:schemeClr val="bg1"/>
                </a:solidFill>
              </a:rPr>
              <a:t> Exam </a:t>
            </a:r>
            <a:r>
              <a:rPr lang="en-US" dirty="0" smtClean="0">
                <a:solidFill>
                  <a:schemeClr val="bg1"/>
                </a:solidFill>
              </a:rPr>
              <a:t>Tip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038"/>
            <a:ext cx="8101584" cy="4380932"/>
          </a:xfr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All three of these </a:t>
            </a:r>
            <a:r>
              <a:rPr lang="en-US" sz="2400" dirty="0" smtClean="0"/>
              <a:t>issues, nature and nurture, continuity and stages, stability and change, are important </a:t>
            </a:r>
            <a:r>
              <a:rPr lang="en-US" sz="2400" dirty="0"/>
              <a:t>for development.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Nature and </a:t>
            </a:r>
            <a:r>
              <a:rPr lang="en-US" sz="2400" dirty="0"/>
              <a:t>nurture, of course, weave their</a:t>
            </a:r>
          </a:p>
          <a:p>
            <a:r>
              <a:rPr lang="en-US" sz="2400" dirty="0"/>
              <a:t>way through almost every module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Look for the nature/nurture </a:t>
            </a:r>
            <a:r>
              <a:rPr lang="en-US" sz="2400" dirty="0" smtClean="0"/>
              <a:t>idea throughout </a:t>
            </a:r>
            <a:r>
              <a:rPr lang="en-US" sz="2400" dirty="0"/>
              <a:t>this </a:t>
            </a:r>
            <a:endParaRPr lang="en-US" sz="2400" dirty="0" smtClean="0"/>
          </a:p>
          <a:p>
            <a:r>
              <a:rPr lang="en-US" sz="2400" dirty="0" smtClean="0"/>
              <a:t>text </a:t>
            </a:r>
            <a:r>
              <a:rPr lang="en-US" sz="2400" dirty="0"/>
              <a:t>(and on </a:t>
            </a:r>
            <a:r>
              <a:rPr lang="en-US" sz="2400" dirty="0" smtClean="0"/>
              <a:t>the AP</a:t>
            </a:r>
            <a:r>
              <a:rPr lang="en-US" sz="2400" baseline="30000" dirty="0"/>
              <a:t>®</a:t>
            </a:r>
            <a:r>
              <a:rPr lang="en-US" sz="2400" dirty="0"/>
              <a:t> exam).</a:t>
            </a:r>
            <a:endParaRPr lang="en-US" sz="2400" dirty="0" smtClean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8" y="41373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quote…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i="1" dirty="0"/>
              <a:t>“ Nature is all that a man brings</a:t>
            </a:r>
          </a:p>
          <a:p>
            <a:r>
              <a:rPr lang="en-US" i="1" dirty="0"/>
              <a:t>with him into the world; nurture is</a:t>
            </a:r>
          </a:p>
          <a:p>
            <a:r>
              <a:rPr lang="en-US" i="1" dirty="0"/>
              <a:t>every influence that affects him after</a:t>
            </a:r>
          </a:p>
          <a:p>
            <a:r>
              <a:rPr lang="en-US" i="1" dirty="0"/>
              <a:t>his birth.” </a:t>
            </a:r>
            <a:endParaRPr lang="en-US" i="1" dirty="0" smtClean="0"/>
          </a:p>
          <a:p>
            <a:r>
              <a:rPr lang="en-US" sz="2400" i="1" dirty="0"/>
              <a:t>~</a:t>
            </a:r>
            <a:r>
              <a:rPr lang="en-US" sz="2400" i="1" dirty="0" smtClean="0"/>
              <a:t>Francis </a:t>
            </a:r>
            <a:r>
              <a:rPr lang="en-US" sz="2400" i="1" dirty="0"/>
              <a:t>Galton, English Men </a:t>
            </a:r>
            <a:r>
              <a:rPr lang="en-US" sz="2400" i="1" dirty="0" smtClean="0"/>
              <a:t>of Science</a:t>
            </a:r>
            <a:r>
              <a:rPr lang="en-US" sz="2400" i="1" dirty="0"/>
              <a:t>, 1874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8650" y="5295899"/>
            <a:ext cx="7994650" cy="1389713"/>
          </a:xfrm>
        </p:spPr>
        <p:txBody>
          <a:bodyPr/>
          <a:lstStyle/>
          <a:p>
            <a:r>
              <a:rPr lang="en-US" dirty="0" smtClean="0"/>
              <a:t>What did you bring in the world and what has affected you since your birth? Can you identify the elements of nature and nurture in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genes form our nature?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5388"/>
            <a:ext cx="8101584" cy="3900619"/>
          </a:xfrm>
        </p:spPr>
        <p:txBody>
          <a:bodyPr/>
          <a:lstStyle/>
          <a:p>
            <a:r>
              <a:rPr lang="en-US" dirty="0"/>
              <a:t>The gene combination created by the merging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our mother’s egg with our father’s </a:t>
            </a:r>
            <a:r>
              <a:rPr lang="en-US" dirty="0" smtClean="0"/>
              <a:t>sperm </a:t>
            </a:r>
          </a:p>
          <a:p>
            <a:r>
              <a:rPr lang="en-US" dirty="0" smtClean="0"/>
              <a:t>helped form </a:t>
            </a:r>
            <a:r>
              <a:rPr lang="en-US" dirty="0"/>
              <a:t>us as individuals.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Genes </a:t>
            </a:r>
            <a:r>
              <a:rPr lang="en-US" dirty="0"/>
              <a:t>predispose both our shared humanity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our </a:t>
            </a:r>
            <a:r>
              <a:rPr lang="en-US" dirty="0" smtClean="0"/>
              <a:t>individual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7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our environment shape our nurture?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15018"/>
          </a:xfrm>
        </p:spPr>
        <p:txBody>
          <a:bodyPr/>
          <a:lstStyle/>
          <a:p>
            <a:r>
              <a:rPr lang="en-US" dirty="0"/>
              <a:t>But our experiences also form us, in the </a:t>
            </a:r>
            <a:endParaRPr lang="en-US" dirty="0" smtClean="0"/>
          </a:p>
          <a:p>
            <a:r>
              <a:rPr lang="en-US" dirty="0" smtClean="0"/>
              <a:t>womb and </a:t>
            </a:r>
            <a:r>
              <a:rPr lang="en-US" dirty="0"/>
              <a:t>in the world.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Even differences rooted in our nature may be strengthened by our nurture.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are not formed by either nature or nurture,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by their interrelationships—their </a:t>
            </a:r>
            <a:r>
              <a:rPr lang="en-US" i="1" dirty="0"/>
              <a:t>interaction. 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/>
              <a:t>Biological, psychological, and </a:t>
            </a:r>
            <a:endParaRPr lang="en-US" dirty="0" smtClean="0"/>
          </a:p>
          <a:p>
            <a:r>
              <a:rPr lang="en-US" dirty="0" smtClean="0"/>
              <a:t>social-cultural forces </a:t>
            </a:r>
            <a:r>
              <a:rPr lang="en-US" dirty="0"/>
              <a:t>interact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growth happen continuously or in stages?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adults differ from infants as a giant redwood </a:t>
            </a:r>
            <a:endParaRPr lang="en-US" dirty="0" smtClean="0"/>
          </a:p>
          <a:p>
            <a:r>
              <a:rPr lang="en-US" dirty="0" smtClean="0"/>
              <a:t>differs </a:t>
            </a:r>
            <a:r>
              <a:rPr lang="en-US" dirty="0"/>
              <a:t>from its seedling—a difference</a:t>
            </a:r>
          </a:p>
          <a:p>
            <a:r>
              <a:rPr lang="en-US" dirty="0"/>
              <a:t>created by gradual, cumulative growth?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do they differ as a butterfly differs </a:t>
            </a:r>
            <a:endParaRPr lang="en-US" dirty="0" smtClean="0"/>
          </a:p>
          <a:p>
            <a:r>
              <a:rPr lang="en-US" dirty="0" smtClean="0"/>
              <a:t>from a caterpillar— a </a:t>
            </a:r>
            <a:r>
              <a:rPr lang="en-US" dirty="0"/>
              <a:t>difference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distinct stages?</a:t>
            </a:r>
          </a:p>
        </p:txBody>
      </p:sp>
    </p:spTree>
    <p:extLst>
      <p:ext uri="{BB962C8B-B14F-4D97-AF65-F5344CB8AC3E}">
        <p14:creationId xmlns:p14="http://schemas.microsoft.com/office/powerpoint/2010/main" val="209821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30937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30937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6731</TotalTime>
  <Words>2425</Words>
  <Application>Microsoft Office PowerPoint</Application>
  <PresentationFormat>On-screen Show (4:3)</PresentationFormat>
  <Paragraphs>252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Custom Design</vt:lpstr>
      <vt:lpstr>Unit 9 Developmental Psychology </vt:lpstr>
      <vt:lpstr>Learning Targets</vt:lpstr>
      <vt:lpstr>What is developmental psychology?</vt:lpstr>
      <vt:lpstr>What three issues have engaged developmental psychologists?</vt:lpstr>
      <vt:lpstr>AP® Exam Tip 1</vt:lpstr>
      <vt:lpstr>Consider this quote…</vt:lpstr>
      <vt:lpstr>How do genes form our nature?</vt:lpstr>
      <vt:lpstr>How does our environment shape our nurture?</vt:lpstr>
      <vt:lpstr>Does growth happen continuously or in stages?</vt:lpstr>
      <vt:lpstr>How do stage theorists view development?</vt:lpstr>
      <vt:lpstr>What evidence supports the theory of stable development over time?</vt:lpstr>
      <vt:lpstr>What additional research on  nature v. nurture exists?</vt:lpstr>
      <vt:lpstr>Can temperament predict divorce?</vt:lpstr>
      <vt:lpstr>So, are people’s personalities mostly  stable over time?</vt:lpstr>
      <vt:lpstr>But we do change, too, right?</vt:lpstr>
      <vt:lpstr>Are both stability and change important?</vt:lpstr>
      <vt:lpstr>Ask yourself.</vt:lpstr>
      <vt:lpstr>AP® Exam Tip 2</vt:lpstr>
      <vt:lpstr>What is the course of prenatal development?</vt:lpstr>
      <vt:lpstr>How does conception occur?</vt:lpstr>
      <vt:lpstr>How is the egg fertilized?</vt:lpstr>
      <vt:lpstr>What happens in the germinal stage of prenatal development?</vt:lpstr>
      <vt:lpstr>How does the zygote become an embryo?</vt:lpstr>
      <vt:lpstr>How does the zygote become an embryo? Cont.</vt:lpstr>
      <vt:lpstr>How does an embryo become a fetus?</vt:lpstr>
      <vt:lpstr>What happens in the fetal stage?</vt:lpstr>
      <vt:lpstr>How big is a fetus?</vt:lpstr>
      <vt:lpstr>1. What Would You Answer?</vt:lpstr>
      <vt:lpstr>What does research show about the development of language in the womb?</vt:lpstr>
      <vt:lpstr>What are teratogens?</vt:lpstr>
      <vt:lpstr>Can you think of examples of teratogens?</vt:lpstr>
      <vt:lpstr>Examples of teratogens</vt:lpstr>
      <vt:lpstr>How does alcohol impact the fetus?</vt:lpstr>
      <vt:lpstr>What are the implications for the fetus when the mother drinks during pregnancy?</vt:lpstr>
      <vt:lpstr>How does maternal drinking affect the fetus?</vt:lpstr>
      <vt:lpstr>What is fetal alcohol syndrome?</vt:lpstr>
      <vt:lpstr>2. What Would You Answer?</vt:lpstr>
      <vt:lpstr>What adaptive reflexes is the newborn equipped with?</vt:lpstr>
      <vt:lpstr>chart of infant reflexes</vt:lpstr>
      <vt:lpstr>What is habituation and how is it used to study infants?</vt:lpstr>
      <vt:lpstr>3. What Would You Answer?</vt:lpstr>
      <vt:lpstr>Learning Target 45-1 Review</vt:lpstr>
      <vt:lpstr>Learning Target 45-2 Review</vt:lpstr>
      <vt:lpstr>Learning Target 45-3 Review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Sabrina Van Glahn</cp:lastModifiedBy>
  <cp:revision>972</cp:revision>
  <dcterms:created xsi:type="dcterms:W3CDTF">2017-07-06T19:56:42Z</dcterms:created>
  <dcterms:modified xsi:type="dcterms:W3CDTF">2017-12-22T14:00:18Z</dcterms:modified>
  <cp:category/>
</cp:coreProperties>
</file>