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5" r:id="rId2"/>
    <p:sldId id="262" r:id="rId3"/>
    <p:sldId id="261" r:id="rId4"/>
    <p:sldId id="279" r:id="rId5"/>
    <p:sldId id="324" r:id="rId6"/>
    <p:sldId id="325" r:id="rId7"/>
    <p:sldId id="326" r:id="rId8"/>
    <p:sldId id="274" r:id="rId9"/>
    <p:sldId id="258" r:id="rId10"/>
    <p:sldId id="282" r:id="rId11"/>
    <p:sldId id="276" r:id="rId12"/>
    <p:sldId id="330" r:id="rId13"/>
    <p:sldId id="332" r:id="rId14"/>
    <p:sldId id="331" r:id="rId15"/>
    <p:sldId id="327" r:id="rId16"/>
    <p:sldId id="268" r:id="rId17"/>
    <p:sldId id="273" r:id="rId18"/>
    <p:sldId id="286" r:id="rId19"/>
    <p:sldId id="340" r:id="rId20"/>
    <p:sldId id="278" r:id="rId21"/>
    <p:sldId id="336" r:id="rId22"/>
    <p:sldId id="280" r:id="rId23"/>
    <p:sldId id="337" r:id="rId24"/>
    <p:sldId id="338" r:id="rId25"/>
    <p:sldId id="289" r:id="rId26"/>
    <p:sldId id="295" r:id="rId27"/>
    <p:sldId id="284" r:id="rId28"/>
    <p:sldId id="287" r:id="rId29"/>
    <p:sldId id="285" r:id="rId30"/>
    <p:sldId id="288" r:id="rId31"/>
    <p:sldId id="297" r:id="rId32"/>
    <p:sldId id="298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A706-FCF3-41D9-A62D-32B3D399131F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908FE-3F83-4946-A688-AB522FBA8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D6604-8724-4251-8769-5692707570EE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A9A3C-292C-4FAE-BF3D-D2BF1B2A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183129-DE15-4AEF-A7CF-976AEC5CEBD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25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7AE875-B6AD-A440-BC3C-05EDFC62BBA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CF678C-59C9-024B-9E77-0C1D54FD21A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4D9E19-39D5-BA42-942F-105E00AAF27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0517B6-34B6-A64A-84E9-C11EA988158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AAD60-BDC1-8E44-BCA0-CA4A96B051B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Start here 6/11/10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01D6DB-2063-6D4C-A4C7-F9C54686F27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F2BFCD-1F6D-3B40-A065-EDD908426F0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21520E-FDEC-4792-B836-4DDA4047AD5A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Chapter 9, Unnumbered Figure 3, Page 339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739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FB0657-D113-4716-8946-2C4C9CCD597B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Chapter 8, Unnumbered Figure 2, Page 310  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301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3F562-1BB3-42E2-9DCE-63B6954267B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86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F15453-28AF-DA4A-96AF-870420F950E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49A9A-01AE-4C82-8D3E-1079DE128D0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17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9086B-E389-46AF-ABB7-3A8311F9CFA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19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2B42C9-2952-47DE-84B5-BF96244A2B1B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Figure 9.10 </a:t>
            </a:r>
            <a:r>
              <a:rPr lang="en-US" altLang="en-US"/>
              <a:t>CO</a:t>
            </a:r>
            <a:r>
              <a:rPr lang="en-US" altLang="en-US" baseline="-25000"/>
              <a:t>2</a:t>
            </a:r>
            <a:r>
              <a:rPr lang="en-US" altLang="en-US"/>
              <a:t>, a nonpolar molecule.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075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CC36F-0CFF-4799-9394-73DABF3533A7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Figure 9.11 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O, a polar molecule.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70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FE1EE2-FEE3-48E7-9117-E50D2C473EA9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Start here 6/14/10</a:t>
            </a:r>
          </a:p>
        </p:txBody>
      </p:sp>
    </p:spTree>
    <p:extLst>
      <p:ext uri="{BB962C8B-B14F-4D97-AF65-F5344CB8AC3E}">
        <p14:creationId xmlns:p14="http://schemas.microsoft.com/office/powerpoint/2010/main" val="218180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F5EAC1-3046-4B0D-ABE1-C9982D491C83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966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72BF55-ACD1-498A-8909-E2CD313085E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256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7CB966-A242-4210-B328-E0B6A6F50740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19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2C1145-1218-4AF4-A782-9F8CD9381A41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62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0FE154-B999-4FF2-BA28-91A6112C8BE8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7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682575-8B39-7045-BD63-0A3CA33A280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3445AF-6EDC-4399-ADDA-EC00B64E4281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358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330B61-3AD7-4A13-B8B0-9D80B22AF518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590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A2AE39-ACFC-461C-A404-FBE1A16CE47C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9965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EA5F6A-4049-4F98-BB0F-E08C1293EB6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480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8A3549-DF47-4F1C-A441-D947FD0B0D82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980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90F9E6-7C2B-4486-86FB-72616FA14465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32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3B26FF-981D-44A0-A564-6D5E4A4F5830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719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640A2E-B68B-4A81-B94D-C8EB509A08D1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1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524076-731C-42F8-A097-76990FC1320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90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10EFB4-4BF3-44FF-972C-608996B9C0EB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38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F55533-3393-2F4A-855C-4DD9B14187E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1C7D1D-4D51-BC45-9604-7D4D8F411A8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2B0C47-3A48-4340-A2B9-2D7F24254BB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/>
              <a:t>Figure 8.8 </a:t>
            </a:r>
            <a:r>
              <a:rPr lang="en-US" altLang="en-US"/>
              <a:t>Electron density distribution. 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82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96C388-155B-AC46-BFBD-B0928BEA842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1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6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50009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32631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56602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59161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61640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5235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0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0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0AAE-3034-4F6C-8164-63C727B3C07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BE14-7D1F-4C46-BFB9-6D22C5BC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					</a:t>
            </a:r>
            <a:r>
              <a:rPr lang="en-US" altLang="en-US" sz="4800" b="1" dirty="0"/>
              <a:t>Chemical Bonds </a:t>
            </a:r>
          </a:p>
        </p:txBody>
      </p:sp>
      <p:sp>
        <p:nvSpPr>
          <p:cNvPr id="6147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4646951" y="1371600"/>
            <a:ext cx="5640049" cy="390378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dirty="0"/>
              <a:t>Three basic types</a:t>
            </a:r>
          </a:p>
          <a:p>
            <a:pPr lvl="1" eaLnBrk="1" hangingPunct="1"/>
            <a:r>
              <a:rPr lang="en-US" altLang="en-US" sz="3200" dirty="0"/>
              <a:t>Ionic</a:t>
            </a:r>
          </a:p>
          <a:p>
            <a:pPr lvl="2" eaLnBrk="1" hangingPunct="1"/>
            <a:r>
              <a:rPr lang="en-US" altLang="en-US" sz="3200" dirty="0"/>
              <a:t>Electrostatic attraction between ions.</a:t>
            </a:r>
          </a:p>
          <a:p>
            <a:pPr lvl="1" eaLnBrk="1" hangingPunct="1"/>
            <a:r>
              <a:rPr lang="en-US" altLang="en-US" sz="3200" dirty="0"/>
              <a:t>Covalent</a:t>
            </a:r>
          </a:p>
          <a:p>
            <a:pPr lvl="2" eaLnBrk="1" hangingPunct="1"/>
            <a:r>
              <a:rPr lang="en-US" altLang="en-US" sz="3200" dirty="0"/>
              <a:t>Sharing of electrons.</a:t>
            </a:r>
          </a:p>
          <a:p>
            <a:pPr lvl="1" eaLnBrk="1" hangingPunct="1"/>
            <a:r>
              <a:rPr lang="en-US" altLang="en-US" sz="3200" dirty="0"/>
              <a:t>Metallic</a:t>
            </a:r>
          </a:p>
          <a:p>
            <a:pPr lvl="2" eaLnBrk="1" hangingPunct="1"/>
            <a:r>
              <a:rPr lang="en-US" altLang="en-US" sz="3200" dirty="0"/>
              <a:t>Metal atoms bonded to several other atoms.  Electrons are delocalized</a:t>
            </a:r>
            <a:r>
              <a:rPr lang="en-US" altLang="en-US" sz="2200" dirty="0"/>
              <a:t>.</a:t>
            </a:r>
          </a:p>
        </p:txBody>
      </p:sp>
      <p:pic>
        <p:nvPicPr>
          <p:cNvPr id="6148" name="Picture 22" descr="08_0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1" y="641411"/>
            <a:ext cx="2693426" cy="621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6950" y="5275385"/>
            <a:ext cx="724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System achieves lowest energy state by Bonding</a:t>
            </a:r>
          </a:p>
        </p:txBody>
      </p:sp>
    </p:spTree>
    <p:extLst>
      <p:ext uri="{BB962C8B-B14F-4D97-AF65-F5344CB8AC3E}">
        <p14:creationId xmlns:p14="http://schemas.microsoft.com/office/powerpoint/2010/main" val="212277832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	</a:t>
            </a:r>
            <a:r>
              <a:rPr lang="en-US" altLang="en-US" b="1" dirty="0"/>
              <a:t>Covalent Bonding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043189"/>
            <a:ext cx="5029200" cy="490041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In covalent bonds, atoms share one or more pairs of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There are several electrostatic interactions in these bonds: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Attractions between electrons and nuclei,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Repulsions between electrons,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Repulsions between nuclei.</a:t>
            </a:r>
          </a:p>
        </p:txBody>
      </p:sp>
      <p:pic>
        <p:nvPicPr>
          <p:cNvPr id="14340" name="Picture 8" descr="08_0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219200"/>
            <a:ext cx="27606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9775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846888"/>
            <a:ext cx="7993822" cy="524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9146" y="1234568"/>
            <a:ext cx="32680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the attractive forces offset the repulsive forces, the energy of the two atoms decreases and a bond forms.</a:t>
            </a:r>
          </a:p>
        </p:txBody>
      </p:sp>
    </p:spTree>
    <p:extLst>
      <p:ext uri="{BB962C8B-B14F-4D97-AF65-F5344CB8AC3E}">
        <p14:creationId xmlns:p14="http://schemas.microsoft.com/office/powerpoint/2010/main" val="379386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</a:rPr>
              <a:t>Electronegativity and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Polar Covalent Bonds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1310640" y="1447800"/>
            <a:ext cx="8900160" cy="393192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When two atoms share electrons unequally, a </a:t>
            </a:r>
            <a:r>
              <a:rPr lang="en-US" b="1" dirty="0">
                <a:latin typeface="Arial" charset="0"/>
                <a:ea typeface="ＭＳ Ｐゴシック" charset="0"/>
              </a:rPr>
              <a:t>polar covalent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latin typeface="Arial" charset="0"/>
                <a:ea typeface="ＭＳ Ｐゴシック" charset="0"/>
              </a:rPr>
              <a:t>bond </a:t>
            </a:r>
            <a:r>
              <a:rPr lang="en-US" dirty="0">
                <a:latin typeface="Arial" charset="0"/>
                <a:ea typeface="ＭＳ Ｐゴシック" charset="0"/>
              </a:rPr>
              <a:t>results.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Electrons tend to spend more time around the more electronegative atom. The result is a partial negative charge (</a:t>
            </a:r>
            <a:r>
              <a:rPr lang="en-US" i="1" dirty="0">
                <a:latin typeface="Arial" charset="0"/>
                <a:ea typeface="ＭＳ Ｐゴシック" charset="0"/>
              </a:rPr>
              <a:t>not </a:t>
            </a:r>
            <a:r>
              <a:rPr lang="en-US" dirty="0">
                <a:latin typeface="Arial" charset="0"/>
                <a:ea typeface="ＭＳ Ｐゴシック" charset="0"/>
              </a:rPr>
              <a:t>a complete transfer of charge). It is represented by </a:t>
            </a:r>
            <a:r>
              <a:rPr lang="el-GR" i="1" dirty="0"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–.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The other atom is “more positive,” or </a:t>
            </a:r>
            <a:r>
              <a:rPr lang="el-GR" i="1" dirty="0"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+.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8675" name="Picture 4" descr="equation pg 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0" y="5113020"/>
            <a:ext cx="424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	Dipoles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1295400"/>
            <a:ext cx="5181600" cy="5257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When two equal, but opposite, charges are separated by a distance, a </a:t>
            </a:r>
            <a:r>
              <a:rPr lang="en-US" b="1">
                <a:latin typeface="Arial" charset="0"/>
                <a:ea typeface="ＭＳ Ｐゴシック" charset="0"/>
              </a:rPr>
              <a:t>dipole</a:t>
            </a:r>
            <a:r>
              <a:rPr lang="en-US">
                <a:latin typeface="Arial" charset="0"/>
                <a:ea typeface="ＭＳ Ｐゴシック" charset="0"/>
              </a:rPr>
              <a:t> forms.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 </a:t>
            </a:r>
            <a:r>
              <a:rPr lang="en-US" b="1">
                <a:latin typeface="Arial" charset="0"/>
                <a:ea typeface="ＭＳ Ｐゴシック" charset="0"/>
              </a:rPr>
              <a:t>dipole moment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 i="1"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>
                <a:latin typeface="Arial" charset="0"/>
                <a:ea typeface="ＭＳ Ｐゴシック" charset="0"/>
              </a:rPr>
              <a:t>, produced by two equal but opposite charges separated by a distance, </a:t>
            </a:r>
            <a:r>
              <a:rPr lang="en-US" i="1">
                <a:latin typeface="Arial" charset="0"/>
                <a:ea typeface="ＭＳ Ｐゴシック" charset="0"/>
              </a:rPr>
              <a:t>r</a:t>
            </a:r>
            <a:r>
              <a:rPr lang="en-US">
                <a:latin typeface="Arial" charset="0"/>
                <a:ea typeface="ＭＳ Ｐゴシック" charset="0"/>
              </a:rPr>
              <a:t>, is calculated:</a:t>
            </a:r>
          </a:p>
          <a:p>
            <a:pPr algn="ctr" eaLnBrk="1" hangingPunct="1">
              <a:buFontTx/>
              <a:buNone/>
            </a:pPr>
            <a:r>
              <a:rPr lang="en-US" i="1"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>
                <a:latin typeface="Arial" charset="0"/>
                <a:ea typeface="ＭＳ Ｐゴシック" charset="0"/>
              </a:rPr>
              <a:t> = </a:t>
            </a:r>
            <a:r>
              <a:rPr lang="en-US" i="1">
                <a:latin typeface="Times New Roman" charset="0"/>
                <a:ea typeface="ＭＳ Ｐゴシック" charset="0"/>
              </a:rPr>
              <a:t>Q</a:t>
            </a:r>
            <a:r>
              <a:rPr lang="en-US" i="1">
                <a:latin typeface="Arial" charset="0"/>
                <a:ea typeface="ＭＳ Ｐゴシック" charset="0"/>
              </a:rPr>
              <a:t>r</a:t>
            </a:r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It is measured in debyes (D).</a:t>
            </a:r>
          </a:p>
        </p:txBody>
      </p:sp>
      <p:pic>
        <p:nvPicPr>
          <p:cNvPr id="31747" name="Picture 4" descr="08_09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6629401" y="2133600"/>
            <a:ext cx="37242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Polar Covalent Bonds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>
          <a:xfrm>
            <a:off x="7620000" y="1371600"/>
            <a:ext cx="28956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The greater the difference in electronegativity, the more polar is the bond.</a:t>
            </a:r>
          </a:p>
        </p:txBody>
      </p:sp>
      <p:pic>
        <p:nvPicPr>
          <p:cNvPr id="29699" name="Picture 5" descr="08_03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>
            <a:fillRect/>
          </a:stretch>
        </p:blipFill>
        <p:spPr bwMode="auto">
          <a:xfrm>
            <a:off x="711369" y="1524001"/>
            <a:ext cx="6765757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08_10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0"/>
          <a:stretch>
            <a:fillRect/>
          </a:stretch>
        </p:blipFill>
        <p:spPr bwMode="auto">
          <a:xfrm>
            <a:off x="1828800" y="4102099"/>
            <a:ext cx="6629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Is a Compound Ionic or Covalent?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>
          <a:xfrm>
            <a:off x="1066800" y="1508760"/>
            <a:ext cx="9753600" cy="472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Simplest approach: Metal + nonmetal is ionic; nonmetal + nonmetal is covalent.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There are many exceptions: It doesn’t take into account oxidation number of a metal (higher oxidation numbers can give covalent bonding).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Electronegativity difference can be used; the table still doesn’t take into account oxidation number.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Properties of compounds are often best: Lower melting points mean covalent bonding, for example.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08_08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949450"/>
            <a:ext cx="9050338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28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524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(Covalent Molecules)</a:t>
            </a:r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752600"/>
            <a:ext cx="4343400" cy="43434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  <a:ea typeface="ＭＳ Ｐゴシック" charset="0"/>
              </a:rPr>
              <a:t>Sum the valence electrons from all atoms, taking into account overall charge.</a:t>
            </a:r>
          </a:p>
          <a:p>
            <a:pPr lvl="1" eaLnBrk="1" hangingPunct="1">
              <a:lnSpc>
                <a:spcPct val="90000"/>
              </a:lnSpc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If it is an anion, add one electron for each negative charge.</a:t>
            </a:r>
          </a:p>
          <a:p>
            <a:pPr lvl="1" eaLnBrk="1" hangingPunct="1">
              <a:lnSpc>
                <a:spcPct val="90000"/>
              </a:lnSpc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If it is a cation, subtract one electron for each positive charge.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1981200"/>
            <a:ext cx="22860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880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PCl</a:t>
            </a:r>
            <a:r>
              <a:rPr lang="en-US" sz="8800" baseline="-2500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3</a:t>
            </a:r>
            <a:endParaRPr lang="en-US" sz="3600">
              <a:solidFill>
                <a:schemeClr val="tx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4820" name="Rectangle 28"/>
          <p:cNvSpPr>
            <a:spLocks noChangeArrowheads="1"/>
          </p:cNvSpPr>
          <p:nvPr/>
        </p:nvSpPr>
        <p:spPr bwMode="auto">
          <a:xfrm>
            <a:off x="1828801" y="5105401"/>
            <a:ext cx="41917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Keep track of the electrons:</a:t>
            </a:r>
          </a:p>
          <a:p>
            <a:endParaRPr lang="en-US" sz="2800"/>
          </a:p>
          <a:p>
            <a:r>
              <a:rPr lang="en-US" sz="2800"/>
              <a:t>5  +  3(7) = 26</a:t>
            </a:r>
            <a:endParaRPr lang="en-US" sz="320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Exceptions to the Octet Rule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</a:rPr>
              <a:t>There are three types of ions or molecules that do not follow the </a:t>
            </a:r>
            <a:br>
              <a:rPr lang="en-US" sz="3200" dirty="0">
                <a:latin typeface="Arial" charset="0"/>
                <a:ea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</a:rPr>
              <a:t>octet rule: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 sz="3200" dirty="0">
                <a:latin typeface="Arial" charset="0"/>
                <a:ea typeface="ＭＳ Ｐゴシック" charset="0"/>
              </a:rPr>
              <a:t>ions or molecules with an odd number of electrons,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 sz="3200" dirty="0">
                <a:latin typeface="Arial" charset="0"/>
                <a:ea typeface="ＭＳ Ｐゴシック" charset="0"/>
              </a:rPr>
              <a:t>ions or molecules with less than an octet,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 sz="3200" dirty="0">
                <a:latin typeface="Arial" charset="0"/>
                <a:ea typeface="ＭＳ Ｐゴシック" charset="0"/>
              </a:rPr>
              <a:t>ions or molecules with more than eight valence electrons (an expanded octet).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Fewer Than Eight Electrons</a:t>
            </a:r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990600"/>
            <a:ext cx="8305800" cy="3657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Elements in the second period </a:t>
            </a:r>
            <a:r>
              <a:rPr lang="en-US" i="1">
                <a:latin typeface="Arial" charset="0"/>
                <a:ea typeface="ＭＳ Ｐゴシック" charset="0"/>
              </a:rPr>
              <a:t>before </a:t>
            </a:r>
            <a:r>
              <a:rPr lang="en-US">
                <a:latin typeface="Arial" charset="0"/>
                <a:ea typeface="ＭＳ Ｐゴシック" charset="0"/>
              </a:rPr>
              <a:t>carbon can make stable compounds with fewer than eight electrons.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Consider BF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</a:rPr>
              <a:t>: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Giving boron a filled octet places a </a:t>
            </a:r>
            <a:r>
              <a:rPr lang="en-US" i="1">
                <a:latin typeface="Arial" charset="0"/>
                <a:ea typeface="ＭＳ Ｐゴシック" charset="0"/>
              </a:rPr>
              <a:t>negative</a:t>
            </a:r>
            <a:r>
              <a:rPr lang="en-US">
                <a:latin typeface="Arial" charset="0"/>
                <a:ea typeface="ＭＳ Ｐゴシック" charset="0"/>
              </a:rPr>
              <a:t> charge on the boron and a </a:t>
            </a:r>
            <a:r>
              <a:rPr lang="en-US" i="1">
                <a:latin typeface="Arial" charset="0"/>
                <a:ea typeface="ＭＳ Ｐゴシック" charset="0"/>
              </a:rPr>
              <a:t>positive</a:t>
            </a:r>
            <a:r>
              <a:rPr lang="en-US">
                <a:latin typeface="Arial" charset="0"/>
                <a:ea typeface="ＭＳ Ｐゴシック" charset="0"/>
              </a:rPr>
              <a:t> charge on fluorine.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This would not be an accurate picture of the distribution of electrons in BF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</a:rPr>
              <a:t>.</a:t>
            </a:r>
          </a:p>
        </p:txBody>
      </p:sp>
      <p:pic>
        <p:nvPicPr>
          <p:cNvPr id="59395" name="Picture 5" descr="08_Pg323_Un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2"/>
          <a:stretch>
            <a:fillRect/>
          </a:stretch>
        </p:blipFill>
        <p:spPr bwMode="auto">
          <a:xfrm>
            <a:off x="2133600" y="4656138"/>
            <a:ext cx="68580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Metallic Bonding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9317" y="1150374"/>
            <a:ext cx="5635283" cy="4945626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Describes an array of positively charged metal cores surrounded by a sea of mobile (or delocalized) electrons.</a:t>
            </a:r>
          </a:p>
          <a:p>
            <a:pPr marL="0" indent="0">
              <a:buNone/>
            </a:pPr>
            <a:endParaRPr lang="en-US" altLang="en-US" sz="3200" dirty="0"/>
          </a:p>
          <a:p>
            <a:r>
              <a:rPr lang="en-US" altLang="en-US" sz="3200" dirty="0"/>
              <a:t>The electrical and thermal conductivity, ductility, and malleability of metals is explained by this model.</a:t>
            </a:r>
          </a:p>
        </p:txBody>
      </p:sp>
      <p:pic>
        <p:nvPicPr>
          <p:cNvPr id="133126" name="Picture 6" descr="12_21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0" y="973394"/>
            <a:ext cx="3449638" cy="46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6390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143000"/>
            <a:ext cx="8686800" cy="2971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Assign formal charges to decide which structure is best.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Formal charge </a:t>
            </a:r>
            <a:r>
              <a:rPr lang="en-US" dirty="0">
                <a:latin typeface="Arial" charset="0"/>
                <a:ea typeface="ＭＳ Ｐゴシック" charset="0"/>
              </a:rPr>
              <a:t>is the charge an atom would have if all of the electrons in a covalent bond were shared equally.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Formal charge  =  valence electrons  –                    </a:t>
            </a: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½ (bonding electrons)  –  </a:t>
            </a:r>
            <a:r>
              <a:rPr lang="en-US" i="1" dirty="0">
                <a:latin typeface="Arial" charset="0"/>
                <a:ea typeface="ＭＳ Ｐゴシック" charset="0"/>
                <a:cs typeface="Times New Roman" charset="0"/>
              </a:rPr>
              <a:t>all</a:t>
            </a: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 nonbonding electrons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5059" name="Picture 4" descr="08_Pg318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>
            <a:fillRect/>
          </a:stretch>
        </p:blipFill>
        <p:spPr bwMode="auto">
          <a:xfrm>
            <a:off x="1828800" y="4343400"/>
            <a:ext cx="7467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	Writing Lewis Structures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960" y="1371600"/>
            <a:ext cx="9159240" cy="2667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</a:rPr>
              <a:t>The dominant Lewis structure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 sz="3200" dirty="0">
                <a:latin typeface="Arial" charset="0"/>
                <a:ea typeface="ＭＳ Ｐゴシック" charset="0"/>
              </a:rPr>
              <a:t>is the one in which atoms have formal charges closest to zero.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 sz="3200" dirty="0">
                <a:latin typeface="Arial" charset="0"/>
                <a:ea typeface="ＭＳ Ｐゴシック" charset="0"/>
              </a:rPr>
              <a:t>puts a negative formal charge on the most electronegative atom.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7107" name="Picture 4" descr="08_Pg318_Un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0"/>
          <a:stretch>
            <a:fillRect/>
          </a:stretch>
        </p:blipFill>
        <p:spPr bwMode="auto">
          <a:xfrm>
            <a:off x="1828800" y="4191000"/>
            <a:ext cx="8534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Best Lewis Structure?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143000"/>
            <a:ext cx="4953000" cy="510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Following our rules, this is the Lewis structure we would draw for ozone, O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</a:rPr>
              <a:t>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However, it doesn’t agree with what is observed in nature:  Both O to O connections are the same.</a:t>
            </a:r>
          </a:p>
        </p:txBody>
      </p:sp>
      <p:pic>
        <p:nvPicPr>
          <p:cNvPr id="49155" name="Picture 7" descr="08_12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"/>
          <a:stretch>
            <a:fillRect/>
          </a:stretch>
        </p:blipFill>
        <p:spPr bwMode="auto">
          <a:xfrm>
            <a:off x="6629401" y="3048000"/>
            <a:ext cx="32432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8" descr="08_Pg320_UnFigure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>
            <a:fillRect/>
          </a:stretch>
        </p:blipFill>
        <p:spPr bwMode="auto">
          <a:xfrm>
            <a:off x="6781800" y="1295400"/>
            <a:ext cx="2667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Resonance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5775960" cy="4572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</a:rPr>
              <a:t>One Lewis structure cannot accurately depict a molecule </a:t>
            </a:r>
            <a:br>
              <a:rPr lang="en-US" sz="3200" dirty="0">
                <a:latin typeface="Arial" charset="0"/>
                <a:ea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</a:rPr>
              <a:t>like ozone.</a:t>
            </a:r>
          </a:p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</a:rPr>
              <a:t>We use multiple structures, </a:t>
            </a:r>
            <a:r>
              <a:rPr lang="en-US" sz="3200" b="1" dirty="0">
                <a:latin typeface="Arial" charset="0"/>
                <a:ea typeface="ＭＳ Ｐゴシック" charset="0"/>
              </a:rPr>
              <a:t>resonance structures</a:t>
            </a:r>
            <a:r>
              <a:rPr lang="en-US" sz="3200" dirty="0">
                <a:latin typeface="Arial" charset="0"/>
                <a:ea typeface="ＭＳ Ｐゴシック" charset="0"/>
              </a:rPr>
              <a:t>, to describe the molecule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</p:txBody>
      </p:sp>
      <p:pic>
        <p:nvPicPr>
          <p:cNvPr id="51203" name="Picture 4" descr="08_1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>
            <a:fillRect/>
          </a:stretch>
        </p:blipFill>
        <p:spPr bwMode="auto">
          <a:xfrm>
            <a:off x="7040880" y="263914"/>
            <a:ext cx="3474720" cy="648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Resonance</a:t>
            </a:r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6172200" y="1219200"/>
            <a:ext cx="4343400" cy="457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organic compound benzene, C</a:t>
            </a:r>
            <a:r>
              <a:rPr lang="en-US" baseline="-25000">
                <a:latin typeface="Arial" charset="0"/>
                <a:ea typeface="ＭＳ Ｐゴシック" charset="0"/>
              </a:rPr>
              <a:t>6</a:t>
            </a:r>
            <a:r>
              <a:rPr lang="en-US">
                <a:latin typeface="Arial" charset="0"/>
                <a:ea typeface="ＭＳ Ｐゴシック" charset="0"/>
              </a:rPr>
              <a:t>H</a:t>
            </a:r>
            <a:r>
              <a:rPr lang="en-US" baseline="-25000">
                <a:latin typeface="Arial" charset="0"/>
                <a:ea typeface="ＭＳ Ｐゴシック" charset="0"/>
              </a:rPr>
              <a:t>6</a:t>
            </a:r>
            <a:r>
              <a:rPr lang="en-US">
                <a:latin typeface="Arial" charset="0"/>
                <a:ea typeface="ＭＳ Ｐゴシック" charset="0"/>
              </a:rPr>
              <a:t>, has two resonance structures.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It is commonly depicted as a hexagon with a circle inside to signify the delocalized electrons in the ring.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981200" y="5334000"/>
            <a:ext cx="70866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Localized </a:t>
            </a:r>
            <a:r>
              <a:rPr lang="en-US"/>
              <a:t>electrons are specifically on one atom or shared between two atoms; </a:t>
            </a:r>
            <a:r>
              <a:rPr lang="en-US" i="1"/>
              <a:t>Delocalized </a:t>
            </a:r>
            <a:r>
              <a:rPr lang="en-US"/>
              <a:t>electrons are shared by multiple atoms.</a:t>
            </a:r>
          </a:p>
        </p:txBody>
      </p:sp>
      <p:pic>
        <p:nvPicPr>
          <p:cNvPr id="53252" name="Picture 6" descr="08_Pg322_UnFigur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349"/>
          <a:stretch>
            <a:fillRect/>
          </a:stretch>
        </p:blipFill>
        <p:spPr bwMode="auto">
          <a:xfrm>
            <a:off x="1828800" y="1524000"/>
            <a:ext cx="42751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08_Pg322_UnFigure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>
            <a:fillRect/>
          </a:stretch>
        </p:blipFill>
        <p:spPr bwMode="auto">
          <a:xfrm>
            <a:off x="1905000" y="3810000"/>
            <a:ext cx="43068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1A7F2F-34D6-4D93-8A59-4B1A77FA7A39}"/>
              </a:ext>
            </a:extLst>
          </p:cNvPr>
          <p:cNvSpPr txBox="1"/>
          <p:nvPr/>
        </p:nvSpPr>
        <p:spPr>
          <a:xfrm>
            <a:off x="1432560" y="1356360"/>
            <a:ext cx="839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Draw the nitrate ion and all resonance structures.</a:t>
            </a:r>
          </a:p>
        </p:txBody>
      </p:sp>
    </p:spTree>
    <p:extLst>
      <p:ext uri="{BB962C8B-B14F-4D97-AF65-F5344CB8AC3E}">
        <p14:creationId xmlns:p14="http://schemas.microsoft.com/office/powerpoint/2010/main" val="84853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08_Pg310_UnFigure_2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1" y="2820901"/>
            <a:ext cx="11884397" cy="27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0660" y="866217"/>
            <a:ext cx="104162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Resonance structures are “averaged” to give the best depiction of bonding (MUST draw all versions)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Use Bond order to describe bond length/strength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692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NewRomanPSMT"/>
              </a:rPr>
              <a:t>Lewis diagrams with the VSEPR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47897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NewRomanPSMT"/>
              </a:rPr>
              <a:t>Can predict structural properties of many covalently bonded molecules and polyatomic ions, including: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NewRomanPSMT"/>
              </a:rPr>
              <a:t>Molecular geometry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NewRomanPSMT"/>
              </a:rPr>
              <a:t>Bond angles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NewRomanPSMT"/>
              </a:rPr>
              <a:t>Relative bond energies based on bond order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NewRomanPSMT"/>
              </a:rPr>
              <a:t>Relative bond lengths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NewRomanPSMT"/>
              </a:rPr>
              <a:t>Presence of a dipole moment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820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Valence-Shell Electron-Pair Repulsion Theory (VSEPR)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386265"/>
            <a:ext cx="10363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dirty="0"/>
              <a:t>	</a:t>
            </a:r>
            <a:r>
              <a:rPr lang="en-US" altLang="en-US" sz="3200" dirty="0"/>
              <a:t>Predicting the arrangement of electron pairs around a central atom is based on the </a:t>
            </a:r>
            <a:r>
              <a:rPr lang="en-US" altLang="en-US" sz="3200" dirty="0" err="1"/>
              <a:t>Coulombic</a:t>
            </a:r>
            <a:r>
              <a:rPr lang="en-US" altLang="en-US" sz="3200" dirty="0"/>
              <a:t> repulsion between electrons</a:t>
            </a:r>
            <a:endParaRPr lang="en-US" altLang="en-US" sz="3200" i="1" dirty="0"/>
          </a:p>
        </p:txBody>
      </p:sp>
      <p:pic>
        <p:nvPicPr>
          <p:cNvPr id="8200" name="Picture 8" descr="09_01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62126"/>
            <a:ext cx="5791200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5980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Determines the Shape of a Molecule?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5029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FF0000"/>
                </a:solidFill>
              </a:rPr>
              <a:t>Electron pairs, whether they be bonding or nonbonding, repel each other.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FF0000"/>
                </a:solidFill>
              </a:rPr>
              <a:t>By assuming the electron pairs are placed as far as possible from each other, we can predict the shape of the molecule.</a:t>
            </a:r>
          </a:p>
        </p:txBody>
      </p:sp>
      <p:pic>
        <p:nvPicPr>
          <p:cNvPr id="5128" name="Picture 8" descr="09_03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1560513"/>
            <a:ext cx="46482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6783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/>
              <a:t>Alloys</a:t>
            </a:r>
            <a:r>
              <a:rPr lang="en-US" altLang="en-US" sz="3600" dirty="0"/>
              <a:t> (metallic solids that are a mixture of metals)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11161" y="1228580"/>
            <a:ext cx="10943303" cy="220042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In </a:t>
            </a:r>
            <a:r>
              <a:rPr lang="en-US" altLang="en-US" sz="3200" b="1" dirty="0" err="1"/>
              <a:t>substitutional</a:t>
            </a:r>
            <a:r>
              <a:rPr lang="en-US" altLang="en-US" sz="3200" b="1" dirty="0"/>
              <a:t> alloys,</a:t>
            </a:r>
            <a:r>
              <a:rPr lang="en-US" altLang="en-US" sz="3200" dirty="0"/>
              <a:t> a second element of comparable radii substitutes for the other element in the lattice.  </a:t>
            </a:r>
          </a:p>
          <a:p>
            <a:r>
              <a:rPr lang="en-US" altLang="en-US" sz="3200" dirty="0"/>
              <a:t>In </a:t>
            </a:r>
            <a:r>
              <a:rPr lang="en-US" altLang="en-US" sz="3200" b="1" dirty="0"/>
              <a:t>interstitial alloys,</a:t>
            </a:r>
            <a:r>
              <a:rPr lang="en-US" altLang="en-US" sz="3200" dirty="0"/>
              <a:t> smaller atoms fill the spaces between larger atoms in the lattice.</a:t>
            </a:r>
          </a:p>
        </p:txBody>
      </p:sp>
      <p:pic>
        <p:nvPicPr>
          <p:cNvPr id="151558" name="Picture 6" descr="12_15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94" y="3252531"/>
            <a:ext cx="71628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3610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	Nonbonding Pairs and Bond Angle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219200"/>
            <a:ext cx="5715000" cy="2590800"/>
          </a:xfrm>
        </p:spPr>
        <p:txBody>
          <a:bodyPr/>
          <a:lstStyle/>
          <a:p>
            <a:r>
              <a:rPr lang="en-US" altLang="en-US"/>
              <a:t>Nonbonding pairs are physically larger than bonding pairs.</a:t>
            </a:r>
          </a:p>
          <a:p>
            <a:r>
              <a:rPr lang="en-US" altLang="en-US"/>
              <a:t>Therefore, their repulsions are greater; this tends to decrease bond angles in a molecule.</a:t>
            </a:r>
          </a:p>
        </p:txBody>
      </p:sp>
      <p:pic>
        <p:nvPicPr>
          <p:cNvPr id="17422" name="Picture 14" descr="09_0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295400"/>
            <a:ext cx="1979612" cy="48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 descr="09_Pg338_UnFigure_5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57651"/>
            <a:ext cx="5791200" cy="15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6202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09_10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4450"/>
            <a:ext cx="4873625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045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09_1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44450"/>
            <a:ext cx="2824162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09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Overlap and Bonding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think of covalent bonds forming through the sharing of electrons by adjacent atoms.</a:t>
            </a:r>
          </a:p>
          <a:p>
            <a:pPr eaLnBrk="1" hangingPunct="1"/>
            <a:r>
              <a:rPr lang="en-US" altLang="en-US"/>
              <a:t>In such an approach this can only occur when orbitals on the two atoms overlap.</a:t>
            </a:r>
          </a:p>
        </p:txBody>
      </p:sp>
      <p:pic>
        <p:nvPicPr>
          <p:cNvPr id="49156" name="Picture 10" descr="09_13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3782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7617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Overlap and Bonding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00200"/>
            <a:ext cx="4572000" cy="4648200"/>
          </a:xfrm>
        </p:spPr>
        <p:txBody>
          <a:bodyPr/>
          <a:lstStyle/>
          <a:p>
            <a:pPr eaLnBrk="1" hangingPunct="1"/>
            <a:r>
              <a:rPr lang="en-US" altLang="en-US"/>
              <a:t>Increased overlap brings the electrons and nuclei closer together while simultaneously decreasing electron– electron repulsion.</a:t>
            </a:r>
          </a:p>
          <a:p>
            <a:pPr eaLnBrk="1" hangingPunct="1"/>
            <a:r>
              <a:rPr lang="en-US" altLang="en-US"/>
              <a:t>However, if atoms get too close, the internuclear repulsion greatly raises the energy.</a:t>
            </a:r>
          </a:p>
        </p:txBody>
      </p:sp>
      <p:pic>
        <p:nvPicPr>
          <p:cNvPr id="51204" name="Picture 8" descr="09_14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9838"/>
            <a:ext cx="43434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0680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Orbitals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n-US" altLang="en-US"/>
              <a:t>Consider beryllium:</a:t>
            </a:r>
          </a:p>
          <a:p>
            <a:pPr lvl="1" eaLnBrk="1" hangingPunct="1"/>
            <a:r>
              <a:rPr lang="en-US" altLang="en-US"/>
              <a:t>In its ground electronic state, beryllium would not be able to form bonds, because it has no singly occupied orbitals.</a:t>
            </a:r>
          </a:p>
        </p:txBody>
      </p:sp>
      <p:pic>
        <p:nvPicPr>
          <p:cNvPr id="53252" name="Picture 12" descr="09_Pg347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65438"/>
            <a:ext cx="44196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4670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Orbitals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419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But if it absorbs the small amount of energy needed to promote an electron from the 2</a:t>
            </a:r>
            <a:r>
              <a:rPr lang="en-US" altLang="en-US" i="1"/>
              <a:t>s</a:t>
            </a:r>
            <a:r>
              <a:rPr lang="en-US" altLang="en-US"/>
              <a:t> to the 2</a:t>
            </a:r>
            <a:r>
              <a:rPr lang="en-US" altLang="en-US" i="1"/>
              <a:t>p</a:t>
            </a:r>
            <a:r>
              <a:rPr lang="en-US" altLang="en-US"/>
              <a:t> orbital, it can form two bonds.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7315200" y="3543300"/>
            <a:ext cx="2590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5301" name="Picture 11" descr="09_Pg347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1"/>
            <a:ext cx="4419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2" descr="09_Pg347_UnFigure_2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724400"/>
            <a:ext cx="44513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917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Hybrid Orbitals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76400"/>
            <a:ext cx="8382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Mixing the </a:t>
            </a:r>
            <a:r>
              <a:rPr lang="en-US" altLang="en-US" b="1" i="1" dirty="0"/>
              <a:t>s</a:t>
            </a:r>
            <a:r>
              <a:rPr lang="en-US" altLang="en-US" b="1" dirty="0"/>
              <a:t> and </a:t>
            </a:r>
            <a:r>
              <a:rPr lang="en-US" altLang="en-US" b="1" i="1" dirty="0"/>
              <a:t>p</a:t>
            </a:r>
            <a:r>
              <a:rPr lang="en-US" altLang="en-US" b="1" dirty="0"/>
              <a:t> orbitals yields two degenerate orbitals that are hybrids of the two orbitals.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These </a:t>
            </a:r>
            <a:r>
              <a:rPr lang="en-US" altLang="en-US" b="1" i="1" dirty="0" err="1"/>
              <a:t>sp</a:t>
            </a:r>
            <a:r>
              <a:rPr lang="en-US" altLang="en-US" b="1" dirty="0"/>
              <a:t> hybrid orbitals </a:t>
            </a:r>
            <a:r>
              <a:rPr lang="en-US" altLang="en-US" dirty="0"/>
              <a:t>have two lobes like a </a:t>
            </a:r>
            <a:r>
              <a:rPr lang="en-US" altLang="en-US" i="1" dirty="0"/>
              <a:t>p</a:t>
            </a:r>
            <a:r>
              <a:rPr lang="en-US" altLang="en-US" dirty="0"/>
              <a:t> orbital.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One of the lobes is larger and more rounded, as is the </a:t>
            </a:r>
            <a:r>
              <a:rPr lang="en-US" altLang="en-US" i="1" dirty="0"/>
              <a:t>s</a:t>
            </a:r>
            <a:r>
              <a:rPr lang="en-US" altLang="en-US" dirty="0"/>
              <a:t> orbital.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7348" name="Picture 10" descr="09_15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8534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65452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Orbitals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371600"/>
            <a:ext cx="8382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These two degenerate orbitals would align themselves 180</a:t>
            </a:r>
            <a:r>
              <a:rPr lang="en-US" altLang="en-US">
                <a:sym typeface="Symbol" panose="05050102010706020507" pitchFamily="18" charset="2"/>
              </a:rPr>
              <a:t> from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This is consistent with the observed geometry of beryllium compounds:  linear.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59396" name="Picture 9" descr="09_16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1"/>
            <a:ext cx="85344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1697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Orbitals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09800" y="32004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/>
              <a:t>With hybrid orbitals, the orbital diagram for beryllium would look like this (Fig. 9.15).</a:t>
            </a:r>
          </a:p>
          <a:p>
            <a:pPr eaLnBrk="1" hangingPunct="1"/>
            <a:r>
              <a:rPr lang="en-US" altLang="en-US"/>
              <a:t>The </a:t>
            </a:r>
            <a:r>
              <a:rPr lang="en-US" altLang="en-US" i="1"/>
              <a:t>sp</a:t>
            </a:r>
            <a:r>
              <a:rPr lang="en-US" altLang="en-US"/>
              <a:t> orbitals are higher in energy than the 1</a:t>
            </a:r>
            <a:r>
              <a:rPr lang="en-US" altLang="en-US" i="1"/>
              <a:t>s</a:t>
            </a:r>
            <a:r>
              <a:rPr lang="en-US" altLang="en-US"/>
              <a:t> orbital, but lower than the 2</a:t>
            </a:r>
            <a:r>
              <a:rPr lang="en-US" altLang="en-US" i="1"/>
              <a:t>p</a:t>
            </a:r>
            <a:r>
              <a:rPr lang="en-US" altLang="en-US"/>
              <a:t>.</a:t>
            </a:r>
          </a:p>
        </p:txBody>
      </p:sp>
      <p:pic>
        <p:nvPicPr>
          <p:cNvPr id="61444" name="Picture 8" descr="09_Pg347_UnFigure_3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1524000"/>
            <a:ext cx="44513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76222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altLang="en-US" b="1" dirty="0"/>
              <a:t>Ionic Bonding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504"/>
            <a:ext cx="2105025" cy="1933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758462"/>
            <a:ext cx="9716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Net attraction between oppositely charged ions, closely packed together as a regular array of </a:t>
            </a:r>
            <a:r>
              <a:rPr lang="en-US" sz="3200" dirty="0" err="1"/>
              <a:t>cations</a:t>
            </a:r>
            <a:r>
              <a:rPr lang="en-US" sz="3200" dirty="0"/>
              <a:t> and anions called a </a:t>
            </a:r>
            <a:r>
              <a:rPr lang="en-US" sz="3200" b="1" dirty="0"/>
              <a:t>crystal lattice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This arrangement maximizes the attractive forces while minimizing the repulsive forces. 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Bonding is all about maximizing attraction and minimizing repulsion.</a:t>
            </a:r>
          </a:p>
        </p:txBody>
      </p:sp>
    </p:spTree>
    <p:extLst>
      <p:ext uri="{BB962C8B-B14F-4D97-AF65-F5344CB8AC3E}">
        <p14:creationId xmlns:p14="http://schemas.microsoft.com/office/powerpoint/2010/main" val="3143928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Orbitals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061884"/>
            <a:ext cx="7772400" cy="145271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/>
              <a:t>Using a similar model for boron leads to three degenerate </a:t>
            </a:r>
            <a:r>
              <a:rPr lang="en-US" altLang="en-US" b="1" i="1" dirty="0"/>
              <a:t>sp</a:t>
            </a:r>
            <a:r>
              <a:rPr lang="en-US" altLang="en-US" b="1" i="1" baseline="30000" dirty="0"/>
              <a:t>2</a:t>
            </a:r>
            <a:r>
              <a:rPr lang="en-US" altLang="en-US" b="1" dirty="0"/>
              <a:t> orbitals.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1981200" y="3429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3493" name="Picture 9" descr="09_1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96" y="2170084"/>
            <a:ext cx="6705600" cy="478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0255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Orbitals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19263" y="2347452"/>
            <a:ext cx="2133600" cy="213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With carbon, we get four degenerate </a:t>
            </a:r>
            <a:r>
              <a:rPr lang="en-US" altLang="en-US" b="1" i="1" dirty="0"/>
              <a:t>sp</a:t>
            </a:r>
            <a:r>
              <a:rPr lang="en-US" altLang="en-US" b="1" i="1" baseline="30000" dirty="0"/>
              <a:t>3</a:t>
            </a:r>
            <a:r>
              <a:rPr lang="en-US" altLang="en-US" b="1" dirty="0"/>
              <a:t> orbitals.</a:t>
            </a:r>
          </a:p>
        </p:txBody>
      </p:sp>
      <p:pic>
        <p:nvPicPr>
          <p:cNvPr id="65540" name="Picture 8" descr="09_18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22" y="562059"/>
            <a:ext cx="6167590" cy="665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5624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Valence Bond Theory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Hybridization is a major player in this approach to bonding.</a:t>
            </a:r>
          </a:p>
          <a:p>
            <a:pPr eaLnBrk="1" hangingPunct="1"/>
            <a:r>
              <a:rPr lang="en-US" altLang="en-US"/>
              <a:t>There are two ways orbitals can overlap to form bonds between atoms.</a:t>
            </a:r>
          </a:p>
        </p:txBody>
      </p:sp>
    </p:spTree>
    <p:extLst>
      <p:ext uri="{BB962C8B-B14F-4D97-AF65-F5344CB8AC3E}">
        <p14:creationId xmlns:p14="http://schemas.microsoft.com/office/powerpoint/2010/main" val="2674743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Sigma (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en-US" altLang="en-US" b="1" dirty="0"/>
              <a:t>) Bonds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Sigma bonds are characterized by</a:t>
            </a:r>
          </a:p>
          <a:p>
            <a:pPr lvl="1" eaLnBrk="1" hangingPunct="1"/>
            <a:r>
              <a:rPr lang="en-US" altLang="en-US"/>
              <a:t>Head-to-head overlap.</a:t>
            </a:r>
          </a:p>
          <a:p>
            <a:pPr lvl="1" eaLnBrk="1" hangingPunct="1"/>
            <a:r>
              <a:rPr lang="en-US" altLang="en-US"/>
              <a:t>Cylindrical symmetry of electron density about the internuclear axis.</a:t>
            </a:r>
          </a:p>
        </p:txBody>
      </p:sp>
      <p:pic>
        <p:nvPicPr>
          <p:cNvPr id="69636" name="Picture 8" descr="09_2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1138"/>
            <a:ext cx="85344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59777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Pi (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</a:t>
            </a:r>
            <a:r>
              <a:rPr lang="en-US" altLang="en-US" b="1" dirty="0"/>
              <a:t>) Bonds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 bonds are characterized by</a:t>
            </a:r>
          </a:p>
          <a:p>
            <a:pPr lvl="1" eaLnBrk="1" hangingPunct="1"/>
            <a:r>
              <a:rPr lang="en-US" altLang="en-US"/>
              <a:t>Side-to-side overlap.</a:t>
            </a:r>
          </a:p>
          <a:p>
            <a:pPr lvl="1" eaLnBrk="1" hangingPunct="1"/>
            <a:r>
              <a:rPr lang="en-US" altLang="en-US"/>
              <a:t>Electron density above and below the internuclear axis.</a:t>
            </a:r>
          </a:p>
        </p:txBody>
      </p:sp>
      <p:pic>
        <p:nvPicPr>
          <p:cNvPr id="71684" name="Picture 8" descr="09_2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1138"/>
            <a:ext cx="85344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724937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Single Bonds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3716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Single bonds are always 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en-US" altLang="en-US" b="1" dirty="0"/>
              <a:t> bonds</a:t>
            </a:r>
            <a:r>
              <a:rPr lang="en-US" altLang="en-US" dirty="0"/>
              <a:t>, because </a:t>
            </a:r>
            <a:r>
              <a:rPr lang="en-US" altLang="en-US" dirty="0"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en-US" altLang="en-US" dirty="0"/>
              <a:t> overlap is greater, resulting in a stronger bond and more energy lowering.</a:t>
            </a:r>
          </a:p>
        </p:txBody>
      </p:sp>
      <p:pic>
        <p:nvPicPr>
          <p:cNvPr id="73732" name="Picture 12" descr="09_Pg352_Un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11500"/>
            <a:ext cx="7924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9048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Bonds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240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In a multiple bond, one of the bonds is a 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en-US" altLang="en-US" b="1" dirty="0"/>
              <a:t> bond and the rest are </a:t>
            </a:r>
            <a:r>
              <a:rPr lang="en-US" altLang="en-US" b="1" dirty="0">
                <a:latin typeface="Symbol" panose="05050102010706020507" pitchFamily="18" charset="2"/>
                <a:sym typeface="Symbol" panose="05050102010706020507" pitchFamily="18" charset="2"/>
              </a:rPr>
              <a:t></a:t>
            </a:r>
            <a:r>
              <a:rPr lang="en-US" altLang="en-US" b="1" dirty="0"/>
              <a:t> bonds.</a:t>
            </a:r>
          </a:p>
        </p:txBody>
      </p:sp>
      <p:pic>
        <p:nvPicPr>
          <p:cNvPr id="75780" name="Picture 11" descr="09_Pg352_Un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11500"/>
            <a:ext cx="7924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88032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Ionic Bond Formation</a:t>
            </a:r>
          </a:p>
        </p:txBody>
      </p:sp>
      <p:sp>
        <p:nvSpPr>
          <p:cNvPr id="9218" name="Content Placeholder 5"/>
          <p:cNvSpPr>
            <a:spLocks noGrp="1"/>
          </p:cNvSpPr>
          <p:nvPr>
            <p:ph idx="1"/>
          </p:nvPr>
        </p:nvSpPr>
        <p:spPr>
          <a:xfrm>
            <a:off x="838200" y="1447800"/>
            <a:ext cx="10193594" cy="1828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Atoms tend to lose (metals) or gain (nonmetals) electrons to make them isoelectronic to the noble gases.</a:t>
            </a:r>
          </a:p>
        </p:txBody>
      </p:sp>
      <p:pic>
        <p:nvPicPr>
          <p:cNvPr id="9219" name="Picture 5" descr="08_02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>
            <a:off x="1905000" y="3657601"/>
            <a:ext cx="73596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08_Pg301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5"/>
          <a:stretch>
            <a:fillRect/>
          </a:stretch>
        </p:blipFill>
        <p:spPr bwMode="auto">
          <a:xfrm>
            <a:off x="2514600" y="28956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890"/>
            <a:ext cx="11277600" cy="108990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</a:rPr>
              <a:t>Energetics of Ionic Bonding: Born-Haber Cycle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1" y="1125795"/>
            <a:ext cx="8183880" cy="4876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3000" dirty="0">
                <a:latin typeface="Arial" charset="0"/>
                <a:ea typeface="ＭＳ Ｐゴシック" charset="0"/>
              </a:rPr>
              <a:t>Many factors affect the energy of ionic bonding.</a:t>
            </a:r>
          </a:p>
          <a:p>
            <a:pPr marL="0" indent="0" eaLnBrk="1" hangingPunct="1">
              <a:buNone/>
            </a:pPr>
            <a:r>
              <a:rPr lang="en-US" sz="3000" dirty="0">
                <a:latin typeface="Arial" charset="0"/>
                <a:ea typeface="ＭＳ Ｐゴシック" charset="0"/>
              </a:rPr>
              <a:t>1. Start with the metal and nonmetal elements:  Na(</a:t>
            </a:r>
            <a:r>
              <a:rPr lang="en-US" sz="3000" i="1" dirty="0">
                <a:latin typeface="Arial" charset="0"/>
                <a:ea typeface="ＭＳ Ｐゴシック" charset="0"/>
              </a:rPr>
              <a:t>s</a:t>
            </a:r>
            <a:r>
              <a:rPr lang="en-US" sz="3000" dirty="0">
                <a:latin typeface="Arial" charset="0"/>
                <a:ea typeface="ＭＳ Ｐゴシック" charset="0"/>
              </a:rPr>
              <a:t>) and Cl</a:t>
            </a:r>
            <a:r>
              <a:rPr lang="en-US" sz="3000" baseline="-25000" dirty="0">
                <a:latin typeface="Arial" charset="0"/>
                <a:ea typeface="ＭＳ Ｐゴシック" charset="0"/>
              </a:rPr>
              <a:t>2</a:t>
            </a:r>
            <a:r>
              <a:rPr lang="en-US" sz="3000" dirty="0">
                <a:latin typeface="Arial" charset="0"/>
                <a:ea typeface="ＭＳ Ｐゴシック" charset="0"/>
              </a:rPr>
              <a:t>(</a:t>
            </a:r>
            <a:r>
              <a:rPr lang="en-US" sz="3000" i="1" dirty="0">
                <a:latin typeface="Arial" charset="0"/>
                <a:ea typeface="ＭＳ Ｐゴシック" charset="0"/>
              </a:rPr>
              <a:t>g</a:t>
            </a:r>
            <a:r>
              <a:rPr lang="en-US" sz="3000" dirty="0">
                <a:latin typeface="Arial" charset="0"/>
                <a:ea typeface="ＭＳ Ｐゴシック" charset="0"/>
              </a:rPr>
              <a:t>).</a:t>
            </a:r>
          </a:p>
          <a:p>
            <a:pPr marL="0" indent="0" eaLnBrk="1" hangingPunct="1">
              <a:buNone/>
            </a:pPr>
            <a:endParaRPr lang="en-US" sz="30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3000" dirty="0">
                <a:latin typeface="Arial" charset="0"/>
                <a:ea typeface="ＭＳ Ｐゴシック" charset="0"/>
              </a:rPr>
              <a:t>2. Make gaseous atoms: Na(</a:t>
            </a:r>
            <a:r>
              <a:rPr lang="en-US" sz="3000" i="1" dirty="0">
                <a:latin typeface="Arial" charset="0"/>
                <a:ea typeface="ＭＳ Ｐゴシック" charset="0"/>
              </a:rPr>
              <a:t>g</a:t>
            </a:r>
            <a:r>
              <a:rPr lang="en-US" sz="3000" dirty="0">
                <a:latin typeface="Arial" charset="0"/>
                <a:ea typeface="ＭＳ Ｐゴシック" charset="0"/>
              </a:rPr>
              <a:t>) and Cl(</a:t>
            </a:r>
            <a:r>
              <a:rPr lang="en-US" sz="3000" i="1" dirty="0">
                <a:latin typeface="Arial" charset="0"/>
                <a:ea typeface="ＭＳ Ｐゴシック" charset="0"/>
              </a:rPr>
              <a:t>g</a:t>
            </a:r>
            <a:r>
              <a:rPr lang="en-US" sz="3000" dirty="0">
                <a:latin typeface="Arial" charset="0"/>
                <a:ea typeface="ＭＳ Ｐゴシック" charset="0"/>
              </a:rPr>
              <a:t>)</a:t>
            </a:r>
          </a:p>
          <a:p>
            <a:pPr marL="0" indent="0">
              <a:buNone/>
            </a:pPr>
            <a:endParaRPr lang="en-US" sz="300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3000" dirty="0">
                <a:latin typeface="Arial" charset="0"/>
                <a:ea typeface="ＭＳ Ｐゴシック" charset="0"/>
              </a:rPr>
              <a:t>3. Make ions: Na</a:t>
            </a:r>
            <a:r>
              <a:rPr lang="en-US" sz="3000" baseline="30000" dirty="0">
                <a:latin typeface="Arial" charset="0"/>
                <a:ea typeface="ＭＳ Ｐゴシック" charset="0"/>
              </a:rPr>
              <a:t>+</a:t>
            </a:r>
            <a:r>
              <a:rPr lang="en-US" sz="3000" dirty="0">
                <a:latin typeface="Arial" charset="0"/>
                <a:ea typeface="ＭＳ Ｐゴシック" charset="0"/>
              </a:rPr>
              <a:t>(</a:t>
            </a:r>
            <a:r>
              <a:rPr lang="en-US" sz="3000" i="1" dirty="0">
                <a:latin typeface="Arial" charset="0"/>
                <a:ea typeface="ＭＳ Ｐゴシック" charset="0"/>
              </a:rPr>
              <a:t>g</a:t>
            </a:r>
            <a:r>
              <a:rPr lang="en-US" sz="3000" dirty="0">
                <a:latin typeface="Arial" charset="0"/>
                <a:ea typeface="ＭＳ Ｐゴシック" charset="0"/>
              </a:rPr>
              <a:t>) and Cl</a:t>
            </a:r>
            <a:r>
              <a:rPr lang="en-US" sz="3000" baseline="30000" dirty="0">
                <a:latin typeface="Arial" charset="0"/>
                <a:ea typeface="ＭＳ Ｐゴシック" charset="0"/>
              </a:rPr>
              <a:t>–</a:t>
            </a:r>
            <a:r>
              <a:rPr lang="en-US" sz="3000" dirty="0">
                <a:latin typeface="Arial" charset="0"/>
                <a:ea typeface="ＭＳ Ｐゴシック" charset="0"/>
              </a:rPr>
              <a:t>(</a:t>
            </a:r>
            <a:r>
              <a:rPr lang="en-US" sz="3000" i="1" dirty="0">
                <a:latin typeface="Arial" charset="0"/>
                <a:ea typeface="ＭＳ Ｐゴシック" charset="0"/>
              </a:rPr>
              <a:t>g</a:t>
            </a:r>
            <a:r>
              <a:rPr lang="en-US" sz="3000" dirty="0">
                <a:latin typeface="Arial" charset="0"/>
                <a:ea typeface="ＭＳ Ｐゴシック" charset="0"/>
              </a:rPr>
              <a:t>). </a:t>
            </a:r>
          </a:p>
          <a:p>
            <a:pPr marL="0" indent="0">
              <a:buNone/>
            </a:pPr>
            <a:endParaRPr lang="en-US" sz="300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3000" dirty="0">
                <a:latin typeface="Arial" charset="0"/>
                <a:ea typeface="ＭＳ Ｐゴシック" charset="0"/>
              </a:rPr>
              <a:t>4.</a:t>
            </a:r>
            <a:r>
              <a:rPr lang="en-US" dirty="0">
                <a:latin typeface="Arial" charset="0"/>
                <a:ea typeface="ＭＳ Ｐゴシック" charset="0"/>
              </a:rPr>
              <a:t> Combine the ions: NaCl(</a:t>
            </a:r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marL="0" indent="0">
              <a:buNone/>
            </a:pPr>
            <a:endParaRPr lang="en-US" sz="300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sz="3000" dirty="0">
              <a:latin typeface="Arial" charset="0"/>
              <a:ea typeface="ＭＳ Ｐゴシック" charset="0"/>
            </a:endParaRPr>
          </a:p>
        </p:txBody>
      </p:sp>
      <p:pic>
        <p:nvPicPr>
          <p:cNvPr id="10243" name="Picture 5" descr="08_0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"/>
          <a:stretch>
            <a:fillRect/>
          </a:stretch>
        </p:blipFill>
        <p:spPr bwMode="auto">
          <a:xfrm>
            <a:off x="8819534" y="1436515"/>
            <a:ext cx="3231756" cy="45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Lattice Energy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023" y="1690688"/>
            <a:ext cx="6126630" cy="506844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</a:rPr>
              <a:t>That huge, exothermic transition is the reverse of the </a:t>
            </a:r>
            <a:r>
              <a:rPr lang="en-US" sz="3200" b="1" dirty="0">
                <a:latin typeface="Arial" charset="0"/>
                <a:ea typeface="ＭＳ Ｐゴシック" charset="0"/>
              </a:rPr>
              <a:t>lattice energy</a:t>
            </a:r>
            <a:r>
              <a:rPr lang="en-US" sz="3200" dirty="0">
                <a:latin typeface="Arial" charset="0"/>
                <a:ea typeface="ＭＳ Ｐゴシック" charset="0"/>
              </a:rPr>
              <a:t>,</a:t>
            </a:r>
          </a:p>
          <a:p>
            <a:pPr marL="457200" lvl="1" indent="0" eaLnBrk="1" hangingPunct="1">
              <a:buNone/>
            </a:pPr>
            <a:r>
              <a:rPr lang="en-US" sz="3200" i="1" dirty="0">
                <a:latin typeface="Arial" charset="0"/>
                <a:ea typeface="ＭＳ Ｐゴシック" charset="0"/>
              </a:rPr>
              <a:t>the energy required to completely separate a mole of a solid ionic compound into its gaseous ions</a:t>
            </a:r>
            <a:r>
              <a:rPr lang="en-US" sz="3600" i="1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sz="3200" dirty="0">
                <a:latin typeface="Arial" charset="0"/>
                <a:ea typeface="ＭＳ Ｐゴシック" charset="0"/>
              </a:rPr>
              <a:t>How does lattice energy affect the melting points of ionic solids?</a:t>
            </a:r>
          </a:p>
        </p:txBody>
      </p:sp>
      <p:pic>
        <p:nvPicPr>
          <p:cNvPr id="9" name="Picture 6" descr="08_05_Figure.jpg">
            <a:extLst>
              <a:ext uri="{FF2B5EF4-FFF2-40B4-BE49-F238E27FC236}">
                <a16:creationId xmlns:a16="http://schemas.microsoft.com/office/drawing/2014/main" id="{B10FCFA7-BD29-4A14-9F0A-B307B6F90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"/>
          <a:stretch>
            <a:fillRect/>
          </a:stretch>
        </p:blipFill>
        <p:spPr bwMode="auto">
          <a:xfrm>
            <a:off x="6625653" y="375064"/>
            <a:ext cx="5891661" cy="51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90688"/>
            <a:ext cx="9144000" cy="394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Coulomb’s Law indicates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 the </a:t>
            </a:r>
            <a:r>
              <a:rPr lang="en-US" sz="3200" b="1" dirty="0"/>
              <a:t>more highly charged </a:t>
            </a:r>
            <a:r>
              <a:rPr lang="en-US" sz="3200" dirty="0"/>
              <a:t>the ions the stronger the attraction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smaller ions </a:t>
            </a:r>
            <a:r>
              <a:rPr lang="en-US" sz="3200" dirty="0"/>
              <a:t>will form stronger attractions than larger ions because of the </a:t>
            </a:r>
            <a:r>
              <a:rPr lang="en-US" sz="3200" b="1" dirty="0"/>
              <a:t>decreased in distance  </a:t>
            </a:r>
            <a:r>
              <a:rPr lang="en-US" sz="3200" dirty="0"/>
              <a:t>separating the two ions.</a:t>
            </a:r>
            <a:endParaRPr lang="en-US" altLang="en-US" sz="3200" dirty="0"/>
          </a:p>
          <a:p>
            <a:endParaRPr lang="en-US" altLang="en-US" dirty="0"/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ＭＳ Ｐゴシック" charset="0"/>
              </a:rPr>
              <a:t>The energy associated with electrostatic interactions is governed by Coulomb’s Law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09" y="4845391"/>
            <a:ext cx="6484863" cy="11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01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95" y="1127216"/>
            <a:ext cx="7422770" cy="556428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E032F-8B57-4185-A628-7D857D232FBF}"/>
              </a:ext>
            </a:extLst>
          </p:cNvPr>
          <p:cNvSpPr txBox="1"/>
          <p:nvPr/>
        </p:nvSpPr>
        <p:spPr>
          <a:xfrm>
            <a:off x="289560" y="381000"/>
            <a:ext cx="117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Justify why the lattice energy of </a:t>
            </a:r>
            <a:r>
              <a:rPr lang="en-US" sz="2800" dirty="0" err="1"/>
              <a:t>CaO</a:t>
            </a:r>
            <a:r>
              <a:rPr lang="en-US" sz="2800" dirty="0"/>
              <a:t> is higher than KF? And </a:t>
            </a:r>
            <a:r>
              <a:rPr lang="en-US" sz="2800" dirty="0" err="1"/>
              <a:t>LiF</a:t>
            </a:r>
            <a:r>
              <a:rPr lang="en-US" sz="2800" dirty="0"/>
              <a:t> higher than </a:t>
            </a:r>
            <a:r>
              <a:rPr lang="en-US" sz="2800" dirty="0" err="1"/>
              <a:t>NaF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3716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1693</Words>
  <Application>Microsoft Macintosh PowerPoint</Application>
  <PresentationFormat>Widescreen</PresentationFormat>
  <Paragraphs>211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Lucida Grande</vt:lpstr>
      <vt:lpstr>Symbol</vt:lpstr>
      <vt:lpstr>Times New Roman</vt:lpstr>
      <vt:lpstr>TimesNewRomanPSMT</vt:lpstr>
      <vt:lpstr>Office Theme</vt:lpstr>
      <vt:lpstr>     Chemical Bonds </vt:lpstr>
      <vt:lpstr>Metallic Bonding</vt:lpstr>
      <vt:lpstr>Alloys (metallic solids that are a mixture of metals)</vt:lpstr>
      <vt:lpstr>Ionic Bonding</vt:lpstr>
      <vt:lpstr>Ionic Bond Formation</vt:lpstr>
      <vt:lpstr>Energetics of Ionic Bonding: Born-Haber Cycle</vt:lpstr>
      <vt:lpstr>Lattice Energy</vt:lpstr>
      <vt:lpstr>The energy associated with electrostatic interactions is governed by Coulomb’s Law</vt:lpstr>
      <vt:lpstr>PowerPoint Presentation</vt:lpstr>
      <vt:lpstr> Covalent Bonding</vt:lpstr>
      <vt:lpstr>PowerPoint Presentation</vt:lpstr>
      <vt:lpstr>Electronegativity and Polar Covalent Bonds</vt:lpstr>
      <vt:lpstr> Dipoles</vt:lpstr>
      <vt:lpstr>Polar Covalent Bonds</vt:lpstr>
      <vt:lpstr>Is a Compound Ionic or Covalent?</vt:lpstr>
      <vt:lpstr>PowerPoint Presentation</vt:lpstr>
      <vt:lpstr>Writing Lewis Structures (Covalent Molecules)</vt:lpstr>
      <vt:lpstr>Exceptions to the Octet Rule</vt:lpstr>
      <vt:lpstr>Fewer Than Eight Electrons</vt:lpstr>
      <vt:lpstr>Writing Lewis Structures</vt:lpstr>
      <vt:lpstr> Writing Lewis Structures</vt:lpstr>
      <vt:lpstr>The Best Lewis Structure?</vt:lpstr>
      <vt:lpstr>Resonance</vt:lpstr>
      <vt:lpstr>Resonance</vt:lpstr>
      <vt:lpstr>PowerPoint Presentation</vt:lpstr>
      <vt:lpstr>PowerPoint Presentation</vt:lpstr>
      <vt:lpstr>Lewis diagrams with the VSEPR model</vt:lpstr>
      <vt:lpstr>Valence-Shell Electron-Pair Repulsion Theory (VSEPR)</vt:lpstr>
      <vt:lpstr>What Determines the Shape of a Molecule?</vt:lpstr>
      <vt:lpstr> Nonbonding Pairs and Bond Angle</vt:lpstr>
      <vt:lpstr>PowerPoint Presentation</vt:lpstr>
      <vt:lpstr>PowerPoint Presentation</vt:lpstr>
      <vt:lpstr>Overlap and Bonding</vt:lpstr>
      <vt:lpstr>Overlap and Bonding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Hybrid Orbitals</vt:lpstr>
      <vt:lpstr>Valence Bond Theory</vt:lpstr>
      <vt:lpstr>Sigma () Bonds</vt:lpstr>
      <vt:lpstr>Pi () Bonds</vt:lpstr>
      <vt:lpstr>Single Bonds</vt:lpstr>
      <vt:lpstr>Multiple Bonds</vt:lpstr>
    </vt:vector>
  </TitlesOfParts>
  <Company>Huntsville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Leigh</dc:creator>
  <cp:lastModifiedBy>Virginia Powers</cp:lastModifiedBy>
  <cp:revision>65</cp:revision>
  <cp:lastPrinted>2015-01-09T20:17:42Z</cp:lastPrinted>
  <dcterms:created xsi:type="dcterms:W3CDTF">2015-01-08T14:30:14Z</dcterms:created>
  <dcterms:modified xsi:type="dcterms:W3CDTF">2020-04-16T15:13:11Z</dcterms:modified>
</cp:coreProperties>
</file>