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8"/>
  </p:notesMasterIdLst>
  <p:sldIdLst>
    <p:sldId id="585" r:id="rId3"/>
    <p:sldId id="342" r:id="rId4"/>
    <p:sldId id="529" r:id="rId5"/>
    <p:sldId id="530" r:id="rId6"/>
    <p:sldId id="578" r:id="rId7"/>
    <p:sldId id="531" r:id="rId8"/>
    <p:sldId id="532" r:id="rId9"/>
    <p:sldId id="533" r:id="rId10"/>
    <p:sldId id="534" r:id="rId11"/>
    <p:sldId id="535" r:id="rId12"/>
    <p:sldId id="576" r:id="rId13"/>
    <p:sldId id="537" r:id="rId14"/>
    <p:sldId id="538" r:id="rId15"/>
    <p:sldId id="536" r:id="rId16"/>
    <p:sldId id="540" r:id="rId17"/>
    <p:sldId id="541" r:id="rId18"/>
    <p:sldId id="579" r:id="rId19"/>
    <p:sldId id="542" r:id="rId20"/>
    <p:sldId id="543" r:id="rId21"/>
    <p:sldId id="544" r:id="rId22"/>
    <p:sldId id="545" r:id="rId23"/>
    <p:sldId id="547" r:id="rId24"/>
    <p:sldId id="548" r:id="rId25"/>
    <p:sldId id="549" r:id="rId26"/>
    <p:sldId id="550" r:id="rId27"/>
    <p:sldId id="552" r:id="rId28"/>
    <p:sldId id="553" r:id="rId29"/>
    <p:sldId id="551" r:id="rId30"/>
    <p:sldId id="554" r:id="rId31"/>
    <p:sldId id="581" r:id="rId32"/>
    <p:sldId id="555" r:id="rId33"/>
    <p:sldId id="556" r:id="rId34"/>
    <p:sldId id="557" r:id="rId35"/>
    <p:sldId id="580" r:id="rId36"/>
    <p:sldId id="558" r:id="rId37"/>
    <p:sldId id="559" r:id="rId38"/>
    <p:sldId id="560" r:id="rId39"/>
    <p:sldId id="561" r:id="rId40"/>
    <p:sldId id="562" r:id="rId41"/>
    <p:sldId id="563" r:id="rId42"/>
    <p:sldId id="564" r:id="rId43"/>
    <p:sldId id="565" r:id="rId44"/>
    <p:sldId id="566" r:id="rId45"/>
    <p:sldId id="567" r:id="rId46"/>
    <p:sldId id="568" r:id="rId47"/>
    <p:sldId id="583" r:id="rId48"/>
    <p:sldId id="582" r:id="rId49"/>
    <p:sldId id="569" r:id="rId50"/>
    <p:sldId id="570" r:id="rId51"/>
    <p:sldId id="571" r:id="rId52"/>
    <p:sldId id="572" r:id="rId53"/>
    <p:sldId id="573" r:id="rId54"/>
    <p:sldId id="577" r:id="rId55"/>
    <p:sldId id="574" r:id="rId56"/>
    <p:sldId id="575" r:id="rId57"/>
    <p:sldId id="584" r:id="rId58"/>
    <p:sldId id="374" r:id="rId59"/>
    <p:sldId id="426" r:id="rId60"/>
    <p:sldId id="528" r:id="rId61"/>
    <p:sldId id="526" r:id="rId62"/>
    <p:sldId id="525" r:id="rId63"/>
    <p:sldId id="466" r:id="rId64"/>
    <p:sldId id="375" r:id="rId65"/>
    <p:sldId id="527" r:id="rId66"/>
    <p:sldId id="46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81"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434" autoAdjust="0"/>
  </p:normalViewPr>
  <p:slideViewPr>
    <p:cSldViewPr snapToGrid="0">
      <p:cViewPr varScale="1">
        <p:scale>
          <a:sx n="92" d="100"/>
          <a:sy n="92" d="100"/>
        </p:scale>
        <p:origin x="102"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000" cy="2216728"/>
          </a:xfrm>
          <a:prstGeom prst="rect">
            <a:avLst/>
          </a:prstGeom>
        </p:spPr>
      </p:pic>
      <p:pic>
        <p:nvPicPr>
          <p:cNvPr id="7" name="Picture 6"/>
          <p:cNvPicPr>
            <a:picLocks noChangeAspect="1"/>
          </p:cNvPicPr>
          <p:nvPr userDrawn="1"/>
        </p:nvPicPr>
        <p:blipFill>
          <a:blip r:embed="rId3"/>
          <a:stretch>
            <a:fillRect/>
          </a:stretch>
        </p:blipFill>
        <p:spPr>
          <a:xfrm>
            <a:off x="762000" y="2216728"/>
            <a:ext cx="2424113" cy="33132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5"/>
          <a:stretch>
            <a:fillRect/>
          </a:stretch>
        </p:blipFill>
        <p:spPr>
          <a:xfrm>
            <a:off x="4343400" y="4840338"/>
            <a:ext cx="123810" cy="80952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3657600" cy="3657600"/>
          </a:xfrm>
          <a:ln>
            <a:solidFill>
              <a:srgbClr val="D4E5F4"/>
            </a:solidFill>
          </a:ln>
        </p:spPr>
        <p:txBody>
          <a:bodyPr/>
          <a:lstStyle>
            <a:lvl1pPr marL="0" indent="0">
              <a:buNone/>
              <a:defRPr/>
            </a:lvl1pPr>
          </a:lstStyle>
          <a:p>
            <a:pPr lvl="0"/>
            <a:r>
              <a:rPr lang="en-US" dirty="0"/>
              <a:t>click to edit Master text styles</a:t>
            </a:r>
          </a:p>
        </p:txBody>
      </p:sp>
      <p:sp>
        <p:nvSpPr>
          <p:cNvPr id="8" name="Content Placeholder 7"/>
          <p:cNvSpPr>
            <a:spLocks noGrp="1"/>
          </p:cNvSpPr>
          <p:nvPr>
            <p:ph sz="quarter" idx="20" hasCustomPrompt="1"/>
          </p:nvPr>
        </p:nvSpPr>
        <p:spPr>
          <a:xfrm>
            <a:off x="4857750" y="2400300"/>
            <a:ext cx="3657600" cy="3657600"/>
          </a:xfrm>
          <a:ln>
            <a:solidFill>
              <a:srgbClr val="D4E5F4"/>
            </a:solidFill>
          </a:ln>
        </p:spPr>
        <p:txBody>
          <a:bodyPr/>
          <a:lstStyle>
            <a:lvl1pPr marL="0" indent="0">
              <a:buNone/>
              <a:defRPr/>
            </a:lvl1pPr>
          </a:lstStyle>
          <a:p>
            <a:pPr lvl="0"/>
            <a:r>
              <a:rPr lang="en-US" dirty="0"/>
              <a:t>click to edit Master</a:t>
            </a:r>
          </a:p>
        </p:txBody>
      </p:sp>
    </p:spTree>
    <p:extLst>
      <p:ext uri="{BB962C8B-B14F-4D97-AF65-F5344CB8AC3E}">
        <p14:creationId xmlns:p14="http://schemas.microsoft.com/office/powerpoint/2010/main" val="249079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b="1">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b="1">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7" name="Content Placeholder 6"/>
          <p:cNvSpPr>
            <a:spLocks noGrp="1"/>
          </p:cNvSpPr>
          <p:nvPr>
            <p:ph sz="quarter" idx="17"/>
          </p:nvPr>
        </p:nvSpPr>
        <p:spPr>
          <a:xfrm>
            <a:off x="495300" y="5295900"/>
            <a:ext cx="8101013" cy="9271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2874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8" r:id="rId11"/>
    <p:sldLayoutId id="2147483716" r:id="rId12"/>
    <p:sldLayoutId id="2147483715" r:id="rId13"/>
    <p:sldLayoutId id="2147483708" r:id="rId14"/>
    <p:sldLayoutId id="2147483690" r:id="rId15"/>
    <p:sldLayoutId id="2147483685" r:id="rId16"/>
    <p:sldLayoutId id="2147483687" r:id="rId17"/>
    <p:sldLayoutId id="2147483691" r:id="rId18"/>
    <p:sldLayoutId id="2147483689" r:id="rId19"/>
    <p:sldLayoutId id="2147483684" r:id="rId20"/>
    <p:sldLayoutId id="2147483675" r:id="rId21"/>
    <p:sldLayoutId id="2147483676" r:id="rId22"/>
    <p:sldLayoutId id="2147483677" r:id="rId23"/>
    <p:sldLayoutId id="2147483678" r:id="rId24"/>
    <p:sldLayoutId id="2147483679" r:id="rId25"/>
    <p:sldLayoutId id="2147483717" r:id="rId26"/>
    <p:sldLayoutId id="2147483680" r:id="rId27"/>
    <p:sldLayoutId id="2147483681" r:id="rId28"/>
    <p:sldLayoutId id="2147483705" r:id="rId29"/>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12/2/2017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AB07F0-B547-45C5-8B52-50DB3FE6382B}"/>
              </a:ext>
            </a:extLst>
          </p:cNvPr>
          <p:cNvSpPr>
            <a:spLocks noGrp="1"/>
          </p:cNvSpPr>
          <p:nvPr>
            <p:ph type="ctrTitle"/>
          </p:nvPr>
        </p:nvSpPr>
        <p:spPr>
          <a:xfrm>
            <a:off x="7395098" y="190207"/>
            <a:ext cx="1582445" cy="706437"/>
          </a:xfrm>
          <a:noFill/>
        </p:spPr>
        <p:txBody>
          <a:bodyPr>
            <a:normAutofit/>
          </a:bodyPr>
          <a:lstStyle/>
          <a:p>
            <a:r>
              <a:rPr lang="en-US" sz="2000" dirty="0"/>
              <a:t>Unit 7 Cognition</a:t>
            </a:r>
          </a:p>
        </p:txBody>
      </p:sp>
      <p:pic>
        <p:nvPicPr>
          <p:cNvPr id="3" name="Picture 2" descr="Unit 7&#10;Cognition"/>
          <p:cNvPicPr>
            <a:picLocks noChangeAspect="1"/>
          </p:cNvPicPr>
          <p:nvPr/>
        </p:nvPicPr>
        <p:blipFill>
          <a:blip r:embed="rId2"/>
          <a:stretch>
            <a:fillRect/>
          </a:stretch>
        </p:blipFill>
        <p:spPr>
          <a:xfrm>
            <a:off x="0" y="-1"/>
            <a:ext cx="9144000" cy="2224585"/>
          </a:xfrm>
          <a:prstGeom prst="rect">
            <a:avLst/>
          </a:prstGeom>
        </p:spPr>
      </p:pic>
      <p:pic>
        <p:nvPicPr>
          <p:cNvPr id="4" name="Picture 3" descr="Modules&#10;31. Studying and Encoding Memories&#10;32. Storing and Retrieving Memories&#10;33. Forgetting, Memory Construction, and Improving Memory&#10;34. Thinking, Concepts, and Creativity&#10;35. Solving Problems and Making Decisions&#10;36. Thinking and Language"/>
          <p:cNvPicPr>
            <a:picLocks noChangeAspect="1"/>
          </p:cNvPicPr>
          <p:nvPr/>
        </p:nvPicPr>
        <p:blipFill>
          <a:blip r:embed="rId3"/>
          <a:stretch>
            <a:fillRect/>
          </a:stretch>
        </p:blipFill>
        <p:spPr>
          <a:xfrm>
            <a:off x="759331" y="2224584"/>
            <a:ext cx="2434245" cy="3306633"/>
          </a:xfrm>
          <a:prstGeom prst="rect">
            <a:avLst/>
          </a:prstGeom>
        </p:spPr>
      </p:pic>
      <p:pic>
        <p:nvPicPr>
          <p:cNvPr id="5" name="Picture 4"/>
          <p:cNvPicPr>
            <a:picLocks noChangeAspect="1"/>
          </p:cNvPicPr>
          <p:nvPr/>
        </p:nvPicPr>
        <p:blipFill>
          <a:blip r:embed="rId4"/>
          <a:stretch>
            <a:fillRect/>
          </a:stretch>
        </p:blipFill>
        <p:spPr>
          <a:xfrm>
            <a:off x="4835725" y="2271956"/>
            <a:ext cx="3048264" cy="4572396"/>
          </a:xfrm>
          <a:prstGeom prst="rect">
            <a:avLst/>
          </a:prstGeom>
        </p:spPr>
      </p:pic>
      <p:pic>
        <p:nvPicPr>
          <p:cNvPr id="6" name="Picture 5" descr="photo source"/>
          <p:cNvPicPr>
            <a:picLocks noChangeAspect="1"/>
          </p:cNvPicPr>
          <p:nvPr/>
        </p:nvPicPr>
        <p:blipFill>
          <a:blip r:embed="rId5"/>
          <a:stretch>
            <a:fillRect/>
          </a:stretch>
        </p:blipFill>
        <p:spPr>
          <a:xfrm>
            <a:off x="4837341" y="4643021"/>
            <a:ext cx="135842" cy="888196"/>
          </a:xfrm>
          <a:prstGeom prst="rect">
            <a:avLst/>
          </a:prstGeom>
        </p:spPr>
      </p:pic>
    </p:spTree>
    <p:extLst>
      <p:ext uri="{BB962C8B-B14F-4D97-AF65-F5344CB8AC3E}">
        <p14:creationId xmlns:p14="http://schemas.microsoft.com/office/powerpoint/2010/main" val="294954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measure memory in life events?</a:t>
            </a:r>
          </a:p>
        </p:txBody>
      </p:sp>
      <p:sp>
        <p:nvSpPr>
          <p:cNvPr id="3" name="Text Placeholder 2"/>
          <p:cNvSpPr>
            <a:spLocks noGrp="1"/>
          </p:cNvSpPr>
          <p:nvPr>
            <p:ph type="body" sz="quarter" idx="13"/>
          </p:nvPr>
        </p:nvSpPr>
        <p:spPr>
          <a:xfrm>
            <a:off x="628649" y="2007394"/>
            <a:ext cx="1841595" cy="1244600"/>
          </a:xfrm>
        </p:spPr>
        <p:txBody>
          <a:bodyPr/>
          <a:lstStyle/>
          <a:p>
            <a:r>
              <a:rPr lang="en-US" sz="2400" b="1" i="1" dirty="0"/>
              <a:t>recall</a:t>
            </a:r>
          </a:p>
        </p:txBody>
      </p:sp>
      <p:sp>
        <p:nvSpPr>
          <p:cNvPr id="6" name="Text Placeholder 5"/>
          <p:cNvSpPr>
            <a:spLocks noGrp="1"/>
          </p:cNvSpPr>
          <p:nvPr>
            <p:ph type="body" sz="quarter" idx="16"/>
          </p:nvPr>
        </p:nvSpPr>
        <p:spPr>
          <a:xfrm>
            <a:off x="2661310" y="2008188"/>
            <a:ext cx="5854039" cy="1244600"/>
          </a:xfrm>
        </p:spPr>
        <p:txBody>
          <a:bodyPr/>
          <a:lstStyle/>
          <a:p>
            <a:r>
              <a:rPr lang="en-US" dirty="0"/>
              <a:t>telling your friend about the time you won a goldfish at the carnival</a:t>
            </a:r>
          </a:p>
        </p:txBody>
      </p:sp>
      <p:sp>
        <p:nvSpPr>
          <p:cNvPr id="4" name="Text Placeholder 3"/>
          <p:cNvSpPr>
            <a:spLocks noGrp="1"/>
          </p:cNvSpPr>
          <p:nvPr>
            <p:ph type="body" sz="quarter" idx="14"/>
          </p:nvPr>
        </p:nvSpPr>
        <p:spPr>
          <a:xfrm>
            <a:off x="628649" y="3419475"/>
            <a:ext cx="1841595" cy="1244600"/>
          </a:xfrm>
        </p:spPr>
        <p:txBody>
          <a:bodyPr/>
          <a:lstStyle/>
          <a:p>
            <a:r>
              <a:rPr lang="en-US" sz="2400" b="1" i="1" dirty="0"/>
              <a:t>recognition</a:t>
            </a:r>
          </a:p>
        </p:txBody>
      </p:sp>
      <p:sp>
        <p:nvSpPr>
          <p:cNvPr id="7" name="Text Placeholder 6"/>
          <p:cNvSpPr>
            <a:spLocks noGrp="1"/>
          </p:cNvSpPr>
          <p:nvPr>
            <p:ph type="body" sz="quarter" idx="17"/>
          </p:nvPr>
        </p:nvSpPr>
        <p:spPr>
          <a:xfrm>
            <a:off x="2661312" y="3422650"/>
            <a:ext cx="5854037" cy="1244600"/>
          </a:xfrm>
        </p:spPr>
        <p:txBody>
          <a:bodyPr/>
          <a:lstStyle/>
          <a:p>
            <a:r>
              <a:rPr lang="en-US" dirty="0"/>
              <a:t>seeing a brand of cereal on the grocery shelf and recognizing it from the commercial</a:t>
            </a:r>
          </a:p>
        </p:txBody>
      </p:sp>
      <p:sp>
        <p:nvSpPr>
          <p:cNvPr id="5" name="Text Placeholder 4"/>
          <p:cNvSpPr>
            <a:spLocks noGrp="1"/>
          </p:cNvSpPr>
          <p:nvPr>
            <p:ph type="body" sz="quarter" idx="15"/>
          </p:nvPr>
        </p:nvSpPr>
        <p:spPr>
          <a:xfrm>
            <a:off x="628649" y="4813300"/>
            <a:ext cx="1841595" cy="1244600"/>
          </a:xfrm>
        </p:spPr>
        <p:txBody>
          <a:bodyPr/>
          <a:lstStyle/>
          <a:p>
            <a:r>
              <a:rPr lang="en-US" sz="2400" b="1" i="1" dirty="0"/>
              <a:t>relearning</a:t>
            </a:r>
          </a:p>
        </p:txBody>
      </p:sp>
      <p:sp>
        <p:nvSpPr>
          <p:cNvPr id="8" name="Text Placeholder 7"/>
          <p:cNvSpPr>
            <a:spLocks noGrp="1"/>
          </p:cNvSpPr>
          <p:nvPr>
            <p:ph type="body" sz="quarter" idx="18"/>
          </p:nvPr>
        </p:nvSpPr>
        <p:spPr>
          <a:xfrm>
            <a:off x="2661311" y="4813300"/>
            <a:ext cx="5864653" cy="1244600"/>
          </a:xfrm>
        </p:spPr>
        <p:txBody>
          <a:bodyPr/>
          <a:lstStyle/>
          <a:p>
            <a:r>
              <a:rPr lang="en-US" dirty="0"/>
              <a:t>traveling to Costa Rica and pulling back the Spanish you learned in 10</a:t>
            </a:r>
            <a:r>
              <a:rPr lang="en-US" baseline="30000" dirty="0"/>
              <a:t>th</a:t>
            </a:r>
            <a:r>
              <a:rPr lang="en-US" dirty="0"/>
              <a:t> grade</a:t>
            </a:r>
          </a:p>
        </p:txBody>
      </p:sp>
    </p:spTree>
    <p:extLst>
      <p:ext uri="{BB962C8B-B14F-4D97-AF65-F5344CB8AC3E}">
        <p14:creationId xmlns:p14="http://schemas.microsoft.com/office/powerpoint/2010/main" val="413542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What Would You Answer?</a:t>
            </a:r>
          </a:p>
        </p:txBody>
      </p:sp>
      <p:sp>
        <p:nvSpPr>
          <p:cNvPr id="3" name="Content Placeholder 2"/>
          <p:cNvSpPr>
            <a:spLocks noGrp="1"/>
          </p:cNvSpPr>
          <p:nvPr>
            <p:ph sz="quarter" idx="19"/>
          </p:nvPr>
        </p:nvSpPr>
        <p:spPr>
          <a:xfrm>
            <a:off x="962406" y="2003172"/>
            <a:ext cx="7653528" cy="4124673"/>
          </a:xfrm>
        </p:spPr>
        <p:txBody>
          <a:bodyPr/>
          <a:lstStyle/>
          <a:p>
            <a:r>
              <a:rPr lang="en-US" b="1" dirty="0"/>
              <a:t>Caitlin, a fifth grader, is asked to remember her</a:t>
            </a:r>
          </a:p>
          <a:p>
            <a:r>
              <a:rPr lang="en-US" b="1" dirty="0"/>
              <a:t>second- grade teacher’s name. </a:t>
            </a:r>
          </a:p>
          <a:p>
            <a:r>
              <a:rPr lang="en-US" b="1" dirty="0"/>
              <a:t>What measure of retention will Caitlin use to answer this question?</a:t>
            </a:r>
          </a:p>
          <a:p>
            <a:endParaRPr lang="en-US" b="1" dirty="0"/>
          </a:p>
          <a:p>
            <a:pPr algn="l"/>
            <a:r>
              <a:rPr lang="en-US" dirty="0"/>
              <a:t>A. storage</a:t>
            </a:r>
          </a:p>
          <a:p>
            <a:pPr algn="l"/>
            <a:r>
              <a:rPr lang="en-US" dirty="0"/>
              <a:t>B. recognition</a:t>
            </a:r>
          </a:p>
          <a:p>
            <a:pPr algn="l"/>
            <a:r>
              <a:rPr lang="en-US" dirty="0"/>
              <a:t>C. relearning</a:t>
            </a:r>
          </a:p>
          <a:p>
            <a:pPr algn="l"/>
            <a:r>
              <a:rPr lang="en-US" dirty="0"/>
              <a:t>D. recall</a:t>
            </a:r>
          </a:p>
          <a:p>
            <a:pPr algn="l"/>
            <a:r>
              <a:rPr lang="en-US" dirty="0"/>
              <a:t>E. encoding</a:t>
            </a:r>
          </a:p>
        </p:txBody>
      </p:sp>
    </p:spTree>
    <p:extLst>
      <p:ext uri="{BB962C8B-B14F-4D97-AF65-F5344CB8AC3E}">
        <p14:creationId xmlns:p14="http://schemas.microsoft.com/office/powerpoint/2010/main" val="251901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119590"/>
          </a:xfrm>
        </p:spPr>
        <p:txBody>
          <a:bodyPr>
            <a:normAutofit/>
          </a:bodyPr>
          <a:lstStyle/>
          <a:p>
            <a:r>
              <a:rPr lang="en-US" dirty="0"/>
              <a:t>Rapidly read aloud, eight times over, </a:t>
            </a:r>
            <a:br>
              <a:rPr lang="en-US" dirty="0"/>
            </a:br>
            <a:r>
              <a:rPr lang="en-US" dirty="0"/>
              <a:t>the following list:</a:t>
            </a:r>
          </a:p>
        </p:txBody>
      </p:sp>
      <p:sp>
        <p:nvSpPr>
          <p:cNvPr id="4" name="Content Placeholder 3"/>
          <p:cNvSpPr>
            <a:spLocks noGrp="1"/>
          </p:cNvSpPr>
          <p:nvPr>
            <p:ph sz="quarter" idx="19"/>
          </p:nvPr>
        </p:nvSpPr>
        <p:spPr>
          <a:xfrm>
            <a:off x="628650" y="2729552"/>
            <a:ext cx="7994650" cy="2439348"/>
          </a:xfrm>
        </p:spPr>
        <p:txBody>
          <a:bodyPr/>
          <a:lstStyle/>
          <a:p>
            <a:r>
              <a:rPr lang="en-US" dirty="0"/>
              <a:t>JIH, BAZ, FUB, YOX, SUJ, XIR, DAX, LEQ, VUM, PID, KEL, WAV, TUV, ZOF, GEK, HIW.</a:t>
            </a:r>
          </a:p>
        </p:txBody>
      </p:sp>
      <p:sp>
        <p:nvSpPr>
          <p:cNvPr id="3" name="Text Placeholder 2"/>
          <p:cNvSpPr>
            <a:spLocks noGrp="1"/>
          </p:cNvSpPr>
          <p:nvPr>
            <p:ph type="body" sz="quarter" idx="18"/>
          </p:nvPr>
        </p:nvSpPr>
        <p:spPr/>
        <p:txBody>
          <a:bodyPr/>
          <a:lstStyle/>
          <a:p>
            <a:r>
              <a:rPr lang="en-US" dirty="0"/>
              <a:t>Now look away and try to recall the items.</a:t>
            </a:r>
          </a:p>
        </p:txBody>
      </p:sp>
    </p:spTree>
    <p:extLst>
      <p:ext uri="{BB962C8B-B14F-4D97-AF65-F5344CB8AC3E}">
        <p14:creationId xmlns:p14="http://schemas.microsoft.com/office/powerpoint/2010/main" val="199537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Hermann </a:t>
            </a:r>
            <a:r>
              <a:rPr lang="en-US" dirty="0" err="1"/>
              <a:t>Ebbinghaus</a:t>
            </a:r>
            <a:r>
              <a:rPr lang="en-US" dirty="0"/>
              <a:t> </a:t>
            </a:r>
            <a:br>
              <a:rPr lang="en-US" dirty="0"/>
            </a:br>
            <a:r>
              <a:rPr lang="en-US" dirty="0"/>
              <a:t>test speed of relearning?</a:t>
            </a:r>
          </a:p>
        </p:txBody>
      </p:sp>
      <p:sp>
        <p:nvSpPr>
          <p:cNvPr id="3" name="Content Placeholder 2"/>
          <p:cNvSpPr>
            <a:spLocks noGrp="1"/>
          </p:cNvSpPr>
          <p:nvPr>
            <p:ph idx="1"/>
          </p:nvPr>
        </p:nvSpPr>
        <p:spPr>
          <a:xfrm>
            <a:off x="628650" y="2003046"/>
            <a:ext cx="8101584" cy="4001969"/>
          </a:xfrm>
        </p:spPr>
        <p:txBody>
          <a:bodyPr/>
          <a:lstStyle/>
          <a:p>
            <a:r>
              <a:rPr lang="en-US" dirty="0"/>
              <a:t>Pioneering memory researcher Hermann </a:t>
            </a:r>
            <a:r>
              <a:rPr lang="en-US" dirty="0" err="1"/>
              <a:t>Ebbinghaus</a:t>
            </a:r>
            <a:r>
              <a:rPr lang="en-US" dirty="0"/>
              <a:t> </a:t>
            </a:r>
          </a:p>
          <a:p>
            <a:r>
              <a:rPr lang="en-US" dirty="0"/>
              <a:t> randomly selected a sample of syllables, like those you just saw, practiced them, and tested himself on his ability to accurately recall the items. </a:t>
            </a:r>
          </a:p>
          <a:p>
            <a:endParaRPr lang="en-US" dirty="0"/>
          </a:p>
          <a:p>
            <a:r>
              <a:rPr lang="en-US" dirty="0"/>
              <a:t>The day after learning such a list, </a:t>
            </a:r>
            <a:r>
              <a:rPr lang="en-US" dirty="0" err="1"/>
              <a:t>Ebbinghaus</a:t>
            </a:r>
            <a:r>
              <a:rPr lang="en-US" dirty="0"/>
              <a:t> could recall few of the nonsense syllables. </a:t>
            </a:r>
          </a:p>
          <a:p>
            <a:endParaRPr lang="en-US" dirty="0"/>
          </a:p>
          <a:p>
            <a:r>
              <a:rPr lang="en-US" dirty="0"/>
              <a:t>But they weren’t entirely forgotten. </a:t>
            </a:r>
          </a:p>
        </p:txBody>
      </p:sp>
    </p:spTree>
    <p:extLst>
      <p:ext uri="{BB962C8B-B14F-4D97-AF65-F5344CB8AC3E}">
        <p14:creationId xmlns:p14="http://schemas.microsoft.com/office/powerpoint/2010/main" val="186328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037296" cy="1600200"/>
          </a:xfrm>
        </p:spPr>
        <p:txBody>
          <a:bodyPr/>
          <a:lstStyle/>
          <a:p>
            <a:r>
              <a:rPr lang="en-US" dirty="0"/>
              <a:t>What were Hermann </a:t>
            </a:r>
            <a:r>
              <a:rPr lang="en-US" dirty="0" err="1"/>
              <a:t>Ebbinghaus</a:t>
            </a:r>
            <a:r>
              <a:rPr lang="en-US" dirty="0"/>
              <a:t>’ findings?</a:t>
            </a:r>
          </a:p>
        </p:txBody>
      </p:sp>
      <p:sp>
        <p:nvSpPr>
          <p:cNvPr id="4" name="Text Placeholder 3"/>
          <p:cNvSpPr>
            <a:spLocks noGrp="1"/>
          </p:cNvSpPr>
          <p:nvPr>
            <p:ph type="body" sz="half" idx="2"/>
          </p:nvPr>
        </p:nvSpPr>
        <p:spPr>
          <a:xfrm>
            <a:off x="630238" y="2371109"/>
            <a:ext cx="4037296" cy="4220760"/>
          </a:xfrm>
        </p:spPr>
        <p:txBody>
          <a:bodyPr/>
          <a:lstStyle/>
          <a:p>
            <a:r>
              <a:rPr lang="en-US" dirty="0" err="1"/>
              <a:t>Ebbinghaus</a:t>
            </a:r>
            <a:r>
              <a:rPr lang="en-US" dirty="0"/>
              <a:t> found that the more times he practiced a list of</a:t>
            </a:r>
          </a:p>
          <a:p>
            <a:r>
              <a:rPr lang="en-US" dirty="0"/>
              <a:t>nonsense syllables on Day 1, the less time he required to relearn</a:t>
            </a:r>
          </a:p>
          <a:p>
            <a:r>
              <a:rPr lang="en-US" dirty="0"/>
              <a:t>it on Day 2. Speed of relearning is one measure of memory retention. </a:t>
            </a:r>
          </a:p>
          <a:p>
            <a:r>
              <a:rPr lang="en-US" sz="2000" i="1" dirty="0"/>
              <a:t>(From Baddeley, 1982.)</a:t>
            </a:r>
          </a:p>
        </p:txBody>
      </p:sp>
      <p:pic>
        <p:nvPicPr>
          <p:cNvPr id="5" name="Content Placeholder 4"/>
          <p:cNvPicPr>
            <a:picLocks noGrp="1" noChangeAspect="1"/>
          </p:cNvPicPr>
          <p:nvPr>
            <p:ph idx="1"/>
          </p:nvPr>
        </p:nvPicPr>
        <p:blipFill>
          <a:blip r:embed="rId2"/>
          <a:stretch>
            <a:fillRect/>
          </a:stretch>
        </p:blipFill>
        <p:spPr>
          <a:xfrm>
            <a:off x="4884114" y="2724346"/>
            <a:ext cx="4028571" cy="3514286"/>
          </a:xfrm>
          <a:prstGeom prst="rect">
            <a:avLst/>
          </a:prstGeom>
        </p:spPr>
      </p:pic>
    </p:spTree>
    <p:extLst>
      <p:ext uri="{BB962C8B-B14F-4D97-AF65-F5344CB8AC3E}">
        <p14:creationId xmlns:p14="http://schemas.microsoft.com/office/powerpoint/2010/main" val="155026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487C3A-3333-4752-AF98-E48F93C847D3}"/>
              </a:ext>
            </a:extLst>
          </p:cNvPr>
          <p:cNvSpPr>
            <a:spLocks noGrp="1"/>
          </p:cNvSpPr>
          <p:nvPr>
            <p:ph type="title"/>
          </p:nvPr>
        </p:nvSpPr>
        <p:spPr>
          <a:xfrm>
            <a:off x="521208" y="365126"/>
            <a:ext cx="8101584" cy="1325563"/>
          </a:xfrm>
        </p:spPr>
        <p:txBody>
          <a:bodyPr>
            <a:normAutofit/>
          </a:bodyPr>
          <a:lstStyle/>
          <a:p>
            <a:r>
              <a:rPr lang="en-US" dirty="0"/>
              <a:t>How do psychologists describe the </a:t>
            </a:r>
            <a:br>
              <a:rPr lang="en-US" dirty="0"/>
            </a:br>
            <a:r>
              <a:rPr lang="en-US" dirty="0"/>
              <a:t>human memory system?</a:t>
            </a:r>
          </a:p>
        </p:txBody>
      </p:sp>
      <p:sp>
        <p:nvSpPr>
          <p:cNvPr id="3" name="Text Placeholder 2"/>
          <p:cNvSpPr>
            <a:spLocks noGrp="1"/>
          </p:cNvSpPr>
          <p:nvPr>
            <p:ph type="body" sz="quarter" idx="4294967295"/>
          </p:nvPr>
        </p:nvSpPr>
        <p:spPr>
          <a:xfrm>
            <a:off x="521779" y="1939999"/>
            <a:ext cx="8101013" cy="1220787"/>
          </a:xfrm>
        </p:spPr>
        <p:txBody>
          <a:bodyPr>
            <a:normAutofit lnSpcReduction="10000"/>
          </a:bodyPr>
          <a:lstStyle/>
          <a:p>
            <a:pPr marL="0" indent="0">
              <a:buNone/>
            </a:pPr>
            <a:r>
              <a:rPr lang="en-US" dirty="0"/>
              <a:t>Psychologists propose an </a:t>
            </a:r>
            <a:r>
              <a:rPr lang="en-US" i="1" dirty="0"/>
              <a:t>information-processing model </a:t>
            </a:r>
            <a:r>
              <a:rPr lang="en-US" dirty="0"/>
              <a:t>which likens human memory to computer operations. To remember any event, we must…</a:t>
            </a:r>
          </a:p>
        </p:txBody>
      </p:sp>
      <p:sp>
        <p:nvSpPr>
          <p:cNvPr id="4" name="Text Placeholder 3"/>
          <p:cNvSpPr>
            <a:spLocks noGrp="1"/>
          </p:cNvSpPr>
          <p:nvPr>
            <p:ph type="body" sz="quarter" idx="4294967295"/>
          </p:nvPr>
        </p:nvSpPr>
        <p:spPr>
          <a:xfrm>
            <a:off x="521779" y="3429000"/>
            <a:ext cx="8101013" cy="741363"/>
          </a:xfrm>
        </p:spPr>
        <p:txBody>
          <a:bodyPr/>
          <a:lstStyle/>
          <a:p>
            <a:pPr marL="0" indent="0">
              <a:buNone/>
            </a:pPr>
            <a:r>
              <a:rPr lang="en-US" b="1" i="1" dirty="0"/>
              <a:t>Encode </a:t>
            </a:r>
            <a:r>
              <a:rPr lang="en-US" dirty="0"/>
              <a:t>(put in) the new information…</a:t>
            </a:r>
          </a:p>
        </p:txBody>
      </p:sp>
      <p:sp>
        <p:nvSpPr>
          <p:cNvPr id="5" name="Text Placeholder 4"/>
          <p:cNvSpPr>
            <a:spLocks noGrp="1"/>
          </p:cNvSpPr>
          <p:nvPr>
            <p:ph type="body" sz="quarter" idx="4294967295"/>
          </p:nvPr>
        </p:nvSpPr>
        <p:spPr>
          <a:xfrm>
            <a:off x="521779" y="4464807"/>
            <a:ext cx="8101013" cy="741363"/>
          </a:xfrm>
        </p:spPr>
        <p:txBody>
          <a:bodyPr/>
          <a:lstStyle/>
          <a:p>
            <a:pPr marL="0" indent="0">
              <a:buNone/>
            </a:pPr>
            <a:r>
              <a:rPr lang="en-US" b="1" i="1" dirty="0"/>
              <a:t>store</a:t>
            </a:r>
            <a:r>
              <a:rPr lang="en-US" dirty="0"/>
              <a:t> (organize) the information….</a:t>
            </a:r>
          </a:p>
        </p:txBody>
      </p:sp>
      <p:sp>
        <p:nvSpPr>
          <p:cNvPr id="6" name="Content Placeholder 5"/>
          <p:cNvSpPr>
            <a:spLocks noGrp="1"/>
          </p:cNvSpPr>
          <p:nvPr>
            <p:ph idx="1"/>
          </p:nvPr>
        </p:nvSpPr>
        <p:spPr>
          <a:xfrm>
            <a:off x="521208" y="5503282"/>
            <a:ext cx="8101584" cy="877889"/>
          </a:xfrm>
        </p:spPr>
        <p:txBody>
          <a:bodyPr/>
          <a:lstStyle/>
          <a:p>
            <a:r>
              <a:rPr lang="en-US" b="1" i="1" dirty="0"/>
              <a:t>retrieve</a:t>
            </a:r>
            <a:r>
              <a:rPr lang="en-US" dirty="0"/>
              <a:t> (pull out) the information.</a:t>
            </a:r>
          </a:p>
        </p:txBody>
      </p:sp>
      <p:pic>
        <p:nvPicPr>
          <p:cNvPr id="9" name="Picture 8" descr="decorative"/>
          <p:cNvPicPr>
            <a:picLocks noChangeAspect="1"/>
          </p:cNvPicPr>
          <p:nvPr/>
        </p:nvPicPr>
        <p:blipFill>
          <a:blip r:embed="rId2"/>
          <a:stretch>
            <a:fillRect/>
          </a:stretch>
        </p:blipFill>
        <p:spPr>
          <a:xfrm>
            <a:off x="643986" y="437862"/>
            <a:ext cx="688908" cy="695004"/>
          </a:xfrm>
          <a:prstGeom prst="rect">
            <a:avLst/>
          </a:prstGeom>
        </p:spPr>
      </p:pic>
    </p:spTree>
    <p:extLst>
      <p:ext uri="{BB962C8B-B14F-4D97-AF65-F5344CB8AC3E}">
        <p14:creationId xmlns:p14="http://schemas.microsoft.com/office/powerpoint/2010/main" val="163082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parallel processing</a:t>
            </a:r>
            <a:r>
              <a:rPr lang="en-US" dirty="0"/>
              <a:t>?</a:t>
            </a:r>
          </a:p>
        </p:txBody>
      </p:sp>
      <p:sp>
        <p:nvSpPr>
          <p:cNvPr id="3" name="Content Placeholder 2"/>
          <p:cNvSpPr>
            <a:spLocks noGrp="1"/>
          </p:cNvSpPr>
          <p:nvPr>
            <p:ph idx="1"/>
          </p:nvPr>
        </p:nvSpPr>
        <p:spPr/>
        <p:txBody>
          <a:bodyPr/>
          <a:lstStyle/>
          <a:p>
            <a:r>
              <a:rPr lang="en-US" dirty="0"/>
              <a:t>considering many aspects of a problem</a:t>
            </a:r>
          </a:p>
          <a:p>
            <a:r>
              <a:rPr lang="en-US" dirty="0"/>
              <a:t>simultaneously; the brain’s natural</a:t>
            </a:r>
          </a:p>
          <a:p>
            <a:r>
              <a:rPr lang="en-US" dirty="0"/>
              <a:t>mode of information processing</a:t>
            </a:r>
          </a:p>
          <a:p>
            <a:r>
              <a:rPr lang="en-US" dirty="0"/>
              <a:t>for many functions</a:t>
            </a:r>
          </a:p>
        </p:txBody>
      </p:sp>
    </p:spTree>
    <p:extLst>
      <p:ext uri="{BB962C8B-B14F-4D97-AF65-F5344CB8AC3E}">
        <p14:creationId xmlns:p14="http://schemas.microsoft.com/office/powerpoint/2010/main" val="47914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parallel processing function?</a:t>
            </a:r>
          </a:p>
        </p:txBody>
      </p:sp>
      <p:sp>
        <p:nvSpPr>
          <p:cNvPr id="4" name="Content Placeholder 3"/>
          <p:cNvSpPr>
            <a:spLocks noGrp="1"/>
          </p:cNvSpPr>
          <p:nvPr>
            <p:ph sz="quarter" idx="13"/>
          </p:nvPr>
        </p:nvSpPr>
        <p:spPr>
          <a:xfrm>
            <a:off x="528638" y="4864099"/>
            <a:ext cx="8101012" cy="1722967"/>
          </a:xfrm>
        </p:spPr>
        <p:txBody>
          <a:bodyPr/>
          <a:lstStyle/>
          <a:p>
            <a:r>
              <a:rPr lang="en-US" dirty="0"/>
              <a:t>Recall from Module 18 that when a person sees an object, they don't see just one thing, but rather many specific aspects that combined, allow the person to identify the </a:t>
            </a:r>
          </a:p>
          <a:p>
            <a:r>
              <a:rPr lang="en-US" dirty="0"/>
              <a:t>object in its entirety.</a:t>
            </a:r>
          </a:p>
        </p:txBody>
      </p:sp>
      <p:pic>
        <p:nvPicPr>
          <p:cNvPr id="5" name="Content Placeholder 4"/>
          <p:cNvPicPr>
            <a:picLocks noGrp="1" noChangeAspect="1"/>
          </p:cNvPicPr>
          <p:nvPr>
            <p:ph idx="1"/>
          </p:nvPr>
        </p:nvPicPr>
        <p:blipFill>
          <a:blip r:embed="rId2"/>
          <a:stretch>
            <a:fillRect/>
          </a:stretch>
        </p:blipFill>
        <p:spPr>
          <a:xfrm>
            <a:off x="694267" y="1852581"/>
            <a:ext cx="7935383" cy="2529685"/>
          </a:xfrm>
          <a:prstGeom prst="rect">
            <a:avLst/>
          </a:prstGeom>
        </p:spPr>
      </p:pic>
    </p:spTree>
    <p:extLst>
      <p:ext uri="{BB962C8B-B14F-4D97-AF65-F5344CB8AC3E}">
        <p14:creationId xmlns:p14="http://schemas.microsoft.com/office/powerpoint/2010/main" val="216105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411DB4-5DD5-415D-B33F-BC45B82F89EE}"/>
              </a:ext>
            </a:extLst>
          </p:cNvPr>
          <p:cNvSpPr>
            <a:spLocks noGrp="1"/>
          </p:cNvSpPr>
          <p:nvPr>
            <p:ph type="title"/>
          </p:nvPr>
        </p:nvSpPr>
        <p:spPr>
          <a:xfrm>
            <a:off x="521208" y="343766"/>
            <a:ext cx="8101584" cy="1325563"/>
          </a:xfrm>
        </p:spPr>
        <p:txBody>
          <a:bodyPr>
            <a:normAutofit/>
          </a:bodyPr>
          <a:lstStyle/>
          <a:p>
            <a:r>
              <a:rPr lang="en-US" dirty="0"/>
              <a:t>What did early models of memory formation look like?</a:t>
            </a:r>
          </a:p>
        </p:txBody>
      </p:sp>
      <p:sp>
        <p:nvSpPr>
          <p:cNvPr id="3" name="Text Placeholder 2"/>
          <p:cNvSpPr>
            <a:spLocks noGrp="1"/>
          </p:cNvSpPr>
          <p:nvPr>
            <p:ph type="body" sz="quarter" idx="4294967295"/>
          </p:nvPr>
        </p:nvSpPr>
        <p:spPr>
          <a:xfrm>
            <a:off x="521779" y="1870798"/>
            <a:ext cx="8101013" cy="1017587"/>
          </a:xfrm>
        </p:spPr>
        <p:txBody>
          <a:bodyPr/>
          <a:lstStyle/>
          <a:p>
            <a:pPr marL="0" indent="0">
              <a:buNone/>
            </a:pPr>
            <a:r>
              <a:rPr lang="en-US" dirty="0"/>
              <a:t>Richard Atkinson and Richard Shiffrin proposed a three-stage model of memory.  </a:t>
            </a:r>
          </a:p>
        </p:txBody>
      </p:sp>
      <p:sp>
        <p:nvSpPr>
          <p:cNvPr id="4" name="Text Placeholder 3"/>
          <p:cNvSpPr>
            <a:spLocks noGrp="1"/>
          </p:cNvSpPr>
          <p:nvPr>
            <p:ph type="body" sz="quarter" idx="4294967295"/>
          </p:nvPr>
        </p:nvSpPr>
        <p:spPr>
          <a:xfrm>
            <a:off x="521208" y="3136324"/>
            <a:ext cx="8101013" cy="842963"/>
          </a:xfrm>
        </p:spPr>
        <p:txBody>
          <a:bodyPr>
            <a:normAutofit lnSpcReduction="10000"/>
          </a:bodyPr>
          <a:lstStyle/>
          <a:p>
            <a:pPr marL="0" indent="0">
              <a:buNone/>
            </a:pPr>
            <a:r>
              <a:rPr lang="en-US" sz="2400" b="1" i="1" dirty="0"/>
              <a:t>sensory memory:</a:t>
            </a:r>
            <a:r>
              <a:rPr lang="en-US" sz="2400" i="1" dirty="0"/>
              <a:t> </a:t>
            </a:r>
            <a:r>
              <a:rPr lang="en-US" sz="2400" dirty="0"/>
              <a:t>the immediate, very brief recording of sensory information in the memory system</a:t>
            </a:r>
            <a:r>
              <a:rPr lang="en-US" dirty="0"/>
              <a:t>.</a:t>
            </a:r>
          </a:p>
        </p:txBody>
      </p:sp>
      <p:sp>
        <p:nvSpPr>
          <p:cNvPr id="5" name="Text Placeholder 4"/>
          <p:cNvSpPr>
            <a:spLocks noGrp="1"/>
          </p:cNvSpPr>
          <p:nvPr>
            <p:ph type="body" sz="quarter" idx="4294967295"/>
          </p:nvPr>
        </p:nvSpPr>
        <p:spPr>
          <a:xfrm>
            <a:off x="521208" y="4227226"/>
            <a:ext cx="8101013" cy="842963"/>
          </a:xfrm>
        </p:spPr>
        <p:txBody>
          <a:bodyPr>
            <a:noAutofit/>
          </a:bodyPr>
          <a:lstStyle/>
          <a:p>
            <a:pPr marL="0" indent="0">
              <a:buNone/>
            </a:pPr>
            <a:r>
              <a:rPr lang="en-US" sz="2400" b="1" i="1" dirty="0"/>
              <a:t>short-term memory: </a:t>
            </a:r>
            <a:r>
              <a:rPr lang="en-US" sz="2400" dirty="0"/>
              <a:t>memory that holds a few items</a:t>
            </a:r>
          </a:p>
          <a:p>
            <a:pPr marL="0" indent="0">
              <a:buNone/>
            </a:pPr>
            <a:r>
              <a:rPr lang="en-US" sz="2400" dirty="0"/>
              <a:t>briefly before the information is stored or forgotten.</a:t>
            </a:r>
          </a:p>
        </p:txBody>
      </p:sp>
      <p:sp>
        <p:nvSpPr>
          <p:cNvPr id="6" name="Content Placeholder 5"/>
          <p:cNvSpPr>
            <a:spLocks noGrp="1"/>
          </p:cNvSpPr>
          <p:nvPr>
            <p:ph idx="1"/>
          </p:nvPr>
        </p:nvSpPr>
        <p:spPr>
          <a:xfrm>
            <a:off x="521208" y="5318128"/>
            <a:ext cx="8101584" cy="842963"/>
          </a:xfrm>
        </p:spPr>
        <p:txBody>
          <a:bodyPr>
            <a:normAutofit/>
          </a:bodyPr>
          <a:lstStyle/>
          <a:p>
            <a:r>
              <a:rPr lang="en-US" sz="2400" b="1" i="1" dirty="0"/>
              <a:t>long-term memory</a:t>
            </a:r>
            <a:r>
              <a:rPr lang="en-US" sz="2400" b="1" dirty="0"/>
              <a:t>: </a:t>
            </a:r>
            <a:r>
              <a:rPr lang="en-US" sz="2400" dirty="0"/>
              <a:t>relatively permanent and limitless storehouse of the memory system.</a:t>
            </a:r>
          </a:p>
        </p:txBody>
      </p:sp>
    </p:spTree>
    <p:extLst>
      <p:ext uri="{BB962C8B-B14F-4D97-AF65-F5344CB8AC3E}">
        <p14:creationId xmlns:p14="http://schemas.microsoft.com/office/powerpoint/2010/main" val="71115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have early models been modified?</a:t>
            </a:r>
          </a:p>
        </p:txBody>
      </p:sp>
      <p:sp>
        <p:nvSpPr>
          <p:cNvPr id="4" name="Content Placeholder 3"/>
          <p:cNvSpPr>
            <a:spLocks noGrp="1"/>
          </p:cNvSpPr>
          <p:nvPr>
            <p:ph sz="quarter" idx="13"/>
          </p:nvPr>
        </p:nvSpPr>
        <p:spPr>
          <a:xfrm>
            <a:off x="528638" y="3939687"/>
            <a:ext cx="8101012" cy="2583943"/>
          </a:xfrm>
        </p:spPr>
        <p:txBody>
          <a:bodyPr/>
          <a:lstStyle/>
          <a:p>
            <a:r>
              <a:rPr lang="en-US" dirty="0"/>
              <a:t>Today’s researchers recognize other ways long-term memories form. For example, some information slips into</a:t>
            </a:r>
          </a:p>
          <a:p>
            <a:r>
              <a:rPr lang="en-US" dirty="0"/>
              <a:t>long-term memory via a “back door,” without our consciously attending to it </a:t>
            </a:r>
            <a:r>
              <a:rPr lang="en-US" i="1" dirty="0"/>
              <a:t>(</a:t>
            </a:r>
            <a:r>
              <a:rPr lang="en-US" b="1" i="1" dirty="0"/>
              <a:t>automatic processing</a:t>
            </a:r>
            <a:r>
              <a:rPr lang="en-US" i="1" dirty="0"/>
              <a:t>). </a:t>
            </a:r>
            <a:r>
              <a:rPr lang="en-US" dirty="0"/>
              <a:t> So much active processing occurs in the short-term memory stage that many now prefer the term </a:t>
            </a:r>
            <a:r>
              <a:rPr lang="en-US" b="1" i="1" dirty="0"/>
              <a:t>working memory</a:t>
            </a:r>
            <a:r>
              <a:rPr lang="en-US" i="1" dirty="0"/>
              <a:t>.</a:t>
            </a:r>
            <a:endParaRPr lang="en-US" dirty="0"/>
          </a:p>
        </p:txBody>
      </p:sp>
      <p:pic>
        <p:nvPicPr>
          <p:cNvPr id="5" name="Content Placeholder 4"/>
          <p:cNvPicPr>
            <a:picLocks noGrp="1" noChangeAspect="1"/>
          </p:cNvPicPr>
          <p:nvPr>
            <p:ph idx="1"/>
          </p:nvPr>
        </p:nvPicPr>
        <p:blipFill>
          <a:blip r:embed="rId2"/>
          <a:stretch>
            <a:fillRect/>
          </a:stretch>
        </p:blipFill>
        <p:spPr>
          <a:xfrm>
            <a:off x="528066" y="2088813"/>
            <a:ext cx="8102600" cy="1370045"/>
          </a:xfrm>
          <a:prstGeom prst="rect">
            <a:avLst/>
          </a:prstGeom>
        </p:spPr>
      </p:pic>
    </p:spTree>
    <p:extLst>
      <p:ext uri="{BB962C8B-B14F-4D97-AF65-F5344CB8AC3E}">
        <p14:creationId xmlns:p14="http://schemas.microsoft.com/office/powerpoint/2010/main" val="214766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6051" y="95097"/>
            <a:ext cx="1939785" cy="6667805"/>
          </a:xfrm>
          <a:ln>
            <a:noFill/>
          </a:ln>
        </p:spPr>
        <p:txBody>
          <a:bodyPr>
            <a:normAutofit/>
          </a:bodyPr>
          <a:lstStyle/>
          <a:p>
            <a:pPr marL="0" indent="0">
              <a:buNone/>
            </a:pPr>
            <a:r>
              <a:rPr lang="en-US" sz="4100" dirty="0"/>
              <a:t>Module 31</a:t>
            </a:r>
          </a:p>
        </p:txBody>
      </p:sp>
      <p:sp>
        <p:nvSpPr>
          <p:cNvPr id="4" name="Text Placeholder 3"/>
          <p:cNvSpPr>
            <a:spLocks noGrp="1"/>
          </p:cNvSpPr>
          <p:nvPr>
            <p:ph type="body" sz="quarter" idx="4294967295"/>
          </p:nvPr>
        </p:nvSpPr>
        <p:spPr>
          <a:xfrm>
            <a:off x="79616" y="4485429"/>
            <a:ext cx="1943976" cy="1790700"/>
          </a:xfrm>
          <a:noFill/>
          <a:ln>
            <a:noFill/>
          </a:ln>
        </p:spPr>
        <p:txBody>
          <a:bodyPr>
            <a:normAutofit/>
          </a:bodyPr>
          <a:lstStyle/>
          <a:p>
            <a:pPr marL="0" indent="0">
              <a:buNone/>
            </a:pPr>
            <a:r>
              <a:rPr lang="en-US" sz="2400" dirty="0"/>
              <a:t>Studying and Encoding Memories</a:t>
            </a:r>
          </a:p>
        </p:txBody>
      </p:sp>
      <p:sp>
        <p:nvSpPr>
          <p:cNvPr id="9" name="Title 8">
            <a:extLst>
              <a:ext uri="{FF2B5EF4-FFF2-40B4-BE49-F238E27FC236}">
                <a16:creationId xmlns:a16="http://schemas.microsoft.com/office/drawing/2014/main" id="{49C2EC8F-13FB-4789-AAF7-69ACCAB2A53D}"/>
              </a:ext>
            </a:extLst>
          </p:cNvPr>
          <p:cNvSpPr>
            <a:spLocks noGrp="1"/>
          </p:cNvSpPr>
          <p:nvPr>
            <p:ph type="title"/>
          </p:nvPr>
        </p:nvSpPr>
        <p:spPr>
          <a:xfrm>
            <a:off x="154032" y="67650"/>
            <a:ext cx="8101584" cy="850308"/>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064687" y="961065"/>
            <a:ext cx="457240" cy="457240"/>
          </a:xfrm>
          <a:prstGeom prst="rect">
            <a:avLst/>
          </a:prstGeom>
        </p:spPr>
      </p:pic>
      <p:sp>
        <p:nvSpPr>
          <p:cNvPr id="6" name="Content Placeholder 5"/>
          <p:cNvSpPr>
            <a:spLocks noGrp="1"/>
          </p:cNvSpPr>
          <p:nvPr>
            <p:ph idx="1"/>
          </p:nvPr>
        </p:nvSpPr>
        <p:spPr>
          <a:xfrm>
            <a:off x="2521927" y="1035576"/>
            <a:ext cx="6431933" cy="600075"/>
          </a:xfrm>
          <a:noFill/>
          <a:ln>
            <a:noFill/>
          </a:ln>
        </p:spPr>
        <p:txBody>
          <a:bodyPr>
            <a:noAutofit/>
          </a:bodyPr>
          <a:lstStyle/>
          <a:p>
            <a:pPr algn="l"/>
            <a:r>
              <a:rPr lang="en-US" sz="2400" b="1" dirty="0">
                <a:solidFill>
                  <a:srgbClr val="C00000"/>
                </a:solidFill>
              </a:rPr>
              <a:t>31-1</a:t>
            </a:r>
            <a:r>
              <a:rPr lang="en-US" sz="2400" dirty="0"/>
              <a:t> Define </a:t>
            </a:r>
            <a:r>
              <a:rPr lang="en-US" sz="2400" i="1" dirty="0"/>
              <a:t>memory</a:t>
            </a:r>
            <a:r>
              <a:rPr lang="en-US" sz="2400" dirty="0"/>
              <a:t>, and explain how memory is measured.</a:t>
            </a:r>
          </a:p>
        </p:txBody>
      </p:sp>
      <p:pic>
        <p:nvPicPr>
          <p:cNvPr id="12" name="Picture 11" descr="decorative"/>
          <p:cNvPicPr>
            <a:picLocks noChangeAspect="1"/>
          </p:cNvPicPr>
          <p:nvPr/>
        </p:nvPicPr>
        <p:blipFill>
          <a:blip r:embed="rId2"/>
          <a:stretch>
            <a:fillRect/>
          </a:stretch>
        </p:blipFill>
        <p:spPr>
          <a:xfrm>
            <a:off x="2064687" y="1639746"/>
            <a:ext cx="457240" cy="457240"/>
          </a:xfrm>
          <a:prstGeom prst="rect">
            <a:avLst/>
          </a:prstGeom>
        </p:spPr>
      </p:pic>
      <p:sp>
        <p:nvSpPr>
          <p:cNvPr id="7" name="Content Placeholder 6"/>
          <p:cNvSpPr>
            <a:spLocks noGrp="1"/>
          </p:cNvSpPr>
          <p:nvPr>
            <p:ph sz="quarter" idx="4294967295"/>
          </p:nvPr>
        </p:nvSpPr>
        <p:spPr>
          <a:xfrm>
            <a:off x="2521927" y="1655215"/>
            <a:ext cx="6431933" cy="747713"/>
          </a:xfrm>
          <a:noFill/>
          <a:ln>
            <a:noFill/>
          </a:ln>
        </p:spPr>
        <p:txBody>
          <a:bodyPr>
            <a:noAutofit/>
          </a:bodyPr>
          <a:lstStyle/>
          <a:p>
            <a:pPr marL="0" indent="0" algn="l">
              <a:buNone/>
            </a:pPr>
            <a:r>
              <a:rPr lang="en-US" sz="2400" b="1" dirty="0">
                <a:solidFill>
                  <a:srgbClr val="C00000"/>
                </a:solidFill>
              </a:rPr>
              <a:t>31-2</a:t>
            </a:r>
            <a:r>
              <a:rPr lang="en-US" sz="2400" b="1" dirty="0">
                <a:solidFill>
                  <a:srgbClr val="FF0000"/>
                </a:solidFill>
              </a:rPr>
              <a:t> </a:t>
            </a:r>
            <a:r>
              <a:rPr lang="en-US" sz="2400" dirty="0"/>
              <a:t>Discuss how psychologists describe the human memory system.</a:t>
            </a:r>
          </a:p>
        </p:txBody>
      </p:sp>
      <p:pic>
        <p:nvPicPr>
          <p:cNvPr id="13" name="Picture 12" descr="decorative"/>
          <p:cNvPicPr>
            <a:picLocks noChangeAspect="1"/>
          </p:cNvPicPr>
          <p:nvPr/>
        </p:nvPicPr>
        <p:blipFill>
          <a:blip r:embed="rId2"/>
          <a:stretch>
            <a:fillRect/>
          </a:stretch>
        </p:blipFill>
        <p:spPr>
          <a:xfrm>
            <a:off x="2074579" y="2325081"/>
            <a:ext cx="457240" cy="457240"/>
          </a:xfrm>
          <a:prstGeom prst="rect">
            <a:avLst/>
          </a:prstGeom>
        </p:spPr>
      </p:pic>
      <p:sp>
        <p:nvSpPr>
          <p:cNvPr id="19" name="Content Placeholder 6"/>
          <p:cNvSpPr>
            <a:spLocks noGrp="1"/>
          </p:cNvSpPr>
          <p:nvPr>
            <p:ph sz="quarter" idx="4294967295"/>
          </p:nvPr>
        </p:nvSpPr>
        <p:spPr>
          <a:xfrm>
            <a:off x="2521927" y="2390519"/>
            <a:ext cx="6436144" cy="685800"/>
          </a:xfrm>
          <a:noFill/>
          <a:ln>
            <a:noFill/>
          </a:ln>
        </p:spPr>
        <p:txBody>
          <a:bodyPr>
            <a:noAutofit/>
          </a:bodyPr>
          <a:lstStyle/>
          <a:p>
            <a:pPr marL="0" indent="0" algn="l">
              <a:buNone/>
            </a:pPr>
            <a:r>
              <a:rPr lang="en-US" sz="2400" b="1" dirty="0">
                <a:solidFill>
                  <a:srgbClr val="C00000"/>
                </a:solidFill>
              </a:rPr>
              <a:t>31-3</a:t>
            </a:r>
            <a:r>
              <a:rPr lang="en-US" sz="2400" b="1" dirty="0">
                <a:solidFill>
                  <a:srgbClr val="FF0000"/>
                </a:solidFill>
              </a:rPr>
              <a:t> </a:t>
            </a:r>
            <a:r>
              <a:rPr lang="en-US" sz="2400" dirty="0"/>
              <a:t>Describe the differences between explicit and implicit memories.</a:t>
            </a:r>
          </a:p>
        </p:txBody>
      </p:sp>
      <p:pic>
        <p:nvPicPr>
          <p:cNvPr id="8" name="Picture 7" descr="decorative"/>
          <p:cNvPicPr>
            <a:picLocks noChangeAspect="1"/>
          </p:cNvPicPr>
          <p:nvPr/>
        </p:nvPicPr>
        <p:blipFill>
          <a:blip r:embed="rId2"/>
          <a:stretch>
            <a:fillRect/>
          </a:stretch>
        </p:blipFill>
        <p:spPr>
          <a:xfrm>
            <a:off x="2074579" y="3068269"/>
            <a:ext cx="457240" cy="457240"/>
          </a:xfrm>
          <a:prstGeom prst="rect">
            <a:avLst/>
          </a:prstGeom>
        </p:spPr>
      </p:pic>
      <p:sp>
        <p:nvSpPr>
          <p:cNvPr id="14" name="Content Placeholder 6"/>
          <p:cNvSpPr>
            <a:spLocks noGrp="1"/>
          </p:cNvSpPr>
          <p:nvPr>
            <p:ph sz="quarter" idx="4294967295"/>
          </p:nvPr>
        </p:nvSpPr>
        <p:spPr>
          <a:xfrm>
            <a:off x="2521927" y="3129002"/>
            <a:ext cx="5983949" cy="685800"/>
          </a:xfrm>
          <a:noFill/>
          <a:ln>
            <a:noFill/>
          </a:ln>
        </p:spPr>
        <p:txBody>
          <a:bodyPr>
            <a:noAutofit/>
          </a:bodyPr>
          <a:lstStyle/>
          <a:p>
            <a:pPr marL="0" indent="0" algn="l">
              <a:buNone/>
            </a:pPr>
            <a:r>
              <a:rPr lang="en-US" sz="2400" b="1" dirty="0">
                <a:solidFill>
                  <a:srgbClr val="C00000"/>
                </a:solidFill>
              </a:rPr>
              <a:t>31-4</a:t>
            </a:r>
            <a:r>
              <a:rPr lang="en-US" sz="2400" b="1" dirty="0">
                <a:solidFill>
                  <a:srgbClr val="FF0000"/>
                </a:solidFill>
              </a:rPr>
              <a:t> </a:t>
            </a:r>
            <a:r>
              <a:rPr lang="en-US" sz="2400" dirty="0"/>
              <a:t>Discuss the information we process automatically.</a:t>
            </a:r>
          </a:p>
        </p:txBody>
      </p:sp>
      <p:pic>
        <p:nvPicPr>
          <p:cNvPr id="16" name="Picture 15" descr="decorative"/>
          <p:cNvPicPr>
            <a:picLocks noChangeAspect="1"/>
          </p:cNvPicPr>
          <p:nvPr/>
        </p:nvPicPr>
        <p:blipFill>
          <a:blip r:embed="rId2"/>
          <a:stretch>
            <a:fillRect/>
          </a:stretch>
        </p:blipFill>
        <p:spPr>
          <a:xfrm>
            <a:off x="2064687" y="3751793"/>
            <a:ext cx="457240" cy="457240"/>
          </a:xfrm>
          <a:prstGeom prst="rect">
            <a:avLst/>
          </a:prstGeom>
        </p:spPr>
      </p:pic>
      <p:sp>
        <p:nvSpPr>
          <p:cNvPr id="17" name="Content Placeholder 6"/>
          <p:cNvSpPr>
            <a:spLocks noGrp="1"/>
          </p:cNvSpPr>
          <p:nvPr>
            <p:ph sz="quarter" idx="4294967295"/>
          </p:nvPr>
        </p:nvSpPr>
        <p:spPr>
          <a:xfrm>
            <a:off x="2521927" y="3802922"/>
            <a:ext cx="6415829" cy="431800"/>
          </a:xfrm>
          <a:noFill/>
          <a:ln>
            <a:noFill/>
          </a:ln>
        </p:spPr>
        <p:txBody>
          <a:bodyPr>
            <a:noAutofit/>
          </a:bodyPr>
          <a:lstStyle/>
          <a:p>
            <a:pPr marL="0" indent="0" algn="l">
              <a:buNone/>
            </a:pPr>
            <a:r>
              <a:rPr lang="en-US" sz="2400" b="1" dirty="0">
                <a:solidFill>
                  <a:srgbClr val="C00000"/>
                </a:solidFill>
              </a:rPr>
              <a:t>31-5</a:t>
            </a:r>
            <a:r>
              <a:rPr lang="en-US" sz="2400" b="1" dirty="0">
                <a:solidFill>
                  <a:srgbClr val="FF0000"/>
                </a:solidFill>
              </a:rPr>
              <a:t> </a:t>
            </a:r>
            <a:r>
              <a:rPr lang="en-US" sz="2400" dirty="0"/>
              <a:t>Explain how sensory memory works.</a:t>
            </a:r>
          </a:p>
        </p:txBody>
      </p:sp>
      <p:pic>
        <p:nvPicPr>
          <p:cNvPr id="18" name="Picture 17" descr="decorative"/>
          <p:cNvPicPr>
            <a:picLocks noChangeAspect="1"/>
          </p:cNvPicPr>
          <p:nvPr/>
        </p:nvPicPr>
        <p:blipFill>
          <a:blip r:embed="rId2"/>
          <a:stretch>
            <a:fillRect/>
          </a:stretch>
        </p:blipFill>
        <p:spPr>
          <a:xfrm>
            <a:off x="2071495" y="4252112"/>
            <a:ext cx="457240" cy="457240"/>
          </a:xfrm>
          <a:prstGeom prst="rect">
            <a:avLst/>
          </a:prstGeom>
        </p:spPr>
      </p:pic>
      <p:sp>
        <p:nvSpPr>
          <p:cNvPr id="15" name="Content Placeholder 6"/>
          <p:cNvSpPr>
            <a:spLocks noGrp="1"/>
          </p:cNvSpPr>
          <p:nvPr>
            <p:ph sz="quarter" idx="4294967295"/>
          </p:nvPr>
        </p:nvSpPr>
        <p:spPr>
          <a:xfrm>
            <a:off x="2521927" y="4285851"/>
            <a:ext cx="6395047" cy="685800"/>
          </a:xfrm>
          <a:noFill/>
          <a:ln>
            <a:noFill/>
          </a:ln>
        </p:spPr>
        <p:txBody>
          <a:bodyPr>
            <a:noAutofit/>
          </a:bodyPr>
          <a:lstStyle/>
          <a:p>
            <a:pPr marL="0" indent="0" algn="l">
              <a:buNone/>
            </a:pPr>
            <a:r>
              <a:rPr lang="en-US" sz="2400" b="1" dirty="0">
                <a:solidFill>
                  <a:srgbClr val="C00000"/>
                </a:solidFill>
              </a:rPr>
              <a:t>31-6</a:t>
            </a:r>
            <a:r>
              <a:rPr lang="en-US" sz="2400" b="1" dirty="0">
                <a:solidFill>
                  <a:srgbClr val="FF0000"/>
                </a:solidFill>
              </a:rPr>
              <a:t> </a:t>
            </a:r>
            <a:r>
              <a:rPr lang="en-US" sz="2400" dirty="0"/>
              <a:t>Describe our short-term and working memory capacity.</a:t>
            </a:r>
          </a:p>
        </p:txBody>
      </p:sp>
      <p:pic>
        <p:nvPicPr>
          <p:cNvPr id="20" name="Picture 19" descr="decorative"/>
          <p:cNvPicPr>
            <a:picLocks noChangeAspect="1"/>
          </p:cNvPicPr>
          <p:nvPr/>
        </p:nvPicPr>
        <p:blipFill>
          <a:blip r:embed="rId2"/>
          <a:stretch>
            <a:fillRect/>
          </a:stretch>
        </p:blipFill>
        <p:spPr>
          <a:xfrm>
            <a:off x="2051167" y="4907654"/>
            <a:ext cx="457240" cy="457240"/>
          </a:xfrm>
          <a:prstGeom prst="rect">
            <a:avLst/>
          </a:prstGeom>
        </p:spPr>
      </p:pic>
      <p:sp>
        <p:nvSpPr>
          <p:cNvPr id="22" name="Content Placeholder 6"/>
          <p:cNvSpPr>
            <a:spLocks noGrp="1"/>
          </p:cNvSpPr>
          <p:nvPr>
            <p:ph sz="quarter" idx="4294967295"/>
          </p:nvPr>
        </p:nvSpPr>
        <p:spPr>
          <a:xfrm>
            <a:off x="2537632" y="5165106"/>
            <a:ext cx="6508651" cy="685800"/>
          </a:xfrm>
          <a:noFill/>
          <a:ln>
            <a:noFill/>
          </a:ln>
        </p:spPr>
        <p:txBody>
          <a:bodyPr>
            <a:noAutofit/>
          </a:bodyPr>
          <a:lstStyle/>
          <a:p>
            <a:pPr marL="0" indent="0" algn="l">
              <a:buNone/>
            </a:pPr>
            <a:r>
              <a:rPr lang="en-US" sz="2400" b="1" dirty="0">
                <a:solidFill>
                  <a:srgbClr val="C00000"/>
                </a:solidFill>
              </a:rPr>
              <a:t>31-7</a:t>
            </a:r>
            <a:r>
              <a:rPr lang="en-US" sz="2400" b="1" dirty="0">
                <a:solidFill>
                  <a:srgbClr val="FF0000"/>
                </a:solidFill>
              </a:rPr>
              <a:t> </a:t>
            </a:r>
            <a:r>
              <a:rPr lang="en-US" sz="2400" dirty="0"/>
              <a:t>Describe the effortful processing strategies that help us remember new information.</a:t>
            </a:r>
          </a:p>
        </p:txBody>
      </p:sp>
      <p:pic>
        <p:nvPicPr>
          <p:cNvPr id="21" name="Picture 20" descr="decorative"/>
          <p:cNvPicPr>
            <a:picLocks noChangeAspect="1"/>
          </p:cNvPicPr>
          <p:nvPr/>
        </p:nvPicPr>
        <p:blipFill>
          <a:blip r:embed="rId2"/>
          <a:stretch>
            <a:fillRect/>
          </a:stretch>
        </p:blipFill>
        <p:spPr>
          <a:xfrm>
            <a:off x="2080392" y="5968907"/>
            <a:ext cx="457240" cy="457240"/>
          </a:xfrm>
          <a:prstGeom prst="rect">
            <a:avLst/>
          </a:prstGeom>
        </p:spPr>
      </p:pic>
      <p:sp>
        <p:nvSpPr>
          <p:cNvPr id="23" name="Content Placeholder 6"/>
          <p:cNvSpPr>
            <a:spLocks noGrp="1"/>
          </p:cNvSpPr>
          <p:nvPr>
            <p:ph sz="quarter" idx="4294967295"/>
          </p:nvPr>
        </p:nvSpPr>
        <p:spPr>
          <a:xfrm>
            <a:off x="2521927" y="6044361"/>
            <a:ext cx="6475490" cy="685800"/>
          </a:xfrm>
          <a:noFill/>
          <a:ln>
            <a:noFill/>
          </a:ln>
        </p:spPr>
        <p:txBody>
          <a:bodyPr>
            <a:noAutofit/>
          </a:bodyPr>
          <a:lstStyle/>
          <a:p>
            <a:pPr marL="0" indent="0" algn="l">
              <a:buNone/>
            </a:pPr>
            <a:r>
              <a:rPr lang="en-US" sz="2400" b="1" dirty="0">
                <a:solidFill>
                  <a:srgbClr val="C00000"/>
                </a:solidFill>
              </a:rPr>
              <a:t>31-8</a:t>
            </a:r>
            <a:r>
              <a:rPr lang="en-US" sz="2400" b="1" dirty="0">
                <a:solidFill>
                  <a:srgbClr val="FF0000"/>
                </a:solidFill>
              </a:rPr>
              <a:t> </a:t>
            </a:r>
            <a:r>
              <a:rPr lang="en-US" sz="2400" dirty="0"/>
              <a:t>Discuss the levels of processing and their effect on encoding.</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working memory</a:t>
            </a:r>
            <a:r>
              <a:rPr lang="en-US" dirty="0"/>
              <a:t>?</a:t>
            </a:r>
          </a:p>
        </p:txBody>
      </p:sp>
      <p:sp>
        <p:nvSpPr>
          <p:cNvPr id="4" name="Content Placeholder 3"/>
          <p:cNvSpPr>
            <a:spLocks noGrp="1"/>
          </p:cNvSpPr>
          <p:nvPr>
            <p:ph sz="quarter" idx="13"/>
          </p:nvPr>
        </p:nvSpPr>
        <p:spPr>
          <a:xfrm>
            <a:off x="528638" y="4864099"/>
            <a:ext cx="8101012" cy="1850599"/>
          </a:xfrm>
        </p:spPr>
        <p:txBody>
          <a:bodyPr/>
          <a:lstStyle/>
          <a:p>
            <a:r>
              <a:rPr lang="en-US" dirty="0"/>
              <a:t>a newer understanding of short-term memory that adds conscious, active processing of incoming auditory and visual information, and of information retrieved from</a:t>
            </a:r>
          </a:p>
          <a:p>
            <a:r>
              <a:rPr lang="en-US" dirty="0"/>
              <a:t>long-term memory</a:t>
            </a:r>
          </a:p>
        </p:txBody>
      </p:sp>
      <p:pic>
        <p:nvPicPr>
          <p:cNvPr id="5" name="Content Placeholder 4"/>
          <p:cNvPicPr>
            <a:picLocks noGrp="1" noChangeAspect="1"/>
          </p:cNvPicPr>
          <p:nvPr>
            <p:ph idx="1"/>
          </p:nvPr>
        </p:nvPicPr>
        <p:blipFill>
          <a:blip r:embed="rId2"/>
          <a:stretch>
            <a:fillRect/>
          </a:stretch>
        </p:blipFill>
        <p:spPr>
          <a:xfrm>
            <a:off x="1845145" y="1825625"/>
            <a:ext cx="5453709" cy="2797175"/>
          </a:xfrm>
          <a:prstGeom prst="rect">
            <a:avLst/>
          </a:prstGeom>
        </p:spPr>
      </p:pic>
    </p:spTree>
    <p:extLst>
      <p:ext uri="{BB962C8B-B14F-4D97-AF65-F5344CB8AC3E}">
        <p14:creationId xmlns:p14="http://schemas.microsoft.com/office/powerpoint/2010/main" val="243001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Baddeley’s model address </a:t>
            </a:r>
            <a:br>
              <a:rPr lang="en-US" dirty="0"/>
            </a:br>
            <a:r>
              <a:rPr lang="en-US" i="1" dirty="0"/>
              <a:t>working memory</a:t>
            </a:r>
            <a:r>
              <a:rPr lang="en-US" dirty="0"/>
              <a:t>?</a:t>
            </a:r>
          </a:p>
        </p:txBody>
      </p:sp>
      <p:pic>
        <p:nvPicPr>
          <p:cNvPr id="5" name="Content Placeholder 4"/>
          <p:cNvPicPr>
            <a:picLocks noGrp="1" noChangeAspect="1"/>
          </p:cNvPicPr>
          <p:nvPr>
            <p:ph idx="1"/>
          </p:nvPr>
        </p:nvPicPr>
        <p:blipFill>
          <a:blip r:embed="rId2"/>
          <a:stretch>
            <a:fillRect/>
          </a:stretch>
        </p:blipFill>
        <p:spPr>
          <a:xfrm>
            <a:off x="2008918" y="1771034"/>
            <a:ext cx="5141789" cy="2637193"/>
          </a:xfrm>
          <a:prstGeom prst="rect">
            <a:avLst/>
          </a:prstGeom>
        </p:spPr>
      </p:pic>
      <p:sp>
        <p:nvSpPr>
          <p:cNvPr id="4" name="Content Placeholder 3"/>
          <p:cNvSpPr>
            <a:spLocks noGrp="1"/>
          </p:cNvSpPr>
          <p:nvPr>
            <p:ph sz="quarter" idx="13"/>
          </p:nvPr>
        </p:nvSpPr>
        <p:spPr>
          <a:xfrm>
            <a:off x="528638" y="4557631"/>
            <a:ext cx="8101012" cy="2157068"/>
          </a:xfrm>
        </p:spPr>
        <p:txBody>
          <a:bodyPr/>
          <a:lstStyle/>
          <a:p>
            <a:r>
              <a:rPr lang="en-US" dirty="0"/>
              <a:t>Alan Baddeley’s (2002) model of </a:t>
            </a:r>
            <a:r>
              <a:rPr lang="en-US" b="1" i="1" dirty="0"/>
              <a:t>working memory, </a:t>
            </a:r>
            <a:r>
              <a:rPr lang="en-US" dirty="0"/>
              <a:t>includes </a:t>
            </a:r>
            <a:r>
              <a:rPr lang="en-US" i="1" dirty="0"/>
              <a:t>visual-spatial </a:t>
            </a:r>
            <a:r>
              <a:rPr lang="en-US" dirty="0"/>
              <a:t>and </a:t>
            </a:r>
            <a:r>
              <a:rPr lang="en-US" i="1" dirty="0"/>
              <a:t>auditory rehearsal </a:t>
            </a:r>
            <a:r>
              <a:rPr lang="en-US" dirty="0"/>
              <a:t>of new information.  A hypothetical </a:t>
            </a:r>
            <a:r>
              <a:rPr lang="en-US" i="1" dirty="0"/>
              <a:t>central executiv</a:t>
            </a:r>
            <a:r>
              <a:rPr lang="en-US" dirty="0"/>
              <a:t>e (manager) focuses our attention, and pulls information from </a:t>
            </a:r>
            <a:r>
              <a:rPr lang="en-US" b="1" i="1" dirty="0"/>
              <a:t>long-term memory </a:t>
            </a:r>
            <a:r>
              <a:rPr lang="en-US" dirty="0"/>
              <a:t>to help make sense of new information.</a:t>
            </a:r>
          </a:p>
        </p:txBody>
      </p:sp>
    </p:spTree>
    <p:extLst>
      <p:ext uri="{BB962C8B-B14F-4D97-AF65-F5344CB8AC3E}">
        <p14:creationId xmlns:p14="http://schemas.microsoft.com/office/powerpoint/2010/main" val="95561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the central executive?</a:t>
            </a:r>
          </a:p>
        </p:txBody>
      </p:sp>
      <p:sp>
        <p:nvSpPr>
          <p:cNvPr id="4" name="Content Placeholder 3"/>
          <p:cNvSpPr>
            <a:spLocks noGrp="1"/>
          </p:cNvSpPr>
          <p:nvPr>
            <p:ph sz="quarter" idx="13"/>
          </p:nvPr>
        </p:nvSpPr>
        <p:spPr>
          <a:xfrm>
            <a:off x="528638" y="4517408"/>
            <a:ext cx="8101012" cy="2115403"/>
          </a:xfrm>
        </p:spPr>
        <p:txBody>
          <a:bodyPr/>
          <a:lstStyle/>
          <a:p>
            <a:r>
              <a:rPr lang="en-US" dirty="0"/>
              <a:t>Baddeley’s idea of a </a:t>
            </a:r>
            <a:r>
              <a:rPr lang="en-US" i="1" dirty="0"/>
              <a:t>central executive </a:t>
            </a:r>
            <a:r>
              <a:rPr lang="en-US" dirty="0"/>
              <a:t>is key to </a:t>
            </a:r>
          </a:p>
          <a:p>
            <a:r>
              <a:rPr lang="en-US" dirty="0"/>
              <a:t>the new model</a:t>
            </a:r>
            <a:r>
              <a:rPr lang="en-US" i="1" dirty="0"/>
              <a:t>.  </a:t>
            </a:r>
          </a:p>
          <a:p>
            <a:r>
              <a:rPr lang="en-US" dirty="0"/>
              <a:t>The central executive coordinates focused processing without which, information often fades. </a:t>
            </a:r>
          </a:p>
        </p:txBody>
      </p:sp>
      <p:pic>
        <p:nvPicPr>
          <p:cNvPr id="7" name="Content Placeholder 6"/>
          <p:cNvPicPr>
            <a:picLocks noGrp="1" noChangeAspect="1"/>
          </p:cNvPicPr>
          <p:nvPr>
            <p:ph idx="1"/>
          </p:nvPr>
        </p:nvPicPr>
        <p:blipFill>
          <a:blip r:embed="rId2"/>
          <a:stretch>
            <a:fillRect/>
          </a:stretch>
        </p:blipFill>
        <p:spPr>
          <a:xfrm>
            <a:off x="2487729" y="1798329"/>
            <a:ext cx="4172378" cy="2538097"/>
          </a:xfrm>
          <a:prstGeom prst="rect">
            <a:avLst/>
          </a:prstGeom>
        </p:spPr>
      </p:pic>
    </p:spTree>
    <p:extLst>
      <p:ext uri="{BB962C8B-B14F-4D97-AF65-F5344CB8AC3E}">
        <p14:creationId xmlns:p14="http://schemas.microsoft.com/office/powerpoint/2010/main" val="3322684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explicit </a:t>
            </a:r>
            <a:r>
              <a:rPr lang="en-US" dirty="0"/>
              <a:t>and </a:t>
            </a:r>
            <a:r>
              <a:rPr lang="en-US" i="1" dirty="0"/>
              <a:t>implicit </a:t>
            </a:r>
            <a:br>
              <a:rPr lang="en-US" dirty="0"/>
            </a:br>
            <a:r>
              <a:rPr lang="en-US" dirty="0"/>
              <a:t>memories?</a:t>
            </a:r>
          </a:p>
        </p:txBody>
      </p:sp>
      <p:sp>
        <p:nvSpPr>
          <p:cNvPr id="3" name="Text Placeholder 2"/>
          <p:cNvSpPr>
            <a:spLocks noGrp="1"/>
          </p:cNvSpPr>
          <p:nvPr>
            <p:ph type="body" idx="1"/>
          </p:nvPr>
        </p:nvSpPr>
        <p:spPr/>
        <p:txBody>
          <a:bodyPr/>
          <a:lstStyle/>
          <a:p>
            <a:r>
              <a:rPr lang="en-US" b="1" i="1" dirty="0"/>
              <a:t>explicit memory</a:t>
            </a:r>
          </a:p>
        </p:txBody>
      </p:sp>
      <p:sp>
        <p:nvSpPr>
          <p:cNvPr id="4" name="Content Placeholder 3"/>
          <p:cNvSpPr>
            <a:spLocks noGrp="1"/>
          </p:cNvSpPr>
          <p:nvPr>
            <p:ph sz="half" idx="2"/>
          </p:nvPr>
        </p:nvSpPr>
        <p:spPr/>
        <p:txBody>
          <a:bodyPr/>
          <a:lstStyle/>
          <a:p>
            <a:r>
              <a:rPr lang="en-US" dirty="0"/>
              <a:t>retention of facts and experiences from </a:t>
            </a:r>
            <a:r>
              <a:rPr lang="en-US" b="1" i="1" dirty="0"/>
              <a:t>long-term memory</a:t>
            </a:r>
            <a:r>
              <a:rPr lang="en-US" dirty="0"/>
              <a:t> that one can consciously know and “declare”</a:t>
            </a:r>
          </a:p>
          <a:p>
            <a:endParaRPr lang="en-US" dirty="0"/>
          </a:p>
          <a:p>
            <a:r>
              <a:rPr lang="en-US" dirty="0"/>
              <a:t>(Also called </a:t>
            </a:r>
            <a:r>
              <a:rPr lang="en-US" i="1" dirty="0"/>
              <a:t>declarative memory.</a:t>
            </a:r>
            <a:r>
              <a:rPr lang="en-US" dirty="0"/>
              <a:t>)</a:t>
            </a:r>
          </a:p>
        </p:txBody>
      </p:sp>
      <p:sp>
        <p:nvSpPr>
          <p:cNvPr id="5" name="Text Placeholder 4"/>
          <p:cNvSpPr>
            <a:spLocks noGrp="1"/>
          </p:cNvSpPr>
          <p:nvPr>
            <p:ph type="body" sz="quarter" idx="3"/>
          </p:nvPr>
        </p:nvSpPr>
        <p:spPr/>
        <p:txBody>
          <a:bodyPr/>
          <a:lstStyle/>
          <a:p>
            <a:r>
              <a:rPr lang="en-US" b="1" i="1" dirty="0"/>
              <a:t>implicit memory</a:t>
            </a:r>
          </a:p>
        </p:txBody>
      </p:sp>
      <p:sp>
        <p:nvSpPr>
          <p:cNvPr id="6" name="Content Placeholder 5"/>
          <p:cNvSpPr>
            <a:spLocks noGrp="1"/>
          </p:cNvSpPr>
          <p:nvPr>
            <p:ph sz="quarter" idx="4"/>
          </p:nvPr>
        </p:nvSpPr>
        <p:spPr/>
        <p:txBody>
          <a:bodyPr/>
          <a:lstStyle/>
          <a:p>
            <a:r>
              <a:rPr lang="en-US" dirty="0"/>
              <a:t>retention of learned skills or classically conditioned associations in </a:t>
            </a:r>
            <a:r>
              <a:rPr lang="en-US" b="1" i="1" dirty="0"/>
              <a:t>long-term memory</a:t>
            </a:r>
            <a:r>
              <a:rPr lang="en-US" dirty="0"/>
              <a:t> independent of conscious recollection</a:t>
            </a:r>
          </a:p>
          <a:p>
            <a:endParaRPr lang="en-US" dirty="0"/>
          </a:p>
          <a:p>
            <a:r>
              <a:rPr lang="en-US" dirty="0"/>
              <a:t> (Also called</a:t>
            </a:r>
          </a:p>
          <a:p>
            <a:r>
              <a:rPr lang="en-US" i="1" dirty="0" err="1"/>
              <a:t>nondeclarative</a:t>
            </a:r>
            <a:r>
              <a:rPr lang="en-US" i="1" dirty="0"/>
              <a:t> memory.</a:t>
            </a:r>
            <a:r>
              <a:rPr lang="en-US" dirty="0"/>
              <a:t>)</a:t>
            </a:r>
          </a:p>
        </p:txBody>
      </p:sp>
      <p:pic>
        <p:nvPicPr>
          <p:cNvPr id="7" name="Picture 6" descr="decorative "/>
          <p:cNvPicPr>
            <a:picLocks noChangeAspect="1"/>
          </p:cNvPicPr>
          <p:nvPr/>
        </p:nvPicPr>
        <p:blipFill>
          <a:blip r:embed="rId2"/>
          <a:stretch>
            <a:fillRect/>
          </a:stretch>
        </p:blipFill>
        <p:spPr>
          <a:xfrm>
            <a:off x="574058" y="392422"/>
            <a:ext cx="688908" cy="695004"/>
          </a:xfrm>
          <a:prstGeom prst="rect">
            <a:avLst/>
          </a:prstGeom>
        </p:spPr>
      </p:pic>
    </p:spTree>
    <p:extLst>
      <p:ext uri="{BB962C8B-B14F-4D97-AF65-F5344CB8AC3E}">
        <p14:creationId xmlns:p14="http://schemas.microsoft.com/office/powerpoint/2010/main" val="422098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
            </a:r>
            <a:r>
              <a:rPr lang="en-US" i="1" dirty="0"/>
              <a:t>explicit </a:t>
            </a:r>
            <a:r>
              <a:rPr lang="en-US" dirty="0"/>
              <a:t>and</a:t>
            </a:r>
            <a:r>
              <a:rPr lang="en-US" i="1" dirty="0"/>
              <a:t> implicit </a:t>
            </a:r>
            <a:br>
              <a:rPr lang="en-US" dirty="0"/>
            </a:br>
            <a:r>
              <a:rPr lang="en-US" dirty="0"/>
              <a:t>memories differ?</a:t>
            </a:r>
          </a:p>
        </p:txBody>
      </p:sp>
      <p:sp>
        <p:nvSpPr>
          <p:cNvPr id="3" name="Text Placeholder 2"/>
          <p:cNvSpPr>
            <a:spLocks noGrp="1"/>
          </p:cNvSpPr>
          <p:nvPr>
            <p:ph type="body" idx="1"/>
          </p:nvPr>
        </p:nvSpPr>
        <p:spPr/>
        <p:txBody>
          <a:bodyPr/>
          <a:lstStyle/>
          <a:p>
            <a:r>
              <a:rPr lang="en-US" b="1" i="1" dirty="0"/>
              <a:t>explicit memory</a:t>
            </a:r>
          </a:p>
        </p:txBody>
      </p:sp>
      <p:sp>
        <p:nvSpPr>
          <p:cNvPr id="4" name="Content Placeholder 3"/>
          <p:cNvSpPr>
            <a:spLocks noGrp="1"/>
          </p:cNvSpPr>
          <p:nvPr>
            <p:ph sz="half" idx="2"/>
          </p:nvPr>
        </p:nvSpPr>
        <p:spPr/>
        <p:txBody>
          <a:bodyPr/>
          <a:lstStyle/>
          <a:p>
            <a:r>
              <a:rPr lang="en-US" dirty="0"/>
              <a:t>We encode explicit memories through conscious </a:t>
            </a:r>
            <a:r>
              <a:rPr lang="en-US" b="1" i="1" dirty="0"/>
              <a:t>effortful processing</a:t>
            </a:r>
            <a:r>
              <a:rPr lang="en-US" b="1" dirty="0"/>
              <a:t>; </a:t>
            </a:r>
            <a:r>
              <a:rPr lang="en-US" dirty="0"/>
              <a:t>encoding</a:t>
            </a:r>
          </a:p>
          <a:p>
            <a:r>
              <a:rPr lang="en-US" dirty="0"/>
              <a:t>that requires attention and</a:t>
            </a:r>
          </a:p>
          <a:p>
            <a:r>
              <a:rPr lang="en-US" dirty="0"/>
              <a:t>conscious effort.</a:t>
            </a:r>
          </a:p>
        </p:txBody>
      </p:sp>
      <p:sp>
        <p:nvSpPr>
          <p:cNvPr id="5" name="Text Placeholder 4"/>
          <p:cNvSpPr>
            <a:spLocks noGrp="1"/>
          </p:cNvSpPr>
          <p:nvPr>
            <p:ph type="body" sz="quarter" idx="3"/>
          </p:nvPr>
        </p:nvSpPr>
        <p:spPr/>
        <p:txBody>
          <a:bodyPr/>
          <a:lstStyle/>
          <a:p>
            <a:r>
              <a:rPr lang="en-US" b="1" i="1" dirty="0"/>
              <a:t>implicit memory</a:t>
            </a:r>
          </a:p>
        </p:txBody>
      </p:sp>
      <p:sp>
        <p:nvSpPr>
          <p:cNvPr id="6" name="Content Placeholder 5"/>
          <p:cNvSpPr>
            <a:spLocks noGrp="1"/>
          </p:cNvSpPr>
          <p:nvPr>
            <p:ph sz="quarter" idx="4"/>
          </p:nvPr>
        </p:nvSpPr>
        <p:spPr/>
        <p:txBody>
          <a:bodyPr/>
          <a:lstStyle/>
          <a:p>
            <a:r>
              <a:rPr lang="en-US" b="1" i="1" dirty="0"/>
              <a:t>Automatic processing </a:t>
            </a:r>
            <a:r>
              <a:rPr lang="en-US" dirty="0"/>
              <a:t>is </a:t>
            </a:r>
          </a:p>
          <a:p>
            <a:r>
              <a:rPr lang="en-US" dirty="0"/>
              <a:t>unconscious encoding of</a:t>
            </a:r>
          </a:p>
          <a:p>
            <a:r>
              <a:rPr lang="en-US" dirty="0"/>
              <a:t>incidental information, such as space, time, and frequency, and of well-learned information, such</a:t>
            </a:r>
          </a:p>
          <a:p>
            <a:r>
              <a:rPr lang="en-US" dirty="0"/>
              <a:t>as word meanings.</a:t>
            </a:r>
          </a:p>
        </p:txBody>
      </p:sp>
      <p:pic>
        <p:nvPicPr>
          <p:cNvPr id="7" name="Picture 6" descr="decorative"/>
          <p:cNvPicPr>
            <a:picLocks noChangeAspect="1"/>
          </p:cNvPicPr>
          <p:nvPr/>
        </p:nvPicPr>
        <p:blipFill>
          <a:blip r:embed="rId2"/>
          <a:stretch>
            <a:fillRect/>
          </a:stretch>
        </p:blipFill>
        <p:spPr>
          <a:xfrm>
            <a:off x="574058" y="406070"/>
            <a:ext cx="688908" cy="695004"/>
          </a:xfrm>
          <a:prstGeom prst="rect">
            <a:avLst/>
          </a:prstGeom>
        </p:spPr>
      </p:pic>
    </p:spTree>
    <p:extLst>
      <p:ext uri="{BB962C8B-B14F-4D97-AF65-F5344CB8AC3E}">
        <p14:creationId xmlns:p14="http://schemas.microsoft.com/office/powerpoint/2010/main" val="119347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do we process automatically?</a:t>
            </a:r>
          </a:p>
        </p:txBody>
      </p:sp>
      <p:sp>
        <p:nvSpPr>
          <p:cNvPr id="3" name="Text Placeholder 2"/>
          <p:cNvSpPr>
            <a:spLocks noGrp="1"/>
          </p:cNvSpPr>
          <p:nvPr>
            <p:ph type="body" sz="quarter" idx="13"/>
          </p:nvPr>
        </p:nvSpPr>
        <p:spPr>
          <a:xfrm>
            <a:off x="628650" y="2007394"/>
            <a:ext cx="1677822" cy="1244600"/>
          </a:xfrm>
        </p:spPr>
        <p:txBody>
          <a:bodyPr/>
          <a:lstStyle/>
          <a:p>
            <a:r>
              <a:rPr lang="en-US" dirty="0"/>
              <a:t>space</a:t>
            </a:r>
          </a:p>
        </p:txBody>
      </p:sp>
      <p:sp>
        <p:nvSpPr>
          <p:cNvPr id="6" name="Text Placeholder 5"/>
          <p:cNvSpPr>
            <a:spLocks noGrp="1"/>
          </p:cNvSpPr>
          <p:nvPr>
            <p:ph type="body" sz="quarter" idx="16"/>
          </p:nvPr>
        </p:nvSpPr>
        <p:spPr>
          <a:xfrm>
            <a:off x="2552132" y="2007394"/>
            <a:ext cx="5963218" cy="1244600"/>
          </a:xfrm>
        </p:spPr>
        <p:txBody>
          <a:bodyPr/>
          <a:lstStyle/>
          <a:p>
            <a:r>
              <a:rPr lang="en-US" dirty="0"/>
              <a:t>Can you remember the page or side of the book certain charts, graphs or material is located?</a:t>
            </a:r>
          </a:p>
        </p:txBody>
      </p:sp>
      <p:sp>
        <p:nvSpPr>
          <p:cNvPr id="4" name="Text Placeholder 3"/>
          <p:cNvSpPr>
            <a:spLocks noGrp="1"/>
          </p:cNvSpPr>
          <p:nvPr>
            <p:ph type="body" sz="quarter" idx="14"/>
          </p:nvPr>
        </p:nvSpPr>
        <p:spPr>
          <a:xfrm>
            <a:off x="628650" y="3419475"/>
            <a:ext cx="1677822" cy="1244600"/>
          </a:xfrm>
        </p:spPr>
        <p:txBody>
          <a:bodyPr/>
          <a:lstStyle/>
          <a:p>
            <a:r>
              <a:rPr lang="en-US" dirty="0"/>
              <a:t>time</a:t>
            </a:r>
          </a:p>
        </p:txBody>
      </p:sp>
      <p:sp>
        <p:nvSpPr>
          <p:cNvPr id="7" name="Text Placeholder 6"/>
          <p:cNvSpPr>
            <a:spLocks noGrp="1"/>
          </p:cNvSpPr>
          <p:nvPr>
            <p:ph type="body" sz="quarter" idx="17"/>
          </p:nvPr>
        </p:nvSpPr>
        <p:spPr>
          <a:xfrm>
            <a:off x="2552132" y="3422650"/>
            <a:ext cx="5963218" cy="1244600"/>
          </a:xfrm>
        </p:spPr>
        <p:txBody>
          <a:bodyPr/>
          <a:lstStyle/>
          <a:p>
            <a:r>
              <a:rPr lang="en-US" dirty="0"/>
              <a:t>Have you ever retraced your steps through the sequence of your day to find a lost item?</a:t>
            </a:r>
          </a:p>
        </p:txBody>
      </p:sp>
      <p:sp>
        <p:nvSpPr>
          <p:cNvPr id="5" name="Text Placeholder 4"/>
          <p:cNvSpPr>
            <a:spLocks noGrp="1"/>
          </p:cNvSpPr>
          <p:nvPr>
            <p:ph type="body" sz="quarter" idx="15"/>
          </p:nvPr>
        </p:nvSpPr>
        <p:spPr>
          <a:xfrm>
            <a:off x="628650" y="4813300"/>
            <a:ext cx="1677822" cy="1244600"/>
          </a:xfrm>
        </p:spPr>
        <p:txBody>
          <a:bodyPr/>
          <a:lstStyle/>
          <a:p>
            <a:r>
              <a:rPr lang="en-US" dirty="0"/>
              <a:t>frequency</a:t>
            </a:r>
          </a:p>
        </p:txBody>
      </p:sp>
      <p:sp>
        <p:nvSpPr>
          <p:cNvPr id="8" name="Text Placeholder 7"/>
          <p:cNvSpPr>
            <a:spLocks noGrp="1"/>
          </p:cNvSpPr>
          <p:nvPr>
            <p:ph type="body" sz="quarter" idx="18"/>
          </p:nvPr>
        </p:nvSpPr>
        <p:spPr>
          <a:xfrm>
            <a:off x="2552132" y="4813300"/>
            <a:ext cx="5963218" cy="1244600"/>
          </a:xfrm>
        </p:spPr>
        <p:txBody>
          <a:bodyPr/>
          <a:lstStyle/>
          <a:p>
            <a:r>
              <a:rPr lang="en-US" dirty="0"/>
              <a:t>Can you recall how many times today you have run into a good friend?</a:t>
            </a:r>
          </a:p>
        </p:txBody>
      </p:sp>
      <p:pic>
        <p:nvPicPr>
          <p:cNvPr id="9" name="Picture 8" descr="decorative"/>
          <p:cNvPicPr>
            <a:picLocks noChangeAspect="1"/>
          </p:cNvPicPr>
          <p:nvPr/>
        </p:nvPicPr>
        <p:blipFill>
          <a:blip r:embed="rId2"/>
          <a:stretch>
            <a:fillRect/>
          </a:stretch>
        </p:blipFill>
        <p:spPr>
          <a:xfrm>
            <a:off x="669594" y="419718"/>
            <a:ext cx="688908" cy="695004"/>
          </a:xfrm>
          <a:prstGeom prst="rect">
            <a:avLst/>
          </a:prstGeom>
        </p:spPr>
      </p:pic>
    </p:spTree>
    <p:extLst>
      <p:ext uri="{BB962C8B-B14F-4D97-AF65-F5344CB8AC3E}">
        <p14:creationId xmlns:p14="http://schemas.microsoft.com/office/powerpoint/2010/main" val="48503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at these letters for one second.</a:t>
            </a:r>
          </a:p>
        </p:txBody>
      </p:sp>
      <p:pic>
        <p:nvPicPr>
          <p:cNvPr id="5" name="Content Placeholder 4"/>
          <p:cNvPicPr>
            <a:picLocks noGrp="1" noChangeAspect="1"/>
          </p:cNvPicPr>
          <p:nvPr>
            <p:ph sz="quarter" idx="19"/>
          </p:nvPr>
        </p:nvPicPr>
        <p:blipFill>
          <a:blip r:embed="rId2"/>
          <a:stretch>
            <a:fillRect/>
          </a:stretch>
        </p:blipFill>
        <p:spPr>
          <a:xfrm>
            <a:off x="1595275" y="2572529"/>
            <a:ext cx="6061399" cy="3664497"/>
          </a:xfrm>
          <a:prstGeom prst="rect">
            <a:avLst/>
          </a:prstGeom>
        </p:spPr>
      </p:pic>
    </p:spTree>
    <p:extLst>
      <p:ext uri="{BB962C8B-B14F-4D97-AF65-F5344CB8AC3E}">
        <p14:creationId xmlns:p14="http://schemas.microsoft.com/office/powerpoint/2010/main" val="181184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665092" cy="1600200"/>
          </a:xfrm>
        </p:spPr>
        <p:txBody>
          <a:bodyPr/>
          <a:lstStyle/>
          <a:p>
            <a:r>
              <a:rPr lang="en-US" dirty="0"/>
              <a:t>What was George Sperling’s sensory memory experiment?</a:t>
            </a:r>
          </a:p>
        </p:txBody>
      </p:sp>
      <p:sp>
        <p:nvSpPr>
          <p:cNvPr id="4" name="Text Placeholder 3"/>
          <p:cNvSpPr>
            <a:spLocks noGrp="1"/>
          </p:cNvSpPr>
          <p:nvPr>
            <p:ph type="body" sz="half" idx="2"/>
          </p:nvPr>
        </p:nvSpPr>
        <p:spPr>
          <a:xfrm>
            <a:off x="630237" y="2197290"/>
            <a:ext cx="4665093" cy="4421874"/>
          </a:xfrm>
        </p:spPr>
        <p:txBody>
          <a:bodyPr/>
          <a:lstStyle/>
          <a:p>
            <a:r>
              <a:rPr lang="en-US" dirty="0"/>
              <a:t>When George Sperling (1960)</a:t>
            </a:r>
          </a:p>
          <a:p>
            <a:r>
              <a:rPr lang="en-US" dirty="0"/>
              <a:t>flashed a group of letters similar to this for 1/20</a:t>
            </a:r>
            <a:r>
              <a:rPr lang="en-US" baseline="30000" dirty="0"/>
              <a:t>th</a:t>
            </a:r>
            <a:r>
              <a:rPr lang="en-US" dirty="0"/>
              <a:t> of a second, people could recall only about half the letters. </a:t>
            </a:r>
          </a:p>
          <a:p>
            <a:r>
              <a:rPr lang="en-US" dirty="0"/>
              <a:t>But when signaled to recall a particular row immediately after the letters had disappeared, they could do so with near-perfect accuracy.</a:t>
            </a:r>
          </a:p>
        </p:txBody>
      </p:sp>
      <p:pic>
        <p:nvPicPr>
          <p:cNvPr id="5" name="Content Placeholder 4"/>
          <p:cNvPicPr>
            <a:picLocks noGrp="1" noChangeAspect="1"/>
          </p:cNvPicPr>
          <p:nvPr>
            <p:ph idx="1"/>
          </p:nvPr>
        </p:nvPicPr>
        <p:blipFill>
          <a:blip r:embed="rId2"/>
          <a:stretch>
            <a:fillRect/>
          </a:stretch>
        </p:blipFill>
        <p:spPr>
          <a:xfrm>
            <a:off x="5487566" y="3445016"/>
            <a:ext cx="3421777" cy="2068679"/>
          </a:xfrm>
          <a:prstGeom prst="rect">
            <a:avLst/>
          </a:prstGeom>
        </p:spPr>
      </p:pic>
    </p:spTree>
    <p:extLst>
      <p:ext uri="{BB962C8B-B14F-4D97-AF65-F5344CB8AC3E}">
        <p14:creationId xmlns:p14="http://schemas.microsoft.com/office/powerpoint/2010/main" val="2430087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iconic memory</a:t>
            </a:r>
            <a:r>
              <a:rPr lang="en-US" dirty="0"/>
              <a:t>?</a:t>
            </a:r>
          </a:p>
        </p:txBody>
      </p:sp>
      <p:sp>
        <p:nvSpPr>
          <p:cNvPr id="3" name="Content Placeholder 2"/>
          <p:cNvSpPr>
            <a:spLocks noGrp="1"/>
          </p:cNvSpPr>
          <p:nvPr>
            <p:ph idx="1"/>
          </p:nvPr>
        </p:nvSpPr>
        <p:spPr/>
        <p:txBody>
          <a:bodyPr/>
          <a:lstStyle/>
          <a:p>
            <a:r>
              <a:rPr lang="en-US" dirty="0"/>
              <a:t>Sperling’s sensory memory experiment demonstrated </a:t>
            </a:r>
            <a:r>
              <a:rPr lang="en-US" b="1" i="1" dirty="0"/>
              <a:t>iconic memory</a:t>
            </a:r>
            <a:r>
              <a:rPr lang="en-US" dirty="0"/>
              <a:t>, a fleeting sensory memory of visual stimuli. </a:t>
            </a:r>
          </a:p>
          <a:p>
            <a:endParaRPr lang="en-US" dirty="0"/>
          </a:p>
          <a:p>
            <a:r>
              <a:rPr lang="en-US" dirty="0"/>
              <a:t>For a few tenths of a second, our eyes register a picture-image memory of a scene, and</a:t>
            </a:r>
          </a:p>
          <a:p>
            <a:r>
              <a:rPr lang="en-US" dirty="0"/>
              <a:t>we can recall any part of it in amazing detail.</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2556943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echoic memory?</a:t>
            </a:r>
          </a:p>
        </p:txBody>
      </p:sp>
      <p:sp>
        <p:nvSpPr>
          <p:cNvPr id="3" name="Content Placeholder 2"/>
          <p:cNvSpPr>
            <a:spLocks noGrp="1"/>
          </p:cNvSpPr>
          <p:nvPr>
            <p:ph idx="1"/>
          </p:nvPr>
        </p:nvSpPr>
        <p:spPr>
          <a:xfrm>
            <a:off x="628650" y="1825625"/>
            <a:ext cx="8101584" cy="4643414"/>
          </a:xfrm>
        </p:spPr>
        <p:txBody>
          <a:bodyPr/>
          <a:lstStyle/>
          <a:p>
            <a:r>
              <a:rPr lang="en-US" dirty="0"/>
              <a:t>We also have an impeccable, though</a:t>
            </a:r>
          </a:p>
          <a:p>
            <a:r>
              <a:rPr lang="en-US" dirty="0"/>
              <a:t>fleeting, sensory memory for auditory stimuli, called </a:t>
            </a:r>
          </a:p>
          <a:p>
            <a:r>
              <a:rPr lang="en-US" b="1" i="1" dirty="0"/>
              <a:t>echoic memory</a:t>
            </a:r>
            <a:r>
              <a:rPr lang="en-US" b="1" dirty="0"/>
              <a:t> </a:t>
            </a:r>
            <a:r>
              <a:rPr lang="en-US" sz="2000" i="1" dirty="0"/>
              <a:t>(Cowan, 1988; Lu et al., 1992).</a:t>
            </a:r>
          </a:p>
          <a:p>
            <a:endParaRPr lang="en-US" sz="2000" i="1" dirty="0"/>
          </a:p>
          <a:p>
            <a:r>
              <a:rPr lang="en-US" dirty="0"/>
              <a:t>Picture yourself in class, as your attention drifts to thoughts of the weekend. If your mildly irked</a:t>
            </a:r>
          </a:p>
          <a:p>
            <a:r>
              <a:rPr lang="en-US" dirty="0"/>
              <a:t>teacher tests you by asking, “What did I just say?” you can recover the last few words from your</a:t>
            </a:r>
          </a:p>
          <a:p>
            <a:r>
              <a:rPr lang="en-US" dirty="0"/>
              <a:t>mind’s echo chamber. </a:t>
            </a:r>
          </a:p>
          <a:p>
            <a:endParaRPr lang="en-US" dirty="0"/>
          </a:p>
          <a:p>
            <a:r>
              <a:rPr lang="en-US" dirty="0"/>
              <a:t>Auditory echoes tend to linger for 3 or 4 seconds.</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102629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t>
            </a:r>
            <a:r>
              <a:rPr lang="en-US" i="1" dirty="0"/>
              <a:t>memory</a:t>
            </a:r>
            <a:r>
              <a:rPr lang="en-US" dirty="0"/>
              <a:t> defined?</a:t>
            </a:r>
          </a:p>
        </p:txBody>
      </p:sp>
      <p:sp>
        <p:nvSpPr>
          <p:cNvPr id="4" name="Content Placeholder 3"/>
          <p:cNvSpPr>
            <a:spLocks noGrp="1"/>
          </p:cNvSpPr>
          <p:nvPr>
            <p:ph sz="quarter" idx="13"/>
          </p:nvPr>
        </p:nvSpPr>
        <p:spPr>
          <a:xfrm>
            <a:off x="528638" y="5328123"/>
            <a:ext cx="8101012" cy="1219200"/>
          </a:xfrm>
        </p:spPr>
        <p:txBody>
          <a:bodyPr/>
          <a:lstStyle/>
          <a:p>
            <a:r>
              <a:rPr lang="en-US" dirty="0"/>
              <a:t>the persistence of learning over time through the</a:t>
            </a:r>
          </a:p>
          <a:p>
            <a:r>
              <a:rPr lang="en-US" b="1" i="1" dirty="0"/>
              <a:t>encoding, storage, </a:t>
            </a:r>
            <a:r>
              <a:rPr lang="en-US" dirty="0"/>
              <a:t>and </a:t>
            </a:r>
            <a:r>
              <a:rPr lang="en-US" b="1" i="1" dirty="0"/>
              <a:t>retrieval</a:t>
            </a:r>
            <a:r>
              <a:rPr lang="en-US" dirty="0"/>
              <a:t> of</a:t>
            </a:r>
          </a:p>
          <a:p>
            <a:r>
              <a:rPr lang="en-US" dirty="0"/>
              <a:t>information</a:t>
            </a:r>
          </a:p>
        </p:txBody>
      </p:sp>
      <p:pic>
        <p:nvPicPr>
          <p:cNvPr id="5" name="Content Placeholder 4"/>
          <p:cNvPicPr>
            <a:picLocks noGrp="1" noChangeAspect="1"/>
          </p:cNvPicPr>
          <p:nvPr>
            <p:ph idx="1"/>
          </p:nvPr>
        </p:nvPicPr>
        <p:blipFill>
          <a:blip r:embed="rId2"/>
          <a:stretch>
            <a:fillRect/>
          </a:stretch>
        </p:blipFill>
        <p:spPr>
          <a:xfrm>
            <a:off x="2987313" y="1780423"/>
            <a:ext cx="3183090" cy="3320670"/>
          </a:xfrm>
          <a:prstGeom prst="rect">
            <a:avLst/>
          </a:prstGeom>
        </p:spPr>
      </p:pic>
      <p:pic>
        <p:nvPicPr>
          <p:cNvPr id="6" name="Picture 5" descr="decorative"/>
          <p:cNvPicPr>
            <a:picLocks noChangeAspect="1"/>
          </p:cNvPicPr>
          <p:nvPr/>
        </p:nvPicPr>
        <p:blipFill>
          <a:blip r:embed="rId3"/>
          <a:stretch>
            <a:fillRect/>
          </a:stretch>
        </p:blipFill>
        <p:spPr>
          <a:xfrm>
            <a:off x="615002" y="365126"/>
            <a:ext cx="688908" cy="695004"/>
          </a:xfrm>
          <a:prstGeom prst="rect">
            <a:avLst/>
          </a:prstGeom>
        </p:spPr>
      </p:pic>
    </p:spTree>
    <p:extLst>
      <p:ext uri="{BB962C8B-B14F-4D97-AF65-F5344CB8AC3E}">
        <p14:creationId xmlns:p14="http://schemas.microsoft.com/office/powerpoint/2010/main" val="212092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t>
            </a:r>
            <a:r>
              <a:rPr lang="en-US" i="1" dirty="0"/>
              <a:t>short-term</a:t>
            </a:r>
            <a:r>
              <a:rPr lang="en-US" dirty="0"/>
              <a:t> and </a:t>
            </a:r>
            <a:r>
              <a:rPr lang="en-US" i="1" dirty="0"/>
              <a:t>working memory </a:t>
            </a:r>
            <a:r>
              <a:rPr lang="en-US" dirty="0"/>
              <a:t>related?</a:t>
            </a:r>
          </a:p>
        </p:txBody>
      </p:sp>
      <p:sp>
        <p:nvSpPr>
          <p:cNvPr id="3" name="Content Placeholder 2"/>
          <p:cNvSpPr>
            <a:spLocks noGrp="1"/>
          </p:cNvSpPr>
          <p:nvPr>
            <p:ph idx="1"/>
          </p:nvPr>
        </p:nvSpPr>
        <p:spPr/>
        <p:txBody>
          <a:bodyPr/>
          <a:lstStyle/>
          <a:p>
            <a:r>
              <a:rPr lang="en-US" dirty="0"/>
              <a:t>Recall that </a:t>
            </a:r>
            <a:r>
              <a:rPr lang="en-US" b="1" i="1" dirty="0"/>
              <a:t>short-term memory </a:t>
            </a:r>
            <a:r>
              <a:rPr lang="en-US" dirty="0"/>
              <a:t>refers to what we can briefly retain. </a:t>
            </a:r>
          </a:p>
          <a:p>
            <a:endParaRPr lang="en-US" dirty="0"/>
          </a:p>
          <a:p>
            <a:r>
              <a:rPr lang="en-US" dirty="0"/>
              <a:t>The related idea of </a:t>
            </a:r>
            <a:r>
              <a:rPr lang="en-US" b="1" i="1" dirty="0"/>
              <a:t>working memory </a:t>
            </a:r>
            <a:r>
              <a:rPr lang="en-US" dirty="0"/>
              <a:t>also includes our active processing, as our brain makes sense of incoming information and links it with stored memories. </a:t>
            </a:r>
          </a:p>
          <a:p>
            <a:endParaRPr lang="en-US" dirty="0"/>
          </a:p>
          <a:p>
            <a:r>
              <a:rPr lang="en-US" dirty="0"/>
              <a:t>What are the limits of what we can hold in</a:t>
            </a:r>
          </a:p>
          <a:p>
            <a:r>
              <a:rPr lang="en-US" dirty="0"/>
              <a:t>this middle, short-term stage?</a:t>
            </a:r>
          </a:p>
        </p:txBody>
      </p:sp>
    </p:spTree>
    <p:extLst>
      <p:ext uri="{BB962C8B-B14F-4D97-AF65-F5344CB8AC3E}">
        <p14:creationId xmlns:p14="http://schemas.microsoft.com/office/powerpoint/2010/main" val="7501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short-term </a:t>
            </a:r>
            <a:br>
              <a:rPr lang="en-US" dirty="0"/>
            </a:br>
            <a:r>
              <a:rPr lang="en-US" dirty="0"/>
              <a:t>memory capacity?</a:t>
            </a:r>
          </a:p>
        </p:txBody>
      </p:sp>
      <p:sp>
        <p:nvSpPr>
          <p:cNvPr id="3" name="Content Placeholder 2"/>
          <p:cNvSpPr>
            <a:spLocks noGrp="1"/>
          </p:cNvSpPr>
          <p:nvPr>
            <p:ph idx="1"/>
          </p:nvPr>
        </p:nvSpPr>
        <p:spPr>
          <a:xfrm>
            <a:off x="628650" y="1825624"/>
            <a:ext cx="8101584" cy="4602471"/>
          </a:xfrm>
        </p:spPr>
        <p:txBody>
          <a:bodyPr/>
          <a:lstStyle/>
          <a:p>
            <a:r>
              <a:rPr lang="en-US" dirty="0"/>
              <a:t>George Miller (1956) proposed that we can store somewhere between 5 and 9 pieces of information (often referred to as 7 +/- 2) in short-term memory.</a:t>
            </a:r>
          </a:p>
          <a:p>
            <a:endParaRPr lang="en-US" dirty="0"/>
          </a:p>
          <a:p>
            <a:r>
              <a:rPr lang="en-US" dirty="0"/>
              <a:t>Other researchers have confirmed that we can, if nothing distracts us, recall about seven digits. </a:t>
            </a:r>
          </a:p>
          <a:p>
            <a:endParaRPr lang="en-US" dirty="0"/>
          </a:p>
          <a:p>
            <a:r>
              <a:rPr lang="en-US" dirty="0"/>
              <a:t>But the number varies by task; we tend to remember about six letters and only about five words. </a:t>
            </a:r>
          </a:p>
          <a:p>
            <a:endParaRPr lang="en-US" dirty="0"/>
          </a:p>
          <a:p>
            <a:r>
              <a:rPr lang="en-US" sz="2000" i="1" dirty="0"/>
              <a:t>(Baddeley et al., 1975; Cowan, 2015)</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78919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487672" cy="1600200"/>
          </a:xfrm>
        </p:spPr>
        <p:txBody>
          <a:bodyPr/>
          <a:lstStyle/>
          <a:p>
            <a:r>
              <a:rPr lang="en-US" dirty="0"/>
              <a:t>How fast do short-term memories disappear?</a:t>
            </a:r>
          </a:p>
        </p:txBody>
      </p:sp>
      <p:sp>
        <p:nvSpPr>
          <p:cNvPr id="4" name="Text Placeholder 3"/>
          <p:cNvSpPr>
            <a:spLocks noGrp="1"/>
          </p:cNvSpPr>
          <p:nvPr>
            <p:ph type="body" sz="half" idx="2"/>
          </p:nvPr>
        </p:nvSpPr>
        <p:spPr>
          <a:xfrm>
            <a:off x="630238" y="2425699"/>
            <a:ext cx="4487672" cy="4248055"/>
          </a:xfrm>
        </p:spPr>
        <p:txBody>
          <a:bodyPr>
            <a:noAutofit/>
          </a:bodyPr>
          <a:lstStyle/>
          <a:p>
            <a:r>
              <a:rPr lang="en-US" sz="2400" dirty="0"/>
              <a:t>Psychologists Peterson and Peterson asked subjects to remember three-consonant groups, such as </a:t>
            </a:r>
            <a:r>
              <a:rPr lang="en-US" sz="2400" i="1" dirty="0"/>
              <a:t>CHJ.</a:t>
            </a:r>
          </a:p>
          <a:p>
            <a:endParaRPr lang="en-US" sz="2400" i="1" dirty="0"/>
          </a:p>
          <a:p>
            <a:r>
              <a:rPr lang="en-US" sz="2400" dirty="0"/>
              <a:t> Without rehearsal, after 3 seconds, people recalled the letters only about half the time; after 12 seconds, they seldom recalled them at all.</a:t>
            </a:r>
          </a:p>
        </p:txBody>
      </p:sp>
      <p:pic>
        <p:nvPicPr>
          <p:cNvPr id="5" name="Content Placeholder 4"/>
          <p:cNvPicPr>
            <a:picLocks noGrp="1" noChangeAspect="1"/>
          </p:cNvPicPr>
          <p:nvPr>
            <p:ph idx="1"/>
          </p:nvPr>
        </p:nvPicPr>
        <p:blipFill>
          <a:blip r:embed="rId2"/>
          <a:stretch>
            <a:fillRect/>
          </a:stretch>
        </p:blipFill>
        <p:spPr>
          <a:xfrm>
            <a:off x="5351695" y="2930937"/>
            <a:ext cx="3595895" cy="3224204"/>
          </a:xfrm>
          <a:prstGeom prst="rect">
            <a:avLst/>
          </a:prstGeom>
        </p:spPr>
      </p:pic>
    </p:spTree>
    <p:extLst>
      <p:ext uri="{BB962C8B-B14F-4D97-AF65-F5344CB8AC3E}">
        <p14:creationId xmlns:p14="http://schemas.microsoft.com/office/powerpoint/2010/main" val="235634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a:t>
            </a:r>
            <a:r>
              <a:rPr lang="en-US" i="1" dirty="0"/>
              <a:t>working </a:t>
            </a:r>
            <a:br>
              <a:rPr lang="en-US" i="1" dirty="0"/>
            </a:br>
            <a:r>
              <a:rPr lang="en-US" i="1" dirty="0"/>
              <a:t>memory</a:t>
            </a:r>
            <a:r>
              <a:rPr lang="en-US" dirty="0"/>
              <a:t> capacity?</a:t>
            </a:r>
          </a:p>
        </p:txBody>
      </p:sp>
      <p:sp>
        <p:nvSpPr>
          <p:cNvPr id="3" name="Content Placeholder 2"/>
          <p:cNvSpPr>
            <a:spLocks noGrp="1"/>
          </p:cNvSpPr>
          <p:nvPr>
            <p:ph idx="1"/>
          </p:nvPr>
        </p:nvSpPr>
        <p:spPr/>
        <p:txBody>
          <a:bodyPr/>
          <a:lstStyle/>
          <a:p>
            <a:r>
              <a:rPr lang="en-US" b="1" i="1" dirty="0"/>
              <a:t>Working memory </a:t>
            </a:r>
            <a:r>
              <a:rPr lang="en-US" dirty="0"/>
              <a:t>capacity varies, depending on age and other factors. </a:t>
            </a:r>
          </a:p>
          <a:p>
            <a:endParaRPr lang="en-US" dirty="0"/>
          </a:p>
          <a:p>
            <a:r>
              <a:rPr lang="en-US" dirty="0"/>
              <a:t>Compared with children and older adults, young adults have a greater working memory capacity.</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348023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benefit of a large </a:t>
            </a:r>
            <a:br>
              <a:rPr lang="en-US" dirty="0"/>
            </a:br>
            <a:r>
              <a:rPr lang="en-US" i="1" dirty="0"/>
              <a:t>working memory </a:t>
            </a:r>
            <a:r>
              <a:rPr lang="en-US" dirty="0"/>
              <a:t>capacity?</a:t>
            </a:r>
          </a:p>
        </p:txBody>
      </p:sp>
      <p:sp>
        <p:nvSpPr>
          <p:cNvPr id="3" name="Content Placeholder 2"/>
          <p:cNvSpPr>
            <a:spLocks noGrp="1"/>
          </p:cNvSpPr>
          <p:nvPr>
            <p:ph idx="1"/>
          </p:nvPr>
        </p:nvSpPr>
        <p:spPr/>
        <p:txBody>
          <a:bodyPr/>
          <a:lstStyle/>
          <a:p>
            <a:r>
              <a:rPr lang="en-US" dirty="0"/>
              <a:t>Having a large </a:t>
            </a:r>
            <a:r>
              <a:rPr lang="en-US" b="1" i="1" dirty="0"/>
              <a:t>working memory </a:t>
            </a:r>
            <a:r>
              <a:rPr lang="en-US" dirty="0"/>
              <a:t>capacity—the ability to juggle multiple items while processing</a:t>
            </a:r>
          </a:p>
          <a:p>
            <a:r>
              <a:rPr lang="en-US" dirty="0"/>
              <a:t>information—tends to aid information retention after sleeping and creative problem solving.</a:t>
            </a:r>
          </a:p>
          <a:p>
            <a:endParaRPr lang="en-US" dirty="0"/>
          </a:p>
          <a:p>
            <a:r>
              <a:rPr lang="en-US" dirty="0"/>
              <a:t> </a:t>
            </a:r>
            <a:r>
              <a:rPr lang="en-US" sz="2000" i="1" dirty="0"/>
              <a:t>(De </a:t>
            </a:r>
            <a:r>
              <a:rPr lang="nb-NO" sz="2000" i="1" dirty="0"/>
              <a:t>Dreu et al., 2012; Fenn &amp; Hambrick,</a:t>
            </a:r>
            <a:r>
              <a:rPr lang="en-US" sz="2000" i="1" dirty="0"/>
              <a:t> 2012; Wiley &amp; </a:t>
            </a:r>
            <a:r>
              <a:rPr lang="en-US" sz="2000" i="1" dirty="0" err="1"/>
              <a:t>Jarosz</a:t>
            </a:r>
            <a:r>
              <a:rPr lang="en-US" sz="2000" i="1" dirty="0"/>
              <a:t>, 2012)</a:t>
            </a:r>
          </a:p>
        </p:txBody>
      </p:sp>
    </p:spTree>
    <p:extLst>
      <p:ext uri="{BB962C8B-B14F-4D97-AF65-F5344CB8AC3E}">
        <p14:creationId xmlns:p14="http://schemas.microsoft.com/office/powerpoint/2010/main" val="1901524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E3C854-3225-4947-94E6-FFBEBC5A55CB}"/>
              </a:ext>
            </a:extLst>
          </p:cNvPr>
          <p:cNvSpPr>
            <a:spLocks noGrp="1"/>
          </p:cNvSpPr>
          <p:nvPr>
            <p:ph type="title"/>
          </p:nvPr>
        </p:nvSpPr>
        <p:spPr>
          <a:xfrm>
            <a:off x="521208" y="381793"/>
            <a:ext cx="8101584" cy="1325563"/>
          </a:xfrm>
        </p:spPr>
        <p:txBody>
          <a:bodyPr>
            <a:normAutofit fontScale="90000"/>
          </a:bodyPr>
          <a:lstStyle/>
          <a:p>
            <a:r>
              <a:rPr lang="en-US" dirty="0"/>
              <a:t>What are some </a:t>
            </a:r>
            <a:r>
              <a:rPr lang="en-US" i="1" dirty="0"/>
              <a:t>effortful processing </a:t>
            </a:r>
            <a:br>
              <a:rPr lang="en-US" i="1" dirty="0"/>
            </a:br>
            <a:r>
              <a:rPr lang="en-US" dirty="0"/>
              <a:t>strategies that can help us </a:t>
            </a:r>
            <a:br>
              <a:rPr lang="en-US" dirty="0"/>
            </a:br>
            <a:r>
              <a:rPr lang="en-US" i="1" dirty="0"/>
              <a:t>encode</a:t>
            </a:r>
            <a:r>
              <a:rPr lang="en-US" dirty="0"/>
              <a:t> and </a:t>
            </a:r>
            <a:r>
              <a:rPr lang="en-US" i="1" dirty="0"/>
              <a:t>retrieve</a:t>
            </a:r>
            <a:r>
              <a:rPr lang="en-US" dirty="0"/>
              <a:t>?</a:t>
            </a:r>
          </a:p>
        </p:txBody>
      </p:sp>
      <p:sp>
        <p:nvSpPr>
          <p:cNvPr id="3" name="Text Placeholder 2"/>
          <p:cNvSpPr>
            <a:spLocks noGrp="1"/>
          </p:cNvSpPr>
          <p:nvPr>
            <p:ph type="body" sz="quarter" idx="4294967295"/>
          </p:nvPr>
        </p:nvSpPr>
        <p:spPr>
          <a:xfrm>
            <a:off x="521208" y="1927672"/>
            <a:ext cx="8101013" cy="617537"/>
          </a:xfrm>
        </p:spPr>
        <p:txBody>
          <a:bodyPr/>
          <a:lstStyle/>
          <a:p>
            <a:pPr marL="0" indent="0">
              <a:buNone/>
            </a:pPr>
            <a:r>
              <a:rPr lang="en-US" b="1" i="1" dirty="0"/>
              <a:t>chunking</a:t>
            </a:r>
          </a:p>
        </p:txBody>
      </p:sp>
      <p:sp>
        <p:nvSpPr>
          <p:cNvPr id="4" name="Text Placeholder 3"/>
          <p:cNvSpPr>
            <a:spLocks noGrp="1"/>
          </p:cNvSpPr>
          <p:nvPr>
            <p:ph type="body" sz="quarter" idx="4294967295"/>
          </p:nvPr>
        </p:nvSpPr>
        <p:spPr>
          <a:xfrm>
            <a:off x="521207" y="2767604"/>
            <a:ext cx="8101013" cy="595312"/>
          </a:xfrm>
        </p:spPr>
        <p:txBody>
          <a:bodyPr/>
          <a:lstStyle/>
          <a:p>
            <a:pPr marL="0" indent="0">
              <a:buNone/>
            </a:pPr>
            <a:r>
              <a:rPr lang="en-US" b="1" i="1" dirty="0"/>
              <a:t>mnemonics</a:t>
            </a:r>
          </a:p>
        </p:txBody>
      </p:sp>
      <p:sp>
        <p:nvSpPr>
          <p:cNvPr id="5" name="Text Placeholder 4"/>
          <p:cNvSpPr>
            <a:spLocks noGrp="1"/>
          </p:cNvSpPr>
          <p:nvPr>
            <p:ph type="body" sz="quarter" idx="4294967295"/>
          </p:nvPr>
        </p:nvSpPr>
        <p:spPr>
          <a:xfrm>
            <a:off x="521207" y="3605457"/>
            <a:ext cx="8101013" cy="530225"/>
          </a:xfrm>
        </p:spPr>
        <p:txBody>
          <a:bodyPr/>
          <a:lstStyle/>
          <a:p>
            <a:pPr marL="0" indent="0">
              <a:buNone/>
            </a:pPr>
            <a:r>
              <a:rPr lang="en-US" dirty="0"/>
              <a:t>hierarchies</a:t>
            </a:r>
          </a:p>
        </p:txBody>
      </p:sp>
      <p:sp>
        <p:nvSpPr>
          <p:cNvPr id="6" name="Content Placeholder 5"/>
          <p:cNvSpPr>
            <a:spLocks noGrp="1"/>
          </p:cNvSpPr>
          <p:nvPr>
            <p:ph idx="1"/>
          </p:nvPr>
        </p:nvSpPr>
        <p:spPr>
          <a:xfrm>
            <a:off x="520636" y="4423164"/>
            <a:ext cx="8101584" cy="1956854"/>
          </a:xfrm>
        </p:spPr>
        <p:txBody>
          <a:bodyPr/>
          <a:lstStyle/>
          <a:p>
            <a:r>
              <a:rPr lang="en-US" dirty="0"/>
              <a:t>Several </a:t>
            </a:r>
            <a:r>
              <a:rPr lang="en-US" b="1" i="1" dirty="0"/>
              <a:t>effortful processing </a:t>
            </a:r>
            <a:r>
              <a:rPr lang="en-US" dirty="0"/>
              <a:t>strategies can boost our ability to form new memories. Later, when we try to retrieve a memory, these strategies can make the difference between success and failure.</a:t>
            </a:r>
          </a:p>
        </p:txBody>
      </p:sp>
      <p:pic>
        <p:nvPicPr>
          <p:cNvPr id="7" name="Picture 6" descr="decorative"/>
          <p:cNvPicPr>
            <a:picLocks noChangeAspect="1"/>
          </p:cNvPicPr>
          <p:nvPr/>
        </p:nvPicPr>
        <p:blipFill>
          <a:blip r:embed="rId2"/>
          <a:stretch>
            <a:fillRect/>
          </a:stretch>
        </p:blipFill>
        <p:spPr>
          <a:xfrm>
            <a:off x="628650" y="573966"/>
            <a:ext cx="688908" cy="695004"/>
          </a:xfrm>
          <a:prstGeom prst="rect">
            <a:avLst/>
          </a:prstGeom>
        </p:spPr>
      </p:pic>
    </p:spTree>
    <p:extLst>
      <p:ext uri="{BB962C8B-B14F-4D97-AF65-F5344CB8AC3E}">
        <p14:creationId xmlns:p14="http://schemas.microsoft.com/office/powerpoint/2010/main" val="2986996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at the letters and numbers </a:t>
            </a:r>
            <a:br>
              <a:rPr lang="en-US" dirty="0"/>
            </a:br>
            <a:r>
              <a:rPr lang="en-US" dirty="0"/>
              <a:t>below for one minute.  Then look away and try to recall as many as you can.</a:t>
            </a:r>
          </a:p>
        </p:txBody>
      </p:sp>
      <p:sp>
        <p:nvSpPr>
          <p:cNvPr id="3" name="Text Placeholder 2"/>
          <p:cNvSpPr>
            <a:spLocks noGrp="1"/>
          </p:cNvSpPr>
          <p:nvPr>
            <p:ph type="body" sz="quarter" idx="17"/>
          </p:nvPr>
        </p:nvSpPr>
        <p:spPr>
          <a:xfrm>
            <a:off x="1431925" y="3287440"/>
            <a:ext cx="6280150" cy="914400"/>
          </a:xfrm>
        </p:spPr>
        <p:txBody>
          <a:bodyPr/>
          <a:lstStyle/>
          <a:p>
            <a:r>
              <a:rPr lang="en-US" dirty="0"/>
              <a:t>F B I C I A D E A F E M A I R S</a:t>
            </a:r>
          </a:p>
        </p:txBody>
      </p:sp>
      <p:sp>
        <p:nvSpPr>
          <p:cNvPr id="4" name="Text Placeholder 3"/>
          <p:cNvSpPr>
            <a:spLocks noGrp="1"/>
          </p:cNvSpPr>
          <p:nvPr>
            <p:ph type="body" sz="quarter" idx="18"/>
          </p:nvPr>
        </p:nvSpPr>
        <p:spPr>
          <a:xfrm>
            <a:off x="1431925" y="4979688"/>
            <a:ext cx="6280150" cy="914400"/>
          </a:xfrm>
        </p:spPr>
        <p:txBody>
          <a:bodyPr/>
          <a:lstStyle/>
          <a:p>
            <a:r>
              <a:rPr lang="en-US" dirty="0"/>
              <a:t>1 8 6 1 1 8 6 5 1 9 1 4 1 9 1 8</a:t>
            </a:r>
          </a:p>
        </p:txBody>
      </p:sp>
    </p:spTree>
    <p:extLst>
      <p:ext uri="{BB962C8B-B14F-4D97-AF65-F5344CB8AC3E}">
        <p14:creationId xmlns:p14="http://schemas.microsoft.com/office/powerpoint/2010/main" val="1457299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it be any easier to memorize now?</a:t>
            </a:r>
          </a:p>
        </p:txBody>
      </p:sp>
      <p:sp>
        <p:nvSpPr>
          <p:cNvPr id="3" name="Text Placeholder 2"/>
          <p:cNvSpPr>
            <a:spLocks noGrp="1"/>
          </p:cNvSpPr>
          <p:nvPr>
            <p:ph type="body" sz="quarter" idx="17"/>
          </p:nvPr>
        </p:nvSpPr>
        <p:spPr>
          <a:xfrm>
            <a:off x="1431925" y="3287440"/>
            <a:ext cx="6280150" cy="914400"/>
          </a:xfrm>
        </p:spPr>
        <p:txBody>
          <a:bodyPr/>
          <a:lstStyle/>
          <a:p>
            <a:r>
              <a:rPr lang="en-US" dirty="0"/>
              <a:t>F B I     C I A     D E A     F E M A     I R S</a:t>
            </a:r>
          </a:p>
        </p:txBody>
      </p:sp>
      <p:sp>
        <p:nvSpPr>
          <p:cNvPr id="4" name="Text Placeholder 3"/>
          <p:cNvSpPr>
            <a:spLocks noGrp="1"/>
          </p:cNvSpPr>
          <p:nvPr>
            <p:ph type="body" sz="quarter" idx="18"/>
          </p:nvPr>
        </p:nvSpPr>
        <p:spPr>
          <a:xfrm>
            <a:off x="1431925" y="4979688"/>
            <a:ext cx="6280150" cy="914400"/>
          </a:xfrm>
        </p:spPr>
        <p:txBody>
          <a:bodyPr/>
          <a:lstStyle/>
          <a:p>
            <a:r>
              <a:rPr lang="en-US" dirty="0"/>
              <a:t>1 8 6 1     1 8 6 5     1 9 1 4     1 9 1 8</a:t>
            </a:r>
          </a:p>
        </p:txBody>
      </p:sp>
    </p:spTree>
    <p:extLst>
      <p:ext uri="{BB962C8B-B14F-4D97-AF65-F5344CB8AC3E}">
        <p14:creationId xmlns:p14="http://schemas.microsoft.com/office/powerpoint/2010/main" val="317713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chunking?</a:t>
            </a:r>
          </a:p>
        </p:txBody>
      </p:sp>
      <p:pic>
        <p:nvPicPr>
          <p:cNvPr id="6" name="Picture 5"/>
          <p:cNvPicPr>
            <a:picLocks noChangeAspect="1"/>
          </p:cNvPicPr>
          <p:nvPr/>
        </p:nvPicPr>
        <p:blipFill>
          <a:blip r:embed="rId2"/>
          <a:stretch>
            <a:fillRect/>
          </a:stretch>
        </p:blipFill>
        <p:spPr>
          <a:xfrm>
            <a:off x="1396470" y="1691003"/>
            <a:ext cx="6358679" cy="993734"/>
          </a:xfrm>
          <a:prstGeom prst="rect">
            <a:avLst/>
          </a:prstGeom>
        </p:spPr>
      </p:pic>
      <p:pic>
        <p:nvPicPr>
          <p:cNvPr id="5" name="Content Placeholder 4"/>
          <p:cNvPicPr>
            <a:picLocks noGrp="1" noChangeAspect="1"/>
          </p:cNvPicPr>
          <p:nvPr>
            <p:ph idx="1"/>
          </p:nvPr>
        </p:nvPicPr>
        <p:blipFill>
          <a:blip r:embed="rId3"/>
          <a:stretch>
            <a:fillRect/>
          </a:stretch>
        </p:blipFill>
        <p:spPr>
          <a:xfrm>
            <a:off x="1390373" y="2895756"/>
            <a:ext cx="6364776" cy="993734"/>
          </a:xfrm>
          <a:prstGeom prst="rect">
            <a:avLst/>
          </a:prstGeom>
          <a:ln>
            <a:noFill/>
          </a:ln>
        </p:spPr>
      </p:pic>
      <p:sp>
        <p:nvSpPr>
          <p:cNvPr id="4" name="Content Placeholder 3"/>
          <p:cNvSpPr>
            <a:spLocks noGrp="1"/>
          </p:cNvSpPr>
          <p:nvPr>
            <p:ph sz="quarter" idx="13"/>
          </p:nvPr>
        </p:nvSpPr>
        <p:spPr>
          <a:xfrm>
            <a:off x="528638" y="4100509"/>
            <a:ext cx="8101012" cy="2554291"/>
          </a:xfrm>
        </p:spPr>
        <p:txBody>
          <a:bodyPr/>
          <a:lstStyle/>
          <a:p>
            <a:r>
              <a:rPr lang="en-US" b="1" i="1" dirty="0"/>
              <a:t>Chunking </a:t>
            </a:r>
            <a:r>
              <a:rPr lang="en-US" dirty="0"/>
              <a:t>is organizing items into familiar, manageable units.  16 items would be too much for the STM to hold, but chunked into 5 meaningful items, fits the  7 +/- 2 capacity of short-term memory.</a:t>
            </a:r>
          </a:p>
          <a:p>
            <a:r>
              <a:rPr lang="en-US" dirty="0"/>
              <a:t>Were you able to recall the letters easier when chunked or grouped in the second way?</a:t>
            </a:r>
          </a:p>
        </p:txBody>
      </p:sp>
    </p:spTree>
    <p:extLst>
      <p:ext uri="{BB962C8B-B14F-4D97-AF65-F5344CB8AC3E}">
        <p14:creationId xmlns:p14="http://schemas.microsoft.com/office/powerpoint/2010/main" val="1544111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know these acronyms and acrostics?</a:t>
            </a:r>
          </a:p>
        </p:txBody>
      </p:sp>
      <p:sp>
        <p:nvSpPr>
          <p:cNvPr id="3" name="Text Placeholder 2"/>
          <p:cNvSpPr>
            <a:spLocks noGrp="1"/>
          </p:cNvSpPr>
          <p:nvPr>
            <p:ph type="body" sz="quarter" idx="17"/>
          </p:nvPr>
        </p:nvSpPr>
        <p:spPr/>
        <p:txBody>
          <a:bodyPr/>
          <a:lstStyle/>
          <a:p>
            <a:r>
              <a:rPr lang="en-US" dirty="0"/>
              <a:t>H O M E S</a:t>
            </a:r>
          </a:p>
        </p:txBody>
      </p:sp>
      <p:sp>
        <p:nvSpPr>
          <p:cNvPr id="4" name="Text Placeholder 3"/>
          <p:cNvSpPr>
            <a:spLocks noGrp="1"/>
          </p:cNvSpPr>
          <p:nvPr>
            <p:ph type="body" sz="quarter" idx="18"/>
          </p:nvPr>
        </p:nvSpPr>
        <p:spPr/>
        <p:txBody>
          <a:bodyPr/>
          <a:lstStyle/>
          <a:p>
            <a:r>
              <a:rPr lang="en-US" dirty="0"/>
              <a:t>My Very Energetic Mother Just Served Up Nine Pancakes</a:t>
            </a:r>
          </a:p>
        </p:txBody>
      </p:sp>
      <p:sp>
        <p:nvSpPr>
          <p:cNvPr id="5" name="Text Placeholder 4"/>
          <p:cNvSpPr>
            <a:spLocks noGrp="1"/>
          </p:cNvSpPr>
          <p:nvPr>
            <p:ph type="body" sz="quarter" idx="20"/>
          </p:nvPr>
        </p:nvSpPr>
        <p:spPr/>
        <p:txBody>
          <a:bodyPr/>
          <a:lstStyle/>
          <a:p>
            <a:r>
              <a:rPr lang="en-US" dirty="0"/>
              <a:t>R O Y G B I V </a:t>
            </a:r>
          </a:p>
        </p:txBody>
      </p:sp>
    </p:spTree>
    <p:extLst>
      <p:ext uri="{BB962C8B-B14F-4D97-AF65-F5344CB8AC3E}">
        <p14:creationId xmlns:p14="http://schemas.microsoft.com/office/powerpoint/2010/main" val="420590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on memory’s extremes has helped us understand how memory works.</a:t>
            </a:r>
          </a:p>
        </p:txBody>
      </p:sp>
      <p:sp>
        <p:nvSpPr>
          <p:cNvPr id="3" name="Content Placeholder 2"/>
          <p:cNvSpPr>
            <a:spLocks noGrp="1"/>
          </p:cNvSpPr>
          <p:nvPr>
            <p:ph idx="1"/>
          </p:nvPr>
        </p:nvSpPr>
        <p:spPr/>
        <p:txBody>
          <a:bodyPr/>
          <a:lstStyle/>
          <a:p>
            <a:r>
              <a:rPr lang="en-US" dirty="0"/>
              <a:t>Some disorders, such as Alzheimer’s disease, slowly strip away memory.</a:t>
            </a:r>
          </a:p>
          <a:p>
            <a:endParaRPr lang="en-US" dirty="0"/>
          </a:p>
          <a:p>
            <a:r>
              <a:rPr lang="en-US" dirty="0"/>
              <a:t>At the other extreme are people who</a:t>
            </a:r>
          </a:p>
          <a:p>
            <a:r>
              <a:rPr lang="en-US" dirty="0"/>
              <a:t>would win gold medals in a memory Olympics.</a:t>
            </a:r>
          </a:p>
        </p:txBody>
      </p:sp>
    </p:spTree>
    <p:extLst>
      <p:ext uri="{BB962C8B-B14F-4D97-AF65-F5344CB8AC3E}">
        <p14:creationId xmlns:p14="http://schemas.microsoft.com/office/powerpoint/2010/main" val="321020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mnemonic device</a:t>
            </a:r>
            <a:r>
              <a:rPr lang="en-US" dirty="0"/>
              <a:t>?</a:t>
            </a:r>
          </a:p>
        </p:txBody>
      </p:sp>
      <p:sp>
        <p:nvSpPr>
          <p:cNvPr id="3" name="Content Placeholder 2"/>
          <p:cNvSpPr>
            <a:spLocks noGrp="1"/>
          </p:cNvSpPr>
          <p:nvPr>
            <p:ph idx="1"/>
          </p:nvPr>
        </p:nvSpPr>
        <p:spPr/>
        <p:txBody>
          <a:bodyPr/>
          <a:lstStyle/>
          <a:p>
            <a:r>
              <a:rPr lang="en-US" dirty="0"/>
              <a:t>memory aids, especially those</a:t>
            </a:r>
          </a:p>
          <a:p>
            <a:r>
              <a:rPr lang="en-US" dirty="0"/>
              <a:t>techniques that use vivid imagery</a:t>
            </a:r>
          </a:p>
          <a:p>
            <a:r>
              <a:rPr lang="en-US" dirty="0"/>
              <a:t>and organizational devices, like </a:t>
            </a:r>
          </a:p>
          <a:p>
            <a:r>
              <a:rPr lang="en-US" dirty="0"/>
              <a:t>acronyms or acrostics</a:t>
            </a:r>
          </a:p>
          <a:p>
            <a:endParaRPr lang="en-US" dirty="0"/>
          </a:p>
          <a:p>
            <a:r>
              <a:rPr lang="en-US" dirty="0"/>
              <a:t>We more easily remember concrete,</a:t>
            </a:r>
          </a:p>
          <a:p>
            <a:r>
              <a:rPr lang="en-US" dirty="0" err="1"/>
              <a:t>visualizable</a:t>
            </a:r>
            <a:r>
              <a:rPr lang="en-US" dirty="0"/>
              <a:t> words (like bicycle or book)</a:t>
            </a:r>
          </a:p>
          <a:p>
            <a:r>
              <a:rPr lang="en-US" dirty="0"/>
              <a:t>than we do abstract words (like peace or love).</a:t>
            </a:r>
          </a:p>
        </p:txBody>
      </p:sp>
    </p:spTree>
    <p:extLst>
      <p:ext uri="{BB962C8B-B14F-4D97-AF65-F5344CB8AC3E}">
        <p14:creationId xmlns:p14="http://schemas.microsoft.com/office/powerpoint/2010/main" val="1324807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522781" cy="1600200"/>
          </a:xfrm>
        </p:spPr>
        <p:txBody>
          <a:bodyPr/>
          <a:lstStyle/>
          <a:p>
            <a:r>
              <a:rPr lang="en-US" dirty="0"/>
              <a:t>What is the peg-word system</a:t>
            </a:r>
          </a:p>
        </p:txBody>
      </p:sp>
      <p:sp>
        <p:nvSpPr>
          <p:cNvPr id="4" name="Text Placeholder 3"/>
          <p:cNvSpPr>
            <a:spLocks noGrp="1"/>
          </p:cNvSpPr>
          <p:nvPr>
            <p:ph type="body" sz="half" idx="2"/>
          </p:nvPr>
        </p:nvSpPr>
        <p:spPr>
          <a:xfrm>
            <a:off x="630238" y="2321968"/>
            <a:ext cx="3522781" cy="4152521"/>
          </a:xfrm>
        </p:spPr>
        <p:txBody>
          <a:bodyPr/>
          <a:lstStyle/>
          <a:p>
            <a:r>
              <a:rPr lang="en-US" dirty="0"/>
              <a:t>The peg-word system is a mnemonic device that utilizes visual imagery and this simple jingle.</a:t>
            </a:r>
          </a:p>
          <a:p>
            <a:r>
              <a:rPr lang="en-US" dirty="0"/>
              <a:t>First, memorize the peg-word pairs on the right.</a:t>
            </a:r>
          </a:p>
        </p:txBody>
      </p:sp>
      <p:sp>
        <p:nvSpPr>
          <p:cNvPr id="3" name="Content Placeholder 2"/>
          <p:cNvSpPr>
            <a:spLocks noGrp="1"/>
          </p:cNvSpPr>
          <p:nvPr>
            <p:ph idx="1"/>
          </p:nvPr>
        </p:nvSpPr>
        <p:spPr>
          <a:xfrm>
            <a:off x="4926841" y="2321968"/>
            <a:ext cx="3849403" cy="4152521"/>
          </a:xfrm>
        </p:spPr>
        <p:txBody>
          <a:bodyPr/>
          <a:lstStyle/>
          <a:p>
            <a:r>
              <a:rPr lang="en-US" dirty="0"/>
              <a:t>One – bun </a:t>
            </a:r>
          </a:p>
          <a:p>
            <a:r>
              <a:rPr lang="en-US" dirty="0"/>
              <a:t>Two – shoe </a:t>
            </a:r>
          </a:p>
          <a:p>
            <a:r>
              <a:rPr lang="en-US" dirty="0"/>
              <a:t>Three-tree </a:t>
            </a:r>
          </a:p>
          <a:p>
            <a:r>
              <a:rPr lang="en-US" dirty="0"/>
              <a:t>Four-door </a:t>
            </a:r>
          </a:p>
          <a:p>
            <a:r>
              <a:rPr lang="en-US" dirty="0"/>
              <a:t>Five-bee hive</a:t>
            </a:r>
          </a:p>
          <a:p>
            <a:r>
              <a:rPr lang="en-US" dirty="0"/>
              <a:t>Six – sticks</a:t>
            </a:r>
          </a:p>
          <a:p>
            <a:r>
              <a:rPr lang="en-US" dirty="0"/>
              <a:t>Seven – heaven</a:t>
            </a:r>
          </a:p>
          <a:p>
            <a:r>
              <a:rPr lang="en-US" dirty="0"/>
              <a:t>Eight – gate</a:t>
            </a:r>
          </a:p>
          <a:p>
            <a:r>
              <a:rPr lang="en-US" dirty="0"/>
              <a:t>Nine – swine</a:t>
            </a:r>
          </a:p>
          <a:p>
            <a:r>
              <a:rPr lang="en-US" dirty="0"/>
              <a:t>Ten - hen</a:t>
            </a:r>
          </a:p>
        </p:txBody>
      </p:sp>
    </p:spTree>
    <p:extLst>
      <p:ext uri="{BB962C8B-B14F-4D97-AF65-F5344CB8AC3E}">
        <p14:creationId xmlns:p14="http://schemas.microsoft.com/office/powerpoint/2010/main" val="2285598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peg-word system work?</a:t>
            </a:r>
          </a:p>
        </p:txBody>
      </p:sp>
      <p:sp>
        <p:nvSpPr>
          <p:cNvPr id="3" name="Content Placeholder 2"/>
          <p:cNvSpPr>
            <a:spLocks noGrp="1"/>
          </p:cNvSpPr>
          <p:nvPr>
            <p:ph idx="1"/>
          </p:nvPr>
        </p:nvSpPr>
        <p:spPr>
          <a:xfrm>
            <a:off x="628650" y="1825624"/>
            <a:ext cx="8101584" cy="4779891"/>
          </a:xfrm>
        </p:spPr>
        <p:txBody>
          <a:bodyPr/>
          <a:lstStyle/>
          <a:p>
            <a:r>
              <a:rPr lang="en-US" dirty="0"/>
              <a:t>Next visually associate the peg-words with to-be-remembered items. Close your eyes and see the image you create.  Really focus on it.</a:t>
            </a:r>
          </a:p>
          <a:p>
            <a:endParaRPr lang="en-US" dirty="0"/>
          </a:p>
          <a:p>
            <a:r>
              <a:rPr lang="en-US" dirty="0"/>
              <a:t>Now let’s try a short grocery list to remember:</a:t>
            </a:r>
          </a:p>
          <a:p>
            <a:r>
              <a:rPr lang="en-US" dirty="0"/>
              <a:t>Carrots? Stick them into the imaginary </a:t>
            </a:r>
            <a:r>
              <a:rPr lang="en-US" b="1" dirty="0"/>
              <a:t>bun</a:t>
            </a:r>
            <a:r>
              <a:rPr lang="en-US" dirty="0"/>
              <a:t>. See it?</a:t>
            </a:r>
          </a:p>
          <a:p>
            <a:r>
              <a:rPr lang="en-US" dirty="0"/>
              <a:t>Milk? Fill the </a:t>
            </a:r>
            <a:r>
              <a:rPr lang="en-US" b="1" dirty="0"/>
              <a:t>shoe </a:t>
            </a:r>
            <a:r>
              <a:rPr lang="en-US" dirty="0"/>
              <a:t>with it. See it?</a:t>
            </a:r>
          </a:p>
          <a:p>
            <a:r>
              <a:rPr lang="en-US" dirty="0"/>
              <a:t>Paper towels? Lay them over the </a:t>
            </a:r>
            <a:r>
              <a:rPr lang="en-US" b="1" dirty="0"/>
              <a:t>tree</a:t>
            </a:r>
            <a:r>
              <a:rPr lang="en-US" dirty="0"/>
              <a:t> branch. See it?</a:t>
            </a:r>
          </a:p>
          <a:p>
            <a:endParaRPr lang="en-US" dirty="0"/>
          </a:p>
          <a:p>
            <a:r>
              <a:rPr lang="en-US" dirty="0"/>
              <a:t>Think </a:t>
            </a:r>
            <a:r>
              <a:rPr lang="en-US" i="1" dirty="0"/>
              <a:t>bun, shoe, tree </a:t>
            </a:r>
            <a:r>
              <a:rPr lang="en-US" dirty="0"/>
              <a:t>and you see their associated images: carrots, milk, paper towels.</a:t>
            </a:r>
          </a:p>
        </p:txBody>
      </p:sp>
    </p:spTree>
    <p:extLst>
      <p:ext uri="{BB962C8B-B14F-4D97-AF65-F5344CB8AC3E}">
        <p14:creationId xmlns:p14="http://schemas.microsoft.com/office/powerpoint/2010/main" val="319574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690370"/>
          </a:xfrm>
        </p:spPr>
        <p:txBody>
          <a:bodyPr>
            <a:normAutofit/>
          </a:bodyPr>
          <a:lstStyle/>
          <a:p>
            <a:r>
              <a:rPr lang="en-US" dirty="0"/>
              <a:t>Try the peg-word technique to memorize the </a:t>
            </a:r>
            <a:br>
              <a:rPr lang="en-US" dirty="0"/>
            </a:br>
            <a:r>
              <a:rPr lang="en-US" dirty="0"/>
              <a:t>  characteristics of the four stages of sleep from Module 23.</a:t>
            </a:r>
          </a:p>
        </p:txBody>
      </p:sp>
      <p:sp>
        <p:nvSpPr>
          <p:cNvPr id="3" name="Content Placeholder 2"/>
          <p:cNvSpPr>
            <a:spLocks noGrp="1"/>
          </p:cNvSpPr>
          <p:nvPr>
            <p:ph sz="quarter" idx="19"/>
          </p:nvPr>
        </p:nvSpPr>
        <p:spPr>
          <a:xfrm>
            <a:off x="628650" y="3271520"/>
            <a:ext cx="2586498" cy="3125593"/>
          </a:xfrm>
        </p:spPr>
        <p:txBody>
          <a:bodyPr/>
          <a:lstStyle/>
          <a:p>
            <a:r>
              <a:rPr lang="en-US" dirty="0"/>
              <a:t>One – bun </a:t>
            </a:r>
          </a:p>
          <a:p>
            <a:r>
              <a:rPr lang="en-US" dirty="0"/>
              <a:t>Two – shoe </a:t>
            </a:r>
          </a:p>
          <a:p>
            <a:r>
              <a:rPr lang="en-US" dirty="0"/>
              <a:t>Three-tree </a:t>
            </a:r>
          </a:p>
          <a:p>
            <a:r>
              <a:rPr lang="en-US" dirty="0"/>
              <a:t>Four-door </a:t>
            </a:r>
          </a:p>
        </p:txBody>
      </p:sp>
      <p:sp>
        <p:nvSpPr>
          <p:cNvPr id="4" name="Content Placeholder 3"/>
          <p:cNvSpPr>
            <a:spLocks noGrp="1"/>
          </p:cNvSpPr>
          <p:nvPr>
            <p:ph sz="quarter" idx="20"/>
          </p:nvPr>
        </p:nvSpPr>
        <p:spPr>
          <a:xfrm>
            <a:off x="3436374" y="3271520"/>
            <a:ext cx="5186926" cy="3125593"/>
          </a:xfrm>
        </p:spPr>
        <p:txBody>
          <a:bodyPr/>
          <a:lstStyle/>
          <a:p>
            <a:pPr algn="l"/>
            <a:r>
              <a:rPr lang="en-US" dirty="0"/>
              <a:t>NREM-1: hypnogogic sensations and hallucinations</a:t>
            </a:r>
          </a:p>
          <a:p>
            <a:pPr algn="l"/>
            <a:r>
              <a:rPr lang="en-US" dirty="0"/>
              <a:t>NREM-2: sleep spindles</a:t>
            </a:r>
          </a:p>
          <a:p>
            <a:pPr algn="l"/>
            <a:r>
              <a:rPr lang="en-US" dirty="0"/>
              <a:t>NREM-3: delta waves, hard to awaken</a:t>
            </a:r>
          </a:p>
          <a:p>
            <a:pPr algn="l"/>
            <a:r>
              <a:rPr lang="en-US" dirty="0"/>
              <a:t>REM: rapid eye movement, dreams, muscle paralysis</a:t>
            </a:r>
          </a:p>
        </p:txBody>
      </p:sp>
    </p:spTree>
    <p:extLst>
      <p:ext uri="{BB962C8B-B14F-4D97-AF65-F5344CB8AC3E}">
        <p14:creationId xmlns:p14="http://schemas.microsoft.com/office/powerpoint/2010/main" val="3178987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hierarchies aid retrieval?</a:t>
            </a:r>
          </a:p>
        </p:txBody>
      </p:sp>
      <p:sp>
        <p:nvSpPr>
          <p:cNvPr id="4" name="Content Placeholder 3"/>
          <p:cNvSpPr>
            <a:spLocks noGrp="1"/>
          </p:cNvSpPr>
          <p:nvPr>
            <p:ph sz="quarter" idx="13"/>
          </p:nvPr>
        </p:nvSpPr>
        <p:spPr>
          <a:xfrm>
            <a:off x="528638" y="4864099"/>
            <a:ext cx="8101012" cy="1836951"/>
          </a:xfrm>
        </p:spPr>
        <p:txBody>
          <a:bodyPr/>
          <a:lstStyle/>
          <a:p>
            <a:r>
              <a:rPr lang="en-US" dirty="0"/>
              <a:t>When we organize words or concepts into hierarchical groups, as illustrated here with some of the concepts from this section, we remember them better than when we see them presented randomly.</a:t>
            </a:r>
          </a:p>
        </p:txBody>
      </p:sp>
      <p:pic>
        <p:nvPicPr>
          <p:cNvPr id="5" name="Content Placeholder 4"/>
          <p:cNvPicPr>
            <a:picLocks noGrp="1" noChangeAspect="1"/>
          </p:cNvPicPr>
          <p:nvPr>
            <p:ph idx="1"/>
          </p:nvPr>
        </p:nvPicPr>
        <p:blipFill>
          <a:blip r:embed="rId2"/>
          <a:stretch>
            <a:fillRect/>
          </a:stretch>
        </p:blipFill>
        <p:spPr>
          <a:xfrm>
            <a:off x="1393553" y="2109289"/>
            <a:ext cx="6657143" cy="2257143"/>
          </a:xfrm>
          <a:prstGeom prst="rect">
            <a:avLst/>
          </a:prstGeom>
        </p:spPr>
      </p:pic>
    </p:spTree>
    <p:extLst>
      <p:ext uri="{BB962C8B-B14F-4D97-AF65-F5344CB8AC3E}">
        <p14:creationId xmlns:p14="http://schemas.microsoft.com/office/powerpoint/2010/main" val="2087477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022350"/>
          </a:xfrm>
        </p:spPr>
        <p:txBody>
          <a:bodyPr>
            <a:normAutofit/>
          </a:bodyPr>
          <a:lstStyle/>
          <a:p>
            <a:r>
              <a:rPr lang="en-US" dirty="0"/>
              <a:t>How would you use hierarchies to group this list of grocery items?</a:t>
            </a:r>
          </a:p>
        </p:txBody>
      </p:sp>
      <p:sp>
        <p:nvSpPr>
          <p:cNvPr id="4" name="Content Placeholder 3"/>
          <p:cNvSpPr>
            <a:spLocks noGrp="1"/>
          </p:cNvSpPr>
          <p:nvPr>
            <p:ph sz="quarter" idx="19"/>
          </p:nvPr>
        </p:nvSpPr>
        <p:spPr>
          <a:xfrm>
            <a:off x="628650" y="2715904"/>
            <a:ext cx="7994650" cy="2452996"/>
          </a:xfrm>
        </p:spPr>
        <p:txBody>
          <a:bodyPr/>
          <a:lstStyle/>
          <a:p>
            <a:r>
              <a:rPr lang="en-US" dirty="0"/>
              <a:t>Carrots, yogurt, pretzels, orange juice, bananas, milk, eggs, oranges, beans, chicken, bacon, cheese, crackers, popcorn, red peppers, sour cream.</a:t>
            </a:r>
          </a:p>
        </p:txBody>
      </p:sp>
      <p:sp>
        <p:nvSpPr>
          <p:cNvPr id="3" name="Text Placeholder 2"/>
          <p:cNvSpPr>
            <a:spLocks noGrp="1"/>
          </p:cNvSpPr>
          <p:nvPr>
            <p:ph type="body" sz="quarter" idx="18"/>
          </p:nvPr>
        </p:nvSpPr>
        <p:spPr>
          <a:xfrm>
            <a:off x="628650" y="5691686"/>
            <a:ext cx="7994650" cy="762000"/>
          </a:xfrm>
        </p:spPr>
        <p:txBody>
          <a:bodyPr/>
          <a:lstStyle/>
          <a:p>
            <a:r>
              <a:rPr lang="en-US" dirty="0"/>
              <a:t>Categorizing items into hierarchies increases recall.</a:t>
            </a:r>
          </a:p>
        </p:txBody>
      </p:sp>
    </p:spTree>
    <p:extLst>
      <p:ext uri="{BB962C8B-B14F-4D97-AF65-F5344CB8AC3E}">
        <p14:creationId xmlns:p14="http://schemas.microsoft.com/office/powerpoint/2010/main" val="3016483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022350"/>
          </a:xfrm>
        </p:spPr>
        <p:txBody>
          <a:bodyPr>
            <a:normAutofit/>
          </a:bodyPr>
          <a:lstStyle/>
          <a:p>
            <a:r>
              <a:rPr lang="en-US" dirty="0"/>
              <a:t>How would you use hierarchies to group this list of grocery items? Cont.</a:t>
            </a:r>
          </a:p>
        </p:txBody>
      </p:sp>
      <p:sp>
        <p:nvSpPr>
          <p:cNvPr id="4" name="Content Placeholder 3"/>
          <p:cNvSpPr>
            <a:spLocks noGrp="1"/>
          </p:cNvSpPr>
          <p:nvPr>
            <p:ph sz="quarter" idx="19"/>
          </p:nvPr>
        </p:nvSpPr>
        <p:spPr>
          <a:xfrm>
            <a:off x="628650" y="2715904"/>
            <a:ext cx="7994650" cy="2729856"/>
          </a:xfrm>
        </p:spPr>
        <p:txBody>
          <a:bodyPr/>
          <a:lstStyle/>
          <a:p>
            <a:r>
              <a:rPr lang="en-US" dirty="0"/>
              <a:t>Did you make categories such as: </a:t>
            </a:r>
          </a:p>
          <a:p>
            <a:r>
              <a:rPr lang="en-US" dirty="0"/>
              <a:t>PRODUCE: carrots, oranges, beans, red peppers, bananas</a:t>
            </a:r>
          </a:p>
          <a:p>
            <a:r>
              <a:rPr lang="en-US" dirty="0"/>
              <a:t>DAIRY: milk, eggs, sour cream, yogurt, cheese</a:t>
            </a:r>
          </a:p>
          <a:p>
            <a:r>
              <a:rPr lang="en-US" dirty="0"/>
              <a:t>MEAT: bacon, chicken produce</a:t>
            </a:r>
          </a:p>
          <a:p>
            <a:r>
              <a:rPr lang="en-US" dirty="0"/>
              <a:t>SNACKS: pretzels, crackers, popcorn</a:t>
            </a:r>
          </a:p>
        </p:txBody>
      </p:sp>
      <p:sp>
        <p:nvSpPr>
          <p:cNvPr id="3" name="Text Placeholder 2"/>
          <p:cNvSpPr>
            <a:spLocks noGrp="1"/>
          </p:cNvSpPr>
          <p:nvPr>
            <p:ph type="body" sz="quarter" idx="18"/>
          </p:nvPr>
        </p:nvSpPr>
        <p:spPr>
          <a:xfrm>
            <a:off x="628650" y="5691686"/>
            <a:ext cx="7994650" cy="762000"/>
          </a:xfrm>
        </p:spPr>
        <p:txBody>
          <a:bodyPr/>
          <a:lstStyle/>
          <a:p>
            <a:r>
              <a:rPr lang="en-US" dirty="0"/>
              <a:t>Where did you place ‘orange juice’?</a:t>
            </a:r>
          </a:p>
        </p:txBody>
      </p:sp>
    </p:spTree>
    <p:extLst>
      <p:ext uri="{BB962C8B-B14F-4D97-AF65-F5344CB8AC3E}">
        <p14:creationId xmlns:p14="http://schemas.microsoft.com/office/powerpoint/2010/main" val="1919851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022350"/>
          </a:xfrm>
        </p:spPr>
        <p:txBody>
          <a:bodyPr>
            <a:normAutofit/>
          </a:bodyPr>
          <a:lstStyle/>
          <a:p>
            <a:r>
              <a:rPr lang="en-US" dirty="0"/>
              <a:t>How would you use hierarchies to group the information on memory in this Unit?</a:t>
            </a:r>
          </a:p>
        </p:txBody>
      </p:sp>
      <p:sp>
        <p:nvSpPr>
          <p:cNvPr id="4" name="Content Placeholder 3"/>
          <p:cNvSpPr>
            <a:spLocks noGrp="1"/>
          </p:cNvSpPr>
          <p:nvPr>
            <p:ph sz="quarter" idx="19"/>
          </p:nvPr>
        </p:nvSpPr>
        <p:spPr>
          <a:xfrm>
            <a:off x="628650" y="2715904"/>
            <a:ext cx="7994650" cy="2452996"/>
          </a:xfrm>
        </p:spPr>
        <p:txBody>
          <a:bodyPr/>
          <a:lstStyle/>
          <a:p>
            <a:r>
              <a:rPr lang="en-US" dirty="0"/>
              <a:t>long-term memory, short-term memory, working memory, sensory memory, explicit and implicit memory, iconic and echoic imagery</a:t>
            </a:r>
          </a:p>
        </p:txBody>
      </p:sp>
      <p:sp>
        <p:nvSpPr>
          <p:cNvPr id="3" name="Text Placeholder 2"/>
          <p:cNvSpPr>
            <a:spLocks noGrp="1"/>
          </p:cNvSpPr>
          <p:nvPr>
            <p:ph type="body" sz="quarter" idx="18"/>
          </p:nvPr>
        </p:nvSpPr>
        <p:spPr>
          <a:xfrm>
            <a:off x="628650" y="5691686"/>
            <a:ext cx="7994650" cy="762000"/>
          </a:xfrm>
        </p:spPr>
        <p:txBody>
          <a:bodyPr/>
          <a:lstStyle/>
          <a:p>
            <a:r>
              <a:rPr lang="en-US" dirty="0"/>
              <a:t>Categorizing items into hierarchies increases recall.</a:t>
            </a:r>
          </a:p>
        </p:txBody>
      </p:sp>
    </p:spTree>
    <p:extLst>
      <p:ext uri="{BB962C8B-B14F-4D97-AF65-F5344CB8AC3E}">
        <p14:creationId xmlns:p14="http://schemas.microsoft.com/office/powerpoint/2010/main" val="191180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spacing effect impact memory retrieval?</a:t>
            </a:r>
          </a:p>
        </p:txBody>
      </p:sp>
      <p:sp>
        <p:nvSpPr>
          <p:cNvPr id="3" name="Content Placeholder 2"/>
          <p:cNvSpPr>
            <a:spLocks noGrp="1"/>
          </p:cNvSpPr>
          <p:nvPr>
            <p:ph idx="1"/>
          </p:nvPr>
        </p:nvSpPr>
        <p:spPr>
          <a:xfrm>
            <a:off x="628650" y="1825624"/>
            <a:ext cx="8101584" cy="4711653"/>
          </a:xfrm>
        </p:spPr>
        <p:txBody>
          <a:bodyPr/>
          <a:lstStyle/>
          <a:p>
            <a:r>
              <a:rPr lang="en-US" dirty="0"/>
              <a:t>The </a:t>
            </a:r>
            <a:r>
              <a:rPr lang="en-US" b="1" i="1" dirty="0"/>
              <a:t>spacing effect </a:t>
            </a:r>
            <a:r>
              <a:rPr lang="en-US" dirty="0"/>
              <a:t>is the tendency for </a:t>
            </a:r>
            <a:r>
              <a:rPr lang="en-US" i="1" dirty="0"/>
              <a:t>distributed </a:t>
            </a:r>
            <a:r>
              <a:rPr lang="en-US" dirty="0"/>
              <a:t>study or practice to yield better long-term retention than is achieved through </a:t>
            </a:r>
            <a:r>
              <a:rPr lang="en-US" i="1" dirty="0"/>
              <a:t>massed </a:t>
            </a:r>
            <a:r>
              <a:rPr lang="en-US" dirty="0"/>
              <a:t>study or practice.</a:t>
            </a:r>
          </a:p>
          <a:p>
            <a:endParaRPr lang="en-US" dirty="0"/>
          </a:p>
          <a:p>
            <a:r>
              <a:rPr lang="en-US" i="1" dirty="0"/>
              <a:t>Massed practice </a:t>
            </a:r>
            <a:r>
              <a:rPr lang="en-US" dirty="0"/>
              <a:t>(cramming) can produce speedy short-term learning and a feeling of confidence. </a:t>
            </a:r>
          </a:p>
          <a:p>
            <a:r>
              <a:rPr lang="en-US" dirty="0"/>
              <a:t>But to paraphrase </a:t>
            </a:r>
            <a:r>
              <a:rPr lang="en-US" dirty="0" err="1"/>
              <a:t>Ebbinghaus</a:t>
            </a:r>
            <a:r>
              <a:rPr lang="en-US" dirty="0"/>
              <a:t> (1885), those who learn quickly also forget quickly. </a:t>
            </a:r>
          </a:p>
          <a:p>
            <a:endParaRPr lang="en-US" dirty="0"/>
          </a:p>
          <a:p>
            <a:r>
              <a:rPr lang="en-US" i="1" dirty="0"/>
              <a:t>Distributed practice </a:t>
            </a:r>
            <a:r>
              <a:rPr lang="en-US" dirty="0"/>
              <a:t>produces better long-term recall.</a:t>
            </a:r>
          </a:p>
        </p:txBody>
      </p:sp>
    </p:spTree>
    <p:extLst>
      <p:ext uri="{BB962C8B-B14F-4D97-AF65-F5344CB8AC3E}">
        <p14:creationId xmlns:p14="http://schemas.microsoft.com/office/powerpoint/2010/main" val="1477466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testing effect impact memory retrieval?</a:t>
            </a:r>
          </a:p>
        </p:txBody>
      </p:sp>
      <p:sp>
        <p:nvSpPr>
          <p:cNvPr id="3" name="Content Placeholder 2"/>
          <p:cNvSpPr>
            <a:spLocks noGrp="1"/>
          </p:cNvSpPr>
          <p:nvPr>
            <p:ph idx="1"/>
          </p:nvPr>
        </p:nvSpPr>
        <p:spPr/>
        <p:txBody>
          <a:bodyPr/>
          <a:lstStyle/>
          <a:p>
            <a:r>
              <a:rPr lang="en-US" dirty="0"/>
              <a:t>One effective way to distribute practice is </a:t>
            </a:r>
            <a:r>
              <a:rPr lang="en-US" i="1" dirty="0"/>
              <a:t>repeated </a:t>
            </a:r>
            <a:r>
              <a:rPr lang="en-US" dirty="0"/>
              <a:t>self-testing, a phenomenon that researchers </a:t>
            </a:r>
          </a:p>
          <a:p>
            <a:r>
              <a:rPr lang="en-US" dirty="0" err="1"/>
              <a:t>Roediger</a:t>
            </a:r>
            <a:r>
              <a:rPr lang="en-US" dirty="0"/>
              <a:t> and Jeffrey </a:t>
            </a:r>
            <a:r>
              <a:rPr lang="en-US" dirty="0" err="1"/>
              <a:t>Karpicke</a:t>
            </a:r>
            <a:r>
              <a:rPr lang="en-US" dirty="0"/>
              <a:t> (2006) have called the </a:t>
            </a:r>
          </a:p>
          <a:p>
            <a:r>
              <a:rPr lang="en-US" b="1" i="1" dirty="0"/>
              <a:t>testing effect</a:t>
            </a:r>
            <a:r>
              <a:rPr lang="en-US" i="1" dirty="0"/>
              <a:t>. </a:t>
            </a:r>
          </a:p>
          <a:p>
            <a:endParaRPr lang="en-US" dirty="0"/>
          </a:p>
          <a:p>
            <a:r>
              <a:rPr lang="en-US" dirty="0"/>
              <a:t>Testing does more than assess learning and memory: it improves them. </a:t>
            </a:r>
          </a:p>
          <a:p>
            <a:r>
              <a:rPr lang="en-US" sz="2000" i="1" dirty="0"/>
              <a:t>(Brown et al., 2014; Pan et al., 2015; Trumbo et al., 2016)</a:t>
            </a:r>
          </a:p>
        </p:txBody>
      </p:sp>
    </p:spTree>
    <p:extLst>
      <p:ext uri="{BB962C8B-B14F-4D97-AF65-F5344CB8AC3E}">
        <p14:creationId xmlns:p14="http://schemas.microsoft.com/office/powerpoint/2010/main" val="4567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4" name="Content Placeholder 3"/>
          <p:cNvSpPr>
            <a:spLocks noGrp="1"/>
          </p:cNvSpPr>
          <p:nvPr>
            <p:ph sz="quarter" idx="13"/>
          </p:nvPr>
        </p:nvSpPr>
        <p:spPr/>
        <p:txBody>
          <a:bodyPr/>
          <a:lstStyle/>
          <a:p>
            <a:r>
              <a:rPr lang="en-US" dirty="0"/>
              <a:t>a progressive neurodegeneration and fatal condition</a:t>
            </a:r>
          </a:p>
        </p:txBody>
      </p:sp>
      <p:pic>
        <p:nvPicPr>
          <p:cNvPr id="5" name="Content Placeholder 4"/>
          <p:cNvPicPr>
            <a:picLocks noGrp="1" noChangeAspect="1"/>
          </p:cNvPicPr>
          <p:nvPr>
            <p:ph idx="1"/>
          </p:nvPr>
        </p:nvPicPr>
        <p:blipFill>
          <a:blip r:embed="rId2"/>
          <a:stretch>
            <a:fillRect/>
          </a:stretch>
        </p:blipFill>
        <p:spPr>
          <a:xfrm>
            <a:off x="2795809" y="1848022"/>
            <a:ext cx="3552381" cy="2752381"/>
          </a:xfrm>
          <a:prstGeom prst="rect">
            <a:avLst/>
          </a:prstGeom>
        </p:spPr>
      </p:pic>
    </p:spTree>
    <p:extLst>
      <p:ext uri="{BB962C8B-B14F-4D97-AF65-F5344CB8AC3E}">
        <p14:creationId xmlns:p14="http://schemas.microsoft.com/office/powerpoint/2010/main" val="2328741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best strategy for learning?</a:t>
            </a:r>
          </a:p>
        </p:txBody>
      </p:sp>
      <p:sp>
        <p:nvSpPr>
          <p:cNvPr id="3" name="Content Placeholder 2"/>
          <p:cNvSpPr>
            <a:spLocks noGrp="1"/>
          </p:cNvSpPr>
          <p:nvPr>
            <p:ph idx="1"/>
          </p:nvPr>
        </p:nvSpPr>
        <p:spPr/>
        <p:txBody>
          <a:bodyPr/>
          <a:lstStyle/>
          <a:p>
            <a:r>
              <a:rPr lang="en-US" dirty="0"/>
              <a:t>“Two techniques that students</a:t>
            </a:r>
          </a:p>
          <a:p>
            <a:r>
              <a:rPr lang="en-US" dirty="0"/>
              <a:t>frequently report using for studying—</a:t>
            </a:r>
          </a:p>
          <a:p>
            <a:r>
              <a:rPr lang="en-US" dirty="0"/>
              <a:t>highlighting (or underlining) text and rereading</a:t>
            </a:r>
          </a:p>
          <a:p>
            <a:r>
              <a:rPr lang="en-US" dirty="0"/>
              <a:t>text—[have been found] ineffective.” </a:t>
            </a:r>
          </a:p>
          <a:p>
            <a:endParaRPr lang="en-US" dirty="0"/>
          </a:p>
          <a:p>
            <a:r>
              <a:rPr lang="en-US" dirty="0"/>
              <a:t>Happily, “retrieval practice (or testing) is a powerful</a:t>
            </a:r>
          </a:p>
          <a:p>
            <a:r>
              <a:rPr lang="en-US" dirty="0"/>
              <a:t>and general strategy for learning.”</a:t>
            </a:r>
          </a:p>
          <a:p>
            <a:endParaRPr lang="en-US" dirty="0"/>
          </a:p>
          <a:p>
            <a:r>
              <a:rPr lang="en-US" sz="2000" i="1" dirty="0" err="1"/>
              <a:t>Roediger</a:t>
            </a:r>
            <a:r>
              <a:rPr lang="en-US" sz="2000" i="1" dirty="0"/>
              <a:t> (2013)</a:t>
            </a:r>
          </a:p>
        </p:txBody>
      </p:sp>
    </p:spTree>
    <p:extLst>
      <p:ext uri="{BB962C8B-B14F-4D97-AF65-F5344CB8AC3E}">
        <p14:creationId xmlns:p14="http://schemas.microsoft.com/office/powerpoint/2010/main" val="110183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levels of processing?</a:t>
            </a:r>
          </a:p>
        </p:txBody>
      </p:sp>
      <p:sp>
        <p:nvSpPr>
          <p:cNvPr id="3" name="Text Placeholder 2"/>
          <p:cNvSpPr>
            <a:spLocks noGrp="1"/>
          </p:cNvSpPr>
          <p:nvPr>
            <p:ph type="body" idx="1"/>
          </p:nvPr>
        </p:nvSpPr>
        <p:spPr/>
        <p:txBody>
          <a:bodyPr/>
          <a:lstStyle/>
          <a:p>
            <a:r>
              <a:rPr lang="en-US" b="1" i="1" dirty="0"/>
              <a:t>Shallow processing</a:t>
            </a:r>
          </a:p>
        </p:txBody>
      </p:sp>
      <p:sp>
        <p:nvSpPr>
          <p:cNvPr id="4" name="Content Placeholder 3"/>
          <p:cNvSpPr>
            <a:spLocks noGrp="1"/>
          </p:cNvSpPr>
          <p:nvPr>
            <p:ph sz="half" idx="2"/>
          </p:nvPr>
        </p:nvSpPr>
        <p:spPr/>
        <p:txBody>
          <a:bodyPr/>
          <a:lstStyle/>
          <a:p>
            <a:r>
              <a:rPr lang="en-US" dirty="0"/>
              <a:t>encoding</a:t>
            </a:r>
          </a:p>
          <a:p>
            <a:r>
              <a:rPr lang="en-US" dirty="0"/>
              <a:t>on a basic level, based on the structure or appearance of words</a:t>
            </a:r>
          </a:p>
        </p:txBody>
      </p:sp>
      <p:sp>
        <p:nvSpPr>
          <p:cNvPr id="5" name="Text Placeholder 4"/>
          <p:cNvSpPr>
            <a:spLocks noGrp="1"/>
          </p:cNvSpPr>
          <p:nvPr>
            <p:ph type="body" sz="quarter" idx="3"/>
          </p:nvPr>
        </p:nvSpPr>
        <p:spPr/>
        <p:txBody>
          <a:bodyPr/>
          <a:lstStyle/>
          <a:p>
            <a:r>
              <a:rPr lang="en-US" b="1" i="1" dirty="0"/>
              <a:t>Deep processing</a:t>
            </a:r>
          </a:p>
        </p:txBody>
      </p:sp>
      <p:sp>
        <p:nvSpPr>
          <p:cNvPr id="6" name="Content Placeholder 5"/>
          <p:cNvSpPr>
            <a:spLocks noGrp="1"/>
          </p:cNvSpPr>
          <p:nvPr>
            <p:ph sz="quarter" idx="4"/>
          </p:nvPr>
        </p:nvSpPr>
        <p:spPr/>
        <p:txBody>
          <a:bodyPr/>
          <a:lstStyle/>
          <a:p>
            <a:r>
              <a:rPr lang="en-US" dirty="0"/>
              <a:t>encoding</a:t>
            </a:r>
          </a:p>
          <a:p>
            <a:r>
              <a:rPr lang="en-US" dirty="0"/>
              <a:t>semantically, based on the</a:t>
            </a:r>
          </a:p>
          <a:p>
            <a:r>
              <a:rPr lang="en-US" dirty="0"/>
              <a:t>meaning of the words; tends to yield the best retention</a:t>
            </a:r>
          </a:p>
        </p:txBody>
      </p:sp>
      <p:pic>
        <p:nvPicPr>
          <p:cNvPr id="7" name="Picture 6" descr="decorative"/>
          <p:cNvPicPr>
            <a:picLocks noChangeAspect="1"/>
          </p:cNvPicPr>
          <p:nvPr/>
        </p:nvPicPr>
        <p:blipFill>
          <a:blip r:embed="rId2"/>
          <a:stretch>
            <a:fillRect/>
          </a:stretch>
        </p:blipFill>
        <p:spPr>
          <a:xfrm>
            <a:off x="574058" y="392422"/>
            <a:ext cx="688908" cy="695004"/>
          </a:xfrm>
          <a:prstGeom prst="rect">
            <a:avLst/>
          </a:prstGeom>
        </p:spPr>
      </p:pic>
    </p:spTree>
    <p:extLst>
      <p:ext uri="{BB962C8B-B14F-4D97-AF65-F5344CB8AC3E}">
        <p14:creationId xmlns:p14="http://schemas.microsoft.com/office/powerpoint/2010/main" val="2767558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Rapidly answer the following questions:</a:t>
            </a:r>
          </a:p>
        </p:txBody>
      </p:sp>
      <p:sp>
        <p:nvSpPr>
          <p:cNvPr id="3" name="Text Placeholder 2"/>
          <p:cNvSpPr>
            <a:spLocks noGrp="1"/>
          </p:cNvSpPr>
          <p:nvPr>
            <p:ph type="body" sz="quarter" idx="18"/>
          </p:nvPr>
        </p:nvSpPr>
        <p:spPr>
          <a:xfrm>
            <a:off x="628650" y="4570157"/>
            <a:ext cx="7994650" cy="1965416"/>
          </a:xfrm>
        </p:spPr>
        <p:txBody>
          <a:bodyPr>
            <a:normAutofit lnSpcReduction="10000"/>
          </a:bodyPr>
          <a:lstStyle/>
          <a:p>
            <a:r>
              <a:rPr lang="en-US" dirty="0"/>
              <a:t>Fergus Craik and </a:t>
            </a:r>
            <a:r>
              <a:rPr lang="en-US" dirty="0" err="1"/>
              <a:t>Endel</a:t>
            </a:r>
            <a:r>
              <a:rPr lang="en-US" dirty="0"/>
              <a:t> </a:t>
            </a:r>
            <a:r>
              <a:rPr lang="en-US" dirty="0" err="1"/>
              <a:t>Tulving’s</a:t>
            </a:r>
            <a:r>
              <a:rPr lang="en-US" dirty="0"/>
              <a:t> work on processing levels showed the deeper, semantic processing triggered by the third question yielded better recall than did the shallower processing elicited by the second or first question.</a:t>
            </a:r>
          </a:p>
        </p:txBody>
      </p:sp>
      <p:pic>
        <p:nvPicPr>
          <p:cNvPr id="5" name="Content Placeholder 4"/>
          <p:cNvPicPr>
            <a:picLocks noGrp="1" noChangeAspect="1"/>
          </p:cNvPicPr>
          <p:nvPr>
            <p:ph sz="quarter" idx="19"/>
          </p:nvPr>
        </p:nvPicPr>
        <p:blipFill>
          <a:blip r:embed="rId2"/>
          <a:stretch>
            <a:fillRect/>
          </a:stretch>
        </p:blipFill>
        <p:spPr>
          <a:xfrm>
            <a:off x="628650" y="2497540"/>
            <a:ext cx="7936993" cy="1805515"/>
          </a:xfrm>
          <a:prstGeom prst="rect">
            <a:avLst/>
          </a:prstGeom>
        </p:spPr>
      </p:pic>
    </p:spTree>
    <p:extLst>
      <p:ext uri="{BB962C8B-B14F-4D97-AF65-F5344CB8AC3E}">
        <p14:creationId xmlns:p14="http://schemas.microsoft.com/office/powerpoint/2010/main" val="4248152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What Would You Answer?</a:t>
            </a:r>
          </a:p>
        </p:txBody>
      </p:sp>
      <p:sp>
        <p:nvSpPr>
          <p:cNvPr id="3" name="Content Placeholder 2"/>
          <p:cNvSpPr>
            <a:spLocks noGrp="1"/>
          </p:cNvSpPr>
          <p:nvPr>
            <p:ph sz="quarter" idx="19"/>
          </p:nvPr>
        </p:nvSpPr>
        <p:spPr>
          <a:xfrm>
            <a:off x="962406" y="2003172"/>
            <a:ext cx="7653528" cy="4274798"/>
          </a:xfrm>
        </p:spPr>
        <p:txBody>
          <a:bodyPr/>
          <a:lstStyle/>
          <a:p>
            <a:r>
              <a:rPr lang="en-US" b="1" dirty="0"/>
              <a:t>Which of the following is most likely to lead to semantic encoding of a list of words?</a:t>
            </a:r>
          </a:p>
          <a:p>
            <a:endParaRPr lang="en-US" dirty="0"/>
          </a:p>
          <a:p>
            <a:pPr algn="l"/>
            <a:r>
              <a:rPr lang="en-US" dirty="0"/>
              <a:t>A. thinking about how the words relate to your own life</a:t>
            </a:r>
          </a:p>
          <a:p>
            <a:pPr algn="l"/>
            <a:r>
              <a:rPr lang="en-US" dirty="0"/>
              <a:t>B. practicing the words for a single extended period</a:t>
            </a:r>
          </a:p>
          <a:p>
            <a:pPr algn="l"/>
            <a:r>
              <a:rPr lang="en-US" dirty="0"/>
              <a:t>C. breaking up the practice into several relatively short</a:t>
            </a:r>
          </a:p>
          <a:p>
            <a:pPr algn="l"/>
            <a:r>
              <a:rPr lang="en-US" dirty="0"/>
              <a:t>	sessions</a:t>
            </a:r>
          </a:p>
          <a:p>
            <a:pPr algn="l"/>
            <a:r>
              <a:rPr lang="en-US" dirty="0"/>
              <a:t>D. noticing where in a sentence the words appear</a:t>
            </a:r>
          </a:p>
          <a:p>
            <a:pPr algn="l"/>
            <a:r>
              <a:rPr lang="en-US" dirty="0"/>
              <a:t>E. focusing on the number of vowels and consonants</a:t>
            </a:r>
          </a:p>
          <a:p>
            <a:pPr algn="l"/>
            <a:r>
              <a:rPr lang="en-US" dirty="0"/>
              <a:t>	in the words</a:t>
            </a:r>
          </a:p>
        </p:txBody>
      </p:sp>
    </p:spTree>
    <p:extLst>
      <p:ext uri="{BB962C8B-B14F-4D97-AF65-F5344CB8AC3E}">
        <p14:creationId xmlns:p14="http://schemas.microsoft.com/office/powerpoint/2010/main" val="3196141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702818" y="1981868"/>
            <a:ext cx="8101584" cy="4296102"/>
          </a:xfrm>
          <a:solidFill>
            <a:srgbClr val="E7D9B1"/>
          </a:solidFill>
          <a:ln w="76200">
            <a:solidFill>
              <a:schemeClr val="accent4"/>
            </a:solidFill>
          </a:ln>
        </p:spPr>
        <p:txBody>
          <a:bodyPr>
            <a:normAutofit/>
          </a:bodyPr>
          <a:lstStyle/>
          <a:p>
            <a:r>
              <a:rPr lang="en-US" sz="2400" dirty="0"/>
              <a:t>Are you often pressed for time?</a:t>
            </a:r>
          </a:p>
          <a:p>
            <a:endParaRPr lang="en-US" sz="2400" dirty="0"/>
          </a:p>
          <a:p>
            <a:r>
              <a:rPr lang="en-US" sz="2400" dirty="0"/>
              <a:t>The most effective way to cut down on the amount of time you need to spend studying is to increase the meaningfulness of the material. </a:t>
            </a:r>
          </a:p>
          <a:p>
            <a:endParaRPr lang="en-US" sz="2400" dirty="0"/>
          </a:p>
          <a:p>
            <a:r>
              <a:rPr lang="en-US" sz="2400" dirty="0"/>
              <a:t>If you can relate the material to your own life—and</a:t>
            </a:r>
          </a:p>
          <a:p>
            <a:r>
              <a:rPr lang="en-US" sz="2400" dirty="0"/>
              <a:t>that’s pretty easy when you’re studying psychology—it takes less time to master it. </a:t>
            </a:r>
          </a:p>
          <a:p>
            <a:endParaRPr lang="en-US" sz="2400" dirty="0"/>
          </a:p>
          <a:p>
            <a:r>
              <a:rPr lang="en-US" sz="2400" dirty="0"/>
              <a:t>Use this tip while studying for the AP</a:t>
            </a:r>
            <a:r>
              <a:rPr lang="en-US" sz="2400" baseline="30000" dirty="0"/>
              <a:t>®</a:t>
            </a:r>
            <a:r>
              <a:rPr lang="en-US" sz="2400" dirty="0"/>
              <a:t> exam.</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3783866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I make material meaningful?</a:t>
            </a:r>
          </a:p>
        </p:txBody>
      </p:sp>
      <p:sp>
        <p:nvSpPr>
          <p:cNvPr id="3" name="Content Placeholder 2"/>
          <p:cNvSpPr>
            <a:spLocks noGrp="1"/>
          </p:cNvSpPr>
          <p:nvPr>
            <p:ph idx="1"/>
          </p:nvPr>
        </p:nvSpPr>
        <p:spPr>
          <a:xfrm>
            <a:off x="628650" y="1825624"/>
            <a:ext cx="8101584" cy="4575175"/>
          </a:xfrm>
        </p:spPr>
        <p:txBody>
          <a:bodyPr/>
          <a:lstStyle/>
          <a:p>
            <a:r>
              <a:rPr lang="en-US" dirty="0"/>
              <a:t>From his experiments on himself, </a:t>
            </a:r>
            <a:r>
              <a:rPr lang="en-US" dirty="0" err="1"/>
              <a:t>Ebbinghaus</a:t>
            </a:r>
            <a:r>
              <a:rPr lang="en-US" dirty="0"/>
              <a:t> estimated that, compared with learning nonsense syllables, learning meaningful material required 1/10</a:t>
            </a:r>
            <a:r>
              <a:rPr lang="en-US" baseline="30000" dirty="0"/>
              <a:t>th</a:t>
            </a:r>
            <a:r>
              <a:rPr lang="en-US" dirty="0"/>
              <a:t> the effort. </a:t>
            </a:r>
          </a:p>
          <a:p>
            <a:endParaRPr lang="en-US" dirty="0"/>
          </a:p>
          <a:p>
            <a:r>
              <a:rPr lang="en-US" dirty="0"/>
              <a:t>As memory researcher Wayne </a:t>
            </a:r>
            <a:r>
              <a:rPr lang="en-US" dirty="0" err="1"/>
              <a:t>Wickelgren</a:t>
            </a:r>
            <a:r>
              <a:rPr lang="en-US" dirty="0"/>
              <a:t> noted, “</a:t>
            </a:r>
            <a:r>
              <a:rPr lang="en-US" i="1" dirty="0"/>
              <a:t>The time you spend thinking about material you are reading and relating it to previously stored material is about the most useful thing you can do in learning any new subject matter.”</a:t>
            </a:r>
          </a:p>
        </p:txBody>
      </p:sp>
    </p:spTree>
    <p:extLst>
      <p:ext uri="{BB962C8B-B14F-4D97-AF65-F5344CB8AC3E}">
        <p14:creationId xmlns:p14="http://schemas.microsoft.com/office/powerpoint/2010/main" val="2798921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self-reference effect?</a:t>
            </a:r>
          </a:p>
        </p:txBody>
      </p:sp>
      <p:sp>
        <p:nvSpPr>
          <p:cNvPr id="3" name="Content Placeholder 2"/>
          <p:cNvSpPr>
            <a:spLocks noGrp="1"/>
          </p:cNvSpPr>
          <p:nvPr>
            <p:ph idx="1"/>
          </p:nvPr>
        </p:nvSpPr>
        <p:spPr>
          <a:xfrm>
            <a:off x="628650" y="1825624"/>
            <a:ext cx="8101584" cy="4717415"/>
          </a:xfrm>
        </p:spPr>
        <p:txBody>
          <a:bodyPr/>
          <a:lstStyle/>
          <a:p>
            <a:r>
              <a:rPr lang="en-US" dirty="0"/>
              <a:t>Most people excel at remembering personally relevant information. </a:t>
            </a:r>
          </a:p>
          <a:p>
            <a:r>
              <a:rPr lang="en-US" dirty="0"/>
              <a:t>Asked how well certain adjectives describe someone else, we often forget them; asked how well the adjectives describe us, we often remember them. </a:t>
            </a:r>
          </a:p>
          <a:p>
            <a:endParaRPr lang="en-US" dirty="0"/>
          </a:p>
          <a:p>
            <a:r>
              <a:rPr lang="en-US" dirty="0"/>
              <a:t>This tendency, called the </a:t>
            </a:r>
            <a:r>
              <a:rPr lang="en-US" i="1" dirty="0"/>
              <a:t>self-reference</a:t>
            </a:r>
          </a:p>
          <a:p>
            <a:r>
              <a:rPr lang="en-US" i="1" dirty="0"/>
              <a:t>effect, </a:t>
            </a:r>
            <a:r>
              <a:rPr lang="en-US" dirty="0"/>
              <a:t>is especially strong in members of individualist Western cultures. </a:t>
            </a:r>
          </a:p>
          <a:p>
            <a:r>
              <a:rPr lang="en-US" sz="2000" i="1" dirty="0"/>
              <a:t>(Symons &amp; Johnson, 1997; </a:t>
            </a:r>
            <a:r>
              <a:rPr lang="en-US" sz="2000" i="1" dirty="0" err="1"/>
              <a:t>Wagar</a:t>
            </a:r>
            <a:r>
              <a:rPr lang="en-US" sz="2000" i="1" dirty="0"/>
              <a:t> &amp; Cohen, 2003)</a:t>
            </a:r>
          </a:p>
        </p:txBody>
      </p:sp>
    </p:spTree>
    <p:extLst>
      <p:ext uri="{BB962C8B-B14F-4D97-AF65-F5344CB8AC3E}">
        <p14:creationId xmlns:p14="http://schemas.microsoft.com/office/powerpoint/2010/main" val="2347146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C58BB9-9A6A-46E3-A355-7EBD5DFF8647}"/>
              </a:ext>
            </a:extLst>
          </p:cNvPr>
          <p:cNvSpPr>
            <a:spLocks noGrp="1"/>
          </p:cNvSpPr>
          <p:nvPr>
            <p:ph type="title"/>
          </p:nvPr>
        </p:nvSpPr>
        <p:spPr>
          <a:xfrm>
            <a:off x="521208" y="393676"/>
            <a:ext cx="8101584" cy="1325563"/>
          </a:xfrm>
        </p:spPr>
        <p:txBody>
          <a:bodyPr>
            <a:normAutofit/>
          </a:bodyPr>
          <a:lstStyle/>
          <a:p>
            <a:pPr algn="l"/>
            <a:r>
              <a:rPr lang="en-US" sz="3600" dirty="0"/>
              <a:t>Learning Target 31-1 Review</a:t>
            </a:r>
          </a:p>
        </p:txBody>
      </p:sp>
      <p:sp>
        <p:nvSpPr>
          <p:cNvPr id="4" name="Content Placeholder 3"/>
          <p:cNvSpPr>
            <a:spLocks noGrp="1"/>
          </p:cNvSpPr>
          <p:nvPr>
            <p:ph sz="quarter" idx="4294967295"/>
          </p:nvPr>
        </p:nvSpPr>
        <p:spPr>
          <a:xfrm>
            <a:off x="521780" y="1825625"/>
            <a:ext cx="8101012" cy="912812"/>
          </a:xfrm>
          <a:solidFill>
            <a:srgbClr val="D4E5F4"/>
          </a:solidFill>
          <a:ln>
            <a:noFill/>
          </a:ln>
        </p:spPr>
        <p:txBody>
          <a:bodyPr>
            <a:noAutofit/>
          </a:bodyPr>
          <a:lstStyle/>
          <a:p>
            <a:pPr marL="0" indent="0">
              <a:buNone/>
            </a:pPr>
            <a:r>
              <a:rPr lang="en-US" dirty="0"/>
              <a:t>Define </a:t>
            </a:r>
            <a:r>
              <a:rPr lang="en-US" i="1" dirty="0"/>
              <a:t>memory</a:t>
            </a:r>
            <a:r>
              <a:rPr lang="en-US" dirty="0"/>
              <a:t>, and explain </a:t>
            </a:r>
          </a:p>
          <a:p>
            <a:pPr marL="0" indent="0">
              <a:buNone/>
            </a:pPr>
            <a:r>
              <a:rPr lang="en-US" dirty="0"/>
              <a:t>how memory is measured.</a:t>
            </a:r>
            <a:endParaRPr lang="en-US" sz="2800" dirty="0"/>
          </a:p>
        </p:txBody>
      </p:sp>
      <p:sp>
        <p:nvSpPr>
          <p:cNvPr id="3" name="Content Placeholder 2"/>
          <p:cNvSpPr>
            <a:spLocks noGrp="1"/>
          </p:cNvSpPr>
          <p:nvPr>
            <p:ph idx="1"/>
          </p:nvPr>
        </p:nvSpPr>
        <p:spPr>
          <a:xfrm>
            <a:off x="521208" y="2919846"/>
            <a:ext cx="8101584" cy="3173990"/>
          </a:xfrm>
          <a:solidFill>
            <a:schemeClr val="bg1"/>
          </a:solidFill>
        </p:spPr>
        <p:txBody>
          <a:bodyPr>
            <a:noAutofit/>
          </a:bodyPr>
          <a:lstStyle/>
          <a:p>
            <a:pPr marL="342900" indent="-342900" algn="l">
              <a:buFont typeface="Wingdings" panose="05000000000000000000" pitchFamily="2" charset="2"/>
              <a:buChar char="§"/>
            </a:pPr>
            <a:r>
              <a:rPr lang="en-US" b="1" i="1" dirty="0"/>
              <a:t>Memory</a:t>
            </a:r>
            <a:r>
              <a:rPr lang="en-US" i="1" dirty="0"/>
              <a:t> </a:t>
            </a:r>
            <a:r>
              <a:rPr lang="en-US" dirty="0"/>
              <a:t>is learning that has persisted over time, through the storage and retrieval of information.</a:t>
            </a:r>
          </a:p>
          <a:p>
            <a:pPr marL="342900" indent="-342900" algn="l">
              <a:buFont typeface="Wingdings" panose="05000000000000000000" pitchFamily="2" charset="2"/>
              <a:buChar char="§"/>
            </a:pPr>
            <a:r>
              <a:rPr lang="en-US" dirty="0"/>
              <a:t>Evidence of memory may be seen in an ability to </a:t>
            </a:r>
            <a:r>
              <a:rPr lang="en-US" b="1" i="1" dirty="0"/>
              <a:t>recall</a:t>
            </a:r>
            <a:r>
              <a:rPr lang="en-US" i="1" dirty="0"/>
              <a:t> </a:t>
            </a:r>
            <a:r>
              <a:rPr lang="en-US" dirty="0"/>
              <a:t>information, </a:t>
            </a:r>
            <a:r>
              <a:rPr lang="en-US" b="1" i="1" dirty="0"/>
              <a:t>recognize</a:t>
            </a:r>
            <a:r>
              <a:rPr lang="en-US" i="1" dirty="0"/>
              <a:t> </a:t>
            </a:r>
            <a:r>
              <a:rPr lang="en-US" dirty="0"/>
              <a:t>it, or </a:t>
            </a:r>
            <a:r>
              <a:rPr lang="en-US" b="1" i="1" dirty="0"/>
              <a:t>relearn</a:t>
            </a:r>
            <a:r>
              <a:rPr lang="en-US" i="1" dirty="0"/>
              <a:t> </a:t>
            </a:r>
            <a:r>
              <a:rPr lang="en-US" dirty="0"/>
              <a:t>it more easily on a later attempt.</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349614-DF88-4304-8509-79BFC585AD2A}"/>
              </a:ext>
            </a:extLst>
          </p:cNvPr>
          <p:cNvSpPr>
            <a:spLocks noGrp="1"/>
          </p:cNvSpPr>
          <p:nvPr>
            <p:ph type="title"/>
          </p:nvPr>
        </p:nvSpPr>
        <p:spPr>
          <a:xfrm>
            <a:off x="521208" y="243898"/>
            <a:ext cx="8101584" cy="1325563"/>
          </a:xfrm>
        </p:spPr>
        <p:txBody>
          <a:bodyPr>
            <a:normAutofit/>
          </a:bodyPr>
          <a:lstStyle/>
          <a:p>
            <a:pPr algn="l"/>
            <a:r>
              <a:rPr lang="en-US" sz="3600" dirty="0"/>
              <a:t>Learning Target 31-2 Review</a:t>
            </a:r>
          </a:p>
        </p:txBody>
      </p:sp>
      <p:sp>
        <p:nvSpPr>
          <p:cNvPr id="4" name="Content Placeholder 3"/>
          <p:cNvSpPr>
            <a:spLocks noGrp="1"/>
          </p:cNvSpPr>
          <p:nvPr>
            <p:ph sz="quarter" idx="4294967295"/>
          </p:nvPr>
        </p:nvSpPr>
        <p:spPr>
          <a:xfrm>
            <a:off x="520922" y="1665543"/>
            <a:ext cx="8101012" cy="1287462"/>
          </a:xfrm>
          <a:solidFill>
            <a:srgbClr val="D4E5F4"/>
          </a:solidFill>
          <a:ln>
            <a:noFill/>
          </a:ln>
        </p:spPr>
        <p:txBody>
          <a:bodyPr>
            <a:noAutofit/>
          </a:bodyPr>
          <a:lstStyle/>
          <a:p>
            <a:pPr marL="0" indent="0">
              <a:buNone/>
            </a:pPr>
            <a:r>
              <a:rPr lang="en-US" dirty="0"/>
              <a:t>Discuss how psychologists describe the </a:t>
            </a:r>
          </a:p>
          <a:p>
            <a:pPr marL="0" indent="0">
              <a:buNone/>
            </a:pPr>
            <a:r>
              <a:rPr lang="en-US" dirty="0"/>
              <a:t>human memory system.</a:t>
            </a:r>
            <a:endParaRPr lang="en-US" sz="2800" dirty="0"/>
          </a:p>
        </p:txBody>
      </p:sp>
      <p:sp>
        <p:nvSpPr>
          <p:cNvPr id="3" name="Content Placeholder 2"/>
          <p:cNvSpPr>
            <a:spLocks noGrp="1"/>
          </p:cNvSpPr>
          <p:nvPr>
            <p:ph idx="1"/>
          </p:nvPr>
        </p:nvSpPr>
        <p:spPr>
          <a:xfrm>
            <a:off x="520922" y="3106882"/>
            <a:ext cx="8101584" cy="3469119"/>
          </a:xfrm>
          <a:solidFill>
            <a:schemeClr val="bg1"/>
          </a:solidFill>
        </p:spPr>
        <p:txBody>
          <a:bodyPr>
            <a:noAutofit/>
          </a:bodyPr>
          <a:lstStyle/>
          <a:p>
            <a:pPr marL="342900" indent="-342900" algn="l">
              <a:buFont typeface="Wingdings" panose="05000000000000000000" pitchFamily="2" charset="2"/>
              <a:buChar char="§"/>
            </a:pPr>
            <a:r>
              <a:rPr lang="en-US" sz="2400" dirty="0"/>
              <a:t>Psychologists use memory models to think and communicate about memory.</a:t>
            </a:r>
          </a:p>
          <a:p>
            <a:pPr marL="342900" indent="-342900" algn="l">
              <a:buFont typeface="Wingdings" panose="05000000000000000000" pitchFamily="2" charset="2"/>
              <a:buChar char="§"/>
            </a:pPr>
            <a:r>
              <a:rPr lang="en-US" sz="2400" dirty="0"/>
              <a:t>Information-processing models involve three processes: </a:t>
            </a:r>
            <a:r>
              <a:rPr lang="en-US" sz="2400" b="1" i="1" dirty="0"/>
              <a:t>encoding, storage</a:t>
            </a:r>
            <a:r>
              <a:rPr lang="en-US" sz="2400" i="1" dirty="0"/>
              <a:t>, </a:t>
            </a:r>
            <a:r>
              <a:rPr lang="en-US" sz="2400" dirty="0"/>
              <a:t>and </a:t>
            </a:r>
            <a:r>
              <a:rPr lang="en-US" sz="2400" b="1" i="1" dirty="0"/>
              <a:t>retrieval</a:t>
            </a:r>
            <a:r>
              <a:rPr lang="en-US" sz="2400" i="1" dirty="0"/>
              <a:t>.</a:t>
            </a:r>
          </a:p>
          <a:p>
            <a:pPr marL="342900" indent="-342900" algn="l">
              <a:buFont typeface="Wingdings" panose="05000000000000000000" pitchFamily="2" charset="2"/>
              <a:buChar char="§"/>
            </a:pPr>
            <a:r>
              <a:rPr lang="en-US" sz="2400" dirty="0"/>
              <a:t>Through </a:t>
            </a:r>
            <a:r>
              <a:rPr lang="en-US" sz="2400" b="1" i="1" dirty="0"/>
              <a:t>parallel processing</a:t>
            </a:r>
            <a:r>
              <a:rPr lang="en-US" sz="2400" i="1" dirty="0"/>
              <a:t>, </a:t>
            </a:r>
            <a:r>
              <a:rPr lang="en-US" sz="2400" dirty="0"/>
              <a:t>the human brain processes many things simultaneously.</a:t>
            </a:r>
          </a:p>
          <a:p>
            <a:pPr marL="342900" indent="-342900" algn="l">
              <a:buFont typeface="Wingdings" panose="05000000000000000000" pitchFamily="2" charset="2"/>
              <a:buChar char="§"/>
            </a:pPr>
            <a:r>
              <a:rPr lang="en-US" sz="2400" dirty="0"/>
              <a:t>The connectionism information-processing model views memories as products of interconnected neural networks.</a:t>
            </a:r>
          </a:p>
        </p:txBody>
      </p:sp>
      <p:pic>
        <p:nvPicPr>
          <p:cNvPr id="5" name="Picture 4" descr="decorative"/>
          <p:cNvPicPr>
            <a:picLocks noChangeAspect="1"/>
          </p:cNvPicPr>
          <p:nvPr/>
        </p:nvPicPr>
        <p:blipFill>
          <a:blip r:embed="rId2"/>
          <a:stretch>
            <a:fillRect/>
          </a:stretch>
        </p:blipFill>
        <p:spPr>
          <a:xfrm>
            <a:off x="620903" y="1766882"/>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4A8923-9BDC-480E-8535-C194222BBCED}"/>
              </a:ext>
            </a:extLst>
          </p:cNvPr>
          <p:cNvSpPr>
            <a:spLocks noGrp="1"/>
          </p:cNvSpPr>
          <p:nvPr>
            <p:ph type="title"/>
          </p:nvPr>
        </p:nvSpPr>
        <p:spPr>
          <a:xfrm>
            <a:off x="521208" y="281999"/>
            <a:ext cx="8101584" cy="1325563"/>
          </a:xfrm>
        </p:spPr>
        <p:txBody>
          <a:bodyPr>
            <a:normAutofit/>
          </a:bodyPr>
          <a:lstStyle/>
          <a:p>
            <a:pPr algn="l"/>
            <a:r>
              <a:rPr lang="en-US" sz="3600" dirty="0"/>
              <a:t>Learning Target 31-2 Review cont.</a:t>
            </a:r>
          </a:p>
        </p:txBody>
      </p:sp>
      <p:sp>
        <p:nvSpPr>
          <p:cNvPr id="4" name="Content Placeholder 3"/>
          <p:cNvSpPr>
            <a:spLocks noGrp="1"/>
          </p:cNvSpPr>
          <p:nvPr>
            <p:ph sz="quarter" idx="4294967295"/>
          </p:nvPr>
        </p:nvSpPr>
        <p:spPr>
          <a:xfrm>
            <a:off x="521780" y="1732106"/>
            <a:ext cx="8101012" cy="1287462"/>
          </a:xfrm>
          <a:solidFill>
            <a:srgbClr val="D4E5F4"/>
          </a:solidFill>
          <a:ln>
            <a:noFill/>
          </a:ln>
        </p:spPr>
        <p:txBody>
          <a:bodyPr>
            <a:noAutofit/>
          </a:bodyPr>
          <a:lstStyle/>
          <a:p>
            <a:pPr marL="0" indent="0">
              <a:buNone/>
            </a:pPr>
            <a:r>
              <a:rPr lang="en-US" dirty="0"/>
              <a:t>Discuss how psychologists describe the </a:t>
            </a:r>
          </a:p>
          <a:p>
            <a:pPr marL="0" indent="0">
              <a:buNone/>
            </a:pPr>
            <a:r>
              <a:rPr lang="en-US" dirty="0"/>
              <a:t>human memory system.</a:t>
            </a:r>
            <a:endParaRPr lang="en-US" sz="2800" dirty="0"/>
          </a:p>
        </p:txBody>
      </p:sp>
      <p:sp>
        <p:nvSpPr>
          <p:cNvPr id="3" name="Content Placeholder 2"/>
          <p:cNvSpPr>
            <a:spLocks noGrp="1"/>
          </p:cNvSpPr>
          <p:nvPr>
            <p:ph idx="1"/>
          </p:nvPr>
        </p:nvSpPr>
        <p:spPr>
          <a:xfrm>
            <a:off x="521208" y="3171846"/>
            <a:ext cx="8101584" cy="3260127"/>
          </a:xfrm>
          <a:solidFill>
            <a:schemeClr val="bg1"/>
          </a:solidFill>
        </p:spPr>
        <p:txBody>
          <a:bodyPr>
            <a:noAutofit/>
          </a:bodyPr>
          <a:lstStyle/>
          <a:p>
            <a:pPr marL="285750" indent="-285750" algn="l">
              <a:buFont typeface="Wingdings" panose="05000000000000000000" pitchFamily="2" charset="2"/>
              <a:buChar char="§"/>
            </a:pPr>
            <a:r>
              <a:rPr lang="en-US" sz="2400" dirty="0"/>
              <a:t>The three processing stages in the Atkinson-Shiffrin model are </a:t>
            </a:r>
            <a:r>
              <a:rPr lang="en-US" sz="2400" b="1" i="1" dirty="0"/>
              <a:t>sensory memory, short-term memory</a:t>
            </a:r>
            <a:r>
              <a:rPr lang="en-US" sz="2400" i="1" dirty="0"/>
              <a:t>, </a:t>
            </a:r>
            <a:r>
              <a:rPr lang="en-US" sz="2400" dirty="0"/>
              <a:t>and </a:t>
            </a:r>
            <a:r>
              <a:rPr lang="en-US" sz="2400" b="1" i="1" dirty="0"/>
              <a:t>long-term memory</a:t>
            </a:r>
            <a:r>
              <a:rPr lang="en-US" sz="2400" i="1" dirty="0"/>
              <a:t>. </a:t>
            </a:r>
            <a:r>
              <a:rPr lang="en-US" sz="2400" dirty="0"/>
              <a:t>More recent research has updated this model to include two important concepts: (1) </a:t>
            </a:r>
            <a:r>
              <a:rPr lang="en-US" sz="2400" b="1" i="1" dirty="0"/>
              <a:t>working memory</a:t>
            </a:r>
            <a:r>
              <a:rPr lang="en-US" sz="2400" i="1" dirty="0"/>
              <a:t>, </a:t>
            </a:r>
            <a:r>
              <a:rPr lang="en-US" sz="2400" dirty="0"/>
              <a:t>to stress the active processing occurring in the second memory stage; and (2) </a:t>
            </a:r>
            <a:r>
              <a:rPr lang="en-US" sz="2400" b="1" i="1" dirty="0"/>
              <a:t>automatic processing</a:t>
            </a:r>
            <a:r>
              <a:rPr lang="en-US" sz="2400" dirty="0"/>
              <a:t>, to address the processing of information outside of conscious awareness.</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139821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829262" cy="1600200"/>
          </a:xfrm>
        </p:spPr>
        <p:txBody>
          <a:bodyPr/>
          <a:lstStyle/>
          <a:p>
            <a:r>
              <a:rPr lang="en-US" dirty="0"/>
              <a:t>memory </a:t>
            </a:r>
            <a:r>
              <a:rPr lang="en-US" dirty="0" err="1"/>
              <a:t>degneration</a:t>
            </a:r>
            <a:endParaRPr lang="en-US" dirty="0"/>
          </a:p>
        </p:txBody>
      </p:sp>
      <p:sp>
        <p:nvSpPr>
          <p:cNvPr id="4" name="Text Placeholder 3"/>
          <p:cNvSpPr>
            <a:spLocks noGrp="1"/>
          </p:cNvSpPr>
          <p:nvPr>
            <p:ph type="body" sz="half" idx="2"/>
          </p:nvPr>
        </p:nvSpPr>
        <p:spPr>
          <a:xfrm>
            <a:off x="629840" y="2247899"/>
            <a:ext cx="4829263" cy="4330321"/>
          </a:xfrm>
        </p:spPr>
        <p:txBody>
          <a:bodyPr/>
          <a:lstStyle/>
          <a:p>
            <a:r>
              <a:rPr lang="en-US" sz="2400" dirty="0"/>
              <a:t>Alzheimer’s disease begins as difficulty remembering new information and progresses into an  inability to do everyday tasks.</a:t>
            </a:r>
          </a:p>
          <a:p>
            <a:r>
              <a:rPr lang="en-US" sz="2400" dirty="0"/>
              <a:t> </a:t>
            </a:r>
          </a:p>
          <a:p>
            <a:r>
              <a:rPr lang="en-US" sz="2400" dirty="0"/>
              <a:t>Family members and close friends become strangers; complex speech devolves to simple sentences; the brain’s memory centers weaken and wither. </a:t>
            </a:r>
          </a:p>
          <a:p>
            <a:r>
              <a:rPr lang="en-US" sz="2000" i="1" dirty="0"/>
              <a:t>(</a:t>
            </a:r>
            <a:r>
              <a:rPr lang="en-US" sz="2000" i="1" dirty="0" err="1"/>
              <a:t>Desikan</a:t>
            </a:r>
            <a:r>
              <a:rPr lang="en-US" sz="2000" i="1" dirty="0"/>
              <a:t> et al., 2009)</a:t>
            </a:r>
          </a:p>
        </p:txBody>
      </p:sp>
      <p:pic>
        <p:nvPicPr>
          <p:cNvPr id="5" name="Content Placeholder 4"/>
          <p:cNvPicPr>
            <a:picLocks noGrp="1" noChangeAspect="1"/>
          </p:cNvPicPr>
          <p:nvPr>
            <p:ph idx="1"/>
          </p:nvPr>
        </p:nvPicPr>
        <p:blipFill>
          <a:blip r:embed="rId2"/>
          <a:stretch>
            <a:fillRect/>
          </a:stretch>
        </p:blipFill>
        <p:spPr>
          <a:xfrm>
            <a:off x="5682901" y="2848401"/>
            <a:ext cx="3228607" cy="2501521"/>
          </a:xfrm>
          <a:prstGeom prst="rect">
            <a:avLst/>
          </a:prstGeom>
        </p:spPr>
      </p:pic>
    </p:spTree>
    <p:extLst>
      <p:ext uri="{BB962C8B-B14F-4D97-AF65-F5344CB8AC3E}">
        <p14:creationId xmlns:p14="http://schemas.microsoft.com/office/powerpoint/2010/main" val="3197893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218897-3163-4744-AD39-F84DCAD59753}"/>
              </a:ext>
            </a:extLst>
          </p:cNvPr>
          <p:cNvSpPr>
            <a:spLocks noGrp="1"/>
          </p:cNvSpPr>
          <p:nvPr>
            <p:ph type="title"/>
          </p:nvPr>
        </p:nvSpPr>
        <p:spPr>
          <a:xfrm>
            <a:off x="521208" y="227710"/>
            <a:ext cx="8101584" cy="1325563"/>
          </a:xfrm>
        </p:spPr>
        <p:txBody>
          <a:bodyPr>
            <a:normAutofit/>
          </a:bodyPr>
          <a:lstStyle/>
          <a:p>
            <a:pPr algn="l"/>
            <a:r>
              <a:rPr lang="en-US" sz="3600" dirty="0"/>
              <a:t>Learning Target 31-3 Review</a:t>
            </a:r>
          </a:p>
        </p:txBody>
      </p:sp>
      <p:sp>
        <p:nvSpPr>
          <p:cNvPr id="4" name="Content Placeholder 3"/>
          <p:cNvSpPr>
            <a:spLocks noGrp="1"/>
          </p:cNvSpPr>
          <p:nvPr>
            <p:ph sz="quarter" idx="4294967295"/>
          </p:nvPr>
        </p:nvSpPr>
        <p:spPr>
          <a:xfrm>
            <a:off x="521208" y="1693057"/>
            <a:ext cx="8101012" cy="1071562"/>
          </a:xfrm>
          <a:solidFill>
            <a:srgbClr val="D4E5F4"/>
          </a:solidFill>
          <a:ln>
            <a:noFill/>
          </a:ln>
        </p:spPr>
        <p:txBody>
          <a:bodyPr>
            <a:noAutofit/>
          </a:bodyPr>
          <a:lstStyle/>
          <a:p>
            <a:pPr marL="0" indent="0">
              <a:buNone/>
            </a:pPr>
            <a:r>
              <a:rPr lang="en-US" dirty="0"/>
              <a:t>Describe the differences between </a:t>
            </a:r>
          </a:p>
          <a:p>
            <a:pPr marL="0" indent="0">
              <a:buNone/>
            </a:pPr>
            <a:r>
              <a:rPr lang="en-US" dirty="0"/>
              <a:t>long-term explicit and implicit memories.</a:t>
            </a:r>
            <a:endParaRPr lang="en-US" sz="2800" dirty="0"/>
          </a:p>
        </p:txBody>
      </p:sp>
      <p:sp>
        <p:nvSpPr>
          <p:cNvPr id="3" name="Content Placeholder 2"/>
          <p:cNvSpPr>
            <a:spLocks noGrp="1"/>
          </p:cNvSpPr>
          <p:nvPr>
            <p:ph idx="1"/>
          </p:nvPr>
        </p:nvSpPr>
        <p:spPr>
          <a:xfrm>
            <a:off x="520636" y="2918100"/>
            <a:ext cx="8101584" cy="3596999"/>
          </a:xfrm>
          <a:solidFill>
            <a:schemeClr val="bg1"/>
          </a:solidFill>
        </p:spPr>
        <p:txBody>
          <a:bodyPr>
            <a:normAutofit/>
          </a:bodyPr>
          <a:lstStyle/>
          <a:p>
            <a:pPr marL="342900" indent="-342900" algn="l">
              <a:buFont typeface="Wingdings" panose="05000000000000000000" pitchFamily="2" charset="2"/>
              <a:buChar char="§"/>
            </a:pPr>
            <a:r>
              <a:rPr lang="en-US" b="1" i="1" dirty="0"/>
              <a:t>Explicit</a:t>
            </a:r>
            <a:r>
              <a:rPr lang="en-US" i="1" dirty="0"/>
              <a:t> </a:t>
            </a:r>
            <a:r>
              <a:rPr lang="en-US" dirty="0"/>
              <a:t>(declarative) </a:t>
            </a:r>
            <a:r>
              <a:rPr lang="en-US" b="1" i="1" dirty="0"/>
              <a:t>memories</a:t>
            </a:r>
            <a:r>
              <a:rPr lang="en-US" i="1" dirty="0"/>
              <a:t>—</a:t>
            </a:r>
            <a:r>
              <a:rPr lang="en-US" dirty="0"/>
              <a:t>our conscious memories of facts and experiences—develop with </a:t>
            </a:r>
            <a:r>
              <a:rPr lang="en-US" b="1" i="1" dirty="0"/>
              <a:t>effortful processing</a:t>
            </a:r>
            <a:r>
              <a:rPr lang="en-US" i="1" dirty="0"/>
              <a:t>, </a:t>
            </a:r>
            <a:r>
              <a:rPr lang="en-US" dirty="0"/>
              <a:t>which requires conscious effort and attention.</a:t>
            </a:r>
          </a:p>
          <a:p>
            <a:pPr marL="342900" indent="-342900" algn="l">
              <a:buFont typeface="Wingdings" panose="05000000000000000000" pitchFamily="2" charset="2"/>
              <a:buChar char="§"/>
            </a:pPr>
            <a:r>
              <a:rPr lang="en-US" b="1" i="1" dirty="0"/>
              <a:t>Implicit</a:t>
            </a:r>
            <a:r>
              <a:rPr lang="en-US" i="1" dirty="0"/>
              <a:t> </a:t>
            </a:r>
            <a:r>
              <a:rPr lang="en-US" dirty="0"/>
              <a:t>(</a:t>
            </a:r>
            <a:r>
              <a:rPr lang="en-US" dirty="0" err="1"/>
              <a:t>nondeclarative</a:t>
            </a:r>
            <a:r>
              <a:rPr lang="en-US" dirty="0"/>
              <a:t>) </a:t>
            </a:r>
            <a:r>
              <a:rPr lang="en-US" b="1" i="1" dirty="0"/>
              <a:t>memories</a:t>
            </a:r>
            <a:r>
              <a:rPr lang="en-US" i="1" dirty="0"/>
              <a:t>—</a:t>
            </a:r>
            <a:r>
              <a:rPr lang="en-US" dirty="0"/>
              <a:t>of skills and classically conditioned associations—happen without our awareness, through automatic processing</a:t>
            </a:r>
            <a:r>
              <a:rPr lang="en-US" i="1" dirty="0"/>
              <a:t>.</a:t>
            </a:r>
            <a:endParaRPr lang="en-US" sz="2400" dirty="0"/>
          </a:p>
        </p:txBody>
      </p:sp>
      <p:pic>
        <p:nvPicPr>
          <p:cNvPr id="5" name="Picture 4" descr="decorative"/>
          <p:cNvPicPr>
            <a:picLocks noChangeAspect="1"/>
          </p:cNvPicPr>
          <p:nvPr/>
        </p:nvPicPr>
        <p:blipFill>
          <a:blip r:embed="rId2"/>
          <a:stretch>
            <a:fillRect/>
          </a:stretch>
        </p:blipFill>
        <p:spPr>
          <a:xfrm>
            <a:off x="628650" y="1820418"/>
            <a:ext cx="688908" cy="688908"/>
          </a:xfrm>
          <a:prstGeom prst="rect">
            <a:avLst/>
          </a:prstGeom>
        </p:spPr>
      </p:pic>
    </p:spTree>
    <p:extLst>
      <p:ext uri="{BB962C8B-B14F-4D97-AF65-F5344CB8AC3E}">
        <p14:creationId xmlns:p14="http://schemas.microsoft.com/office/powerpoint/2010/main" val="4229322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AFF44C-F7C6-4C38-B63F-4BA192B61D9B}"/>
              </a:ext>
            </a:extLst>
          </p:cNvPr>
          <p:cNvSpPr>
            <a:spLocks noGrp="1"/>
          </p:cNvSpPr>
          <p:nvPr>
            <p:ph type="title"/>
          </p:nvPr>
        </p:nvSpPr>
        <p:spPr>
          <a:xfrm>
            <a:off x="521208" y="344345"/>
            <a:ext cx="8101584" cy="1325563"/>
          </a:xfrm>
        </p:spPr>
        <p:txBody>
          <a:bodyPr>
            <a:normAutofit/>
          </a:bodyPr>
          <a:lstStyle/>
          <a:p>
            <a:pPr algn="l"/>
            <a:r>
              <a:rPr lang="en-US" sz="3600" dirty="0"/>
              <a:t>Learning Target 31-4 Review</a:t>
            </a:r>
          </a:p>
        </p:txBody>
      </p:sp>
      <p:sp>
        <p:nvSpPr>
          <p:cNvPr id="4" name="Content Placeholder 3"/>
          <p:cNvSpPr>
            <a:spLocks noGrp="1"/>
          </p:cNvSpPr>
          <p:nvPr>
            <p:ph sz="quarter" idx="4294967295"/>
          </p:nvPr>
        </p:nvSpPr>
        <p:spPr>
          <a:xfrm>
            <a:off x="521208" y="1825625"/>
            <a:ext cx="8101012" cy="1287462"/>
          </a:xfrm>
          <a:solidFill>
            <a:srgbClr val="D4E5F4"/>
          </a:solidFill>
          <a:ln>
            <a:noFill/>
          </a:ln>
        </p:spPr>
        <p:txBody>
          <a:bodyPr>
            <a:noAutofit/>
          </a:bodyPr>
          <a:lstStyle/>
          <a:p>
            <a:pPr marL="0" indent="0">
              <a:buNone/>
            </a:pPr>
            <a:r>
              <a:rPr lang="en-US" dirty="0"/>
              <a:t>Discuss the information we </a:t>
            </a:r>
          </a:p>
          <a:p>
            <a:pPr marL="0" indent="0">
              <a:buNone/>
            </a:pPr>
            <a:r>
              <a:rPr lang="en-US" dirty="0"/>
              <a:t>process automatically.</a:t>
            </a:r>
            <a:endParaRPr lang="en-US" sz="2800" dirty="0"/>
          </a:p>
        </p:txBody>
      </p:sp>
      <p:sp>
        <p:nvSpPr>
          <p:cNvPr id="3" name="Content Placeholder 2"/>
          <p:cNvSpPr>
            <a:spLocks noGrp="1"/>
          </p:cNvSpPr>
          <p:nvPr>
            <p:ph idx="1"/>
          </p:nvPr>
        </p:nvSpPr>
        <p:spPr>
          <a:xfrm>
            <a:off x="521208" y="3299977"/>
            <a:ext cx="8101584" cy="2908159"/>
          </a:xfrm>
          <a:solidFill>
            <a:schemeClr val="bg1"/>
          </a:solidFill>
        </p:spPr>
        <p:txBody>
          <a:bodyPr>
            <a:normAutofit/>
          </a:bodyPr>
          <a:lstStyle/>
          <a:p>
            <a:pPr marL="342900" indent="-342900" algn="l">
              <a:buFont typeface="Wingdings" panose="05000000000000000000" pitchFamily="2" charset="2"/>
              <a:buChar char="§"/>
            </a:pPr>
            <a:r>
              <a:rPr lang="en-US" dirty="0"/>
              <a:t>In addition to skills and classically conditioned associations, we automatically process incidental information about space, time, and frequency.</a:t>
            </a:r>
            <a:endParaRPr lang="en-US" sz="2400" dirty="0"/>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787709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47A5C-8507-4564-AFA3-0A99F2E5446F}"/>
              </a:ext>
            </a:extLst>
          </p:cNvPr>
          <p:cNvSpPr>
            <a:spLocks noGrp="1"/>
          </p:cNvSpPr>
          <p:nvPr>
            <p:ph type="title"/>
          </p:nvPr>
        </p:nvSpPr>
        <p:spPr>
          <a:xfrm>
            <a:off x="521494" y="369842"/>
            <a:ext cx="8101584" cy="1325563"/>
          </a:xfrm>
        </p:spPr>
        <p:txBody>
          <a:bodyPr>
            <a:normAutofit/>
          </a:bodyPr>
          <a:lstStyle/>
          <a:p>
            <a:pPr algn="l"/>
            <a:r>
              <a:rPr lang="en-US" sz="3600" dirty="0"/>
              <a:t>Learning Target 31-5 Review</a:t>
            </a:r>
          </a:p>
        </p:txBody>
      </p:sp>
      <p:sp>
        <p:nvSpPr>
          <p:cNvPr id="4" name="Content Placeholder 3"/>
          <p:cNvSpPr>
            <a:spLocks noGrp="1"/>
          </p:cNvSpPr>
          <p:nvPr>
            <p:ph sz="quarter" idx="4294967295"/>
          </p:nvPr>
        </p:nvSpPr>
        <p:spPr>
          <a:xfrm>
            <a:off x="521494" y="1825625"/>
            <a:ext cx="8101012" cy="877887"/>
          </a:xfrm>
          <a:solidFill>
            <a:srgbClr val="D4E5F4"/>
          </a:solidFill>
          <a:ln>
            <a:noFill/>
          </a:ln>
        </p:spPr>
        <p:txBody>
          <a:bodyPr>
            <a:noAutofit/>
          </a:bodyPr>
          <a:lstStyle/>
          <a:p>
            <a:pPr marL="0" indent="0">
              <a:buNone/>
            </a:pPr>
            <a:r>
              <a:rPr lang="en-US" dirty="0"/>
              <a:t>Explain how sensory memory works.</a:t>
            </a:r>
            <a:endParaRPr lang="en-US" sz="2800" dirty="0"/>
          </a:p>
        </p:txBody>
      </p:sp>
      <p:sp>
        <p:nvSpPr>
          <p:cNvPr id="3" name="Content Placeholder 2"/>
          <p:cNvSpPr>
            <a:spLocks noGrp="1"/>
          </p:cNvSpPr>
          <p:nvPr>
            <p:ph idx="1"/>
          </p:nvPr>
        </p:nvSpPr>
        <p:spPr>
          <a:xfrm>
            <a:off x="520922" y="2833732"/>
            <a:ext cx="8101584" cy="3343231"/>
          </a:xfrm>
          <a:solidFill>
            <a:schemeClr val="bg1"/>
          </a:solidFill>
        </p:spPr>
        <p:txBody>
          <a:bodyPr>
            <a:normAutofit/>
          </a:bodyPr>
          <a:lstStyle/>
          <a:p>
            <a:pPr marL="342900" indent="-342900" algn="l">
              <a:buFont typeface="Wingdings" panose="05000000000000000000" pitchFamily="2" charset="2"/>
              <a:buChar char="§"/>
            </a:pPr>
            <a:r>
              <a:rPr lang="en-US" b="1" i="1" dirty="0"/>
              <a:t>Sensory memory </a:t>
            </a:r>
            <a:r>
              <a:rPr lang="en-US" dirty="0"/>
              <a:t>feeds iconic and echoic information into working memory for active processing.</a:t>
            </a:r>
          </a:p>
          <a:p>
            <a:pPr marL="342900" indent="-342900" algn="l">
              <a:buFont typeface="Wingdings" panose="05000000000000000000" pitchFamily="2" charset="2"/>
              <a:buChar char="§"/>
            </a:pPr>
            <a:r>
              <a:rPr lang="en-US" dirty="0"/>
              <a:t>An </a:t>
            </a:r>
            <a:r>
              <a:rPr lang="en-US" b="1" i="1" dirty="0"/>
              <a:t>iconic memory </a:t>
            </a:r>
            <a:r>
              <a:rPr lang="en-US" dirty="0"/>
              <a:t>is a very brief sensory memory of visual stimuli; an </a:t>
            </a:r>
            <a:r>
              <a:rPr lang="en-US" b="1" i="1" dirty="0"/>
              <a:t>echoic memory </a:t>
            </a:r>
            <a:r>
              <a:rPr lang="en-US" dirty="0"/>
              <a:t>is a three- or four-second sensory memory of auditory stimuli.</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66E34D-771C-49DC-8BAA-A8EE47F9898F}"/>
              </a:ext>
            </a:extLst>
          </p:cNvPr>
          <p:cNvSpPr>
            <a:spLocks noGrp="1"/>
          </p:cNvSpPr>
          <p:nvPr>
            <p:ph type="title"/>
          </p:nvPr>
        </p:nvSpPr>
        <p:spPr>
          <a:xfrm>
            <a:off x="521494" y="344344"/>
            <a:ext cx="8101584" cy="1325563"/>
          </a:xfrm>
        </p:spPr>
        <p:txBody>
          <a:bodyPr>
            <a:normAutofit/>
          </a:bodyPr>
          <a:lstStyle/>
          <a:p>
            <a:pPr algn="l"/>
            <a:r>
              <a:rPr lang="en-US" sz="3600" dirty="0"/>
              <a:t>Learning Target 31-6 Review</a:t>
            </a:r>
          </a:p>
        </p:txBody>
      </p:sp>
      <p:sp>
        <p:nvSpPr>
          <p:cNvPr id="4" name="Content Placeholder 3"/>
          <p:cNvSpPr>
            <a:spLocks noGrp="1"/>
          </p:cNvSpPr>
          <p:nvPr>
            <p:ph sz="quarter" idx="4294967295"/>
          </p:nvPr>
        </p:nvSpPr>
        <p:spPr>
          <a:xfrm>
            <a:off x="521494" y="1825625"/>
            <a:ext cx="8101012" cy="1338263"/>
          </a:xfrm>
          <a:solidFill>
            <a:srgbClr val="D4E5F4"/>
          </a:solidFill>
          <a:ln>
            <a:noFill/>
          </a:ln>
        </p:spPr>
        <p:txBody>
          <a:bodyPr>
            <a:normAutofit/>
          </a:bodyPr>
          <a:lstStyle/>
          <a:p>
            <a:pPr marL="0" indent="0">
              <a:buNone/>
            </a:pPr>
            <a:r>
              <a:rPr lang="en-US" dirty="0"/>
              <a:t>Describe our short-term </a:t>
            </a:r>
          </a:p>
          <a:p>
            <a:pPr marL="0" indent="0">
              <a:buNone/>
            </a:pPr>
            <a:r>
              <a:rPr lang="en-US" dirty="0"/>
              <a:t>and working memory capacity.</a:t>
            </a:r>
          </a:p>
        </p:txBody>
      </p:sp>
      <p:sp>
        <p:nvSpPr>
          <p:cNvPr id="3" name="Content Placeholder 2"/>
          <p:cNvSpPr>
            <a:spLocks noGrp="1"/>
          </p:cNvSpPr>
          <p:nvPr>
            <p:ph idx="1"/>
          </p:nvPr>
        </p:nvSpPr>
        <p:spPr>
          <a:xfrm>
            <a:off x="521494" y="3380580"/>
            <a:ext cx="8101584" cy="2747963"/>
          </a:xfrm>
          <a:solidFill>
            <a:schemeClr val="bg1"/>
          </a:solidFill>
        </p:spPr>
        <p:txBody>
          <a:bodyPr>
            <a:noAutofit/>
          </a:bodyPr>
          <a:lstStyle/>
          <a:p>
            <a:pPr marL="342900" indent="-342900" algn="l">
              <a:buFont typeface="Wingdings" panose="05000000000000000000" pitchFamily="2" charset="2"/>
              <a:buChar char="§"/>
            </a:pPr>
            <a:r>
              <a:rPr lang="en-US" b="1" i="1" dirty="0"/>
              <a:t>Short-term memory </a:t>
            </a:r>
            <a:r>
              <a:rPr lang="en-US" dirty="0"/>
              <a:t>capacity is about seven items, plus or minus two, but this information disappears from memory quickly without rehearsal.</a:t>
            </a:r>
          </a:p>
          <a:p>
            <a:pPr marL="342900" indent="-342900" algn="l">
              <a:buFont typeface="Wingdings" panose="05000000000000000000" pitchFamily="2" charset="2"/>
              <a:buChar char="§"/>
            </a:pPr>
            <a:r>
              <a:rPr lang="en-US" b="1" i="1" dirty="0"/>
              <a:t>Working memory </a:t>
            </a:r>
            <a:r>
              <a:rPr lang="en-US" dirty="0"/>
              <a:t>capacity varies, depending on age, intelligence level, and other factors.</a:t>
            </a:r>
          </a:p>
        </p:txBody>
      </p:sp>
      <p:pic>
        <p:nvPicPr>
          <p:cNvPr id="5" name="Picture 4" descr="decorative"/>
          <p:cNvPicPr>
            <a:picLocks noChangeAspect="1"/>
          </p:cNvPicPr>
          <p:nvPr/>
        </p:nvPicPr>
        <p:blipFill>
          <a:blip r:embed="rId2"/>
          <a:stretch>
            <a:fillRect/>
          </a:stretch>
        </p:blipFill>
        <p:spPr>
          <a:xfrm>
            <a:off x="650836" y="1967066"/>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0C5C9F-F283-46E4-907E-68F1D5C0647C}"/>
              </a:ext>
            </a:extLst>
          </p:cNvPr>
          <p:cNvSpPr>
            <a:spLocks noGrp="1"/>
          </p:cNvSpPr>
          <p:nvPr>
            <p:ph type="title"/>
          </p:nvPr>
        </p:nvSpPr>
        <p:spPr>
          <a:xfrm>
            <a:off x="521494" y="354735"/>
            <a:ext cx="8101584" cy="1325563"/>
          </a:xfrm>
        </p:spPr>
        <p:txBody>
          <a:bodyPr>
            <a:normAutofit/>
          </a:bodyPr>
          <a:lstStyle/>
          <a:p>
            <a:pPr algn="l"/>
            <a:r>
              <a:rPr lang="en-US" sz="3600" dirty="0"/>
              <a:t>Learning Target 31-7 Review</a:t>
            </a:r>
          </a:p>
        </p:txBody>
      </p:sp>
      <p:sp>
        <p:nvSpPr>
          <p:cNvPr id="4" name="Content Placeholder 3"/>
          <p:cNvSpPr>
            <a:spLocks noGrp="1"/>
          </p:cNvSpPr>
          <p:nvPr>
            <p:ph sz="quarter" idx="4294967295"/>
          </p:nvPr>
        </p:nvSpPr>
        <p:spPr>
          <a:xfrm>
            <a:off x="521494" y="1825625"/>
            <a:ext cx="8101012" cy="984250"/>
          </a:xfrm>
          <a:solidFill>
            <a:srgbClr val="D4E5F4"/>
          </a:solidFill>
          <a:ln>
            <a:noFill/>
          </a:ln>
        </p:spPr>
        <p:txBody>
          <a:bodyPr>
            <a:normAutofit/>
          </a:bodyPr>
          <a:lstStyle/>
          <a:p>
            <a:pPr marL="0" indent="0">
              <a:buNone/>
            </a:pPr>
            <a:r>
              <a:rPr lang="en-US" dirty="0"/>
              <a:t> Describe the effortful processing strategies </a:t>
            </a:r>
          </a:p>
          <a:p>
            <a:pPr marL="0" indent="0">
              <a:buNone/>
            </a:pPr>
            <a:r>
              <a:rPr lang="en-US" dirty="0"/>
              <a:t>that help us remember new information.</a:t>
            </a:r>
          </a:p>
        </p:txBody>
      </p:sp>
      <p:sp>
        <p:nvSpPr>
          <p:cNvPr id="3" name="Content Placeholder 2"/>
          <p:cNvSpPr>
            <a:spLocks noGrp="1"/>
          </p:cNvSpPr>
          <p:nvPr>
            <p:ph idx="1"/>
          </p:nvPr>
        </p:nvSpPr>
        <p:spPr>
          <a:xfrm>
            <a:off x="520922" y="3038328"/>
            <a:ext cx="8101584" cy="3221761"/>
          </a:xfrm>
          <a:solidFill>
            <a:schemeClr val="bg1"/>
          </a:solidFill>
        </p:spPr>
        <p:txBody>
          <a:bodyPr>
            <a:noAutofit/>
          </a:bodyPr>
          <a:lstStyle/>
          <a:p>
            <a:pPr marL="342900" indent="-342900" algn="l">
              <a:buFont typeface="Wingdings" panose="05000000000000000000" pitchFamily="2" charset="2"/>
              <a:buChar char="§"/>
            </a:pPr>
            <a:r>
              <a:rPr lang="en-US" dirty="0"/>
              <a:t>Effective </a:t>
            </a:r>
            <a:r>
              <a:rPr lang="en-US" b="1" i="1" dirty="0"/>
              <a:t>effortful processing </a:t>
            </a:r>
            <a:r>
              <a:rPr lang="en-US" dirty="0"/>
              <a:t>strategies include </a:t>
            </a:r>
            <a:r>
              <a:rPr lang="en-US" b="1" i="1" dirty="0"/>
              <a:t>chunking, mnemonics</a:t>
            </a:r>
            <a:r>
              <a:rPr lang="en-US" i="1" dirty="0"/>
              <a:t>, </a:t>
            </a:r>
            <a:r>
              <a:rPr lang="en-US" dirty="0"/>
              <a:t>hierarchies, and distributed practice sessions (which produce results due to the </a:t>
            </a:r>
            <a:r>
              <a:rPr lang="en-US" i="1" dirty="0"/>
              <a:t>spacing effect</a:t>
            </a:r>
            <a:r>
              <a:rPr lang="en-US" dirty="0"/>
              <a:t>).</a:t>
            </a:r>
          </a:p>
          <a:p>
            <a:pPr marL="342900" indent="-342900" algn="l">
              <a:buFont typeface="Wingdings" panose="05000000000000000000" pitchFamily="2" charset="2"/>
              <a:buChar char="§"/>
            </a:pPr>
            <a:r>
              <a:rPr lang="en-US" dirty="0"/>
              <a:t>The </a:t>
            </a:r>
            <a:r>
              <a:rPr lang="en-US" b="1" i="1" dirty="0"/>
              <a:t>testing effect </a:t>
            </a:r>
            <a:r>
              <a:rPr lang="en-US" dirty="0"/>
              <a:t>is the finding that consciously retrieving, rather than simply rereading, information enhances memory.</a:t>
            </a:r>
          </a:p>
        </p:txBody>
      </p:sp>
      <p:pic>
        <p:nvPicPr>
          <p:cNvPr id="5" name="Picture 4" descr="decorative"/>
          <p:cNvPicPr>
            <a:picLocks noChangeAspect="1"/>
          </p:cNvPicPr>
          <p:nvPr/>
        </p:nvPicPr>
        <p:blipFill>
          <a:blip r:embed="rId2"/>
          <a:stretch>
            <a:fillRect/>
          </a:stretch>
        </p:blipFill>
        <p:spPr>
          <a:xfrm>
            <a:off x="581029" y="1973296"/>
            <a:ext cx="688908" cy="688908"/>
          </a:xfrm>
          <a:prstGeom prst="rect">
            <a:avLst/>
          </a:prstGeom>
        </p:spPr>
      </p:pic>
    </p:spTree>
    <p:extLst>
      <p:ext uri="{BB962C8B-B14F-4D97-AF65-F5344CB8AC3E}">
        <p14:creationId xmlns:p14="http://schemas.microsoft.com/office/powerpoint/2010/main" val="821825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41F6AD-69ED-4157-8D3A-71935658BF32}"/>
              </a:ext>
            </a:extLst>
          </p:cNvPr>
          <p:cNvSpPr>
            <a:spLocks noGrp="1"/>
          </p:cNvSpPr>
          <p:nvPr>
            <p:ph type="title"/>
          </p:nvPr>
        </p:nvSpPr>
        <p:spPr>
          <a:xfrm>
            <a:off x="521208" y="393122"/>
            <a:ext cx="8101584" cy="1325563"/>
          </a:xfrm>
        </p:spPr>
        <p:txBody>
          <a:bodyPr>
            <a:normAutofit/>
          </a:bodyPr>
          <a:lstStyle/>
          <a:p>
            <a:pPr algn="l"/>
            <a:r>
              <a:rPr lang="en-US" sz="3600" dirty="0"/>
              <a:t>Learning Target 31-8 Review</a:t>
            </a:r>
          </a:p>
        </p:txBody>
      </p:sp>
      <p:sp>
        <p:nvSpPr>
          <p:cNvPr id="4" name="Content Placeholder 3"/>
          <p:cNvSpPr>
            <a:spLocks noGrp="1"/>
          </p:cNvSpPr>
          <p:nvPr>
            <p:ph sz="quarter" idx="4294967295"/>
          </p:nvPr>
        </p:nvSpPr>
        <p:spPr>
          <a:xfrm>
            <a:off x="521780" y="1879094"/>
            <a:ext cx="8101012" cy="984250"/>
          </a:xfrm>
          <a:solidFill>
            <a:srgbClr val="D4E5F4"/>
          </a:solidFill>
          <a:ln>
            <a:noFill/>
          </a:ln>
        </p:spPr>
        <p:txBody>
          <a:bodyPr>
            <a:normAutofit/>
          </a:bodyPr>
          <a:lstStyle/>
          <a:p>
            <a:pPr marL="0" indent="0">
              <a:buNone/>
            </a:pPr>
            <a:r>
              <a:rPr lang="en-US" dirty="0"/>
              <a:t>Discuss the levels of processing and </a:t>
            </a:r>
          </a:p>
          <a:p>
            <a:pPr marL="0" indent="0">
              <a:buNone/>
            </a:pPr>
            <a:r>
              <a:rPr lang="en-US" dirty="0"/>
              <a:t>their effect on encoding.</a:t>
            </a:r>
          </a:p>
        </p:txBody>
      </p:sp>
      <p:sp>
        <p:nvSpPr>
          <p:cNvPr id="3" name="Content Placeholder 2"/>
          <p:cNvSpPr>
            <a:spLocks noGrp="1"/>
          </p:cNvSpPr>
          <p:nvPr>
            <p:ph idx="1"/>
          </p:nvPr>
        </p:nvSpPr>
        <p:spPr>
          <a:xfrm>
            <a:off x="521208" y="3117272"/>
            <a:ext cx="8101584" cy="3142818"/>
          </a:xfrm>
          <a:solidFill>
            <a:schemeClr val="bg1"/>
          </a:solidFill>
        </p:spPr>
        <p:txBody>
          <a:bodyPr>
            <a:noAutofit/>
          </a:bodyPr>
          <a:lstStyle/>
          <a:p>
            <a:pPr marL="342900" indent="-342900" algn="l">
              <a:buFont typeface="Wingdings" panose="05000000000000000000" pitchFamily="2" charset="2"/>
              <a:buChar char="§"/>
            </a:pPr>
            <a:r>
              <a:rPr lang="en-US" dirty="0"/>
              <a:t>Depth of processing affects long-term retention.</a:t>
            </a:r>
          </a:p>
          <a:p>
            <a:pPr marL="857250" lvl="1" indent="-342900" algn="l">
              <a:buFont typeface="Wingdings" panose="05000000000000000000" pitchFamily="2" charset="2"/>
              <a:buChar char="§"/>
            </a:pPr>
            <a:r>
              <a:rPr lang="en-US" sz="2400" dirty="0"/>
              <a:t>In </a:t>
            </a:r>
            <a:r>
              <a:rPr lang="en-US" sz="2400" b="1" i="1" dirty="0"/>
              <a:t>shallow processing</a:t>
            </a:r>
            <a:r>
              <a:rPr lang="en-US" sz="2400" i="1" dirty="0"/>
              <a:t>, </a:t>
            </a:r>
            <a:r>
              <a:rPr lang="en-US" sz="2400" dirty="0"/>
              <a:t>we encode words based on their structure, appearance, or sound.</a:t>
            </a:r>
          </a:p>
          <a:p>
            <a:pPr marL="857250" lvl="1" indent="-342900" algn="l">
              <a:buFont typeface="Wingdings" panose="05000000000000000000" pitchFamily="2" charset="2"/>
              <a:buChar char="§"/>
            </a:pPr>
            <a:r>
              <a:rPr lang="en-US" sz="2400" dirty="0"/>
              <a:t>Retention is best when we use </a:t>
            </a:r>
            <a:r>
              <a:rPr lang="en-US" sz="2400" b="1" i="1" dirty="0"/>
              <a:t>deep processing</a:t>
            </a:r>
            <a:r>
              <a:rPr lang="en-US" sz="2400" i="1" dirty="0"/>
              <a:t>, </a:t>
            </a:r>
            <a:r>
              <a:rPr lang="en-US" sz="2400" dirty="0"/>
              <a:t>encoding words based on their meaning.</a:t>
            </a:r>
          </a:p>
          <a:p>
            <a:pPr marL="342900" indent="-342900" algn="l">
              <a:buFont typeface="Wingdings" panose="05000000000000000000" pitchFamily="2" charset="2"/>
              <a:buChar char="§"/>
            </a:pPr>
            <a:r>
              <a:rPr lang="en-US" dirty="0"/>
              <a:t>We also more easily remember material that is personally meaningful—the self-reference effect.</a:t>
            </a:r>
          </a:p>
        </p:txBody>
      </p:sp>
      <p:pic>
        <p:nvPicPr>
          <p:cNvPr id="5" name="Picture 4" descr="decorative"/>
          <p:cNvPicPr>
            <a:picLocks noChangeAspect="1"/>
          </p:cNvPicPr>
          <p:nvPr/>
        </p:nvPicPr>
        <p:blipFill>
          <a:blip r:embed="rId2"/>
          <a:stretch>
            <a:fillRect/>
          </a:stretch>
        </p:blipFill>
        <p:spPr>
          <a:xfrm>
            <a:off x="628078" y="2010722"/>
            <a:ext cx="688908" cy="688908"/>
          </a:xfrm>
          <a:prstGeom prst="rect">
            <a:avLst/>
          </a:prstGeom>
        </p:spPr>
      </p:pic>
    </p:spTree>
    <p:extLst>
      <p:ext uri="{BB962C8B-B14F-4D97-AF65-F5344CB8AC3E}">
        <p14:creationId xmlns:p14="http://schemas.microsoft.com/office/powerpoint/2010/main" val="37092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other extreme?</a:t>
            </a:r>
          </a:p>
        </p:txBody>
      </p:sp>
      <p:sp>
        <p:nvSpPr>
          <p:cNvPr id="3" name="Content Placeholder 2"/>
          <p:cNvSpPr>
            <a:spLocks noGrp="1"/>
          </p:cNvSpPr>
          <p:nvPr>
            <p:ph idx="1"/>
          </p:nvPr>
        </p:nvSpPr>
        <p:spPr/>
        <p:txBody>
          <a:bodyPr/>
          <a:lstStyle/>
          <a:p>
            <a:r>
              <a:rPr lang="en-US" dirty="0"/>
              <a:t>Russian journalist Solomon </a:t>
            </a:r>
            <a:r>
              <a:rPr lang="en-US" dirty="0" err="1"/>
              <a:t>Shereshevskii</a:t>
            </a:r>
            <a:r>
              <a:rPr lang="en-US" dirty="0"/>
              <a:t>,</a:t>
            </a:r>
          </a:p>
          <a:p>
            <a:r>
              <a:rPr lang="en-US" dirty="0"/>
              <a:t>or ‘</a:t>
            </a:r>
            <a:r>
              <a:rPr lang="en-US" i="1" dirty="0"/>
              <a:t>S’</a:t>
            </a:r>
            <a:r>
              <a:rPr lang="en-US" dirty="0"/>
              <a:t>, had merely to listen while other reporters</a:t>
            </a:r>
          </a:p>
          <a:p>
            <a:r>
              <a:rPr lang="en-US" dirty="0"/>
              <a:t>scribbled notes. </a:t>
            </a:r>
          </a:p>
          <a:p>
            <a:endParaRPr lang="en-US" dirty="0"/>
          </a:p>
          <a:p>
            <a:r>
              <a:rPr lang="en-US" i="1" dirty="0"/>
              <a:t>‘S</a:t>
            </a:r>
            <a:r>
              <a:rPr lang="en-US" dirty="0"/>
              <a:t>’ could repeat up to 70 digits, if they were read about 3 seconds apart in an otherwise silent room. </a:t>
            </a:r>
          </a:p>
          <a:p>
            <a:endParaRPr lang="en-US" dirty="0"/>
          </a:p>
          <a:p>
            <a:r>
              <a:rPr lang="en-US" dirty="0"/>
              <a:t>He could recall digits or words backward as </a:t>
            </a:r>
          </a:p>
          <a:p>
            <a:r>
              <a:rPr lang="en-US" dirty="0"/>
              <a:t>easily as forward. </a:t>
            </a:r>
          </a:p>
        </p:txBody>
      </p:sp>
    </p:spTree>
    <p:extLst>
      <p:ext uri="{BB962C8B-B14F-4D97-AF65-F5344CB8AC3E}">
        <p14:creationId xmlns:p14="http://schemas.microsoft.com/office/powerpoint/2010/main" val="275611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memory measured?</a:t>
            </a:r>
          </a:p>
        </p:txBody>
      </p:sp>
      <p:sp>
        <p:nvSpPr>
          <p:cNvPr id="3" name="Text Placeholder 2"/>
          <p:cNvSpPr>
            <a:spLocks noGrp="1"/>
          </p:cNvSpPr>
          <p:nvPr>
            <p:ph type="body" sz="quarter" idx="13"/>
          </p:nvPr>
        </p:nvSpPr>
        <p:spPr>
          <a:xfrm>
            <a:off x="628650" y="2007394"/>
            <a:ext cx="1855242" cy="1244600"/>
          </a:xfrm>
        </p:spPr>
        <p:txBody>
          <a:bodyPr/>
          <a:lstStyle/>
          <a:p>
            <a:r>
              <a:rPr lang="en-US" sz="2400" b="1" i="1" dirty="0"/>
              <a:t>recall</a:t>
            </a:r>
          </a:p>
        </p:txBody>
      </p:sp>
      <p:sp>
        <p:nvSpPr>
          <p:cNvPr id="6" name="Text Placeholder 5"/>
          <p:cNvSpPr>
            <a:spLocks noGrp="1"/>
          </p:cNvSpPr>
          <p:nvPr>
            <p:ph type="body" sz="quarter" idx="16"/>
          </p:nvPr>
        </p:nvSpPr>
        <p:spPr>
          <a:xfrm>
            <a:off x="2661310" y="2008188"/>
            <a:ext cx="5854039" cy="1244600"/>
          </a:xfrm>
        </p:spPr>
        <p:txBody>
          <a:bodyPr/>
          <a:lstStyle/>
          <a:p>
            <a:r>
              <a:rPr lang="en-US" i="1" dirty="0"/>
              <a:t>retrieving </a:t>
            </a:r>
            <a:r>
              <a:rPr lang="en-US" dirty="0"/>
              <a:t>information that is not currently in your conscious awareness but that was learned at an earlier time</a:t>
            </a:r>
          </a:p>
        </p:txBody>
      </p:sp>
      <p:sp>
        <p:nvSpPr>
          <p:cNvPr id="4" name="Text Placeholder 3"/>
          <p:cNvSpPr>
            <a:spLocks noGrp="1"/>
          </p:cNvSpPr>
          <p:nvPr>
            <p:ph type="body" sz="quarter" idx="14"/>
          </p:nvPr>
        </p:nvSpPr>
        <p:spPr>
          <a:xfrm>
            <a:off x="628649" y="3419475"/>
            <a:ext cx="1855243" cy="1244600"/>
          </a:xfrm>
        </p:spPr>
        <p:txBody>
          <a:bodyPr/>
          <a:lstStyle/>
          <a:p>
            <a:r>
              <a:rPr lang="en-US" sz="2400" b="1" i="1" dirty="0"/>
              <a:t>recognition</a:t>
            </a:r>
          </a:p>
        </p:txBody>
      </p:sp>
      <p:sp>
        <p:nvSpPr>
          <p:cNvPr id="7" name="Text Placeholder 6"/>
          <p:cNvSpPr>
            <a:spLocks noGrp="1"/>
          </p:cNvSpPr>
          <p:nvPr>
            <p:ph type="body" sz="quarter" idx="17"/>
          </p:nvPr>
        </p:nvSpPr>
        <p:spPr>
          <a:xfrm>
            <a:off x="2661312" y="3422650"/>
            <a:ext cx="5854037" cy="1244600"/>
          </a:xfrm>
        </p:spPr>
        <p:txBody>
          <a:bodyPr/>
          <a:lstStyle/>
          <a:p>
            <a:r>
              <a:rPr lang="en-US" i="1" dirty="0"/>
              <a:t>identifying </a:t>
            </a:r>
            <a:r>
              <a:rPr lang="en-US" dirty="0"/>
              <a:t>items previously learned</a:t>
            </a:r>
          </a:p>
        </p:txBody>
      </p:sp>
      <p:sp>
        <p:nvSpPr>
          <p:cNvPr id="5" name="Text Placeholder 4"/>
          <p:cNvSpPr>
            <a:spLocks noGrp="1"/>
          </p:cNvSpPr>
          <p:nvPr>
            <p:ph type="body" sz="quarter" idx="15"/>
          </p:nvPr>
        </p:nvSpPr>
        <p:spPr>
          <a:xfrm>
            <a:off x="628650" y="4813300"/>
            <a:ext cx="1855242" cy="1244600"/>
          </a:xfrm>
        </p:spPr>
        <p:txBody>
          <a:bodyPr/>
          <a:lstStyle/>
          <a:p>
            <a:r>
              <a:rPr lang="en-US" sz="2400" b="1" i="1" dirty="0"/>
              <a:t>relearning</a:t>
            </a:r>
          </a:p>
        </p:txBody>
      </p:sp>
      <p:sp>
        <p:nvSpPr>
          <p:cNvPr id="8" name="Text Placeholder 7"/>
          <p:cNvSpPr>
            <a:spLocks noGrp="1"/>
          </p:cNvSpPr>
          <p:nvPr>
            <p:ph type="body" sz="quarter" idx="18"/>
          </p:nvPr>
        </p:nvSpPr>
        <p:spPr>
          <a:xfrm>
            <a:off x="2661311" y="4813300"/>
            <a:ext cx="5864653" cy="1244600"/>
          </a:xfrm>
        </p:spPr>
        <p:txBody>
          <a:bodyPr/>
          <a:lstStyle/>
          <a:p>
            <a:r>
              <a:rPr lang="en-US" i="1" dirty="0"/>
              <a:t>learning something more quickly </a:t>
            </a:r>
            <a:r>
              <a:rPr lang="en-US" dirty="0"/>
              <a:t>when you learn it a second or later time</a:t>
            </a:r>
          </a:p>
        </p:txBody>
      </p:sp>
      <p:pic>
        <p:nvPicPr>
          <p:cNvPr id="9" name="Picture 8" descr="decorative"/>
          <p:cNvPicPr>
            <a:picLocks noChangeAspect="1"/>
          </p:cNvPicPr>
          <p:nvPr/>
        </p:nvPicPr>
        <p:blipFill>
          <a:blip r:embed="rId2"/>
          <a:stretch>
            <a:fillRect/>
          </a:stretch>
        </p:blipFill>
        <p:spPr>
          <a:xfrm>
            <a:off x="683242" y="419718"/>
            <a:ext cx="688908" cy="695004"/>
          </a:xfrm>
          <a:prstGeom prst="rect">
            <a:avLst/>
          </a:prstGeom>
        </p:spPr>
      </p:pic>
    </p:spTree>
    <p:extLst>
      <p:ext uri="{BB962C8B-B14F-4D97-AF65-F5344CB8AC3E}">
        <p14:creationId xmlns:p14="http://schemas.microsoft.com/office/powerpoint/2010/main" val="388733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measure memory on </a:t>
            </a:r>
            <a:br>
              <a:rPr lang="en-US" dirty="0"/>
            </a:br>
            <a:r>
              <a:rPr lang="en-US" dirty="0"/>
              <a:t>tests in school?</a:t>
            </a:r>
          </a:p>
        </p:txBody>
      </p:sp>
      <p:sp>
        <p:nvSpPr>
          <p:cNvPr id="3" name="Text Placeholder 2"/>
          <p:cNvSpPr>
            <a:spLocks noGrp="1"/>
          </p:cNvSpPr>
          <p:nvPr>
            <p:ph type="body" sz="quarter" idx="13"/>
          </p:nvPr>
        </p:nvSpPr>
        <p:spPr>
          <a:xfrm>
            <a:off x="628650" y="2007394"/>
            <a:ext cx="1841594" cy="1244600"/>
          </a:xfrm>
        </p:spPr>
        <p:txBody>
          <a:bodyPr/>
          <a:lstStyle/>
          <a:p>
            <a:r>
              <a:rPr lang="en-US" sz="2400" b="1" i="1" dirty="0"/>
              <a:t>recall</a:t>
            </a:r>
          </a:p>
        </p:txBody>
      </p:sp>
      <p:sp>
        <p:nvSpPr>
          <p:cNvPr id="6" name="Text Placeholder 5"/>
          <p:cNvSpPr>
            <a:spLocks noGrp="1"/>
          </p:cNvSpPr>
          <p:nvPr>
            <p:ph type="body" sz="quarter" idx="16"/>
          </p:nvPr>
        </p:nvSpPr>
        <p:spPr>
          <a:xfrm>
            <a:off x="2661310" y="2008188"/>
            <a:ext cx="5854039" cy="1244600"/>
          </a:xfrm>
        </p:spPr>
        <p:txBody>
          <a:bodyPr/>
          <a:lstStyle/>
          <a:p>
            <a:r>
              <a:rPr lang="en-US" dirty="0"/>
              <a:t>a fill-in-the-blank question, short answer or essay prompt</a:t>
            </a:r>
          </a:p>
        </p:txBody>
      </p:sp>
      <p:sp>
        <p:nvSpPr>
          <p:cNvPr id="4" name="Text Placeholder 3"/>
          <p:cNvSpPr>
            <a:spLocks noGrp="1"/>
          </p:cNvSpPr>
          <p:nvPr>
            <p:ph type="body" sz="quarter" idx="14"/>
          </p:nvPr>
        </p:nvSpPr>
        <p:spPr>
          <a:xfrm>
            <a:off x="628649" y="3419475"/>
            <a:ext cx="1841595" cy="1244600"/>
          </a:xfrm>
        </p:spPr>
        <p:txBody>
          <a:bodyPr/>
          <a:lstStyle/>
          <a:p>
            <a:r>
              <a:rPr lang="en-US" sz="2400" b="1" i="1" dirty="0"/>
              <a:t>recognition</a:t>
            </a:r>
          </a:p>
        </p:txBody>
      </p:sp>
      <p:sp>
        <p:nvSpPr>
          <p:cNvPr id="7" name="Text Placeholder 6"/>
          <p:cNvSpPr>
            <a:spLocks noGrp="1"/>
          </p:cNvSpPr>
          <p:nvPr>
            <p:ph type="body" sz="quarter" idx="17"/>
          </p:nvPr>
        </p:nvSpPr>
        <p:spPr>
          <a:xfrm>
            <a:off x="2661312" y="3422650"/>
            <a:ext cx="5854037" cy="1244600"/>
          </a:xfrm>
        </p:spPr>
        <p:txBody>
          <a:bodyPr/>
          <a:lstStyle/>
          <a:p>
            <a:r>
              <a:rPr lang="en-US" dirty="0"/>
              <a:t>multiple choice or matching</a:t>
            </a:r>
          </a:p>
        </p:txBody>
      </p:sp>
      <p:sp>
        <p:nvSpPr>
          <p:cNvPr id="5" name="Text Placeholder 4"/>
          <p:cNvSpPr>
            <a:spLocks noGrp="1"/>
          </p:cNvSpPr>
          <p:nvPr>
            <p:ph type="body" sz="quarter" idx="15"/>
          </p:nvPr>
        </p:nvSpPr>
        <p:spPr>
          <a:xfrm>
            <a:off x="628650" y="4813300"/>
            <a:ext cx="1841594" cy="1244600"/>
          </a:xfrm>
        </p:spPr>
        <p:txBody>
          <a:bodyPr/>
          <a:lstStyle/>
          <a:p>
            <a:r>
              <a:rPr lang="en-US" sz="2400" b="1" i="1" dirty="0"/>
              <a:t>relearning</a:t>
            </a:r>
          </a:p>
        </p:txBody>
      </p:sp>
      <p:sp>
        <p:nvSpPr>
          <p:cNvPr id="8" name="Text Placeholder 7"/>
          <p:cNvSpPr>
            <a:spLocks noGrp="1"/>
          </p:cNvSpPr>
          <p:nvPr>
            <p:ph type="body" sz="quarter" idx="18"/>
          </p:nvPr>
        </p:nvSpPr>
        <p:spPr>
          <a:xfrm>
            <a:off x="2661311" y="4813300"/>
            <a:ext cx="5864653" cy="1244600"/>
          </a:xfrm>
        </p:spPr>
        <p:txBody>
          <a:bodyPr/>
          <a:lstStyle/>
          <a:p>
            <a:r>
              <a:rPr lang="en-US" dirty="0"/>
              <a:t>studying for a final exam over the entire year’s course content</a:t>
            </a:r>
          </a:p>
        </p:txBody>
      </p:sp>
    </p:spTree>
    <p:extLst>
      <p:ext uri="{BB962C8B-B14F-4D97-AF65-F5344CB8AC3E}">
        <p14:creationId xmlns:p14="http://schemas.microsoft.com/office/powerpoint/2010/main" val="2705035174"/>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505046"/>
      </a:dk2>
      <a:lt2>
        <a:srgbClr val="EEECE1"/>
      </a:lt2>
      <a:accent1>
        <a:srgbClr val="E84C22"/>
      </a:accent1>
      <a:accent2>
        <a:srgbClr val="FFBD47"/>
      </a:accent2>
      <a:accent3>
        <a:srgbClr val="B64926"/>
      </a:accent3>
      <a:accent4>
        <a:srgbClr val="851C00"/>
      </a:accent4>
      <a:accent5>
        <a:srgbClr val="851C00"/>
      </a:accent5>
      <a:accent6>
        <a:srgbClr val="B226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8">
      <a:dk1>
        <a:sysClr val="windowText" lastClr="000000"/>
      </a:dk1>
      <a:lt1>
        <a:sysClr val="window" lastClr="FFFFFF"/>
      </a:lt1>
      <a:dk2>
        <a:srgbClr val="505046"/>
      </a:dk2>
      <a:lt2>
        <a:srgbClr val="EEECE1"/>
      </a:lt2>
      <a:accent1>
        <a:srgbClr val="E84C22"/>
      </a:accent1>
      <a:accent2>
        <a:srgbClr val="FFBD47"/>
      </a:accent2>
      <a:accent3>
        <a:srgbClr val="B64926"/>
      </a:accent3>
      <a:accent4>
        <a:srgbClr val="851C00"/>
      </a:accent4>
      <a:accent5>
        <a:srgbClr val="851C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6907</TotalTime>
  <Words>3393</Words>
  <Application>Microsoft Office PowerPoint</Application>
  <PresentationFormat>On-screen Show (4:3)</PresentationFormat>
  <Paragraphs>372</Paragraphs>
  <Slides>65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Arial</vt:lpstr>
      <vt:lpstr>Calibri</vt:lpstr>
      <vt:lpstr>Wingdings</vt:lpstr>
      <vt:lpstr>Office Theme</vt:lpstr>
      <vt:lpstr>Custom Design</vt:lpstr>
      <vt:lpstr>Unit 7 Cognition</vt:lpstr>
      <vt:lpstr>Learning Targets</vt:lpstr>
      <vt:lpstr>How is memory defined?</vt:lpstr>
      <vt:lpstr>Research on memory’s extremes has helped us understand how memory works.</vt:lpstr>
      <vt:lpstr>Alzheimer’s disease</vt:lpstr>
      <vt:lpstr>memory degneration</vt:lpstr>
      <vt:lpstr>What about the other extreme?</vt:lpstr>
      <vt:lpstr>How is memory measured?</vt:lpstr>
      <vt:lpstr>How do we measure memory on  tests in school?</vt:lpstr>
      <vt:lpstr>How do we measure memory in life events?</vt:lpstr>
      <vt:lpstr>1. What Would You Answer?</vt:lpstr>
      <vt:lpstr>Rapidly read aloud, eight times over,  the following list:</vt:lpstr>
      <vt:lpstr>How did Hermann Ebbinghaus  test speed of relearning?</vt:lpstr>
      <vt:lpstr>What were Hermann Ebbinghaus’ findings?</vt:lpstr>
      <vt:lpstr>How do psychologists describe the  human memory system?</vt:lpstr>
      <vt:lpstr>What is parallel processing?</vt:lpstr>
      <vt:lpstr>How does parallel processing function?</vt:lpstr>
      <vt:lpstr>What did early models of memory formation look like?</vt:lpstr>
      <vt:lpstr>How have early models been modified?</vt:lpstr>
      <vt:lpstr>What is working memory?</vt:lpstr>
      <vt:lpstr>How does Baddeley’s model address  working memory?</vt:lpstr>
      <vt:lpstr>What is the role of the central executive?</vt:lpstr>
      <vt:lpstr>What are explicit and implicit  memories?</vt:lpstr>
      <vt:lpstr>How do explicit and implicit  memories differ?</vt:lpstr>
      <vt:lpstr>What information do we process automatically?</vt:lpstr>
      <vt:lpstr>Look at these letters for one second.</vt:lpstr>
      <vt:lpstr>What was George Sperling’s sensory memory experiment?</vt:lpstr>
      <vt:lpstr>What is iconic memory?</vt:lpstr>
      <vt:lpstr>What is echoic memory?</vt:lpstr>
      <vt:lpstr>How are short-term and working memory related?</vt:lpstr>
      <vt:lpstr>What is our short-term  memory capacity?</vt:lpstr>
      <vt:lpstr>How fast do short-term memories disappear?</vt:lpstr>
      <vt:lpstr>What is our working  memory capacity?</vt:lpstr>
      <vt:lpstr>What is the benefit of a large  working memory capacity?</vt:lpstr>
      <vt:lpstr>What are some effortful processing  strategies that can help us  encode and retrieve?</vt:lpstr>
      <vt:lpstr>Look at the letters and numbers  below for one minute.  Then look away and try to recall as many as you can.</vt:lpstr>
      <vt:lpstr>Would it be any easier to memorize now?</vt:lpstr>
      <vt:lpstr>What is chunking?</vt:lpstr>
      <vt:lpstr>Do you know these acronyms and acrostics?</vt:lpstr>
      <vt:lpstr>What is a mnemonic device?</vt:lpstr>
      <vt:lpstr>What is the peg-word system</vt:lpstr>
      <vt:lpstr>How does the peg-word system work?</vt:lpstr>
      <vt:lpstr>Try the peg-word technique to memorize the    characteristics of the four stages of sleep from Module 23.</vt:lpstr>
      <vt:lpstr>How do hierarchies aid retrieval?</vt:lpstr>
      <vt:lpstr>How would you use hierarchies to group this list of grocery items?</vt:lpstr>
      <vt:lpstr>How would you use hierarchies to group this list of grocery items? Cont.</vt:lpstr>
      <vt:lpstr>How would you use hierarchies to group the information on memory in this Unit?</vt:lpstr>
      <vt:lpstr>How can the spacing effect impact memory retrieval?</vt:lpstr>
      <vt:lpstr>How can the testing effect impact memory retrieval?</vt:lpstr>
      <vt:lpstr>What is the best strategy for learning?</vt:lpstr>
      <vt:lpstr>What are two levels of processing?</vt:lpstr>
      <vt:lpstr>Rapidly answer the following questions:</vt:lpstr>
      <vt:lpstr>2. What Would You Answer?</vt:lpstr>
      <vt:lpstr>AP® Exam Tip</vt:lpstr>
      <vt:lpstr>Why should I make material meaningful?</vt:lpstr>
      <vt:lpstr>What is the self-reference effect?</vt:lpstr>
      <vt:lpstr>Learning Target 31-1 Review</vt:lpstr>
      <vt:lpstr>Learning Target 31-2 Review</vt:lpstr>
      <vt:lpstr>Learning Target 31-2 Review cont.</vt:lpstr>
      <vt:lpstr>Learning Target 31-3 Review</vt:lpstr>
      <vt:lpstr>Learning Target 31-4 Review</vt:lpstr>
      <vt:lpstr>Learning Target 31-5 Review</vt:lpstr>
      <vt:lpstr>Learning Target 31-6 Review</vt:lpstr>
      <vt:lpstr>Learning Target 31-7 Review</vt:lpstr>
      <vt:lpstr>Learning Target 31-8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1001</cp:revision>
  <dcterms:created xsi:type="dcterms:W3CDTF">2017-07-06T19:56:42Z</dcterms:created>
  <dcterms:modified xsi:type="dcterms:W3CDTF">2017-12-02T14:55:25Z</dcterms:modified>
  <cp:category/>
</cp:coreProperties>
</file>