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9" r:id="rId4"/>
    <p:sldId id="261" r:id="rId5"/>
    <p:sldId id="264" r:id="rId6"/>
    <p:sldId id="265" r:id="rId7"/>
    <p:sldId id="266" r:id="rId8"/>
    <p:sldId id="270" r:id="rId9"/>
  </p:sldIdLst>
  <p:sldSz cx="9144000" cy="6858000" type="screen4x3"/>
  <p:notesSz cx="6858000" cy="8891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445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445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F5822-89ED-4764-9AF8-7A1B8FDDB7CF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445500"/>
            <a:ext cx="2971800" cy="444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445500"/>
            <a:ext cx="2971800" cy="4445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D6F5-F156-414A-9A9D-10C9CA5402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48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61F40AD-F656-4846-ADD1-A4E9C9D73AB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2EFF5-FB89-4968-9C9D-B4F4E57B416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International Trade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Benefits and Issues of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12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nstantia" panose="02030602050306030303" pitchFamily="18" charset="0"/>
              </a:rPr>
              <a:t>Specialization &amp; Economic Interdependence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Specialization is a situation that occurs when an individual or a nation produce a narrow range of products.</a:t>
            </a:r>
          </a:p>
          <a:p>
            <a:pPr marL="36576" indent="0">
              <a:buNone/>
            </a:pPr>
            <a:endParaRPr lang="en-US" dirty="0" smtClean="0">
              <a:latin typeface="Constantia" panose="02030602050306030303" pitchFamily="18" charset="0"/>
            </a:endParaRPr>
          </a:p>
          <a:p>
            <a:r>
              <a:rPr lang="en-US" dirty="0">
                <a:latin typeface="Constantia" panose="02030602050306030303" pitchFamily="18" charset="0"/>
              </a:rPr>
              <a:t>Economic Interdependence is a situation where producers in one nation depend on others to provide goods and services they do not produce.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94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Why Specialize?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Constantia" panose="02030602050306030303" pitchFamily="18" charset="0"/>
              </a:rPr>
              <a:t>Countries specialize in particular trade products because there is an </a:t>
            </a:r>
            <a:r>
              <a:rPr lang="en-US" sz="4400" i="1" u="sng" dirty="0" smtClean="0">
                <a:latin typeface="Constantia" panose="02030602050306030303" pitchFamily="18" charset="0"/>
              </a:rPr>
              <a:t>unequal distribution of resources. </a:t>
            </a:r>
            <a:endParaRPr lang="en-US" sz="4400" i="1" u="sng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Absolute and 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latin typeface="Constantia" panose="02030602050306030303" pitchFamily="18" charset="0"/>
              </a:rPr>
              <a:t>Absolute Advantage</a:t>
            </a:r>
            <a:r>
              <a:rPr lang="en-US" sz="3200" dirty="0" smtClean="0">
                <a:latin typeface="Constantia" panose="02030602050306030303" pitchFamily="18" charset="0"/>
              </a:rPr>
              <a:t> is the ability of one nation to produce products more efficiently than another nation. </a:t>
            </a:r>
          </a:p>
          <a:p>
            <a:r>
              <a:rPr lang="en-US" sz="3200" u="sng" dirty="0" smtClean="0">
                <a:latin typeface="Constantia" panose="02030602050306030303" pitchFamily="18" charset="0"/>
              </a:rPr>
              <a:t>Comparative Advantage</a:t>
            </a:r>
            <a:r>
              <a:rPr lang="en-US" sz="3200" dirty="0" smtClean="0">
                <a:latin typeface="Constantia" panose="02030602050306030303" pitchFamily="18" charset="0"/>
              </a:rPr>
              <a:t> is the ability of one nation to produce a product at a lower opportunity cost than another nation. </a:t>
            </a:r>
            <a:endParaRPr lang="en-US" sz="3200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4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Tariffs, Trade Barriers, and Embargos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Trade Barrier- any law that limits free trade between nations.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Embargo- a law that cuts off trade with a specific country. Ex: United States and Cuba during the Cold War.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en-US" dirty="0" smtClean="0"/>
              <a:t>Tariffs- a fee charged to goods brought into one country from another.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8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Tariff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Canada </a:t>
            </a:r>
            <a:r>
              <a:rPr lang="en-US" dirty="0"/>
              <a:t>has a </a:t>
            </a:r>
            <a:r>
              <a:rPr lang="en-US" dirty="0" smtClean="0"/>
              <a:t>15% </a:t>
            </a:r>
            <a:r>
              <a:rPr lang="en-US" dirty="0"/>
              <a:t>tariff on </a:t>
            </a:r>
            <a:r>
              <a:rPr lang="en-US" dirty="0" smtClean="0"/>
              <a:t>hockey gear imports from Russia. </a:t>
            </a:r>
            <a:r>
              <a:rPr lang="en-US" dirty="0"/>
              <a:t>If </a:t>
            </a:r>
            <a:r>
              <a:rPr lang="en-US" dirty="0" smtClean="0"/>
              <a:t>hockey gear costs $80,000.00 </a:t>
            </a:r>
            <a:r>
              <a:rPr lang="en-US" dirty="0"/>
              <a:t>in </a:t>
            </a:r>
            <a:r>
              <a:rPr lang="en-US" dirty="0" smtClean="0"/>
              <a:t>Russia:</a:t>
            </a:r>
          </a:p>
          <a:p>
            <a:r>
              <a:rPr lang="en-US" dirty="0"/>
              <a:t>How much would it cost in </a:t>
            </a:r>
            <a:r>
              <a:rPr lang="en-US" dirty="0" smtClean="0"/>
              <a:t>Canada?</a:t>
            </a:r>
          </a:p>
          <a:p>
            <a:r>
              <a:rPr lang="en-US" dirty="0" smtClean="0"/>
              <a:t>Would the tariff increase or decrease Russian exports to Canada?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5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Protectionism and Infant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Protectionism- the </a:t>
            </a:r>
            <a:r>
              <a:rPr lang="en-US" dirty="0" smtClean="0"/>
              <a:t>use of trade barriers between nations to protect domestic industries. </a:t>
            </a:r>
          </a:p>
          <a:p>
            <a:r>
              <a:rPr lang="en-US" dirty="0" smtClean="0"/>
              <a:t>Infant Industries- new industries that are often unable to compete against larger, more established competitors.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nstantia" panose="02030602050306030303" pitchFamily="18" charset="0"/>
              </a:rPr>
              <a:t>Opponents of Free Trade…</a:t>
            </a: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nstantia" panose="02030602050306030303" pitchFamily="18" charset="0"/>
              </a:rPr>
              <a:t>People against free trade agreements argue that these agreements </a:t>
            </a:r>
            <a:r>
              <a:rPr lang="en-US" sz="4000" i="1" u="sng" dirty="0" smtClean="0">
                <a:latin typeface="Constantia" panose="02030602050306030303" pitchFamily="18" charset="0"/>
              </a:rPr>
              <a:t>adversely affect workers. </a:t>
            </a:r>
            <a:endParaRPr lang="en-US" sz="4000" i="1" u="sng" dirty="0"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66967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261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Franklin Gothic Book</vt:lpstr>
      <vt:lpstr>Wingdings 2</vt:lpstr>
      <vt:lpstr>Technic</vt:lpstr>
      <vt:lpstr>International Trade</vt:lpstr>
      <vt:lpstr>Specialization &amp; Economic Interdependence</vt:lpstr>
      <vt:lpstr>Why Specialize?</vt:lpstr>
      <vt:lpstr>Absolute and Comparative Advantage</vt:lpstr>
      <vt:lpstr>Tariffs, Trade Barriers, and Embargos</vt:lpstr>
      <vt:lpstr>Tariff question</vt:lpstr>
      <vt:lpstr>Protectionism and Infant Industries</vt:lpstr>
      <vt:lpstr>Opponents of Free Trade…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</dc:title>
  <dc:creator>Jonathan Banks</dc:creator>
  <cp:lastModifiedBy>Reginald Davis</cp:lastModifiedBy>
  <cp:revision>22</cp:revision>
  <cp:lastPrinted>2016-09-28T14:50:55Z</cp:lastPrinted>
  <dcterms:created xsi:type="dcterms:W3CDTF">2016-09-20T16:26:23Z</dcterms:created>
  <dcterms:modified xsi:type="dcterms:W3CDTF">2020-03-20T13:37:49Z</dcterms:modified>
</cp:coreProperties>
</file>