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sldIdLst>
    <p:sldId id="256" r:id="rId4"/>
    <p:sldId id="257" r:id="rId5"/>
    <p:sldId id="302" r:id="rId6"/>
    <p:sldId id="296" r:id="rId7"/>
    <p:sldId id="297" r:id="rId8"/>
    <p:sldId id="298" r:id="rId9"/>
    <p:sldId id="303" r:id="rId10"/>
    <p:sldId id="299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304" r:id="rId46"/>
    <p:sldId id="292" r:id="rId47"/>
    <p:sldId id="293" r:id="rId48"/>
    <p:sldId id="294" r:id="rId49"/>
    <p:sldId id="295" r:id="rId50"/>
    <p:sldId id="300" r:id="rId51"/>
    <p:sldId id="301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  <a:srgbClr val="FFFF99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58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6563C3-8C83-4D3B-894C-E9B1674AD74E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B8C3ACB0-7D6D-4C21-9C5F-96A5F883EAA6}">
      <dgm:prSet phldrT="[Text]"/>
      <dgm:spPr/>
      <dgm:t>
        <a:bodyPr/>
        <a:lstStyle/>
        <a:p>
          <a:endParaRPr lang="en-US" dirty="0"/>
        </a:p>
      </dgm:t>
    </dgm:pt>
    <dgm:pt modelId="{5E5DCB96-4BE7-4118-AA69-59E79988D942}" type="parTrans" cxnId="{333D9583-C7FB-4049-9E4F-B576D574DEF4}">
      <dgm:prSet/>
      <dgm:spPr/>
      <dgm:t>
        <a:bodyPr/>
        <a:lstStyle/>
        <a:p>
          <a:endParaRPr lang="en-US"/>
        </a:p>
      </dgm:t>
    </dgm:pt>
    <dgm:pt modelId="{5C227AE2-549A-409B-B904-EA5C9B340EAE}" type="sibTrans" cxnId="{333D9583-C7FB-4049-9E4F-B576D574DEF4}">
      <dgm:prSet/>
      <dgm:spPr/>
      <dgm:t>
        <a:bodyPr/>
        <a:lstStyle/>
        <a:p>
          <a:endParaRPr lang="en-US"/>
        </a:p>
      </dgm:t>
    </dgm:pt>
    <dgm:pt modelId="{16DE368F-CEBC-440D-82B4-3366147FC77E}">
      <dgm:prSet phldrT="[Text]" custT="1"/>
      <dgm:spPr/>
      <dgm:t>
        <a:bodyPr/>
        <a:lstStyle/>
        <a:p>
          <a:endParaRPr lang="en-US" sz="4400" dirty="0"/>
        </a:p>
      </dgm:t>
    </dgm:pt>
    <dgm:pt modelId="{C2AD7C6F-528F-4443-A0C8-8F678F1BF6CC}" type="parTrans" cxnId="{45DB1B63-E1F6-4F77-B25B-DF38903A3809}">
      <dgm:prSet/>
      <dgm:spPr/>
      <dgm:t>
        <a:bodyPr/>
        <a:lstStyle/>
        <a:p>
          <a:endParaRPr lang="en-US"/>
        </a:p>
      </dgm:t>
    </dgm:pt>
    <dgm:pt modelId="{15EADE02-9457-4B3A-887D-79600E21E0FE}" type="sibTrans" cxnId="{45DB1B63-E1F6-4F77-B25B-DF38903A3809}">
      <dgm:prSet/>
      <dgm:spPr/>
      <dgm:t>
        <a:bodyPr/>
        <a:lstStyle/>
        <a:p>
          <a:endParaRPr lang="en-US"/>
        </a:p>
      </dgm:t>
    </dgm:pt>
    <dgm:pt modelId="{0769C219-EAEF-4203-A807-DBA9F3814DBF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1">
                  <a:lumMod val="60000"/>
                  <a:lumOff val="40000"/>
                </a:schemeClr>
              </a:solidFill>
            </a:rPr>
            <a:t>50 to </a:t>
          </a:r>
        </a:p>
        <a:p>
          <a:r>
            <a:rPr lang="en-US" sz="2400" b="1" dirty="0" smtClean="0">
              <a:solidFill>
                <a:schemeClr val="tx1">
                  <a:lumMod val="60000"/>
                  <a:lumOff val="40000"/>
                </a:schemeClr>
              </a:solidFill>
            </a:rPr>
            <a:t>300</a:t>
          </a:r>
          <a:endParaRPr lang="en-US" sz="2400" b="1" dirty="0">
            <a:solidFill>
              <a:schemeClr val="tx1">
                <a:lumMod val="60000"/>
                <a:lumOff val="40000"/>
              </a:schemeClr>
            </a:solidFill>
          </a:endParaRPr>
        </a:p>
      </dgm:t>
    </dgm:pt>
    <dgm:pt modelId="{D17FFEB9-A0E6-4126-A9ED-388AB53B39A4}" type="parTrans" cxnId="{0045D887-A982-4985-A8E3-04C1E71D2622}">
      <dgm:prSet/>
      <dgm:spPr/>
      <dgm:t>
        <a:bodyPr/>
        <a:lstStyle/>
        <a:p>
          <a:endParaRPr lang="en-US"/>
        </a:p>
      </dgm:t>
    </dgm:pt>
    <dgm:pt modelId="{6A589AAE-402E-4DB2-A046-8EA1BEC31D17}" type="sibTrans" cxnId="{0045D887-A982-4985-A8E3-04C1E71D2622}">
      <dgm:prSet/>
      <dgm:spPr/>
      <dgm:t>
        <a:bodyPr/>
        <a:lstStyle/>
        <a:p>
          <a:endParaRPr lang="en-US"/>
        </a:p>
      </dgm:t>
    </dgm:pt>
    <dgm:pt modelId="{4AFEAE4B-CE92-4E91-92A5-EFDC60BDC2C7}" type="pres">
      <dgm:prSet presAssocID="{496563C3-8C83-4D3B-894C-E9B1674AD74E}" presName="Name0" presStyleCnt="0">
        <dgm:presLayoutVars>
          <dgm:dir/>
          <dgm:animLvl val="lvl"/>
          <dgm:resizeHandles val="exact"/>
        </dgm:presLayoutVars>
      </dgm:prSet>
      <dgm:spPr/>
    </dgm:pt>
    <dgm:pt modelId="{96986E3A-EBAD-411C-8ADE-9E4FBA9D7665}" type="pres">
      <dgm:prSet presAssocID="{B8C3ACB0-7D6D-4C21-9C5F-96A5F883EAA6}" presName="Name8" presStyleCnt="0"/>
      <dgm:spPr/>
    </dgm:pt>
    <dgm:pt modelId="{2532BA96-41C3-4D15-975A-B8F059B31359}" type="pres">
      <dgm:prSet presAssocID="{B8C3ACB0-7D6D-4C21-9C5F-96A5F883EAA6}" presName="level" presStyleLbl="node1" presStyleIdx="0" presStyleCnt="3" custLinFactNeighborX="15385" custLinFactNeighborY="-455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1B26C-3358-486F-B7DC-9981CE33A84F}" type="pres">
      <dgm:prSet presAssocID="{B8C3ACB0-7D6D-4C21-9C5F-96A5F883EAA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C0C1A-5199-4906-A14C-E7B369C543C9}" type="pres">
      <dgm:prSet presAssocID="{16DE368F-CEBC-440D-82B4-3366147FC77E}" presName="Name8" presStyleCnt="0"/>
      <dgm:spPr/>
    </dgm:pt>
    <dgm:pt modelId="{7F3DF7CC-F591-4FAD-805E-C730E588302E}" type="pres">
      <dgm:prSet presAssocID="{16DE368F-CEBC-440D-82B4-3366147FC77E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8AB18-6952-4A84-A35C-3D8F708D0949}" type="pres">
      <dgm:prSet presAssocID="{16DE368F-CEBC-440D-82B4-3366147FC77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0ADD7-DD64-4835-8411-FC5BBA28E552}" type="pres">
      <dgm:prSet presAssocID="{0769C219-EAEF-4203-A807-DBA9F3814DBF}" presName="Name8" presStyleCnt="0"/>
      <dgm:spPr/>
    </dgm:pt>
    <dgm:pt modelId="{69688BA8-1F7D-49C8-8F8D-0FC26F297B22}" type="pres">
      <dgm:prSet presAssocID="{0769C219-EAEF-4203-A807-DBA9F3814DB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F7E61-AF7A-4321-9056-0D63DBD7D39F}" type="pres">
      <dgm:prSet presAssocID="{0769C219-EAEF-4203-A807-DBA9F3814DB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A046BA-0E2C-409D-84B2-56A4C02AFD24}" type="presOf" srcId="{B8C3ACB0-7D6D-4C21-9C5F-96A5F883EAA6}" destId="{9081B26C-3358-486F-B7DC-9981CE33A84F}" srcOrd="1" destOrd="0" presId="urn:microsoft.com/office/officeart/2005/8/layout/pyramid3"/>
    <dgm:cxn modelId="{45DB1B63-E1F6-4F77-B25B-DF38903A3809}" srcId="{496563C3-8C83-4D3B-894C-E9B1674AD74E}" destId="{16DE368F-CEBC-440D-82B4-3366147FC77E}" srcOrd="1" destOrd="0" parTransId="{C2AD7C6F-528F-4443-A0C8-8F678F1BF6CC}" sibTransId="{15EADE02-9457-4B3A-887D-79600E21E0FE}"/>
    <dgm:cxn modelId="{CB558123-8B4A-4280-828F-7896F8D05FB5}" type="presOf" srcId="{496563C3-8C83-4D3B-894C-E9B1674AD74E}" destId="{4AFEAE4B-CE92-4E91-92A5-EFDC60BDC2C7}" srcOrd="0" destOrd="0" presId="urn:microsoft.com/office/officeart/2005/8/layout/pyramid3"/>
    <dgm:cxn modelId="{2C072C66-D618-4C7B-9E5F-C8E6E3EF8CD4}" type="presOf" srcId="{B8C3ACB0-7D6D-4C21-9C5F-96A5F883EAA6}" destId="{2532BA96-41C3-4D15-975A-B8F059B31359}" srcOrd="0" destOrd="0" presId="urn:microsoft.com/office/officeart/2005/8/layout/pyramid3"/>
    <dgm:cxn modelId="{B4B495C3-C774-4F9F-AC53-C1227BBD4798}" type="presOf" srcId="{16DE368F-CEBC-440D-82B4-3366147FC77E}" destId="{7F3DF7CC-F591-4FAD-805E-C730E588302E}" srcOrd="0" destOrd="0" presId="urn:microsoft.com/office/officeart/2005/8/layout/pyramid3"/>
    <dgm:cxn modelId="{430E2AF2-D7D3-4DFB-B367-1583887BA3ED}" type="presOf" srcId="{16DE368F-CEBC-440D-82B4-3366147FC77E}" destId="{7698AB18-6952-4A84-A35C-3D8F708D0949}" srcOrd="1" destOrd="0" presId="urn:microsoft.com/office/officeart/2005/8/layout/pyramid3"/>
    <dgm:cxn modelId="{333D9583-C7FB-4049-9E4F-B576D574DEF4}" srcId="{496563C3-8C83-4D3B-894C-E9B1674AD74E}" destId="{B8C3ACB0-7D6D-4C21-9C5F-96A5F883EAA6}" srcOrd="0" destOrd="0" parTransId="{5E5DCB96-4BE7-4118-AA69-59E79988D942}" sibTransId="{5C227AE2-549A-409B-B904-EA5C9B340EAE}"/>
    <dgm:cxn modelId="{8A8FD211-85AF-491B-9931-663E769EA66E}" type="presOf" srcId="{0769C219-EAEF-4203-A807-DBA9F3814DBF}" destId="{69688BA8-1F7D-49C8-8F8D-0FC26F297B22}" srcOrd="0" destOrd="0" presId="urn:microsoft.com/office/officeart/2005/8/layout/pyramid3"/>
    <dgm:cxn modelId="{0045D887-A982-4985-A8E3-04C1E71D2622}" srcId="{496563C3-8C83-4D3B-894C-E9B1674AD74E}" destId="{0769C219-EAEF-4203-A807-DBA9F3814DBF}" srcOrd="2" destOrd="0" parTransId="{D17FFEB9-A0E6-4126-A9ED-388AB53B39A4}" sibTransId="{6A589AAE-402E-4DB2-A046-8EA1BEC31D17}"/>
    <dgm:cxn modelId="{309C7998-A977-438B-9DAE-E81D1182DE05}" type="presOf" srcId="{0769C219-EAEF-4203-A807-DBA9F3814DBF}" destId="{3EBF7E61-AF7A-4321-9056-0D63DBD7D39F}" srcOrd="1" destOrd="0" presId="urn:microsoft.com/office/officeart/2005/8/layout/pyramid3"/>
    <dgm:cxn modelId="{D264C6C3-513B-465D-BBD0-139FE6F6D26D}" type="presParOf" srcId="{4AFEAE4B-CE92-4E91-92A5-EFDC60BDC2C7}" destId="{96986E3A-EBAD-411C-8ADE-9E4FBA9D7665}" srcOrd="0" destOrd="0" presId="urn:microsoft.com/office/officeart/2005/8/layout/pyramid3"/>
    <dgm:cxn modelId="{43016486-2008-4842-B3E9-5BD5ED2A0421}" type="presParOf" srcId="{96986E3A-EBAD-411C-8ADE-9E4FBA9D7665}" destId="{2532BA96-41C3-4D15-975A-B8F059B31359}" srcOrd="0" destOrd="0" presId="urn:microsoft.com/office/officeart/2005/8/layout/pyramid3"/>
    <dgm:cxn modelId="{BD3D2190-7E00-4A3C-A66B-948DC3501414}" type="presParOf" srcId="{96986E3A-EBAD-411C-8ADE-9E4FBA9D7665}" destId="{9081B26C-3358-486F-B7DC-9981CE33A84F}" srcOrd="1" destOrd="0" presId="urn:microsoft.com/office/officeart/2005/8/layout/pyramid3"/>
    <dgm:cxn modelId="{01DCC634-271C-49B2-BAD5-371267CC5212}" type="presParOf" srcId="{4AFEAE4B-CE92-4E91-92A5-EFDC60BDC2C7}" destId="{E91C0C1A-5199-4906-A14C-E7B369C543C9}" srcOrd="1" destOrd="0" presId="urn:microsoft.com/office/officeart/2005/8/layout/pyramid3"/>
    <dgm:cxn modelId="{FB9BD7F3-1A9F-426C-BD3D-0EE20515C810}" type="presParOf" srcId="{E91C0C1A-5199-4906-A14C-E7B369C543C9}" destId="{7F3DF7CC-F591-4FAD-805E-C730E588302E}" srcOrd="0" destOrd="0" presId="urn:microsoft.com/office/officeart/2005/8/layout/pyramid3"/>
    <dgm:cxn modelId="{6295160B-6E89-47B2-A66B-6455D919047C}" type="presParOf" srcId="{E91C0C1A-5199-4906-A14C-E7B369C543C9}" destId="{7698AB18-6952-4A84-A35C-3D8F708D0949}" srcOrd="1" destOrd="0" presId="urn:microsoft.com/office/officeart/2005/8/layout/pyramid3"/>
    <dgm:cxn modelId="{EEE57661-7D68-44AE-A282-4E9CAD0B87C9}" type="presParOf" srcId="{4AFEAE4B-CE92-4E91-92A5-EFDC60BDC2C7}" destId="{E410ADD7-DD64-4835-8411-FC5BBA28E552}" srcOrd="2" destOrd="0" presId="urn:microsoft.com/office/officeart/2005/8/layout/pyramid3"/>
    <dgm:cxn modelId="{8BDAE177-5817-40B1-8450-ED618C247046}" type="presParOf" srcId="{E410ADD7-DD64-4835-8411-FC5BBA28E552}" destId="{69688BA8-1F7D-49C8-8F8D-0FC26F297B22}" srcOrd="0" destOrd="0" presId="urn:microsoft.com/office/officeart/2005/8/layout/pyramid3"/>
    <dgm:cxn modelId="{5B65729E-72D8-477D-80A7-E0A053033F26}" type="presParOf" srcId="{E410ADD7-DD64-4835-8411-FC5BBA28E552}" destId="{3EBF7E61-AF7A-4321-9056-0D63DBD7D39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2BA96-41C3-4D15-975A-B8F059B31359}">
      <dsp:nvSpPr>
        <dsp:cNvPr id="0" name=""/>
        <dsp:cNvSpPr/>
      </dsp:nvSpPr>
      <dsp:spPr>
        <a:xfrm rot="10800000">
          <a:off x="0" y="0"/>
          <a:ext cx="7924800" cy="1337733"/>
        </a:xfrm>
        <a:prstGeom prst="trapezoid">
          <a:avLst>
            <a:gd name="adj" fmla="val 987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 rot="-10800000">
        <a:off x="1386839" y="0"/>
        <a:ext cx="5151120" cy="1337733"/>
      </dsp:txXfrm>
    </dsp:sp>
    <dsp:sp modelId="{7F3DF7CC-F591-4FAD-805E-C730E588302E}">
      <dsp:nvSpPr>
        <dsp:cNvPr id="0" name=""/>
        <dsp:cNvSpPr/>
      </dsp:nvSpPr>
      <dsp:spPr>
        <a:xfrm rot="10800000">
          <a:off x="1320799" y="1337733"/>
          <a:ext cx="5283200" cy="1337733"/>
        </a:xfrm>
        <a:prstGeom prst="trapezoid">
          <a:avLst>
            <a:gd name="adj" fmla="val 987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/>
        </a:p>
      </dsp:txBody>
      <dsp:txXfrm rot="-10800000">
        <a:off x="2245359" y="1337733"/>
        <a:ext cx="3434080" cy="1337733"/>
      </dsp:txXfrm>
    </dsp:sp>
    <dsp:sp modelId="{69688BA8-1F7D-49C8-8F8D-0FC26F297B22}">
      <dsp:nvSpPr>
        <dsp:cNvPr id="0" name=""/>
        <dsp:cNvSpPr/>
      </dsp:nvSpPr>
      <dsp:spPr>
        <a:xfrm rot="10800000">
          <a:off x="2641599" y="2675466"/>
          <a:ext cx="2641600" cy="1337733"/>
        </a:xfrm>
        <a:prstGeom prst="trapezoid">
          <a:avLst>
            <a:gd name="adj" fmla="val 9873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>
                  <a:lumMod val="60000"/>
                  <a:lumOff val="40000"/>
                </a:schemeClr>
              </a:solidFill>
            </a:rPr>
            <a:t>50 to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>
                  <a:lumMod val="60000"/>
                  <a:lumOff val="40000"/>
                </a:schemeClr>
              </a:solidFill>
            </a:rPr>
            <a:t>300</a:t>
          </a:r>
          <a:endParaRPr lang="en-US" sz="2400" b="1" kern="1200" dirty="0">
            <a:solidFill>
              <a:schemeClr val="tx1">
                <a:lumMod val="60000"/>
                <a:lumOff val="40000"/>
              </a:schemeClr>
            </a:solidFill>
          </a:endParaRPr>
        </a:p>
      </dsp:txBody>
      <dsp:txXfrm rot="-10800000">
        <a:off x="2641599" y="2675466"/>
        <a:ext cx="2641600" cy="1337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Lamppos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73125"/>
            <a:ext cx="3754438" cy="349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689475"/>
            <a:ext cx="4691063" cy="132397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67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67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2418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24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4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113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4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4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lamppost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362D535-EDBC-450B-9822-358E9B4DE2BC}" type="datetimeFigureOut">
              <a:rPr lang="en-US" smtClean="0"/>
              <a:pPr/>
              <a:t>10/22/15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25A0D1-7451-4AC7-9C47-7EF2A2455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4" name="FormatShape" descr="\\Catalpa\standdsk\Mirrors\Ofc97Adm\Clipart\Photos\SPORTS\SKIING.JP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gif"/><Relationship Id="rId6" Type="http://schemas.openxmlformats.org/officeDocument/2006/relationships/image" Target="../media/image9.jpeg"/><Relationship Id="rId7" Type="http://schemas.openxmlformats.org/officeDocument/2006/relationships/image" Target="../media/image10.gif"/><Relationship Id="rId8" Type="http://schemas.openxmlformats.org/officeDocument/2006/relationships/image" Target="../media/image11.gif"/><Relationship Id="rId9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23.e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Microsoft_Excel_97_-_2004_Worksheet2.xls"/><Relationship Id="rId8" Type="http://schemas.openxmlformats.org/officeDocument/2006/relationships/image" Target="../media/image24.emf"/><Relationship Id="rId9" Type="http://schemas.openxmlformats.org/officeDocument/2006/relationships/oleObject" Target="../embeddings/oleObject3.bin"/><Relationship Id="rId10" Type="http://schemas.openxmlformats.org/officeDocument/2006/relationships/oleObject" Target="../embeddings/Microsoft_Excel_97_-_2004_Worksheet3.xls"/><Relationship Id="rId11" Type="http://schemas.openxmlformats.org/officeDocument/2006/relationships/image" Target="../media/image2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image" Target="../media/image16.gif"/><Relationship Id="rId5" Type="http://schemas.openxmlformats.org/officeDocument/2006/relationships/hyperlink" Target="http://cagle.com/caglecards/main.asp?image=/news/Graduation09/images/granlund.jpg" TargetMode="External"/><Relationship Id="rId6" Type="http://schemas.openxmlformats.org/officeDocument/2006/relationships/image" Target="../media/image17.jpeg"/><Relationship Id="rId7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pn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7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9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Olive Branch High School Olive branch MS 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3048000"/>
            <a:ext cx="1447800" cy="1504951"/>
          </a:xfrm>
          <a:prstGeom prst="rect">
            <a:avLst/>
          </a:prstGeom>
          <a:noFill/>
        </p:spPr>
      </p:pic>
      <p:pic>
        <p:nvPicPr>
          <p:cNvPr id="3074" name="Picture 2" descr="http://www.olivebrancholdtowne.com/association/city-h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6062352"/>
            <a:ext cx="1524000" cy="795647"/>
          </a:xfrm>
          <a:prstGeom prst="rect">
            <a:avLst/>
          </a:prstGeom>
          <a:noFill/>
        </p:spPr>
      </p:pic>
      <p:pic>
        <p:nvPicPr>
          <p:cNvPr id="1032" name="Picture 8" descr="http://msmain.pmhclients.com/images/town_albums/Olive%20Branch/3-5-07_0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0"/>
            <a:ext cx="4572000" cy="6858000"/>
          </a:xfrm>
          <a:prstGeom prst="rect">
            <a:avLst/>
          </a:prstGeom>
          <a:noFill/>
        </p:spPr>
      </p:pic>
      <p:pic>
        <p:nvPicPr>
          <p:cNvPr id="1030" name="Picture 6" descr="http://www.olivebrancholdtowne.com/images/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3179834" cy="6858000"/>
          </a:xfrm>
          <a:prstGeom prst="rect">
            <a:avLst/>
          </a:prstGeom>
          <a:noFill/>
        </p:spPr>
      </p:pic>
      <p:pic>
        <p:nvPicPr>
          <p:cNvPr id="1034" name="Picture 10" descr="http://www.ci.olive-branch.ms.us/images/masthead_gen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6201" y="0"/>
            <a:ext cx="1447800" cy="1308382"/>
          </a:xfrm>
          <a:prstGeom prst="rect">
            <a:avLst/>
          </a:prstGeom>
          <a:noFill/>
        </p:spPr>
      </p:pic>
      <p:pic>
        <p:nvPicPr>
          <p:cNvPr id="1038" name="Picture 14" descr="[flag of Olive Branch, Mississippi]"/>
          <p:cNvPicPr>
            <a:picLocks noChangeAspect="1" noChangeArrowheads="1"/>
          </p:cNvPicPr>
          <p:nvPr/>
        </p:nvPicPr>
        <p:blipFill>
          <a:blip r:embed="rId7" cstate="print"/>
          <a:srcRect l="83256" t="77392"/>
          <a:stretch>
            <a:fillRect/>
          </a:stretch>
        </p:blipFill>
        <p:spPr bwMode="auto">
          <a:xfrm flipV="1">
            <a:off x="7696200" y="1066800"/>
            <a:ext cx="76199" cy="228598"/>
          </a:xfrm>
          <a:prstGeom prst="rect">
            <a:avLst/>
          </a:prstGeom>
          <a:noFill/>
        </p:spPr>
      </p:pic>
      <p:pic>
        <p:nvPicPr>
          <p:cNvPr id="11" name="Picture 14" descr="[flag of Olive Branch, Mississippi]"/>
          <p:cNvPicPr>
            <a:picLocks noChangeAspect="1" noChangeArrowheads="1"/>
          </p:cNvPicPr>
          <p:nvPr/>
        </p:nvPicPr>
        <p:blipFill>
          <a:blip r:embed="rId7" cstate="print"/>
          <a:srcRect l="83256" t="77392"/>
          <a:stretch>
            <a:fillRect/>
          </a:stretch>
        </p:blipFill>
        <p:spPr bwMode="auto">
          <a:xfrm>
            <a:off x="8991600" y="0"/>
            <a:ext cx="152400" cy="203200"/>
          </a:xfrm>
          <a:prstGeom prst="rect">
            <a:avLst/>
          </a:prstGeom>
          <a:noFill/>
        </p:spPr>
      </p:pic>
      <p:pic>
        <p:nvPicPr>
          <p:cNvPr id="12" name="Picture 14" descr="[flag of Olive Branch, Mississippi]"/>
          <p:cNvPicPr>
            <a:picLocks noChangeAspect="1" noChangeArrowheads="1"/>
          </p:cNvPicPr>
          <p:nvPr/>
        </p:nvPicPr>
        <p:blipFill>
          <a:blip r:embed="rId7" cstate="print"/>
          <a:srcRect l="83256" t="77392"/>
          <a:stretch>
            <a:fillRect/>
          </a:stretch>
        </p:blipFill>
        <p:spPr bwMode="auto">
          <a:xfrm>
            <a:off x="8991600" y="990600"/>
            <a:ext cx="152400" cy="312738"/>
          </a:xfrm>
          <a:prstGeom prst="rect">
            <a:avLst/>
          </a:prstGeom>
          <a:noFill/>
        </p:spPr>
      </p:pic>
      <p:pic>
        <p:nvPicPr>
          <p:cNvPr id="13" name="Picture 14" descr="[flag of Olive Branch, Mississippi]"/>
          <p:cNvPicPr>
            <a:picLocks noChangeAspect="1" noChangeArrowheads="1"/>
          </p:cNvPicPr>
          <p:nvPr/>
        </p:nvPicPr>
        <p:blipFill>
          <a:blip r:embed="rId7" cstate="print"/>
          <a:srcRect l="83256" t="77392"/>
          <a:stretch>
            <a:fillRect/>
          </a:stretch>
        </p:blipFill>
        <p:spPr bwMode="auto">
          <a:xfrm>
            <a:off x="8763000" y="0"/>
            <a:ext cx="381000" cy="126415"/>
          </a:xfrm>
          <a:prstGeom prst="rect">
            <a:avLst/>
          </a:prstGeom>
          <a:noFill/>
        </p:spPr>
      </p:pic>
      <p:pic>
        <p:nvPicPr>
          <p:cNvPr id="1040" name="Picture 16" descr="Police Department emble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6200" y="1295400"/>
            <a:ext cx="1447800" cy="1979273"/>
          </a:xfrm>
          <a:prstGeom prst="rect">
            <a:avLst/>
          </a:prstGeom>
          <a:noFill/>
        </p:spPr>
      </p:pic>
      <p:pic>
        <p:nvPicPr>
          <p:cNvPr id="1042" name="Picture 18" descr="http://www.ci.olive-branch.ms.us/images/fd_obf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96200" y="4343400"/>
            <a:ext cx="1447800" cy="1737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dirty="0" smtClean="0"/>
              <a:t>How does the book define rural?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534400" cy="2514600"/>
          </a:xfrm>
        </p:spPr>
        <p:txBody>
          <a:bodyPr/>
          <a:lstStyle/>
          <a:p>
            <a:pPr>
              <a:buNone/>
            </a:pPr>
            <a:r>
              <a:rPr lang="en-US" sz="4400" dirty="0" smtClean="0"/>
              <a:t>	A place or municipal with a population of less than 2,500 persons.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dirty="0" smtClean="0">
                <a:solidFill>
                  <a:srgbClr val="FF0000"/>
                </a:solidFill>
              </a:rPr>
              <a:t>municipalities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241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400" dirty="0" smtClean="0"/>
              <a:t>Political units that provide local government to specific areas, can be classified according to population size.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dirty="0" smtClean="0"/>
              <a:t>How are municipalities classified according to size?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66800" y="1828800"/>
          <a:ext cx="7924800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362200" y="3124200"/>
            <a:ext cx="5334000" cy="1490133"/>
            <a:chOff x="1320799" y="1337733"/>
            <a:chExt cx="5283200" cy="1337733"/>
          </a:xfrm>
        </p:grpSpPr>
        <p:sp>
          <p:nvSpPr>
            <p:cNvPr id="8" name="Trapezoid 7"/>
            <p:cNvSpPr/>
            <p:nvPr/>
          </p:nvSpPr>
          <p:spPr>
            <a:xfrm rot="10800000">
              <a:off x="1320799" y="1337733"/>
              <a:ext cx="5283200" cy="1337733"/>
            </a:xfrm>
            <a:prstGeom prst="trapezoid">
              <a:avLst>
                <a:gd name="adj" fmla="val 98734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rapezoid 4"/>
            <p:cNvSpPr/>
            <p:nvPr/>
          </p:nvSpPr>
          <p:spPr>
            <a:xfrm>
              <a:off x="2245359" y="1337733"/>
              <a:ext cx="3434080" cy="1337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301 to 2,000</a:t>
              </a:r>
              <a:endParaRPr lang="en-US" sz="4400" kern="1200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66800" y="1828800"/>
            <a:ext cx="7924800" cy="1337733"/>
            <a:chOff x="0" y="0"/>
            <a:chExt cx="7924800" cy="1337733"/>
          </a:xfrm>
        </p:grpSpPr>
        <p:sp>
          <p:nvSpPr>
            <p:cNvPr id="13" name="Trapezoid 12"/>
            <p:cNvSpPr/>
            <p:nvPr/>
          </p:nvSpPr>
          <p:spPr>
            <a:xfrm rot="10800000">
              <a:off x="0" y="0"/>
              <a:ext cx="7924800" cy="1337733"/>
            </a:xfrm>
            <a:prstGeom prst="trapezoid">
              <a:avLst>
                <a:gd name="adj" fmla="val 98734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rapezoid 4"/>
            <p:cNvSpPr/>
            <p:nvPr/>
          </p:nvSpPr>
          <p:spPr>
            <a:xfrm>
              <a:off x="1386839" y="0"/>
              <a:ext cx="5151120" cy="1337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kern="1200" dirty="0" smtClean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More than 2,000</a:t>
              </a:r>
              <a:endParaRPr lang="en-US" sz="5400" kern="1200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04800" y="2286000"/>
            <a:ext cx="14510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50" pitchFamily="34" charset="0"/>
              </a:rPr>
              <a:t>Cities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5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3505200"/>
            <a:ext cx="25955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26" pitchFamily="34" charset="0"/>
              </a:rPr>
              <a:t>Towns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26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4724400"/>
            <a:ext cx="39517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51" pitchFamily="34" charset="0"/>
              </a:rPr>
              <a:t>Villages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51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villages in </a:t>
            </a:r>
            <a:r>
              <a:rPr lang="en-US" dirty="0" err="1" smtClean="0"/>
              <a:t>DeSoto</a:t>
            </a:r>
            <a:r>
              <a:rPr lang="en-US" dirty="0" smtClean="0"/>
              <a:t> County?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248400"/>
            <a:ext cx="8229600" cy="431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434" name="Picture 2" descr="http://www.olivebrancholdtowne.com/images/maps/desoto-coun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6158109" cy="4343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Memphis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724400"/>
            <a:ext cx="6324600" cy="838200"/>
          </a:xfrm>
        </p:spPr>
        <p:txBody>
          <a:bodyPr/>
          <a:lstStyle/>
          <a:p>
            <a:pPr>
              <a:buNone/>
            </a:pPr>
            <a:r>
              <a:rPr lang="en-US" sz="4400" dirty="0" smtClean="0"/>
              <a:t>The Village of Memphis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5029200" y="1524000"/>
            <a:ext cx="3886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Memphis</a:t>
            </a:r>
            <a:r>
              <a:rPr lang="en-US" sz="2400" dirty="0" smtClean="0"/>
              <a:t> is a village in </a:t>
            </a:r>
            <a:r>
              <a:rPr lang="en-US" sz="2400" dirty="0" err="1" smtClean="0"/>
              <a:t>DeSoto</a:t>
            </a:r>
            <a:r>
              <a:rPr lang="en-US" sz="2400" dirty="0" smtClean="0"/>
              <a:t> County, Mississippi. The population was </a:t>
            </a:r>
            <a:r>
              <a:rPr lang="en-US" sz="2800" dirty="0" smtClean="0"/>
              <a:t>87</a:t>
            </a:r>
            <a:r>
              <a:rPr lang="en-US" sz="2400" dirty="0" smtClean="0"/>
              <a:t> at the 2000 census. The village of Memphis has officially become part of Walls, Mississippi.</a:t>
            </a:r>
            <a:endParaRPr lang="en-US" sz="2400" dirty="0"/>
          </a:p>
        </p:txBody>
      </p:sp>
      <p:pic>
        <p:nvPicPr>
          <p:cNvPr id="22532" name="Picture 4" descr="http://www.highlanddevelopmentllc.com/images/loadpfmap1.jpg"/>
          <p:cNvPicPr>
            <a:picLocks noChangeAspect="1" noChangeArrowheads="1"/>
          </p:cNvPicPr>
          <p:nvPr/>
        </p:nvPicPr>
        <p:blipFill>
          <a:blip r:embed="rId2" cstate="print"/>
          <a:srcRect l="21556" t="35200" r="35778" b="34733"/>
          <a:stretch>
            <a:fillRect/>
          </a:stretch>
        </p:blipFill>
        <p:spPr bwMode="auto">
          <a:xfrm>
            <a:off x="228600" y="1752600"/>
            <a:ext cx="4671347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of the census of 2000, there were 87 people, 27 households, and 25 families residing in the village.</a:t>
            </a:r>
          </a:p>
          <a:p>
            <a:endParaRPr lang="en-US" dirty="0" smtClean="0"/>
          </a:p>
          <a:p>
            <a:r>
              <a:rPr lang="en-US" dirty="0" smtClean="0"/>
              <a:t>According to the United States Census Bureau, the village has a total              area of 4.4 square miles.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143000" y="228600"/>
            <a:ext cx="632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Village of Memphis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ea typeface="Times New Roman"/>
              </a:rPr>
              <a:t>Population in July 2007: 119.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ea typeface="Times New Roman"/>
              </a:rPr>
              <a:t>Males: 54 (46.0%)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ea typeface="Times New Roman"/>
              </a:rPr>
              <a:t>Females: 65 (54.0%)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latin typeface="Times New Roman"/>
              <a:ea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latin typeface="Times New Roman"/>
              <a:ea typeface="Times New Roman"/>
            </a:endParaRPr>
          </a:p>
          <a:p>
            <a:pPr>
              <a:buNone/>
            </a:pPr>
            <a:r>
              <a:rPr lang="en-US" sz="2400" dirty="0" smtClean="0"/>
              <a:t>Village resident age: 31.5 years</a:t>
            </a:r>
          </a:p>
          <a:p>
            <a:pPr>
              <a:buNone/>
            </a:pPr>
            <a:r>
              <a:rPr lang="en-US" sz="2400" dirty="0" smtClean="0"/>
              <a:t>Mississippi median age:  33.8 years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Estimated median household income in 2007: $90,175 </a:t>
            </a:r>
          </a:p>
          <a:p>
            <a:pPr>
              <a:buNone/>
            </a:pPr>
            <a:r>
              <a:rPr lang="en-US" sz="2400" dirty="0" smtClean="0"/>
              <a:t>(it was $74,375 in 2000)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2400" dirty="0" smtClean="0"/>
              <a:t>Memphis:  $90,175</a:t>
            </a:r>
          </a:p>
          <a:p>
            <a:pPr>
              <a:buNone/>
            </a:pPr>
            <a:r>
              <a:rPr lang="en-US" sz="2400" dirty="0" smtClean="0"/>
              <a:t>Mississippi:  $36,338</a:t>
            </a:r>
          </a:p>
          <a:p>
            <a:pPr>
              <a:buNone/>
            </a:pPr>
            <a:endParaRPr lang="en-US" sz="2400" dirty="0" smtClean="0"/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latin typeface="Times New Roman"/>
              <a:ea typeface="Times New Roman"/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23580" name="Object 28"/>
          <p:cNvGraphicFramePr>
            <a:graphicFrameLocks noChangeAspect="1"/>
          </p:cNvGraphicFramePr>
          <p:nvPr/>
        </p:nvGraphicFramePr>
        <p:xfrm>
          <a:off x="4876799" y="0"/>
          <a:ext cx="2649989" cy="156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1" name="Chart" r:id="rId4" imgW="5276888" imgH="3114561" progId="Excel.Chart.8">
                  <p:embed/>
                </p:oleObj>
              </mc:Choice>
              <mc:Fallback>
                <p:oleObj name="Chart" r:id="rId4" imgW="5276888" imgH="3114561" progId="Excel.Chart.8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799" y="0"/>
                        <a:ext cx="2649989" cy="156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/>
          <p:nvPr/>
        </p:nvSpPr>
        <p:spPr>
          <a:xfrm>
            <a:off x="5486400" y="457200"/>
            <a:ext cx="4667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ea typeface="Times New Roman"/>
              </a:rPr>
              <a:t>F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019800" y="457200"/>
            <a:ext cx="5261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</a:t>
            </a:r>
            <a:endParaRPr lang="en-US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23586" name="Object 34"/>
          <p:cNvGraphicFramePr>
            <a:graphicFrameLocks noChangeAspect="1"/>
          </p:cNvGraphicFramePr>
          <p:nvPr/>
        </p:nvGraphicFramePr>
        <p:xfrm>
          <a:off x="5486400" y="1676400"/>
          <a:ext cx="309833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2" name="Chart" r:id="rId7" imgW="5276888" imgH="3114561" progId="Excel.Chart.8">
                  <p:embed/>
                </p:oleObj>
              </mc:Choice>
              <mc:Fallback>
                <p:oleObj name="Chart" r:id="rId7" imgW="5276888" imgH="3114561" progId="Excel.Chart.8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676400"/>
                        <a:ext cx="309833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0" name="Object 38"/>
          <p:cNvGraphicFramePr>
            <a:graphicFrameLocks noChangeAspect="1"/>
          </p:cNvGraphicFramePr>
          <p:nvPr/>
        </p:nvGraphicFramePr>
        <p:xfrm>
          <a:off x="3429000" y="4648200"/>
          <a:ext cx="2943225" cy="1737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3" name="Chart" r:id="rId10" imgW="5276888" imgH="3114561" progId="Excel.Chart.8">
                  <p:embed/>
                </p:oleObj>
              </mc:Choice>
              <mc:Fallback>
                <p:oleObj name="Chart" r:id="rId10" imgW="5276888" imgH="3114561" progId="Excel.Chart.8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648200"/>
                        <a:ext cx="2943225" cy="17372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61" name="Picture 261" descr="nowhere2 by cmdx3."/>
          <p:cNvPicPr>
            <a:picLocks noChangeAspect="1" noChangeArrowheads="1"/>
          </p:cNvPicPr>
          <p:nvPr/>
        </p:nvPicPr>
        <p:blipFill>
          <a:blip r:embed="rId2" cstate="print"/>
          <a:srcRect l="52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870" name="Picture 270" descr="http://www.okroads.com/071504/i55tnnexi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1" name="Rectangle 210"/>
          <p:cNvSpPr/>
          <p:nvPr/>
        </p:nvSpPr>
        <p:spPr>
          <a:xfrm>
            <a:off x="152400" y="0"/>
            <a:ext cx="89916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smtClean="0"/>
              <a:t>According to a UPI news report, it also snowed in Hell at least once, causing many to remark that "it was a </a:t>
            </a:r>
            <a:r>
              <a:rPr lang="en-US" sz="3200" b="1" dirty="0" smtClean="0">
                <a:latin typeface="24" pitchFamily="34" charset="0"/>
              </a:rPr>
              <a:t>cold</a:t>
            </a:r>
            <a:r>
              <a:rPr lang="en-US" sz="2300" b="1" dirty="0" smtClean="0"/>
              <a:t> day in Hell".</a:t>
            </a:r>
            <a:endParaRPr lang="en-US" sz="2300" b="1" dirty="0"/>
          </a:p>
        </p:txBody>
      </p:sp>
      <p:sp>
        <p:nvSpPr>
          <p:cNvPr id="185" name="Rounded Rectangle 184"/>
          <p:cNvSpPr/>
          <p:nvPr/>
        </p:nvSpPr>
        <p:spPr>
          <a:xfrm>
            <a:off x="685800" y="1143000"/>
            <a:ext cx="7772400" cy="3429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ounded Rectangle 185"/>
          <p:cNvSpPr/>
          <p:nvPr/>
        </p:nvSpPr>
        <p:spPr>
          <a:xfrm>
            <a:off x="838200" y="1295400"/>
            <a:ext cx="7467600" cy="3124200"/>
          </a:xfrm>
          <a:prstGeom prst="roundRect">
            <a:avLst/>
          </a:prstGeom>
          <a:solidFill>
            <a:srgbClr val="0082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TextBox 208"/>
          <p:cNvSpPr txBox="1"/>
          <p:nvPr/>
        </p:nvSpPr>
        <p:spPr>
          <a:xfrm>
            <a:off x="838200" y="33528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Unincorporated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5400" dirty="0" smtClean="0"/>
              <a:t>City Limit Signs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2209800" y="4572000"/>
            <a:ext cx="3962400" cy="20005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According to the United States Geological Survey, </a:t>
            </a:r>
            <a:r>
              <a:rPr lang="en-US" sz="2800" b="1" dirty="0" smtClean="0">
                <a:solidFill>
                  <a:srgbClr val="FF0000"/>
                </a:solidFill>
                <a:latin typeface="20" pitchFamily="34" charset="0"/>
              </a:rPr>
              <a:t>Hell</a:t>
            </a:r>
            <a:r>
              <a:rPr lang="en-US" sz="2400" b="1" dirty="0" smtClean="0">
                <a:solidFill>
                  <a:schemeClr val="bg1"/>
                </a:solidFill>
              </a:rPr>
              <a:t> is a located in Riverside County, California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862" name="Rectangle 2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838200" y="1447800"/>
            <a:ext cx="7467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chemeClr val="bg1"/>
                </a:solidFill>
              </a:rPr>
              <a:t>Hell</a:t>
            </a:r>
            <a:endParaRPr lang="en-US" sz="11500" b="1" dirty="0">
              <a:solidFill>
                <a:schemeClr val="bg1"/>
              </a:solidFill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1295400" y="35814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POP: 16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5791200" y="3581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ELEV: 745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1752600" y="4572000"/>
            <a:ext cx="533400" cy="228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1828800" y="4572000"/>
            <a:ext cx="381000" cy="228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1905000" y="4953000"/>
            <a:ext cx="228600" cy="228600"/>
          </a:xfrm>
          <a:prstGeom prst="ellipse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1905000" y="5334000"/>
            <a:ext cx="228600" cy="228600"/>
          </a:xfrm>
          <a:prstGeom prst="ellipse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1905000" y="5715000"/>
            <a:ext cx="228600" cy="228600"/>
          </a:xfrm>
          <a:prstGeom prst="ellipse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1905000" y="6096000"/>
            <a:ext cx="228600" cy="228600"/>
          </a:xfrm>
          <a:prstGeom prst="ellipse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1905000" y="6477000"/>
            <a:ext cx="228600" cy="228600"/>
          </a:xfrm>
          <a:prstGeom prst="ellipse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1905000" y="4572000"/>
            <a:ext cx="228600" cy="228600"/>
          </a:xfrm>
          <a:prstGeom prst="ellipse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6705600" y="4572000"/>
            <a:ext cx="533400" cy="2286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6781800" y="4572000"/>
            <a:ext cx="381000" cy="228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6858000" y="6477000"/>
            <a:ext cx="228600" cy="228600"/>
          </a:xfrm>
          <a:prstGeom prst="ellipse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6858000" y="6096000"/>
            <a:ext cx="228600" cy="228600"/>
          </a:xfrm>
          <a:prstGeom prst="ellipse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6858000" y="5715000"/>
            <a:ext cx="228600" cy="228600"/>
          </a:xfrm>
          <a:prstGeom prst="ellipse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6858000" y="5334000"/>
            <a:ext cx="228600" cy="228600"/>
          </a:xfrm>
          <a:prstGeom prst="ellipse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6858000" y="4953000"/>
            <a:ext cx="228600" cy="228600"/>
          </a:xfrm>
          <a:prstGeom prst="ellipse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6858000" y="4572000"/>
            <a:ext cx="228600" cy="228600"/>
          </a:xfrm>
          <a:prstGeom prst="ellipse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866" name="Picture 266" descr="File:I-10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572000"/>
            <a:ext cx="1752600" cy="1752600"/>
          </a:xfrm>
          <a:prstGeom prst="rect">
            <a:avLst/>
          </a:prstGeom>
          <a:noFill/>
        </p:spPr>
      </p:pic>
      <p:sp>
        <p:nvSpPr>
          <p:cNvPr id="208" name="TextBox 207"/>
          <p:cNvSpPr txBox="1"/>
          <p:nvPr/>
        </p:nvSpPr>
        <p:spPr>
          <a:xfrm>
            <a:off x="838200" y="1447800"/>
            <a:ext cx="7467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chemeClr val="bg1"/>
                </a:solidFill>
              </a:rPr>
              <a:t>Capleville</a:t>
            </a:r>
            <a:endParaRPr lang="en-US" sz="11500" b="1" dirty="0">
              <a:solidFill>
                <a:schemeClr val="bg1"/>
              </a:solidFill>
            </a:endParaRPr>
          </a:p>
        </p:txBody>
      </p:sp>
      <p:pic>
        <p:nvPicPr>
          <p:cNvPr id="25868" name="Picture 268" descr="File:US 78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572000"/>
            <a:ext cx="1752600" cy="1752600"/>
          </a:xfrm>
          <a:prstGeom prst="rect">
            <a:avLst/>
          </a:prstGeom>
          <a:noFill/>
        </p:spPr>
      </p:pic>
      <p:pic>
        <p:nvPicPr>
          <p:cNvPr id="25602" name="Picture 2" descr="hellfrozemh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1066800"/>
            <a:ext cx="9144001" cy="579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500"/>
                                        <p:tgtEl>
                                          <p:spTgt spid="2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500"/>
                                        <p:tgtEl>
                                          <p:spTgt spid="25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500"/>
                                        <p:tgtEl>
                                          <p:spTgt spid="2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1000"/>
                                        <p:tgtEl>
                                          <p:spTgt spid="2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  <p:bldP spid="211" grpId="1"/>
      <p:bldP spid="185" grpId="0" animBg="1"/>
      <p:bldP spid="186" grpId="0" animBg="1"/>
      <p:bldP spid="209" grpId="0"/>
      <p:bldP spid="2" grpId="0"/>
      <p:bldP spid="2" grpId="1"/>
      <p:bldP spid="5" grpId="0" animBg="1"/>
      <p:bldP spid="5" grpId="1" animBg="1"/>
      <p:bldP spid="187" grpId="0"/>
      <p:bldP spid="187" grpId="1"/>
      <p:bldP spid="188" grpId="0"/>
      <p:bldP spid="188" grpId="1"/>
      <p:bldP spid="189" grpId="0"/>
      <p:bldP spid="189" grpId="1"/>
      <p:bldP spid="190" grpId="0" animBg="1"/>
      <p:bldP spid="191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is Unincorporated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r>
              <a:rPr lang="en-US" dirty="0" smtClean="0"/>
              <a:t>To answer this question we to know what mean to be incorporated.</a:t>
            </a:r>
          </a:p>
          <a:p>
            <a:endParaRPr lang="en-US" sz="1600" dirty="0" smtClean="0"/>
          </a:p>
          <a:p>
            <a:r>
              <a:rPr lang="en-US" dirty="0" smtClean="0"/>
              <a:t>Incorporated municipality is one with a </a:t>
            </a:r>
            <a:r>
              <a:rPr lang="en-US" dirty="0" smtClean="0">
                <a:solidFill>
                  <a:srgbClr val="FF0000"/>
                </a:solidFill>
              </a:rPr>
              <a:t>charter</a:t>
            </a:r>
            <a:r>
              <a:rPr lang="en-US" dirty="0" smtClean="0"/>
              <a:t> received from the state.</a:t>
            </a:r>
          </a:p>
          <a:p>
            <a:endParaRPr lang="en-US" sz="1800" dirty="0" smtClean="0"/>
          </a:p>
          <a:p>
            <a:r>
              <a:rPr lang="en-US" dirty="0" smtClean="0"/>
              <a:t>Unincorporated community, which exists only by tradition and does not              have elected officials at the                  town level.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4162"/>
          </a:xfrm>
        </p:spPr>
        <p:txBody>
          <a:bodyPr/>
          <a:lstStyle/>
          <a:p>
            <a:r>
              <a:rPr lang="en-US" dirty="0" smtClean="0"/>
              <a:t>How does municipality get a </a:t>
            </a:r>
            <a:r>
              <a:rPr lang="en-US" dirty="0" smtClean="0">
                <a:solidFill>
                  <a:srgbClr val="FF0000"/>
                </a:solidFill>
              </a:rPr>
              <a:t>charter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953000"/>
          </a:xfrm>
        </p:spPr>
        <p:txBody>
          <a:bodyPr/>
          <a:lstStyle/>
          <a:p>
            <a:r>
              <a:rPr lang="en-US" dirty="0" smtClean="0"/>
              <a:t>Must present a petition, signed by two thirds of the qualified voters who reside in the proposed city, to chancery court (</a:t>
            </a:r>
            <a:r>
              <a:rPr lang="en-US" dirty="0" smtClean="0">
                <a:solidFill>
                  <a:schemeClr val="bg1"/>
                </a:solidFill>
              </a:rPr>
              <a:t>the court that deals with land issues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Once the chancery court approves the incorporation, the secretary of             state issues a charter for the                 new city.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150" cy="71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2362200" cy="60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Municipal Government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2907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Page 374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/>
          <a:lstStyle/>
          <a:p>
            <a:r>
              <a:rPr lang="en-US" dirty="0" smtClean="0"/>
              <a:t>What needs to be on the petition?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r>
              <a:rPr lang="en-US" sz="3000" dirty="0" smtClean="0"/>
              <a:t>Describe the boundaries of the city.</a:t>
            </a:r>
          </a:p>
          <a:p>
            <a:r>
              <a:rPr lang="en-US" sz="3000" dirty="0" smtClean="0"/>
              <a:t>Designate a name.</a:t>
            </a:r>
          </a:p>
          <a:p>
            <a:r>
              <a:rPr lang="en-US" sz="3000" dirty="0" smtClean="0"/>
              <a:t>Identify the number of inhabitants.</a:t>
            </a:r>
          </a:p>
          <a:p>
            <a:r>
              <a:rPr lang="en-US" sz="3000" dirty="0" smtClean="0"/>
              <a:t>Calculate the assessed value of real property.</a:t>
            </a:r>
          </a:p>
          <a:p>
            <a:r>
              <a:rPr lang="en-US" sz="3000" dirty="0" smtClean="0"/>
              <a:t>State the reasons for incorporation.</a:t>
            </a:r>
          </a:p>
          <a:p>
            <a:r>
              <a:rPr lang="en-US" sz="3000" dirty="0" smtClean="0"/>
              <a:t>Identify the services to be offered.</a:t>
            </a:r>
          </a:p>
          <a:p>
            <a:r>
              <a:rPr lang="en-US" sz="3000" dirty="0" smtClean="0"/>
              <a:t>Identify a list of </a:t>
            </a:r>
            <a:r>
              <a:rPr lang="en-US" sz="3000" i="1" dirty="0" smtClean="0"/>
              <a:t>interim                   (temporary) city officials.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Incorporated Municipality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Legal person</a:t>
            </a:r>
          </a:p>
          <a:p>
            <a:endParaRPr lang="en-US" dirty="0" smtClean="0"/>
          </a:p>
          <a:p>
            <a:r>
              <a:rPr lang="en-US" dirty="0" smtClean="0"/>
              <a:t>Can sue or be sued</a:t>
            </a:r>
          </a:p>
          <a:p>
            <a:endParaRPr lang="en-US" dirty="0" smtClean="0"/>
          </a:p>
          <a:p>
            <a:r>
              <a:rPr lang="en-US" dirty="0" smtClean="0"/>
              <a:t>Make contracts</a:t>
            </a:r>
          </a:p>
          <a:p>
            <a:endParaRPr lang="en-US" dirty="0" smtClean="0"/>
          </a:p>
          <a:p>
            <a:r>
              <a:rPr lang="en-US" dirty="0" smtClean="0"/>
              <a:t>Buy and sell property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Municipal Government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r>
              <a:rPr lang="en-US" dirty="0" smtClean="0"/>
              <a:t>Maintaining roads and bridges</a:t>
            </a:r>
          </a:p>
          <a:p>
            <a:r>
              <a:rPr lang="en-US" dirty="0" smtClean="0"/>
              <a:t>Providing police</a:t>
            </a:r>
          </a:p>
          <a:p>
            <a:r>
              <a:rPr lang="en-US" dirty="0" smtClean="0"/>
              <a:t>Fire protection</a:t>
            </a:r>
          </a:p>
          <a:p>
            <a:r>
              <a:rPr lang="en-US" dirty="0" smtClean="0"/>
              <a:t>Libraries</a:t>
            </a:r>
          </a:p>
          <a:p>
            <a:r>
              <a:rPr lang="en-US" dirty="0" smtClean="0"/>
              <a:t>Recreation facilities</a:t>
            </a:r>
          </a:p>
          <a:p>
            <a:r>
              <a:rPr lang="en-US" dirty="0" smtClean="0"/>
              <a:t>Street lighting</a:t>
            </a:r>
          </a:p>
          <a:p>
            <a:r>
              <a:rPr lang="en-US" dirty="0" smtClean="0"/>
              <a:t>Furnishing health</a:t>
            </a:r>
          </a:p>
          <a:p>
            <a:r>
              <a:rPr lang="en-US" dirty="0" smtClean="0"/>
              <a:t>Sanitation services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b="1" dirty="0" smtClean="0"/>
              <a:t>3 Forms of Municipal Government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41800"/>
          </a:xfrm>
        </p:spPr>
        <p:txBody>
          <a:bodyPr/>
          <a:lstStyle/>
          <a:p>
            <a:r>
              <a:rPr lang="en-US" dirty="0" smtClean="0"/>
              <a:t>Mayor-council</a:t>
            </a:r>
          </a:p>
          <a:p>
            <a:pPr lvl="1"/>
            <a:r>
              <a:rPr lang="en-US" dirty="0" smtClean="0"/>
              <a:t>Strong-mayor</a:t>
            </a:r>
          </a:p>
          <a:p>
            <a:pPr lvl="1"/>
            <a:r>
              <a:rPr lang="en-US" dirty="0" smtClean="0"/>
              <a:t>Weak mayor (Mayor-alderman)</a:t>
            </a:r>
          </a:p>
          <a:p>
            <a:endParaRPr lang="en-US" dirty="0" smtClean="0"/>
          </a:p>
          <a:p>
            <a:r>
              <a:rPr lang="en-US" dirty="0" smtClean="0"/>
              <a:t>Commission</a:t>
            </a:r>
          </a:p>
          <a:p>
            <a:endParaRPr lang="en-US" dirty="0" smtClean="0"/>
          </a:p>
          <a:p>
            <a:r>
              <a:rPr lang="en-US" dirty="0" smtClean="0"/>
              <a:t>Council-manager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257800"/>
          </a:xfrm>
        </p:spPr>
        <p:txBody>
          <a:bodyPr/>
          <a:lstStyle/>
          <a:p>
            <a:r>
              <a:rPr lang="en-US" sz="4400" dirty="0" smtClean="0"/>
              <a:t>Has a mayor and a </a:t>
            </a:r>
            <a:r>
              <a:rPr lang="en-US" sz="4400" dirty="0" smtClean="0">
                <a:solidFill>
                  <a:srgbClr val="FF0000"/>
                </a:solidFill>
              </a:rPr>
              <a:t>board of alderman</a:t>
            </a:r>
            <a:r>
              <a:rPr lang="en-US" sz="4400" dirty="0" smtClean="0"/>
              <a:t>.</a:t>
            </a:r>
          </a:p>
          <a:p>
            <a:endParaRPr lang="en-US" sz="1050" dirty="0" smtClean="0"/>
          </a:p>
          <a:p>
            <a:r>
              <a:rPr lang="en-US" sz="4400" dirty="0" smtClean="0"/>
              <a:t>Number of alderman can vary from 5 to 7.</a:t>
            </a:r>
          </a:p>
          <a:p>
            <a:endParaRPr lang="en-US" sz="1050" dirty="0" smtClean="0"/>
          </a:p>
          <a:p>
            <a:r>
              <a:rPr lang="en-US" sz="4400" dirty="0" smtClean="0"/>
              <a:t>Alderman represent       districts called </a:t>
            </a:r>
            <a:r>
              <a:rPr lang="en-US" sz="4400" i="1" dirty="0" smtClean="0"/>
              <a:t>wards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990600" y="0"/>
            <a:ext cx="7032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Mayor-Council Form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241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Mayor-council governments are described as either a weak mayor type or a strong mayor type, depending on the powers granted the mayor.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0"/>
            <a:ext cx="8571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types of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Mayor-Council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962400"/>
            <a:ext cx="716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Strong-mayor</a:t>
            </a:r>
          </a:p>
          <a:p>
            <a:pPr lvl="1"/>
            <a:endParaRPr lang="en-US" sz="36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3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Weak mayor </a:t>
            </a:r>
          </a:p>
          <a:p>
            <a:pPr lvl="1"/>
            <a:r>
              <a:rPr lang="en-US" sz="3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(Mayor-alderman)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41800"/>
          </a:xfrm>
        </p:spPr>
        <p:txBody>
          <a:bodyPr/>
          <a:lstStyle/>
          <a:p>
            <a:r>
              <a:rPr lang="en-US" dirty="0" smtClean="0"/>
              <a:t>Mayor and the aldermen together decide whether other officials, such as the clerk or tax collector, are elected or appointed.</a:t>
            </a:r>
          </a:p>
          <a:p>
            <a:r>
              <a:rPr lang="en-US" dirty="0" smtClean="0"/>
              <a:t>The mayor shares many administrative powers with the aldermen and other officials.</a:t>
            </a:r>
          </a:p>
          <a:p>
            <a:r>
              <a:rPr lang="en-US" dirty="0" smtClean="0"/>
              <a:t>Budget preparation would be                     a joint effort.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0"/>
            <a:ext cx="6355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Weak mayor (Mayor-alderman)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41800"/>
          </a:xfrm>
        </p:spPr>
        <p:txBody>
          <a:bodyPr/>
          <a:lstStyle/>
          <a:p>
            <a:r>
              <a:rPr lang="en-US" dirty="0" smtClean="0"/>
              <a:t>The mayor has the power to hire and fire city employees.</a:t>
            </a:r>
          </a:p>
          <a:p>
            <a:r>
              <a:rPr lang="en-US" dirty="0" smtClean="0"/>
              <a:t>The mayor has a stronger role in preparing the budget.</a:t>
            </a:r>
          </a:p>
          <a:p>
            <a:r>
              <a:rPr lang="en-US" dirty="0" smtClean="0"/>
              <a:t>The mayor presides over the council meetings and has veto power,            which the council may                    override.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0"/>
            <a:ext cx="6355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Strong mayor (Mayor-Council)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is Olive Branch?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241800"/>
          </a:xfrm>
        </p:spPr>
        <p:txBody>
          <a:bodyPr/>
          <a:lstStyle/>
          <a:p>
            <a:r>
              <a:rPr lang="en-US" b="1" i="1" dirty="0" smtClean="0"/>
              <a:t>Mayor </a:t>
            </a:r>
            <a:r>
              <a:rPr lang="en-US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Scott Phillips</a:t>
            </a:r>
          </a:p>
          <a:p>
            <a:r>
              <a:rPr lang="en-US" dirty="0" smtClean="0"/>
              <a:t>The Board consists of seven members, one each being elected from the city's six wards along with one at-large member. 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4038600"/>
            <a:ext cx="167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99"/>
                </a:solidFill>
              </a:rPr>
              <a:t>Mayor and Board of Aldermen </a:t>
            </a:r>
            <a:endParaRPr lang="en-US" sz="2400" b="1" dirty="0">
              <a:solidFill>
                <a:srgbClr val="FFFF99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3" b="24058"/>
          <a:stretch/>
        </p:blipFill>
        <p:spPr bwMode="auto">
          <a:xfrm>
            <a:off x="2286000" y="3429000"/>
            <a:ext cx="3886200" cy="29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r>
              <a:rPr lang="en-US" dirty="0" smtClean="0"/>
              <a:t>A mayor and at least two commissioners.</a:t>
            </a:r>
          </a:p>
          <a:p>
            <a:r>
              <a:rPr lang="en-US" dirty="0" smtClean="0"/>
              <a:t>The mayor presides over commission meetings but has no veto power.</a:t>
            </a:r>
          </a:p>
          <a:p>
            <a:r>
              <a:rPr lang="en-US" dirty="0" smtClean="0"/>
              <a:t>The mayor is the official representative of the city.</a:t>
            </a:r>
          </a:p>
          <a:p>
            <a:r>
              <a:rPr lang="en-US" dirty="0" smtClean="0"/>
              <a:t>The mayor generally administers the police and fire departments.</a:t>
            </a:r>
          </a:p>
          <a:p>
            <a:r>
              <a:rPr lang="en-US" dirty="0" smtClean="0"/>
              <a:t>The commissioners head                    specific departments of city        government.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0"/>
            <a:ext cx="63554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Commission Form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14" name="Picture 14" descr="http://mail.cagle.com/news/Pledge/pledgegifs/cagle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6019800" cy="3429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76804" name="Picture 4" descr="http://wwww.cagle.com/news/NoPledge/images/stanti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429000"/>
            <a:ext cx="3200400" cy="3429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76802" name="Picture 2" descr="http://wwww.cagle.com/news/NoPledge/images/stahl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543800" y="152400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806" name="Picture 6" descr="http://wwww.cagle.com/news/NoPledge/images/stantis.gif"/>
          <p:cNvPicPr>
            <a:picLocks noChangeAspect="1" noChangeArrowheads="1"/>
          </p:cNvPicPr>
          <p:nvPr/>
        </p:nvPicPr>
        <p:blipFill>
          <a:blip r:embed="rId3" cstate="print"/>
          <a:srcRect l="30667" b="93496"/>
          <a:stretch>
            <a:fillRect/>
          </a:stretch>
        </p:blipFill>
        <p:spPr bwMode="auto">
          <a:xfrm rot="16200000">
            <a:off x="5143504" y="4229101"/>
            <a:ext cx="1828800" cy="22859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172200" y="3429000"/>
            <a:ext cx="838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812" name="Picture 12" descr="http://wwww.cagle.com/news/Graduation09/images/granlund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582182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152400" y="3124200"/>
            <a:ext cx="2971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103620" y="3459480"/>
            <a:ext cx="1017270" cy="30480"/>
          </a:xfrm>
          <a:custGeom>
            <a:avLst/>
            <a:gdLst>
              <a:gd name="connsiteX0" fmla="*/ 0 w 1017270"/>
              <a:gd name="connsiteY0" fmla="*/ 3810 h 30480"/>
              <a:gd name="connsiteX1" fmla="*/ 274320 w 1017270"/>
              <a:gd name="connsiteY1" fmla="*/ 3810 h 30480"/>
              <a:gd name="connsiteX2" fmla="*/ 480060 w 1017270"/>
              <a:gd name="connsiteY2" fmla="*/ 26670 h 30480"/>
              <a:gd name="connsiteX3" fmla="*/ 628650 w 1017270"/>
              <a:gd name="connsiteY3" fmla="*/ 26670 h 30480"/>
              <a:gd name="connsiteX4" fmla="*/ 811530 w 1017270"/>
              <a:gd name="connsiteY4" fmla="*/ 26670 h 30480"/>
              <a:gd name="connsiteX5" fmla="*/ 960120 w 1017270"/>
              <a:gd name="connsiteY5" fmla="*/ 26670 h 30480"/>
              <a:gd name="connsiteX6" fmla="*/ 1017270 w 1017270"/>
              <a:gd name="connsiteY6" fmla="*/ 26670 h 3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270" h="30480">
                <a:moveTo>
                  <a:pt x="0" y="3810"/>
                </a:moveTo>
                <a:cubicBezTo>
                  <a:pt x="97155" y="1905"/>
                  <a:pt x="194310" y="0"/>
                  <a:pt x="274320" y="3810"/>
                </a:cubicBezTo>
                <a:cubicBezTo>
                  <a:pt x="354330" y="7620"/>
                  <a:pt x="421005" y="22860"/>
                  <a:pt x="480060" y="26670"/>
                </a:cubicBezTo>
                <a:cubicBezTo>
                  <a:pt x="539115" y="30480"/>
                  <a:pt x="628650" y="26670"/>
                  <a:pt x="628650" y="26670"/>
                </a:cubicBezTo>
                <a:lnTo>
                  <a:pt x="811530" y="26670"/>
                </a:lnTo>
                <a:lnTo>
                  <a:pt x="960120" y="26670"/>
                </a:lnTo>
                <a:cubicBezTo>
                  <a:pt x="994410" y="26670"/>
                  <a:pt x="1011555" y="30480"/>
                  <a:pt x="1017270" y="2667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8165592" y="152400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816" name="Picture 16" descr="http://mail.cagle.com/news/Pledge/pledgegifs/trever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4648200" cy="3429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cxnSp>
        <p:nvCxnSpPr>
          <p:cNvPr id="32" name="Straight Connector 31"/>
          <p:cNvCxnSpPr/>
          <p:nvPr/>
        </p:nvCxnSpPr>
        <p:spPr>
          <a:xfrm>
            <a:off x="0" y="34290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3429000"/>
            <a:ext cx="9144000" cy="1588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4229100" y="5143500"/>
            <a:ext cx="3429000" cy="1588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2933700" y="1714500"/>
            <a:ext cx="3429000" cy="1588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ome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1" y="3437852"/>
            <a:ext cx="1904999" cy="1341397"/>
          </a:xfrm>
          <a:prstGeom prst="rect">
            <a:avLst/>
          </a:prstGeom>
        </p:spPr>
      </p:pic>
      <p:pic>
        <p:nvPicPr>
          <p:cNvPr id="38920" name="Picture 8" descr="http://www.baptiststandard.com/2000/9_4/images/1900ruin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3540" y="3429000"/>
            <a:ext cx="4360460" cy="135255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1828800"/>
          </a:xfrm>
        </p:spPr>
        <p:txBody>
          <a:bodyPr/>
          <a:lstStyle/>
          <a:p>
            <a:r>
              <a:rPr lang="en-US" b="1" dirty="0" smtClean="0"/>
              <a:t>On September 8, 1900, the island city of Galveston, Texas, a hurricane devastated the city killing more than 6,000 people.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447800" y="0"/>
            <a:ext cx="6355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Commission Form starts in Texas.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8914" name="Picture 2" descr="File:1900 Galveston hurricane tra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729639"/>
            <a:ext cx="3124200" cy="2128361"/>
          </a:xfrm>
          <a:prstGeom prst="rect">
            <a:avLst/>
          </a:prstGeom>
          <a:noFill/>
        </p:spPr>
      </p:pic>
      <p:pic>
        <p:nvPicPr>
          <p:cNvPr id="38916" name="Picture 4" descr="http://www.blogcdn.com/www.greendaily.com/media/2008/01/galveston-hurricane-550.jpg"/>
          <p:cNvPicPr>
            <a:picLocks noChangeAspect="1" noChangeArrowheads="1"/>
          </p:cNvPicPr>
          <p:nvPr/>
        </p:nvPicPr>
        <p:blipFill>
          <a:blip r:embed="rId5" cstate="print"/>
          <a:srcRect b="5213"/>
          <a:stretch>
            <a:fillRect/>
          </a:stretch>
        </p:blipFill>
        <p:spPr bwMode="auto">
          <a:xfrm>
            <a:off x="0" y="4752109"/>
            <a:ext cx="2895600" cy="2105891"/>
          </a:xfrm>
          <a:prstGeom prst="rect">
            <a:avLst/>
          </a:prstGeom>
          <a:noFill/>
        </p:spPr>
      </p:pic>
      <p:pic>
        <p:nvPicPr>
          <p:cNvPr id="38918" name="Picture 6" descr="http://plasma.nationalgeographic.com/forcesofnature/img/case/h_galvest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754681"/>
            <a:ext cx="3276601" cy="2103320"/>
          </a:xfrm>
          <a:prstGeom prst="rect">
            <a:avLst/>
          </a:prstGeom>
          <a:noFill/>
        </p:spPr>
      </p:pic>
      <p:pic>
        <p:nvPicPr>
          <p:cNvPr id="38922" name="Picture 10" descr="http://www.1900storm.com/images/libofcong.gif"/>
          <p:cNvPicPr>
            <a:picLocks noChangeAspect="1" noChangeArrowheads="1"/>
          </p:cNvPicPr>
          <p:nvPr/>
        </p:nvPicPr>
        <p:blipFill>
          <a:blip r:embed="rId7" cstate="print"/>
          <a:srcRect r="4255" b="8333"/>
          <a:stretch>
            <a:fillRect/>
          </a:stretch>
        </p:blipFill>
        <p:spPr bwMode="auto">
          <a:xfrm>
            <a:off x="0" y="3429000"/>
            <a:ext cx="2895600" cy="1341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r>
              <a:rPr lang="en-US" dirty="0" smtClean="0"/>
              <a:t>There were close to five hundred cities using a commission form of government by 1920.</a:t>
            </a:r>
          </a:p>
          <a:p>
            <a:r>
              <a:rPr lang="en-US" dirty="0" smtClean="0"/>
              <a:t>Jackson, Mississippi, adopted the commission form of government in 1912 followed by nine other Mississippi cities.</a:t>
            </a:r>
          </a:p>
          <a:p>
            <a:r>
              <a:rPr lang="en-US" dirty="0" smtClean="0"/>
              <a:t>Today, only </a:t>
            </a:r>
            <a:r>
              <a:rPr lang="en-US" dirty="0" smtClean="0">
                <a:solidFill>
                  <a:schemeClr val="bg1"/>
                </a:solidFill>
              </a:rPr>
              <a:t>Vicksburg</a:t>
            </a:r>
            <a:r>
              <a:rPr lang="en-US" dirty="0" smtClean="0"/>
              <a:t> and         </a:t>
            </a:r>
            <a:r>
              <a:rPr lang="en-US" dirty="0" smtClean="0">
                <a:solidFill>
                  <a:schemeClr val="bg1"/>
                </a:solidFill>
              </a:rPr>
              <a:t>Clarksdale</a:t>
            </a:r>
            <a:r>
              <a:rPr lang="en-US" dirty="0" smtClean="0"/>
              <a:t> use the commission            form of government.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0"/>
            <a:ext cx="6355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Commission Form in Mississippi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Jackson, Mississippi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Jackson, Mississippi, adopted the commission form of government in 1912.</a:t>
            </a:r>
          </a:p>
          <a:p>
            <a:endParaRPr lang="en-US" dirty="0" smtClean="0"/>
          </a:p>
          <a:p>
            <a:r>
              <a:rPr lang="en-US" dirty="0" smtClean="0"/>
              <a:t>Jackson, the state capital, changed to a strong mayor-council form of government in </a:t>
            </a:r>
            <a:r>
              <a:rPr lang="en-US" dirty="0" smtClean="0">
                <a:solidFill>
                  <a:schemeClr val="bg1"/>
                </a:solidFill>
              </a:rPr>
              <a:t>1985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305800" cy="5715000"/>
          </a:xfrm>
        </p:spPr>
        <p:txBody>
          <a:bodyPr/>
          <a:lstStyle/>
          <a:p>
            <a:r>
              <a:rPr lang="en-US" sz="2800" dirty="0" smtClean="0"/>
              <a:t>Mayor and council, which in turn, hire a city manager.</a:t>
            </a:r>
          </a:p>
          <a:p>
            <a:endParaRPr lang="en-US" sz="1000" dirty="0" smtClean="0"/>
          </a:p>
          <a:p>
            <a:r>
              <a:rPr lang="en-US" sz="2800" dirty="0" smtClean="0"/>
              <a:t>The mayor presides over council meetings.</a:t>
            </a:r>
          </a:p>
          <a:p>
            <a:endParaRPr lang="en-US" sz="1000" dirty="0" smtClean="0"/>
          </a:p>
          <a:p>
            <a:r>
              <a:rPr lang="en-US" sz="2800" dirty="0" smtClean="0"/>
              <a:t>The mayor represents the city at most functions.</a:t>
            </a:r>
          </a:p>
          <a:p>
            <a:endParaRPr lang="en-US" sz="1000" dirty="0" smtClean="0"/>
          </a:p>
          <a:p>
            <a:r>
              <a:rPr lang="en-US" sz="2800" dirty="0" smtClean="0"/>
              <a:t>The council is the policy-making body for the city.</a:t>
            </a:r>
          </a:p>
          <a:p>
            <a:endParaRPr lang="en-US" sz="1000" dirty="0" smtClean="0"/>
          </a:p>
          <a:p>
            <a:r>
              <a:rPr lang="en-US" sz="2800" dirty="0" smtClean="0"/>
              <a:t>The manager handles the day-to-day  operations, hires and fires city             employees, prepares the budget,                     and attends council meetings but                cannot vote.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62000" y="0"/>
            <a:ext cx="7467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Council-Manager Form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/>
          <a:lstStyle/>
          <a:p>
            <a:r>
              <a:rPr lang="en-US" dirty="0" smtClean="0"/>
              <a:t>Which form of Municipal Government is used the most in Mississippi?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667000"/>
            <a:ext cx="8763000" cy="3733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000" dirty="0" smtClean="0"/>
              <a:t>The </a:t>
            </a:r>
            <a:r>
              <a:rPr lang="en-US" sz="40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02" pitchFamily="34" charset="0"/>
              </a:rPr>
              <a:t>weak mayor-council </a:t>
            </a:r>
            <a:r>
              <a:rPr lang="en-US" sz="4000" dirty="0" smtClean="0"/>
              <a:t>(sometimes called </a:t>
            </a:r>
            <a:r>
              <a:rPr lang="en-US" sz="4400" dirty="0" smtClean="0">
                <a:solidFill>
                  <a:srgbClr val="FF0000"/>
                </a:solidFill>
                <a:latin typeface="06" pitchFamily="34" charset="0"/>
              </a:rPr>
              <a:t>mayor-alderman</a:t>
            </a:r>
            <a:r>
              <a:rPr lang="en-US" sz="4000" dirty="0" smtClean="0"/>
              <a:t>) form of government is the most widely used form in          Mississippi.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FF0000"/>
                </a:solidFill>
              </a:rPr>
              <a:t>annexation</a:t>
            </a:r>
            <a:r>
              <a:rPr lang="en-US" dirty="0" smtClean="0"/>
              <a:t>?</a:t>
            </a:r>
          </a:p>
          <a:p>
            <a:endParaRPr lang="en-US" sz="1800" dirty="0" smtClean="0"/>
          </a:p>
          <a:p>
            <a:r>
              <a:rPr lang="en-US" dirty="0" smtClean="0"/>
              <a:t>Expanding municipalities boundaries by adding adjoining land.</a:t>
            </a:r>
          </a:p>
          <a:p>
            <a:endParaRPr lang="en-US" sz="1800" dirty="0" smtClean="0"/>
          </a:p>
          <a:p>
            <a:r>
              <a:rPr lang="en-US" dirty="0" smtClean="0"/>
              <a:t>Have we done any annexing in </a:t>
            </a:r>
            <a:r>
              <a:rPr lang="en-US" dirty="0" err="1" smtClean="0"/>
              <a:t>DeSoto</a:t>
            </a:r>
            <a:r>
              <a:rPr lang="en-US" dirty="0" smtClean="0"/>
              <a:t> County?</a:t>
            </a:r>
          </a:p>
          <a:p>
            <a:endParaRPr lang="en-US" sz="700" dirty="0" smtClean="0"/>
          </a:p>
          <a:p>
            <a:pPr>
              <a:buNone/>
            </a:pPr>
            <a:r>
              <a:rPr lang="en-US" sz="8000" dirty="0" smtClean="0"/>
              <a:t>	 Yes, a lot.</a:t>
            </a:r>
            <a:endParaRPr lang="en-US" sz="8000" dirty="0"/>
          </a:p>
        </p:txBody>
      </p:sp>
      <p:sp>
        <p:nvSpPr>
          <p:cNvPr id="4" name="Rectangle 3"/>
          <p:cNvSpPr/>
          <p:nvPr/>
        </p:nvSpPr>
        <p:spPr>
          <a:xfrm>
            <a:off x="0" y="1524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51" pitchFamily="34" charset="0"/>
              </a:rPr>
              <a:t>Annexation</a:t>
            </a:r>
            <a:endParaRPr lang="en-US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51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51" pitchFamily="34" charset="0"/>
              </a:rPr>
              <a:t>DeSoto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51" pitchFamily="34" charset="0"/>
              </a:rPr>
              <a:t> County Annexation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51" pitchFamily="34" charset="0"/>
            </a:endParaRPr>
          </a:p>
        </p:txBody>
      </p:sp>
      <p:pic>
        <p:nvPicPr>
          <p:cNvPr id="3" name="Picture 2" descr="http://www.olivebrancholdtowne.com/images/maps/desoto-coun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2307351"/>
            <a:ext cx="6019800" cy="424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10400" cy="13716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04" pitchFamily="34" charset="0"/>
              </a:rPr>
              <a:t>Mississippi School Districts</a:t>
            </a:r>
            <a:endParaRPr lang="en-US" dirty="0">
              <a:solidFill>
                <a:srgbClr val="FFFF00"/>
              </a:solidFill>
              <a:latin typeface="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334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Mississippi has 152 school districts.</a:t>
            </a:r>
          </a:p>
          <a:p>
            <a:pPr>
              <a:buNone/>
            </a:pPr>
            <a:r>
              <a:rPr lang="en-US" dirty="0" smtClean="0"/>
              <a:t>What is our school district?</a:t>
            </a:r>
          </a:p>
          <a:p>
            <a:pPr>
              <a:buNone/>
            </a:pPr>
            <a:r>
              <a:rPr lang="en-US" dirty="0" err="1" smtClean="0"/>
              <a:t>DeSoto</a:t>
            </a:r>
            <a:r>
              <a:rPr lang="en-US" dirty="0" smtClean="0"/>
              <a:t> County Schools (</a:t>
            </a:r>
            <a:r>
              <a:rPr lang="en-US" b="1" dirty="0" smtClean="0">
                <a:solidFill>
                  <a:srgbClr val="FF0000"/>
                </a:solidFill>
              </a:rPr>
              <a:t>All of the county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Not all districts are county wide.</a:t>
            </a:r>
          </a:p>
          <a:p>
            <a:pPr>
              <a:buNone/>
            </a:pPr>
            <a:r>
              <a:rPr lang="en-US" dirty="0" smtClean="0"/>
              <a:t>Tupelo is in Lee County.</a:t>
            </a:r>
          </a:p>
          <a:p>
            <a:pPr>
              <a:buNone/>
            </a:pPr>
            <a:r>
              <a:rPr lang="en-US" dirty="0" smtClean="0"/>
              <a:t>Tupelo schools are in Tupelo Public Schools.</a:t>
            </a:r>
          </a:p>
          <a:p>
            <a:pPr>
              <a:buNone/>
            </a:pPr>
            <a:r>
              <a:rPr lang="en-US" dirty="0" smtClean="0"/>
              <a:t>Outside of Tupelo is Lee County Schools.</a:t>
            </a:r>
          </a:p>
          <a:p>
            <a:pPr>
              <a:buNone/>
            </a:pPr>
            <a:r>
              <a:rPr lang="en-US" dirty="0" smtClean="0"/>
              <a:t>Issaquena County does not have it own school district.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36" pitchFamily="34" charset="0"/>
              </a:rPr>
              <a:t>Other Forms of Local Government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3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305800" cy="4800600"/>
          </a:xfrm>
        </p:spPr>
        <p:txBody>
          <a:bodyPr/>
          <a:lstStyle/>
          <a:p>
            <a:r>
              <a:rPr lang="en-US" sz="2800" dirty="0" smtClean="0"/>
              <a:t>Mississippi Planning and Development Districts (PDDs).</a:t>
            </a:r>
          </a:p>
          <a:p>
            <a:endParaRPr lang="en-US" sz="1000" dirty="0" smtClean="0"/>
          </a:p>
          <a:p>
            <a:r>
              <a:rPr lang="en-US" sz="2800" dirty="0" smtClean="0"/>
              <a:t>Soil and Water Conservation Districts.</a:t>
            </a:r>
          </a:p>
          <a:p>
            <a:endParaRPr lang="en-US" sz="1000" dirty="0" smtClean="0"/>
          </a:p>
          <a:p>
            <a:r>
              <a:rPr lang="en-US" sz="2800" dirty="0" smtClean="0"/>
              <a:t>Levee districts.</a:t>
            </a:r>
          </a:p>
          <a:p>
            <a:endParaRPr lang="en-US" sz="1000" dirty="0" smtClean="0"/>
          </a:p>
          <a:p>
            <a:r>
              <a:rPr lang="en-US" sz="2800" dirty="0" smtClean="0"/>
              <a:t>Drainage districts.</a:t>
            </a:r>
          </a:p>
          <a:p>
            <a:endParaRPr lang="en-US" sz="1000" dirty="0" smtClean="0"/>
          </a:p>
          <a:p>
            <a:r>
              <a:rPr lang="en-US" sz="2800" dirty="0" smtClean="0"/>
              <a:t>Port commissions.</a:t>
            </a:r>
          </a:p>
          <a:p>
            <a:endParaRPr lang="en-US" sz="1000" dirty="0" smtClean="0"/>
          </a:p>
          <a:p>
            <a:r>
              <a:rPr lang="en-US" sz="2800" dirty="0" smtClean="0"/>
              <a:t>And so on.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Financing Local Government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752600"/>
            <a:ext cx="8077200" cy="43434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b="1" dirty="0" smtClean="0">
                <a:solidFill>
                  <a:srgbClr val="FF0000"/>
                </a:solidFill>
              </a:rPr>
              <a:t>ad valorem tax</a:t>
            </a:r>
            <a:r>
              <a:rPr lang="en-US" b="1" dirty="0" smtClean="0"/>
              <a:t>?</a:t>
            </a:r>
          </a:p>
          <a:p>
            <a:endParaRPr lang="en-US" b="1" dirty="0" smtClean="0"/>
          </a:p>
          <a:p>
            <a:r>
              <a:rPr lang="en-US" dirty="0" smtClean="0"/>
              <a:t>Ad valorem tax is levied on the assessed value of real and personal property.</a:t>
            </a:r>
          </a:p>
          <a:p>
            <a:endParaRPr lang="en-US" dirty="0" smtClean="0"/>
          </a:p>
          <a:p>
            <a:r>
              <a:rPr lang="en-US" dirty="0" smtClean="0"/>
              <a:t>Car registration list the amount of </a:t>
            </a:r>
            <a:r>
              <a:rPr lang="en-US" b="1" dirty="0" smtClean="0"/>
              <a:t>ad valorem tax </a:t>
            </a:r>
            <a:r>
              <a:rPr lang="en-US" dirty="0" smtClean="0"/>
              <a:t>that you paid.</a:t>
            </a:r>
            <a:endParaRPr lang="en-US" dirty="0"/>
          </a:p>
        </p:txBody>
      </p:sp>
      <p:pic>
        <p:nvPicPr>
          <p:cNvPr id="88066" name="Picture 2" descr="http://www.nriinformation.com/images/tax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5273" y="0"/>
            <a:ext cx="2978727" cy="6858000"/>
          </a:xfrm>
          <a:prstGeom prst="rect">
            <a:avLst/>
          </a:prstGeom>
          <a:noFill/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762000" y="304800"/>
            <a:ext cx="480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Financing Local Government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sz="8800" dirty="0" smtClean="0"/>
              <a:t>Objectives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r>
              <a:rPr lang="en-US" dirty="0" smtClean="0"/>
              <a:t>MS4 </a:t>
            </a:r>
            <a:r>
              <a:rPr lang="en-US" dirty="0" smtClean="0">
                <a:solidFill>
                  <a:schemeClr val="bg1"/>
                </a:solidFill>
              </a:rPr>
              <a:t>Demonstrate the ability to use social studies tools (e.g., timelines, maps, globes, resources, graphs, a compass, technology, etc.). (G, E)</a:t>
            </a:r>
          </a:p>
          <a:p>
            <a:endParaRPr lang="en-US" sz="1000" dirty="0" smtClean="0"/>
          </a:p>
          <a:p>
            <a:r>
              <a:rPr lang="en-US" dirty="0" smtClean="0"/>
              <a:t>MS5 </a:t>
            </a:r>
            <a:r>
              <a:rPr lang="en-US" dirty="0" smtClean="0">
                <a:solidFill>
                  <a:schemeClr val="bg1"/>
                </a:solidFill>
              </a:rPr>
              <a:t>Explain how civic responsibilities are important to Mississippians as         citizens of the United States                  and residents of a global setting.            (C, H)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and Personal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rgbClr val="FF0000"/>
                </a:solidFill>
              </a:rPr>
              <a:t>Real property </a:t>
            </a:r>
            <a:r>
              <a:rPr lang="en-US" dirty="0" smtClean="0"/>
              <a:t>consists of land and permanent structures on the land.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rgbClr val="FF0000"/>
                </a:solidFill>
              </a:rPr>
              <a:t>Personal property </a:t>
            </a:r>
            <a:r>
              <a:rPr lang="en-US" dirty="0" smtClean="0"/>
              <a:t>refers to movable items such as automobiles.</a:t>
            </a:r>
          </a:p>
          <a:p>
            <a:endParaRPr lang="en-US" dirty="0" smtClean="0"/>
          </a:p>
          <a:p>
            <a:r>
              <a:rPr lang="en-US" dirty="0" smtClean="0"/>
              <a:t>What about                               </a:t>
            </a:r>
            <a:r>
              <a:rPr lang="en-US" sz="4000" dirty="0" smtClean="0"/>
              <a:t>?</a:t>
            </a:r>
            <a:endParaRPr lang="en-US" dirty="0"/>
          </a:p>
        </p:txBody>
      </p:sp>
      <p:pic>
        <p:nvPicPr>
          <p:cNvPr id="40962" name="Picture 2" descr="http://www.proco-fwi.com/images/mh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495800"/>
            <a:ext cx="3505200" cy="1905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20444738">
            <a:off x="3276600" y="4876800"/>
            <a:ext cx="4031874" cy="92333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Personal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Amount of Tax?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3581400"/>
          </a:xfrm>
        </p:spPr>
        <p:txBody>
          <a:bodyPr/>
          <a:lstStyle/>
          <a:p>
            <a:r>
              <a:rPr lang="en-US" dirty="0" smtClean="0"/>
              <a:t>The financial needs of the local government, determines the </a:t>
            </a:r>
            <a:r>
              <a:rPr lang="en-US" b="1" dirty="0" smtClean="0">
                <a:solidFill>
                  <a:srgbClr val="FF0000"/>
                </a:solidFill>
              </a:rPr>
              <a:t>tax rate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What is a </a:t>
            </a:r>
            <a:r>
              <a:rPr lang="en-US" b="1" dirty="0" smtClean="0">
                <a:solidFill>
                  <a:srgbClr val="FF0000"/>
                </a:solidFill>
              </a:rPr>
              <a:t>mill</a:t>
            </a:r>
            <a:r>
              <a:rPr lang="en-US" b="1" dirty="0" smtClean="0"/>
              <a:t>?</a:t>
            </a:r>
            <a:endParaRPr lang="en-US" dirty="0"/>
          </a:p>
        </p:txBody>
      </p:sp>
      <p:pic>
        <p:nvPicPr>
          <p:cNvPr id="72708" name="Picture 4" descr="File:United States penny, obverse, 2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352800"/>
            <a:ext cx="3208655" cy="320331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9600" y="4191000"/>
            <a:ext cx="4876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In the United States, it is equivalent to 1/1000 of a United States dollar (a </a:t>
            </a:r>
            <a:r>
              <a:rPr lang="en-US" sz="2800" b="1" dirty="0" smtClean="0">
                <a:solidFill>
                  <a:srgbClr val="FF0000"/>
                </a:solidFill>
              </a:rPr>
              <a:t>tenth</a:t>
            </a:r>
            <a:r>
              <a:rPr lang="en-US" sz="2800" b="1" dirty="0" smtClean="0"/>
              <a:t> of a cent).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371600"/>
          </a:xfrm>
        </p:spPr>
        <p:txBody>
          <a:bodyPr/>
          <a:lstStyle/>
          <a:p>
            <a:r>
              <a:rPr lang="en-US" sz="8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DeSoto</a:t>
            </a:r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Millage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600200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en-US" sz="4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03" pitchFamily="34" charset="0"/>
                <a:ea typeface="Times New Roman" pitchFamily="18" charset="0"/>
                <a:cs typeface="Arial" pitchFamily="34" charset="0"/>
              </a:rPr>
              <a:t>Estimated median house or condo value in 2007: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962400"/>
            <a:ext cx="3262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ea typeface="Times New Roman"/>
              </a:rPr>
              <a:t> $159,300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4800600"/>
            <a:ext cx="2685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ea typeface="Times New Roman"/>
              </a:rPr>
              <a:t>$96,000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962400"/>
            <a:ext cx="5186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DeSoto</a:t>
            </a:r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County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3000" y="4800600"/>
            <a:ext cx="3916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Mississippi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00600"/>
            <a:ext cx="9144000" cy="1066800"/>
          </a:xfrm>
        </p:spPr>
        <p:txBody>
          <a:bodyPr/>
          <a:lstStyle/>
          <a:p>
            <a:r>
              <a:rPr lang="en-US" sz="13800" b="1" dirty="0" smtClean="0">
                <a:solidFill>
                  <a:srgbClr val="FF0000"/>
                </a:solidFill>
              </a:rPr>
              <a:t>$127,500</a:t>
            </a:r>
            <a:endParaRPr lang="en-US" sz="13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04800"/>
            <a:ext cx="7924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03" pitchFamily="34" charset="0"/>
                <a:ea typeface="Times New Roman" pitchFamily="18" charset="0"/>
                <a:cs typeface="Arial" pitchFamily="34" charset="0"/>
              </a:rPr>
              <a:t>Estimated median house or condo value in Desoto County 2011: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371600"/>
          </a:xfrm>
        </p:spPr>
        <p:txBody>
          <a:bodyPr/>
          <a:lstStyle/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Millage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2133600"/>
            <a:ext cx="6091732" cy="29177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None/>
            </a:pPr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ea typeface="Times New Roman"/>
              </a:rPr>
              <a:t> 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ea typeface="Times New Roman"/>
              </a:rPr>
              <a:t>$127,500 @ 1 mill</a:t>
            </a:r>
          </a:p>
          <a:p>
            <a:pPr>
              <a:buNone/>
            </a:pPr>
            <a:r>
              <a:rPr lang="en-US" sz="54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X  .001</a:t>
            </a:r>
          </a:p>
          <a:p>
            <a:pPr>
              <a:buNone/>
            </a:pP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$127.50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000" dirty="0" smtClean="0"/>
              <a:t>If the tax rate is set @ 2.6 mill, how much would you pay in taxes that year on your house?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447800"/>
          </a:xfrm>
        </p:spPr>
        <p:txBody>
          <a:bodyPr/>
          <a:lstStyle/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Millage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3505200"/>
            <a:ext cx="3248005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$127.50</a:t>
            </a:r>
          </a:p>
          <a:p>
            <a:r>
              <a:rPr lang="en-US" sz="66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28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66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X   2.6</a:t>
            </a:r>
          </a:p>
          <a:p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$331.50</a:t>
            </a:r>
            <a:endParaRPr lang="en-US" sz="6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Other City Taxes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343400"/>
          </a:xfrm>
        </p:spPr>
        <p:txBody>
          <a:bodyPr/>
          <a:lstStyle/>
          <a:p>
            <a:r>
              <a:rPr lang="en-US" dirty="0" smtClean="0"/>
              <a:t>Cities receive 18.5 percent of the sales tax revenues collected within their boundaries.</a:t>
            </a:r>
          </a:p>
          <a:p>
            <a:r>
              <a:rPr lang="en-US" dirty="0" smtClean="0"/>
              <a:t>Cities can levy a tax on certain types of businesses and items.</a:t>
            </a:r>
          </a:p>
          <a:p>
            <a:pPr>
              <a:buNone/>
            </a:pPr>
            <a:endParaRPr lang="en-US" sz="1600" dirty="0" smtClean="0"/>
          </a:p>
          <a:p>
            <a:pPr lvl="1"/>
            <a:r>
              <a:rPr lang="en-US" dirty="0" smtClean="0"/>
              <a:t>Example: Starkville, Hattiesburg, and Oxford tax hotel and motel room rentals.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b="1" dirty="0" smtClean="0"/>
              <a:t>Homestead Exemption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r>
              <a:rPr lang="en-US" dirty="0" smtClean="0"/>
              <a:t>State law gives homeowners on their primary residence a tax break. (If you file for </a:t>
            </a:r>
            <a:r>
              <a:rPr lang="en-US" b="1" dirty="0" smtClean="0">
                <a:solidFill>
                  <a:srgbClr val="FF0000"/>
                </a:solidFill>
              </a:rPr>
              <a:t>Homestead Exemption</a:t>
            </a:r>
            <a:r>
              <a:rPr lang="en-US" b="1" dirty="0" smtClean="0"/>
              <a:t>.</a:t>
            </a:r>
            <a:r>
              <a:rPr lang="en-US" dirty="0" smtClean="0"/>
              <a:t>)</a:t>
            </a:r>
          </a:p>
          <a:p>
            <a:r>
              <a:rPr lang="en-US" dirty="0" smtClean="0"/>
              <a:t>You may apply for Homestead Exemptions during the months of January, February and March of each Year.</a:t>
            </a:r>
          </a:p>
          <a:p>
            <a:r>
              <a:rPr lang="en-US" dirty="0" smtClean="0"/>
              <a:t>If you are over 65 by January 1</a:t>
            </a:r>
            <a:r>
              <a:rPr lang="en-US" baseline="30000" dirty="0" smtClean="0"/>
              <a:t>st</a:t>
            </a:r>
            <a:r>
              <a:rPr lang="en-US" dirty="0" smtClean="0"/>
              <a:t>, you qualify for additional tax exemption.</a:t>
            </a:r>
          </a:p>
          <a:p>
            <a:r>
              <a:rPr lang="en-US" dirty="0" smtClean="0"/>
              <a:t>100% disabled individuals qualify for additional tax exemption.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30362"/>
          </a:xfrm>
        </p:spPr>
        <p:txBody>
          <a:bodyPr/>
          <a:lstStyle/>
          <a:p>
            <a:r>
              <a:rPr lang="en-US" sz="8800" dirty="0" smtClean="0"/>
              <a:t>Review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/>
          <a:lstStyle/>
          <a:p>
            <a:r>
              <a:rPr lang="en-US" dirty="0" smtClean="0"/>
              <a:t>Municipalities (Cities, towns, and villages)</a:t>
            </a:r>
          </a:p>
          <a:p>
            <a:endParaRPr lang="en-US" sz="1000" dirty="0" smtClean="0"/>
          </a:p>
          <a:p>
            <a:r>
              <a:rPr lang="en-US" dirty="0" smtClean="0"/>
              <a:t>Functions of City Government</a:t>
            </a:r>
          </a:p>
          <a:p>
            <a:endParaRPr lang="en-US" sz="1000" dirty="0" smtClean="0"/>
          </a:p>
          <a:p>
            <a:r>
              <a:rPr lang="en-US" dirty="0" smtClean="0"/>
              <a:t>Types of City Government</a:t>
            </a:r>
          </a:p>
          <a:p>
            <a:endParaRPr lang="en-US" sz="1000" dirty="0" smtClean="0"/>
          </a:p>
          <a:p>
            <a:r>
              <a:rPr lang="en-US" dirty="0" smtClean="0"/>
              <a:t>Annexation</a:t>
            </a:r>
          </a:p>
          <a:p>
            <a:endParaRPr lang="en-US" sz="1000" dirty="0" smtClean="0"/>
          </a:p>
          <a:p>
            <a:r>
              <a:rPr lang="en-US" dirty="0" smtClean="0"/>
              <a:t>Other Local Governments</a:t>
            </a:r>
          </a:p>
          <a:p>
            <a:endParaRPr lang="en-US" sz="1000" dirty="0" smtClean="0"/>
          </a:p>
          <a:p>
            <a:r>
              <a:rPr lang="en-US" dirty="0" smtClean="0"/>
              <a:t>Taxes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r>
              <a:rPr lang="en-US" sz="8000" dirty="0" smtClean="0"/>
              <a:t>Homework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41800"/>
          </a:xfrm>
        </p:spPr>
        <p:txBody>
          <a:bodyPr/>
          <a:lstStyle/>
          <a:p>
            <a:pPr algn="ctr">
              <a:buNone/>
            </a:pPr>
            <a:r>
              <a:rPr lang="en-US" sz="8800" dirty="0" smtClean="0"/>
              <a:t>Study for Chapter 15 Test.</a:t>
            </a:r>
            <a:endParaRPr lang="en-US" sz="8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sz="8800" dirty="0" smtClean="0"/>
              <a:t>Objectives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r>
              <a:rPr lang="en-US" dirty="0" smtClean="0"/>
              <a:t>MS5a </a:t>
            </a:r>
            <a:r>
              <a:rPr lang="en-US" dirty="0" smtClean="0">
                <a:solidFill>
                  <a:schemeClr val="bg1"/>
                </a:solidFill>
              </a:rPr>
              <a:t>Explain the necessity of politics and government.</a:t>
            </a:r>
          </a:p>
          <a:p>
            <a:endParaRPr lang="en-US" sz="1000" dirty="0" smtClean="0"/>
          </a:p>
          <a:p>
            <a:r>
              <a:rPr lang="en-US" dirty="0" smtClean="0"/>
              <a:t>MS5b </a:t>
            </a:r>
            <a:r>
              <a:rPr lang="en-US" dirty="0" smtClean="0">
                <a:solidFill>
                  <a:schemeClr val="bg1"/>
                </a:solidFill>
              </a:rPr>
              <a:t>Describe the roles of citizens in the state and nation.</a:t>
            </a:r>
          </a:p>
          <a:p>
            <a:endParaRPr lang="en-US" sz="1000" dirty="0" smtClean="0"/>
          </a:p>
          <a:p>
            <a:r>
              <a:rPr lang="en-US" dirty="0" smtClean="0"/>
              <a:t>MS5d </a:t>
            </a:r>
            <a:r>
              <a:rPr lang="en-US" dirty="0" smtClean="0">
                <a:solidFill>
                  <a:schemeClr val="bg1"/>
                </a:solidFill>
              </a:rPr>
              <a:t>Identify the major          responsibilities of state and                   local government.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5562"/>
          </a:xfrm>
        </p:spPr>
        <p:txBody>
          <a:bodyPr/>
          <a:lstStyle/>
          <a:p>
            <a:r>
              <a:rPr lang="en-US" sz="8000" dirty="0" smtClean="0"/>
              <a:t>Review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Counties</a:t>
            </a:r>
          </a:p>
          <a:p>
            <a:endParaRPr lang="en-US" sz="1000" dirty="0" smtClean="0"/>
          </a:p>
          <a:p>
            <a:r>
              <a:rPr lang="en-US" sz="3600" dirty="0" smtClean="0">
                <a:solidFill>
                  <a:schemeClr val="bg1"/>
                </a:solidFill>
              </a:rPr>
              <a:t>Board of Supervisors</a:t>
            </a:r>
          </a:p>
          <a:p>
            <a:endParaRPr lang="en-US" sz="1000" dirty="0" smtClean="0"/>
          </a:p>
          <a:p>
            <a:r>
              <a:rPr lang="en-US" sz="3600" dirty="0" smtClean="0">
                <a:solidFill>
                  <a:schemeClr val="bg1"/>
                </a:solidFill>
              </a:rPr>
              <a:t>Types of County Government</a:t>
            </a:r>
          </a:p>
          <a:p>
            <a:endParaRPr lang="en-US" sz="1000" dirty="0" smtClean="0"/>
          </a:p>
          <a:p>
            <a:r>
              <a:rPr lang="en-US" sz="3600" dirty="0" smtClean="0">
                <a:solidFill>
                  <a:schemeClr val="bg1"/>
                </a:solidFill>
              </a:rPr>
              <a:t>Law Enforcement</a:t>
            </a:r>
          </a:p>
          <a:p>
            <a:endParaRPr lang="en-US" sz="1000" dirty="0" smtClean="0"/>
          </a:p>
          <a:p>
            <a:r>
              <a:rPr lang="en-US" sz="3600" dirty="0" smtClean="0">
                <a:solidFill>
                  <a:schemeClr val="bg1"/>
                </a:solidFill>
              </a:rPr>
              <a:t>County Superintendent and            the Board of Education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274638"/>
            <a:ext cx="5486400" cy="1143000"/>
          </a:xfrm>
        </p:spPr>
        <p:txBody>
          <a:bodyPr/>
          <a:lstStyle/>
          <a:p>
            <a:r>
              <a:rPr lang="en-US" dirty="0" smtClean="0"/>
              <a:t>City Government</a:t>
            </a:r>
            <a:endParaRPr lang="en-US" dirty="0"/>
          </a:p>
        </p:txBody>
      </p:sp>
      <p:pic>
        <p:nvPicPr>
          <p:cNvPr id="110596" name="Picture 4" descr="http://www.nationalmcmuseum.org/images/product/56-64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402623" cy="6858000"/>
          </a:xfrm>
          <a:prstGeom prst="rect">
            <a:avLst/>
          </a:prstGeom>
          <a:noFill/>
        </p:spPr>
      </p:pic>
      <p:pic>
        <p:nvPicPr>
          <p:cNvPr id="110598" name="Picture 6" descr="http://www.pinellascounty.org/newsletters/e-budget/images/tax_spli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19200"/>
            <a:ext cx="3390900" cy="3820414"/>
          </a:xfrm>
          <a:prstGeom prst="rect">
            <a:avLst/>
          </a:prstGeom>
          <a:noFill/>
        </p:spPr>
      </p:pic>
      <p:pic>
        <p:nvPicPr>
          <p:cNvPr id="110600" name="Picture 8" descr="http://www.pinellascounty.org/newsletters/e-budget/images/tax_split.gif"/>
          <p:cNvPicPr>
            <a:picLocks noChangeAspect="1" noChangeArrowheads="1"/>
          </p:cNvPicPr>
          <p:nvPr/>
        </p:nvPicPr>
        <p:blipFill>
          <a:blip r:embed="rId3" cstate="print"/>
          <a:srcRect l="25275" t="37665" r="62637" b="58434"/>
          <a:stretch>
            <a:fillRect/>
          </a:stretch>
        </p:blipFill>
        <p:spPr bwMode="auto">
          <a:xfrm rot="21106764">
            <a:off x="4787015" y="1581843"/>
            <a:ext cx="1365770" cy="41147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Picture 8" descr="http://www.pinellascounty.org/newsletters/e-budget/images/tax_split.gif"/>
          <p:cNvPicPr>
            <a:picLocks noChangeAspect="1" noChangeArrowheads="1"/>
          </p:cNvPicPr>
          <p:nvPr/>
        </p:nvPicPr>
        <p:blipFill>
          <a:blip r:embed="rId3" cstate="print"/>
          <a:srcRect l="25275" t="37665" r="62637" b="58434"/>
          <a:stretch>
            <a:fillRect/>
          </a:stretch>
        </p:blipFill>
        <p:spPr bwMode="auto">
          <a:xfrm>
            <a:off x="6248400" y="1401136"/>
            <a:ext cx="1066800" cy="14330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21216761">
            <a:off x="4872847" y="1570106"/>
            <a:ext cx="12153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chemeClr val="accent4"/>
                </a:solidFill>
              </a:rPr>
              <a:t>Olive Branch</a:t>
            </a:r>
          </a:p>
          <a:p>
            <a:pPr algn="ctr"/>
            <a:r>
              <a:rPr lang="en-US" sz="1300" b="1" dirty="0" smtClean="0">
                <a:solidFill>
                  <a:schemeClr val="accent4"/>
                </a:solidFill>
              </a:rPr>
              <a:t>Police</a:t>
            </a:r>
            <a:endParaRPr lang="en-US" sz="1300" b="1" dirty="0">
              <a:solidFill>
                <a:schemeClr val="accent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13716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4"/>
                </a:solidFill>
              </a:rPr>
              <a:t>Olive Branch</a:t>
            </a:r>
          </a:p>
        </p:txBody>
      </p:sp>
      <p:pic>
        <p:nvPicPr>
          <p:cNvPr id="12" name="Picture 8" descr="http://www.pinellascounty.org/newsletters/e-budget/images/tax_split.gif"/>
          <p:cNvPicPr>
            <a:picLocks noChangeAspect="1" noChangeArrowheads="1"/>
          </p:cNvPicPr>
          <p:nvPr/>
        </p:nvPicPr>
        <p:blipFill>
          <a:blip r:embed="rId3" cstate="print"/>
          <a:srcRect l="25275" t="37665" r="62637" b="58434"/>
          <a:stretch>
            <a:fillRect/>
          </a:stretch>
        </p:blipFill>
        <p:spPr bwMode="auto">
          <a:xfrm rot="20888747">
            <a:off x="4653315" y="2519229"/>
            <a:ext cx="612252" cy="128302"/>
          </a:xfrm>
          <a:prstGeom prst="rect">
            <a:avLst/>
          </a:prstGeom>
          <a:noFill/>
        </p:spPr>
      </p:pic>
      <p:pic>
        <p:nvPicPr>
          <p:cNvPr id="13" name="Picture 8" descr="http://www.pinellascounty.org/newsletters/e-budget/images/tax_split.gif"/>
          <p:cNvPicPr>
            <a:picLocks noChangeAspect="1" noChangeArrowheads="1"/>
          </p:cNvPicPr>
          <p:nvPr/>
        </p:nvPicPr>
        <p:blipFill>
          <a:blip r:embed="rId3" cstate="print"/>
          <a:srcRect l="25275" t="37665" r="62637" b="58434"/>
          <a:stretch>
            <a:fillRect/>
          </a:stretch>
        </p:blipFill>
        <p:spPr bwMode="auto">
          <a:xfrm rot="214417">
            <a:off x="5558295" y="2362335"/>
            <a:ext cx="922121" cy="166352"/>
          </a:xfrm>
          <a:prstGeom prst="rect">
            <a:avLst/>
          </a:prstGeom>
          <a:noFill/>
        </p:spPr>
      </p:pic>
      <p:pic>
        <p:nvPicPr>
          <p:cNvPr id="14" name="Picture 8" descr="http://www.pinellascounty.org/newsletters/e-budget/images/tax_split.gif"/>
          <p:cNvPicPr>
            <a:picLocks noChangeAspect="1" noChangeArrowheads="1"/>
          </p:cNvPicPr>
          <p:nvPr/>
        </p:nvPicPr>
        <p:blipFill>
          <a:blip r:embed="rId3" cstate="print"/>
          <a:srcRect l="25275" t="37665" r="62637" b="58434"/>
          <a:stretch>
            <a:fillRect/>
          </a:stretch>
        </p:blipFill>
        <p:spPr bwMode="auto">
          <a:xfrm rot="411315">
            <a:off x="6794995" y="2367831"/>
            <a:ext cx="834679" cy="276419"/>
          </a:xfrm>
          <a:prstGeom prst="rect">
            <a:avLst/>
          </a:prstGeom>
          <a:noFill/>
        </p:spPr>
      </p:pic>
      <p:pic>
        <p:nvPicPr>
          <p:cNvPr id="15" name="Picture 8" descr="http://www.pinellascounty.org/newsletters/e-budget/images/tax_split.gif"/>
          <p:cNvPicPr>
            <a:picLocks noChangeAspect="1" noChangeArrowheads="1"/>
          </p:cNvPicPr>
          <p:nvPr/>
        </p:nvPicPr>
        <p:blipFill>
          <a:blip r:embed="rId3" cstate="print"/>
          <a:srcRect l="25275" t="37665" r="62637" b="58434"/>
          <a:stretch>
            <a:fillRect/>
          </a:stretch>
        </p:blipFill>
        <p:spPr bwMode="auto">
          <a:xfrm rot="1075402">
            <a:off x="6626642" y="1834030"/>
            <a:ext cx="1047649" cy="147292"/>
          </a:xfrm>
          <a:prstGeom prst="rect">
            <a:avLst/>
          </a:prstGeom>
          <a:noFill/>
        </p:spPr>
      </p:pic>
      <p:pic>
        <p:nvPicPr>
          <p:cNvPr id="16" name="Picture 8" descr="http://www.pinellascounty.org/newsletters/e-budget/images/tax_split.gif"/>
          <p:cNvPicPr>
            <a:picLocks noChangeAspect="1" noChangeArrowheads="1"/>
          </p:cNvPicPr>
          <p:nvPr/>
        </p:nvPicPr>
        <p:blipFill>
          <a:blip r:embed="rId3" cstate="print"/>
          <a:srcRect l="25275" t="37665" r="62637" b="58434"/>
          <a:stretch>
            <a:fillRect/>
          </a:stretch>
        </p:blipFill>
        <p:spPr bwMode="auto">
          <a:xfrm rot="21396027">
            <a:off x="5104411" y="3247417"/>
            <a:ext cx="1145688" cy="29582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 rot="477140">
            <a:off x="6629400" y="2354506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4"/>
                </a:solidFill>
              </a:rPr>
              <a:t>Olive Branch</a:t>
            </a:r>
          </a:p>
        </p:txBody>
      </p:sp>
      <p:sp>
        <p:nvSpPr>
          <p:cNvPr id="18" name="TextBox 17"/>
          <p:cNvSpPr txBox="1"/>
          <p:nvPr/>
        </p:nvSpPr>
        <p:spPr>
          <a:xfrm rot="1169919">
            <a:off x="6640284" y="1783456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4"/>
                </a:solidFill>
              </a:rPr>
              <a:t>Olive Branch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10200" y="2286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4"/>
                </a:solidFill>
              </a:rPr>
              <a:t>Olive Branch</a:t>
            </a:r>
          </a:p>
        </p:txBody>
      </p:sp>
      <p:sp>
        <p:nvSpPr>
          <p:cNvPr id="20" name="TextBox 19"/>
          <p:cNvSpPr txBox="1"/>
          <p:nvPr/>
        </p:nvSpPr>
        <p:spPr>
          <a:xfrm rot="21233829">
            <a:off x="5121657" y="3151859"/>
            <a:ext cx="114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4"/>
                </a:solidFill>
              </a:rPr>
              <a:t>Olive Branch</a:t>
            </a:r>
          </a:p>
          <a:p>
            <a:pPr algn="ctr"/>
            <a:r>
              <a:rPr lang="en-US" sz="1100" b="1" dirty="0" smtClean="0">
                <a:solidFill>
                  <a:schemeClr val="accent4"/>
                </a:solidFill>
              </a:rPr>
              <a:t>City Park</a:t>
            </a:r>
          </a:p>
        </p:txBody>
      </p:sp>
      <p:sp>
        <p:nvSpPr>
          <p:cNvPr id="21" name="TextBox 20"/>
          <p:cNvSpPr txBox="1"/>
          <p:nvPr/>
        </p:nvSpPr>
        <p:spPr>
          <a:xfrm rot="20936144">
            <a:off x="4753381" y="2445197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4"/>
                </a:solidFill>
              </a:rPr>
              <a:t>OB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30362"/>
          </a:xfrm>
        </p:spPr>
        <p:txBody>
          <a:bodyPr/>
          <a:lstStyle/>
          <a:p>
            <a:r>
              <a:rPr lang="en-US" sz="8800" dirty="0" smtClean="0"/>
              <a:t>Overview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/>
          <a:lstStyle/>
          <a:p>
            <a:r>
              <a:rPr lang="en-US" dirty="0" smtClean="0"/>
              <a:t>Municipalities (Cities, towns, and villages)</a:t>
            </a:r>
          </a:p>
          <a:p>
            <a:endParaRPr lang="en-US" sz="1000" dirty="0" smtClean="0"/>
          </a:p>
          <a:p>
            <a:r>
              <a:rPr lang="en-US" dirty="0" smtClean="0"/>
              <a:t>Functions of City Government</a:t>
            </a:r>
          </a:p>
          <a:p>
            <a:endParaRPr lang="en-US" sz="1000" dirty="0" smtClean="0"/>
          </a:p>
          <a:p>
            <a:r>
              <a:rPr lang="en-US" dirty="0" smtClean="0"/>
              <a:t>Types of City Government</a:t>
            </a:r>
          </a:p>
          <a:p>
            <a:endParaRPr lang="en-US" sz="1000" dirty="0" smtClean="0"/>
          </a:p>
          <a:p>
            <a:r>
              <a:rPr lang="en-US" dirty="0" smtClean="0"/>
              <a:t>Annexation</a:t>
            </a:r>
          </a:p>
          <a:p>
            <a:endParaRPr lang="en-US" sz="1000" dirty="0" smtClean="0"/>
          </a:p>
          <a:p>
            <a:r>
              <a:rPr lang="en-US" dirty="0" smtClean="0"/>
              <a:t>Other Local Governments</a:t>
            </a:r>
          </a:p>
          <a:p>
            <a:endParaRPr lang="en-US" sz="1000" dirty="0" smtClean="0"/>
          </a:p>
          <a:p>
            <a:r>
              <a:rPr lang="en-US" dirty="0" smtClean="0"/>
              <a:t>Taxes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Municipal Government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>
              <a:buClr>
                <a:srgbClr val="996600"/>
              </a:buClr>
              <a:buSzPct val="125000"/>
              <a:buFont typeface="Webdings" pitchFamily="18" charset="2"/>
              <a:buChar char=""/>
            </a:pPr>
            <a:r>
              <a:rPr lang="en-US" dirty="0" smtClean="0"/>
              <a:t>  Is Mississippi a rural state?</a:t>
            </a:r>
          </a:p>
          <a:p>
            <a:endParaRPr lang="en-US" dirty="0" smtClean="0"/>
          </a:p>
          <a:p>
            <a:pPr>
              <a:buClr>
                <a:srgbClr val="996600"/>
              </a:buClr>
              <a:buSzPct val="125000"/>
              <a:buFont typeface="Webdings" pitchFamily="18" charset="2"/>
              <a:buChar char="P"/>
            </a:pPr>
            <a:r>
              <a:rPr lang="en-US" dirty="0" smtClean="0"/>
              <a:t>  Yes</a:t>
            </a:r>
          </a:p>
          <a:p>
            <a:pPr>
              <a:buClr>
                <a:srgbClr val="996600"/>
              </a:buClr>
              <a:buSzPct val="125000"/>
              <a:buFont typeface="Webdings" pitchFamily="18" charset="2"/>
              <a:buChar char="P"/>
            </a:pPr>
            <a:endParaRPr lang="en-US" dirty="0" smtClean="0"/>
          </a:p>
          <a:p>
            <a:pPr>
              <a:buClr>
                <a:srgbClr val="996600"/>
              </a:buClr>
              <a:buSzPct val="125000"/>
              <a:buFont typeface="Webdings" pitchFamily="18" charset="2"/>
              <a:buChar char="P"/>
            </a:pPr>
            <a:r>
              <a:rPr lang="en-US" dirty="0" smtClean="0"/>
              <a:t>  Why is Mississippi considered a rural place?</a:t>
            </a:r>
          </a:p>
          <a:p>
            <a:pPr>
              <a:buClr>
                <a:srgbClr val="996600"/>
              </a:buClr>
              <a:buSzPct val="125000"/>
              <a:buFont typeface="Webdings" pitchFamily="18" charset="2"/>
              <a:buChar char="P"/>
            </a:pPr>
            <a:endParaRPr lang="en-US" dirty="0" smtClean="0"/>
          </a:p>
          <a:p>
            <a:pPr>
              <a:buClr>
                <a:srgbClr val="996600"/>
              </a:buClr>
              <a:buSzPct val="125000"/>
              <a:buFont typeface="Webdings" pitchFamily="18" charset="2"/>
              <a:buChar char="P"/>
            </a:pPr>
            <a:r>
              <a:rPr lang="en-US" dirty="0" smtClean="0"/>
              <a:t>  51.2% live in a rural setting.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41">
  <a:themeElements>
    <a:clrScheme name="">
      <a:dk1>
        <a:srgbClr val="000066"/>
      </a:dk1>
      <a:lt1>
        <a:srgbClr val="FFFFFF"/>
      </a:lt1>
      <a:dk2>
        <a:srgbClr val="000066"/>
      </a:dk2>
      <a:lt2>
        <a:srgbClr val="5F5F5F"/>
      </a:lt2>
      <a:accent1>
        <a:srgbClr val="B9B9FF"/>
      </a:accent1>
      <a:accent2>
        <a:srgbClr val="333399"/>
      </a:accent2>
      <a:accent3>
        <a:srgbClr val="FFFFFF"/>
      </a:accent3>
      <a:accent4>
        <a:srgbClr val="000056"/>
      </a:accent4>
      <a:accent5>
        <a:srgbClr val="D9D9FF"/>
      </a:accent5>
      <a:accent6>
        <a:srgbClr val="2D2D8A"/>
      </a:accent6>
      <a:hlink>
        <a:srgbClr val="000066"/>
      </a:hlink>
      <a:folHlink>
        <a:srgbClr val="3333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107">
  <a:themeElements>
    <a:clrScheme name="Office Them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me100">
  <a:themeElements>
    <a:clrScheme name="Office Them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Theme41</Template>
  <TotalTime>1075</TotalTime>
  <Words>1438</Words>
  <Application>Microsoft Macintosh PowerPoint</Application>
  <PresentationFormat>On-screen Show (4:3)</PresentationFormat>
  <Paragraphs>282</Paragraphs>
  <Slides>49</Slides>
  <Notes>0</Notes>
  <HiddenSlides>9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Theme41</vt:lpstr>
      <vt:lpstr>Theme107</vt:lpstr>
      <vt:lpstr>Theme100</vt:lpstr>
      <vt:lpstr>Chart</vt:lpstr>
      <vt:lpstr>PowerPoint Presentation</vt:lpstr>
      <vt:lpstr>PowerPoint Presentation</vt:lpstr>
      <vt:lpstr>PowerPoint Presentation</vt:lpstr>
      <vt:lpstr>Objectives</vt:lpstr>
      <vt:lpstr>Objectives</vt:lpstr>
      <vt:lpstr>Review</vt:lpstr>
      <vt:lpstr>City Government</vt:lpstr>
      <vt:lpstr>Overview</vt:lpstr>
      <vt:lpstr>Municipal Government</vt:lpstr>
      <vt:lpstr>How does the book define rural?</vt:lpstr>
      <vt:lpstr>What are municipalities?</vt:lpstr>
      <vt:lpstr>How are municipalities classified according to size?</vt:lpstr>
      <vt:lpstr>Any villages in DeSoto County?</vt:lpstr>
      <vt:lpstr>Memphis</vt:lpstr>
      <vt:lpstr>PowerPoint Presentation</vt:lpstr>
      <vt:lpstr>PowerPoint Presentation</vt:lpstr>
      <vt:lpstr>City Limit Signs</vt:lpstr>
      <vt:lpstr>What is Unincorporated mean?</vt:lpstr>
      <vt:lpstr>How does municipality get a charter?</vt:lpstr>
      <vt:lpstr>What needs to be on the petition?</vt:lpstr>
      <vt:lpstr>Incorporated Municipality</vt:lpstr>
      <vt:lpstr>Municipal Government Services</vt:lpstr>
      <vt:lpstr>3 Forms of Municipal Government</vt:lpstr>
      <vt:lpstr>PowerPoint Presentation</vt:lpstr>
      <vt:lpstr>PowerPoint Presentation</vt:lpstr>
      <vt:lpstr>PowerPoint Presentation</vt:lpstr>
      <vt:lpstr>PowerPoint Presentation</vt:lpstr>
      <vt:lpstr>What type is Olive Branch?</vt:lpstr>
      <vt:lpstr>PowerPoint Presentation</vt:lpstr>
      <vt:lpstr>PowerPoint Presentation</vt:lpstr>
      <vt:lpstr>PowerPoint Presentation</vt:lpstr>
      <vt:lpstr>Jackson, Mississippi</vt:lpstr>
      <vt:lpstr>PowerPoint Presentation</vt:lpstr>
      <vt:lpstr>Which form of Municipal Government is used the most in Mississippi?</vt:lpstr>
      <vt:lpstr>PowerPoint Presentation</vt:lpstr>
      <vt:lpstr>PowerPoint Presentation</vt:lpstr>
      <vt:lpstr>Mississippi School Districts</vt:lpstr>
      <vt:lpstr>PowerPoint Presentation</vt:lpstr>
      <vt:lpstr>Financing Local Government</vt:lpstr>
      <vt:lpstr>Real and Personal Property</vt:lpstr>
      <vt:lpstr>Amount of Tax?</vt:lpstr>
      <vt:lpstr>DeSoto Millage</vt:lpstr>
      <vt:lpstr>$127,500</vt:lpstr>
      <vt:lpstr>Millage</vt:lpstr>
      <vt:lpstr>Millage</vt:lpstr>
      <vt:lpstr>Other City Taxes</vt:lpstr>
      <vt:lpstr>Homestead Exemption</vt:lpstr>
      <vt:lpstr>Review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Lloyd Mitchell</dc:creator>
  <cp:lastModifiedBy>Justin A Riley</cp:lastModifiedBy>
  <cp:revision>109</cp:revision>
  <dcterms:created xsi:type="dcterms:W3CDTF">2009-07-05T18:45:19Z</dcterms:created>
  <dcterms:modified xsi:type="dcterms:W3CDTF">2015-10-22T12:16:23Z</dcterms:modified>
</cp:coreProperties>
</file>