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00" r:id="rId2"/>
    <p:sldId id="390" r:id="rId3"/>
    <p:sldId id="313" r:id="rId4"/>
    <p:sldId id="466" r:id="rId5"/>
    <p:sldId id="477" r:id="rId6"/>
    <p:sldId id="476" r:id="rId7"/>
  </p:sldIdLst>
  <p:sldSz cx="9144000" cy="6858000" type="screen4x3"/>
  <p:notesSz cx="7102475" cy="8991600"/>
  <p:embeddedFontLst>
    <p:embeddedFont>
      <p:font typeface="Times" panose="02020603050405020304" pitchFamily="18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61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6E19"/>
    <a:srgbClr val="D4DBEE"/>
    <a:srgbClr val="BAB9CF"/>
    <a:srgbClr val="BEBDD1"/>
    <a:srgbClr val="CC6600"/>
    <a:srgbClr val="CC3300"/>
    <a:srgbClr val="0080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9" autoAdjust="0"/>
    <p:restoredTop sz="90929"/>
  </p:normalViewPr>
  <p:slideViewPr>
    <p:cSldViewPr snapToGrid="0">
      <p:cViewPr varScale="1">
        <p:scale>
          <a:sx n="80" d="100"/>
          <a:sy n="80" d="100"/>
        </p:scale>
        <p:origin x="1910" y="48"/>
      </p:cViewPr>
      <p:guideLst>
        <p:guide orient="horz" pos="1561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686" y="-72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346200" y="685800"/>
            <a:ext cx="4470400" cy="3352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267200"/>
            <a:ext cx="5257800" cy="403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792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29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114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42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916774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56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77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110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7217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0032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463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hyperlink" Target="WH04_U07_C29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../Common/W3_BMC_D.pdf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mediagallery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classzone.com/world_his.cfm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voices.htm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val 14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431213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7" name="Rectangle 16">
            <a:hlinkClick r:id="rId14" tooltip="Listen to the audio for this chapter."/>
          </p:cNvPr>
          <p:cNvSpPr>
            <a:spLocks noChangeArrowheads="1"/>
          </p:cNvSpPr>
          <p:nvPr userDrawn="1"/>
        </p:nvSpPr>
        <p:spPr bwMode="auto">
          <a:xfrm>
            <a:off x="128588" y="1262063"/>
            <a:ext cx="1385887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8" name="Rectangle 17">
            <a:hlinkClick r:id="rId15"/>
          </p:cNvPr>
          <p:cNvSpPr>
            <a:spLocks noChangeArrowheads="1"/>
          </p:cNvSpPr>
          <p:nvPr userDrawn="1"/>
        </p:nvSpPr>
        <p:spPr bwMode="auto">
          <a:xfrm>
            <a:off x="114300" y="2713038"/>
            <a:ext cx="1411288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9" name="Rectangle 18">
            <a:hlinkClick r:id="rId16" tooltip="View the images in this chapter."/>
          </p:cNvPr>
          <p:cNvSpPr>
            <a:spLocks noChangeArrowheads="1"/>
          </p:cNvSpPr>
          <p:nvPr userDrawn="1"/>
        </p:nvSpPr>
        <p:spPr bwMode="auto">
          <a:xfrm>
            <a:off x="96838" y="2205038"/>
            <a:ext cx="139858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0" name="Rectangle 19">
            <a:hlinkClick r:id="rId17" tooltip="Open the Rand McNally World Atlas."/>
          </p:cNvPr>
          <p:cNvSpPr>
            <a:spLocks noChangeArrowheads="1"/>
          </p:cNvSpPr>
          <p:nvPr userDrawn="1"/>
        </p:nvSpPr>
        <p:spPr bwMode="auto">
          <a:xfrm>
            <a:off x="109538" y="3190875"/>
            <a:ext cx="1373187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1" name="Rectangle 23">
            <a:hlinkClick r:id="rId18" tooltip="Play the History Review game!"/>
          </p:cNvPr>
          <p:cNvSpPr>
            <a:spLocks noChangeArrowheads="1"/>
          </p:cNvSpPr>
          <p:nvPr userDrawn="1"/>
        </p:nvSpPr>
        <p:spPr bwMode="auto">
          <a:xfrm>
            <a:off x="111125" y="1733550"/>
            <a:ext cx="1385888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2" name="AutoShape 26">
            <a:hlinkClick r:id="" action="ppaction://hlinkshowjump?jump=lastslide" highlightClick="1"/>
          </p:cNvPr>
          <p:cNvSpPr>
            <a:spLocks noChangeArrowheads="1"/>
          </p:cNvSpPr>
          <p:nvPr userDrawn="1"/>
        </p:nvSpPr>
        <p:spPr bwMode="auto">
          <a:xfrm>
            <a:off x="7896225" y="0"/>
            <a:ext cx="460375" cy="57626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3" name="Oval 30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7469188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whs_29_846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german_trenches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78" name="Text Box 130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</a:p>
        </p:txBody>
      </p:sp>
      <p:sp>
        <p:nvSpPr>
          <p:cNvPr id="53393" name="Text Box 145"/>
          <p:cNvSpPr txBox="1">
            <a:spLocks noChangeArrowheads="1"/>
          </p:cNvSpPr>
          <p:nvPr/>
        </p:nvSpPr>
        <p:spPr bwMode="auto">
          <a:xfrm>
            <a:off x="5181600" y="5794375"/>
            <a:ext cx="30353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>
                <a:cs typeface="Times" panose="02020603050405020304" pitchFamily="18" charset="0"/>
              </a:rPr>
              <a:t>Allied soldiers climbing over trenches on first day of the costly Battle of the Somme (July 1, 1916). </a:t>
            </a:r>
          </a:p>
        </p:txBody>
      </p:sp>
      <p:sp>
        <p:nvSpPr>
          <p:cNvPr id="2052" name="Text Box 146"/>
          <p:cNvSpPr txBox="1">
            <a:spLocks noChangeArrowheads="1"/>
          </p:cNvSpPr>
          <p:nvPr/>
        </p:nvSpPr>
        <p:spPr bwMode="auto">
          <a:xfrm>
            <a:off x="1773238" y="912813"/>
            <a:ext cx="28940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  <a:t>The Great War,</a:t>
            </a:r>
            <a:b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</a:br>
            <a:r>
              <a:rPr lang="en-US" altLang="en-US" sz="3000" b="1">
                <a:solidFill>
                  <a:srgbClr val="CC0000"/>
                </a:solidFill>
                <a:cs typeface="Times New Roman" panose="02020603050405020304" pitchFamily="18" charset="0"/>
              </a:rPr>
              <a:t>1914–1918 </a:t>
            </a:r>
          </a:p>
        </p:txBody>
      </p:sp>
      <p:sp>
        <p:nvSpPr>
          <p:cNvPr id="53397" name="Text Box 149"/>
          <p:cNvSpPr txBox="1">
            <a:spLocks noChangeArrowheads="1"/>
          </p:cNvSpPr>
          <p:nvPr/>
        </p:nvSpPr>
        <p:spPr bwMode="auto">
          <a:xfrm>
            <a:off x="1773238" y="1936750"/>
            <a:ext cx="3289300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>
                <a:solidFill>
                  <a:srgbClr val="000000"/>
                </a:solidFill>
                <a:cs typeface="Times New Roman" panose="02020603050405020304" pitchFamily="18" charset="0"/>
              </a:rPr>
              <a:t>Several factors lead to World War I, a conflict that devastates Europe and has a major impact on the world. </a:t>
            </a:r>
          </a:p>
        </p:txBody>
      </p:sp>
      <p:sp>
        <p:nvSpPr>
          <p:cNvPr id="53398" name="Oval 15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3408" name="Picture 160" descr="C:\Inetpub\wwwroot\ML\PowerPresentations\Chapter29\soldiers_climbing_tren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051050"/>
            <a:ext cx="33782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5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378" grpId="0" autoUpdateAnimBg="0"/>
      <p:bldP spid="53393" grpId="0" autoUpdateAnimBg="0"/>
      <p:bldP spid="5339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6" descr="C:\Inetpub\wwwroot_offline\ML Not Used\interfaces_chapter_numbers\_section_opener_jpgs\WH_sectionopener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val 49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431213" y="111125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00" name="Oval 6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2879" name="Text Box 6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4102" name="AutoShape 64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7896225" y="0"/>
            <a:ext cx="460375" cy="576263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2883" name="Text Box 67"/>
          <p:cNvSpPr txBox="1">
            <a:spLocks noChangeArrowheads="1"/>
          </p:cNvSpPr>
          <p:nvPr/>
        </p:nvSpPr>
        <p:spPr bwMode="auto">
          <a:xfrm>
            <a:off x="1370013" y="3940175"/>
            <a:ext cx="67802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33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One European nation after another is drawn into a large and industrialized war that results in many casualties</a:t>
            </a:r>
            <a:r>
              <a:rPr lang="en-US" altLang="en-US" sz="2400">
                <a:cs typeface="Times" panose="02020603050405020304" pitchFamily="18" charset="0"/>
              </a:rPr>
              <a:t>.</a:t>
            </a:r>
          </a:p>
        </p:txBody>
      </p:sp>
      <p:grpSp>
        <p:nvGrpSpPr>
          <p:cNvPr id="162884" name="Group 68"/>
          <p:cNvGrpSpPr>
            <a:grpSpLocks/>
          </p:cNvGrpSpPr>
          <p:nvPr/>
        </p:nvGrpSpPr>
        <p:grpSpPr bwMode="auto">
          <a:xfrm>
            <a:off x="1370013" y="2397125"/>
            <a:ext cx="6800850" cy="1581150"/>
            <a:chOff x="863" y="1510"/>
            <a:chExt cx="3786" cy="996"/>
          </a:xfrm>
        </p:grpSpPr>
        <p:sp>
          <p:nvSpPr>
            <p:cNvPr id="4108" name="Text Box 69"/>
            <p:cNvSpPr txBox="1">
              <a:spLocks noChangeArrowheads="1"/>
            </p:cNvSpPr>
            <p:nvPr/>
          </p:nvSpPr>
          <p:spPr bwMode="auto">
            <a:xfrm>
              <a:off x="863" y="1510"/>
              <a:ext cx="24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3399"/>
                  </a:solidFill>
                </a:rPr>
                <a:t>Section 2</a:t>
              </a:r>
            </a:p>
          </p:txBody>
        </p:sp>
        <p:sp>
          <p:nvSpPr>
            <p:cNvPr id="4109" name="Text Box 70"/>
            <p:cNvSpPr txBox="1">
              <a:spLocks noChangeArrowheads="1"/>
            </p:cNvSpPr>
            <p:nvPr/>
          </p:nvSpPr>
          <p:spPr bwMode="auto">
            <a:xfrm>
              <a:off x="863" y="1756"/>
              <a:ext cx="3786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4500" b="1">
                  <a:solidFill>
                    <a:srgbClr val="003399"/>
                  </a:solidFill>
                  <a:cs typeface="Times New Roman" panose="02020603050405020304" pitchFamily="18" charset="0"/>
                </a:rPr>
                <a:t>Europe Plunges into War </a:t>
              </a:r>
            </a:p>
          </p:txBody>
        </p:sp>
      </p:grpSp>
      <p:sp>
        <p:nvSpPr>
          <p:cNvPr id="162887" name="Oval 7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06" name="Oval 85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7469188" y="101600"/>
            <a:ext cx="361950" cy="3619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7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2879" grpId="0" autoUpdateAnimBg="0"/>
      <p:bldP spid="16288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6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4819" name="Text Box 67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5124" name="Rectangle 69"/>
          <p:cNvSpPr>
            <a:spLocks noChangeArrowheads="1"/>
          </p:cNvSpPr>
          <p:nvPr/>
        </p:nvSpPr>
        <p:spPr bwMode="auto">
          <a:xfrm>
            <a:off x="1773238" y="1827213"/>
            <a:ext cx="3451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The Great War Begins </a:t>
            </a:r>
          </a:p>
        </p:txBody>
      </p:sp>
      <p:sp>
        <p:nvSpPr>
          <p:cNvPr id="5125" name="Text Box 70"/>
          <p:cNvSpPr txBox="1">
            <a:spLocks noChangeArrowheads="1"/>
          </p:cNvSpPr>
          <p:nvPr/>
        </p:nvSpPr>
        <p:spPr bwMode="auto">
          <a:xfrm>
            <a:off x="2266950" y="941388"/>
            <a:ext cx="482441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3000" b="1">
                <a:solidFill>
                  <a:srgbClr val="CB6E19"/>
                </a:solidFill>
                <a:cs typeface="Times New Roman" panose="02020603050405020304" pitchFamily="18" charset="0"/>
              </a:rPr>
              <a:t>Europe Plunges into War </a:t>
            </a:r>
          </a:p>
        </p:txBody>
      </p:sp>
      <p:sp>
        <p:nvSpPr>
          <p:cNvPr id="74823" name="Text Box 71"/>
          <p:cNvSpPr txBox="1">
            <a:spLocks noChangeArrowheads="1"/>
          </p:cNvSpPr>
          <p:nvPr/>
        </p:nvSpPr>
        <p:spPr bwMode="auto">
          <a:xfrm>
            <a:off x="1773238" y="2403475"/>
            <a:ext cx="5864225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Armies on the March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Russia moves troops to its borders with Austria and</a:t>
            </a:r>
          </a:p>
          <a:p>
            <a:r>
              <a:rPr lang="en-US" altLang="en-US"/>
              <a:t>	Germany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Germany declares war on Russia, quickly attacks </a:t>
            </a:r>
          </a:p>
          <a:p>
            <a:r>
              <a:rPr lang="en-US" altLang="en-US"/>
              <a:t>	France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Great Britain declares war on Germany</a:t>
            </a:r>
          </a:p>
        </p:txBody>
      </p:sp>
      <p:sp>
        <p:nvSpPr>
          <p:cNvPr id="5127" name="Line 77"/>
          <p:cNvSpPr>
            <a:spLocks noChangeShapeType="1"/>
          </p:cNvSpPr>
          <p:nvPr/>
        </p:nvSpPr>
        <p:spPr bwMode="auto">
          <a:xfrm>
            <a:off x="1828800" y="2284413"/>
            <a:ext cx="6934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8" name="Group 79"/>
          <p:cNvGrpSpPr>
            <a:grpSpLocks/>
          </p:cNvGrpSpPr>
          <p:nvPr/>
        </p:nvGrpSpPr>
        <p:grpSpPr bwMode="auto">
          <a:xfrm>
            <a:off x="1708150" y="793750"/>
            <a:ext cx="658813" cy="506413"/>
            <a:chOff x="2880" y="1344"/>
            <a:chExt cx="415" cy="319"/>
          </a:xfrm>
        </p:grpSpPr>
        <p:sp>
          <p:nvSpPr>
            <p:cNvPr id="5132" name="Text Box 80"/>
            <p:cNvSpPr txBox="1">
              <a:spLocks noChangeArrowheads="1"/>
            </p:cNvSpPr>
            <p:nvPr/>
          </p:nvSpPr>
          <p:spPr bwMode="auto">
            <a:xfrm>
              <a:off x="2880" y="1344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5133" name="Oval 81"/>
            <p:cNvSpPr>
              <a:spLocks noChangeArrowheads="1"/>
            </p:cNvSpPr>
            <p:nvPr/>
          </p:nvSpPr>
          <p:spPr bwMode="auto">
            <a:xfrm>
              <a:off x="2989" y="1471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134" name="Text Box 82"/>
            <p:cNvSpPr txBox="1">
              <a:spLocks noChangeArrowheads="1"/>
            </p:cNvSpPr>
            <p:nvPr/>
          </p:nvSpPr>
          <p:spPr bwMode="auto">
            <a:xfrm>
              <a:off x="2993" y="145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2</a:t>
              </a:r>
              <a:endParaRPr lang="en-US" altLang="en-US" sz="2400"/>
            </a:p>
          </p:txBody>
        </p:sp>
      </p:grpSp>
      <p:sp>
        <p:nvSpPr>
          <p:cNvPr id="74837" name="Oval 8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4838" name="Text Box 86"/>
          <p:cNvSpPr txBox="1">
            <a:spLocks noChangeArrowheads="1"/>
          </p:cNvSpPr>
          <p:nvPr/>
        </p:nvSpPr>
        <p:spPr bwMode="auto">
          <a:xfrm>
            <a:off x="1773238" y="4176713"/>
            <a:ext cx="581025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Nations Take Sides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By mid-August 1914, two sides at war throughout </a:t>
            </a:r>
          </a:p>
          <a:p>
            <a:r>
              <a:rPr lang="en-US" altLang="en-US"/>
              <a:t>	Europe: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>
                <a:solidFill>
                  <a:srgbClr val="008000"/>
                </a:solidFill>
              </a:rPr>
              <a:t>	</a:t>
            </a:r>
            <a:r>
              <a:rPr lang="en-US" altLang="en-US"/>
              <a:t>-</a:t>
            </a:r>
            <a:r>
              <a:rPr lang="en-US" altLang="en-US" b="1"/>
              <a:t>	</a:t>
            </a:r>
            <a:r>
              <a:rPr lang="en-US" altLang="en-US" b="1">
                <a:solidFill>
                  <a:srgbClr val="008000"/>
                </a:solidFill>
              </a:rPr>
              <a:t>Central Powers</a:t>
            </a:r>
            <a:r>
              <a:rPr lang="en-US" altLang="en-US"/>
              <a:t>—Germany, Austria-Hungary (and </a:t>
            </a:r>
          </a:p>
          <a:p>
            <a:r>
              <a:rPr lang="en-US" altLang="en-US"/>
              <a:t>		other nations)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>
                <a:solidFill>
                  <a:srgbClr val="00800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>
                <a:cs typeface="Times New Roman" panose="02020603050405020304" pitchFamily="18" charset="0"/>
              </a:rPr>
              <a:t>-</a:t>
            </a:r>
            <a:r>
              <a:rPr lang="en-US" altLang="en-US" b="1">
                <a:cs typeface="Times New Roman" panose="02020603050405020304" pitchFamily="18" charset="0"/>
              </a:rPr>
              <a:t>	</a:t>
            </a:r>
            <a:r>
              <a:rPr lang="en-US" altLang="en-US" b="1">
                <a:solidFill>
                  <a:srgbClr val="008000"/>
                </a:solidFill>
                <a:cs typeface="Times New Roman" panose="02020603050405020304" pitchFamily="18" charset="0"/>
              </a:rPr>
              <a:t>Allies</a:t>
            </a:r>
            <a:r>
              <a:rPr lang="en-US" altLang="en-US">
                <a:cs typeface="Times New Roman" panose="02020603050405020304" pitchFamily="18" charset="0"/>
              </a:rPr>
              <a:t>—Britain, France, Russia (and other nations)</a:t>
            </a:r>
            <a:r>
              <a:rPr lang="en-US" altLang="en-US"/>
              <a:t> </a:t>
            </a:r>
          </a:p>
          <a:p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4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4819" grpId="0" autoUpdateAnimBg="0"/>
      <p:bldP spid="74823" grpId="0" autoUpdateAnimBg="0"/>
      <p:bldP spid="7483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73238" y="1598613"/>
            <a:ext cx="313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A Bloody Stalemate 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1828800" y="2055813"/>
            <a:ext cx="69342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8294" name="Text Box 6"/>
          <p:cNvSpPr txBox="1">
            <a:spLocks noChangeArrowheads="1"/>
          </p:cNvSpPr>
          <p:nvPr/>
        </p:nvSpPr>
        <p:spPr bwMode="auto">
          <a:xfrm>
            <a:off x="1773238" y="2174875"/>
            <a:ext cx="5445125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The Conflict Grinds Along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 b="1">
                <a:solidFill>
                  <a:srgbClr val="008000"/>
                </a:solidFill>
              </a:rPr>
              <a:t>Western Front</a:t>
            </a:r>
            <a:r>
              <a:rPr lang="en-US" altLang="en-US"/>
              <a:t>—heavy battle zone in northern </a:t>
            </a:r>
          </a:p>
          <a:p>
            <a:r>
              <a:rPr lang="en-US" altLang="en-US"/>
              <a:t>	France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 b="1">
                <a:solidFill>
                  <a:srgbClr val="008000"/>
                </a:solidFill>
              </a:rPr>
              <a:t>Schlieffen Plan</a:t>
            </a:r>
            <a:r>
              <a:rPr lang="en-US" altLang="en-US"/>
              <a:t>—German plan to defeat France, </a:t>
            </a:r>
          </a:p>
          <a:p>
            <a:r>
              <a:rPr lang="en-US" altLang="en-US"/>
              <a:t>	then fight Russia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German army quickly advances to outskirts of </a:t>
            </a:r>
          </a:p>
          <a:p>
            <a:r>
              <a:rPr lang="en-US" altLang="en-US"/>
              <a:t>	Paris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Forced to retreat at First Battle of the Marne 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Schlieffen Plan fails; Germany has to fight two-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front war</a:t>
            </a:r>
            <a:r>
              <a:rPr lang="en-US" altLang="en-US"/>
              <a:t> </a:t>
            </a:r>
          </a:p>
        </p:txBody>
      </p:sp>
      <p:grpSp>
        <p:nvGrpSpPr>
          <p:cNvPr id="6151" name="Group 7"/>
          <p:cNvGrpSpPr>
            <a:grpSpLocks/>
          </p:cNvGrpSpPr>
          <p:nvPr/>
        </p:nvGrpSpPr>
        <p:grpSpPr bwMode="auto">
          <a:xfrm>
            <a:off x="1708150" y="793750"/>
            <a:ext cx="658813" cy="506413"/>
            <a:chOff x="2880" y="1344"/>
            <a:chExt cx="415" cy="319"/>
          </a:xfrm>
        </p:grpSpPr>
        <p:sp>
          <p:nvSpPr>
            <p:cNvPr id="6156" name="Text Box 8"/>
            <p:cNvSpPr txBox="1">
              <a:spLocks noChangeArrowheads="1"/>
            </p:cNvSpPr>
            <p:nvPr/>
          </p:nvSpPr>
          <p:spPr bwMode="auto">
            <a:xfrm>
              <a:off x="2880" y="1344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6157" name="Oval 9"/>
            <p:cNvSpPr>
              <a:spLocks noChangeArrowheads="1"/>
            </p:cNvSpPr>
            <p:nvPr/>
          </p:nvSpPr>
          <p:spPr bwMode="auto">
            <a:xfrm>
              <a:off x="2989" y="1471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8" name="Text Box 10"/>
            <p:cNvSpPr txBox="1">
              <a:spLocks noChangeArrowheads="1"/>
            </p:cNvSpPr>
            <p:nvPr/>
          </p:nvSpPr>
          <p:spPr bwMode="auto">
            <a:xfrm>
              <a:off x="2993" y="145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2</a:t>
              </a:r>
              <a:endParaRPr lang="en-US" altLang="en-US" sz="2400"/>
            </a:p>
          </p:txBody>
        </p:sp>
      </p:grpSp>
      <p:sp>
        <p:nvSpPr>
          <p:cNvPr id="268299" name="Oval 1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8304" name="Text Box 16"/>
          <p:cNvSpPr txBox="1">
            <a:spLocks noChangeArrowheads="1"/>
          </p:cNvSpPr>
          <p:nvPr/>
        </p:nvSpPr>
        <p:spPr bwMode="auto">
          <a:xfrm>
            <a:off x="6854825" y="6151563"/>
            <a:ext cx="1354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i="1">
                <a:solidFill>
                  <a:srgbClr val="003399"/>
                </a:solidFill>
              </a:rPr>
              <a:t>Continued . . 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68306" name="AutoShape 18">
            <a:hlinkClick r:id="rId4"/>
          </p:cNvPr>
          <p:cNvSpPr>
            <a:spLocks noChangeArrowheads="1"/>
          </p:cNvSpPr>
          <p:nvPr/>
        </p:nvSpPr>
        <p:spPr bwMode="auto">
          <a:xfrm>
            <a:off x="7604125" y="2290763"/>
            <a:ext cx="1179513" cy="246062"/>
          </a:xfrm>
          <a:prstGeom prst="roundRect">
            <a:avLst>
              <a:gd name="adj" fmla="val 16667"/>
            </a:avLst>
          </a:prstGeom>
          <a:solidFill>
            <a:srgbClr val="28447C"/>
          </a:solidFill>
          <a:ln w="19050">
            <a:solidFill>
              <a:srgbClr val="172645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chemeClr val="bg1"/>
                </a:solidFill>
              </a:rPr>
              <a:t>Interactive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51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8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8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8291" grpId="0" autoUpdateAnimBg="0"/>
      <p:bldP spid="268294" grpId="0" autoUpdateAnimBg="0"/>
      <p:bldP spid="268304" grpId="0" autoUpdateAnimBg="0"/>
      <p:bldP spid="26830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827213" y="2054225"/>
            <a:ext cx="6913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773238" y="1690688"/>
            <a:ext cx="2922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b="1" i="1">
                <a:solidFill>
                  <a:srgbClr val="003399"/>
                </a:solidFill>
              </a:rPr>
              <a:t>continued </a:t>
            </a:r>
            <a:r>
              <a:rPr lang="en-US" altLang="en-US" sz="1600" b="1">
                <a:solidFill>
                  <a:srgbClr val="CC0000"/>
                </a:solidFill>
                <a:cs typeface="Times New Roman" panose="02020603050405020304" pitchFamily="18" charset="0"/>
              </a:rPr>
              <a:t>A Bloody Stalemate </a:t>
            </a:r>
          </a:p>
        </p:txBody>
      </p:sp>
      <p:sp>
        <p:nvSpPr>
          <p:cNvPr id="281606" name="Oval 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1773238" y="2174875"/>
            <a:ext cx="5800725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War in the Trenches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Conflict descends into </a:t>
            </a:r>
            <a:r>
              <a:rPr lang="en-US" altLang="en-US" b="1">
                <a:solidFill>
                  <a:srgbClr val="008000"/>
                </a:solidFill>
              </a:rPr>
              <a:t>trench warfare</a:t>
            </a:r>
            <a:r>
              <a:rPr lang="en-US" altLang="en-US"/>
              <a:t>—armies </a:t>
            </a:r>
          </a:p>
          <a:p>
            <a:r>
              <a:rPr lang="en-US" altLang="en-US"/>
              <a:t>	fighting from trenches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Battles result in many deaths, small land gains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Life in trenches is miserable, difficult, unsanitary 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New weapons only lead to more deaths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>
                <a:cs typeface="Times New Roman" panose="02020603050405020304" pitchFamily="18" charset="0"/>
              </a:rPr>
              <a:t>Massive losses for both sides at 1916 battles of 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Verdun and Somme</a:t>
            </a:r>
            <a:r>
              <a:rPr lang="en-US" altLang="en-US"/>
              <a:t> </a:t>
            </a:r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1708150" y="793750"/>
            <a:ext cx="658813" cy="506413"/>
            <a:chOff x="2880" y="1344"/>
            <a:chExt cx="415" cy="319"/>
          </a:xfrm>
        </p:grpSpPr>
        <p:sp>
          <p:nvSpPr>
            <p:cNvPr id="7179" name="Text Box 9"/>
            <p:cNvSpPr txBox="1">
              <a:spLocks noChangeArrowheads="1"/>
            </p:cNvSpPr>
            <p:nvPr/>
          </p:nvSpPr>
          <p:spPr bwMode="auto">
            <a:xfrm>
              <a:off x="2880" y="1344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7180" name="Oval 10"/>
            <p:cNvSpPr>
              <a:spLocks noChangeArrowheads="1"/>
            </p:cNvSpPr>
            <p:nvPr/>
          </p:nvSpPr>
          <p:spPr bwMode="auto">
            <a:xfrm>
              <a:off x="2989" y="1471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1" name="Text Box 11"/>
            <p:cNvSpPr txBox="1">
              <a:spLocks noChangeArrowheads="1"/>
            </p:cNvSpPr>
            <p:nvPr/>
          </p:nvSpPr>
          <p:spPr bwMode="auto">
            <a:xfrm>
              <a:off x="2993" y="145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2</a:t>
              </a:r>
              <a:endParaRPr lang="en-US" altLang="en-US" sz="2400"/>
            </a:p>
          </p:txBody>
        </p:sp>
      </p:grpSp>
      <p:sp>
        <p:nvSpPr>
          <p:cNvPr id="281615" name="AutoShape 15">
            <a:hlinkClick r:id="rId4"/>
          </p:cNvPr>
          <p:cNvSpPr>
            <a:spLocks noChangeArrowheads="1"/>
          </p:cNvSpPr>
          <p:nvPr/>
        </p:nvSpPr>
        <p:spPr bwMode="auto">
          <a:xfrm>
            <a:off x="7599363" y="2565400"/>
            <a:ext cx="1179512" cy="246063"/>
          </a:xfrm>
          <a:prstGeom prst="roundRect">
            <a:avLst>
              <a:gd name="adj" fmla="val 16667"/>
            </a:avLst>
          </a:prstGeom>
          <a:solidFill>
            <a:srgbClr val="F1DA87"/>
          </a:solidFill>
          <a:ln w="19050">
            <a:solidFill>
              <a:srgbClr val="CC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100" b="1">
                <a:solidFill>
                  <a:srgbClr val="CC6600"/>
                </a:solidFill>
              </a:rPr>
              <a:t>Image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5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1603" grpId="0" autoUpdateAnimBg="0"/>
      <p:bldP spid="281607" grpId="0" autoUpdateAnimBg="0"/>
      <p:bldP spid="28161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266700"/>
            <a:ext cx="736600" cy="7493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8428038" y="6443663"/>
            <a:ext cx="4191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700" b="1">
                <a:solidFill>
                  <a:srgbClr val="003399"/>
                </a:solidFill>
              </a:rPr>
              <a:t>NEXT</a:t>
            </a:r>
            <a:endParaRPr lang="en-US" altLang="en-US" sz="800" b="1">
              <a:solidFill>
                <a:srgbClr val="003399"/>
              </a:solidFill>
            </a:endParaRPr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1774825" y="2174875"/>
            <a:ext cx="5894388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Early Fighting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</a:t>
            </a:r>
            <a:r>
              <a:rPr lang="en-US" altLang="en-US" b="1">
                <a:solidFill>
                  <a:srgbClr val="008000"/>
                </a:solidFill>
              </a:rPr>
              <a:t>Eastern Front</a:t>
            </a:r>
            <a:r>
              <a:rPr lang="en-US" altLang="en-US"/>
              <a:t>—site of main fighting along the </a:t>
            </a:r>
          </a:p>
          <a:p>
            <a:r>
              <a:rPr lang="en-US" altLang="en-US"/>
              <a:t>	German-Russian border 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Russians push into Austria and Germany, but soon </a:t>
            </a:r>
          </a:p>
          <a:p>
            <a:r>
              <a:rPr lang="en-US" altLang="en-US"/>
              <a:t>	forced to retreat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827213" y="2054225"/>
            <a:ext cx="6913562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773238" y="1593850"/>
            <a:ext cx="480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The Battle on the Eastern Front </a:t>
            </a:r>
          </a:p>
        </p:txBody>
      </p:sp>
      <p:sp>
        <p:nvSpPr>
          <p:cNvPr id="280583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439150" y="6096000"/>
            <a:ext cx="390525" cy="5048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0588" name="Rectangle 12"/>
          <p:cNvSpPr>
            <a:spLocks noChangeArrowheads="1"/>
          </p:cNvSpPr>
          <p:nvPr/>
        </p:nvSpPr>
        <p:spPr bwMode="auto">
          <a:xfrm>
            <a:off x="1774825" y="3656013"/>
            <a:ext cx="565467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/>
              <a:t>Russia Struggles</a:t>
            </a: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/>
              <a:t>•	Russia’s war effort suffering by 1916; many </a:t>
            </a:r>
          </a:p>
          <a:p>
            <a:r>
              <a:rPr lang="en-US" altLang="en-US"/>
              <a:t>	casualties, few supplies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/>
              <a:t>•	Huge size of Russian army keeps it a formidable </a:t>
            </a:r>
          </a:p>
          <a:p>
            <a:r>
              <a:rPr lang="en-US" altLang="en-US"/>
              <a:t>	force</a:t>
            </a:r>
            <a:endParaRPr lang="en-US" altLang="en-US">
              <a:latin typeface="Times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>
                <a:cs typeface="Times New Roman" panose="02020603050405020304" pitchFamily="18" charset="0"/>
              </a:rPr>
              <a:t>	-	prevents Germany from sending more troops to </a:t>
            </a:r>
          </a:p>
          <a:p>
            <a:r>
              <a:rPr lang="en-US" altLang="en-US">
                <a:cs typeface="Times New Roman" panose="02020603050405020304" pitchFamily="18" charset="0"/>
              </a:rPr>
              <a:t>		the Western Front </a:t>
            </a:r>
          </a:p>
        </p:txBody>
      </p: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1708150" y="793750"/>
            <a:ext cx="658813" cy="506413"/>
            <a:chOff x="2880" y="1344"/>
            <a:chExt cx="415" cy="319"/>
          </a:xfrm>
        </p:grpSpPr>
        <p:sp>
          <p:nvSpPr>
            <p:cNvPr id="8203" name="Text Box 17"/>
            <p:cNvSpPr txBox="1">
              <a:spLocks noChangeArrowheads="1"/>
            </p:cNvSpPr>
            <p:nvPr/>
          </p:nvSpPr>
          <p:spPr bwMode="auto">
            <a:xfrm>
              <a:off x="2880" y="1344"/>
              <a:ext cx="41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800" b="1">
                  <a:solidFill>
                    <a:srgbClr val="003399"/>
                  </a:solidFill>
                </a:rPr>
                <a:t>SECTION</a:t>
              </a:r>
            </a:p>
          </p:txBody>
        </p:sp>
        <p:sp>
          <p:nvSpPr>
            <p:cNvPr id="8204" name="Oval 18"/>
            <p:cNvSpPr>
              <a:spLocks noChangeArrowheads="1"/>
            </p:cNvSpPr>
            <p:nvPr/>
          </p:nvSpPr>
          <p:spPr bwMode="auto">
            <a:xfrm>
              <a:off x="2989" y="1471"/>
              <a:ext cx="192" cy="19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05" name="Text Box 19"/>
            <p:cNvSpPr txBox="1">
              <a:spLocks noChangeArrowheads="1"/>
            </p:cNvSpPr>
            <p:nvPr/>
          </p:nvSpPr>
          <p:spPr bwMode="auto">
            <a:xfrm>
              <a:off x="2993" y="1450"/>
              <a:ext cx="1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2</a:t>
              </a:r>
              <a:endParaRPr lang="en-US" altLang="en-US" sz="240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0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0579" grpId="0" autoUpdateAnimBg="0"/>
      <p:bldP spid="280580" grpId="0" autoUpdateAnimBg="0"/>
      <p:bldP spid="280588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0000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28600" algn="l"/>
          </a:tabLst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228600" algn="l"/>
          </a:tabLst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Amy's Mac:Applications:Microsoft Office 98:Templates:Blank Presentation</Template>
  <TotalTime>65907</TotalTime>
  <Words>394</Words>
  <Application>Microsoft Office PowerPoint</Application>
  <PresentationFormat>On-screen Show (4:3)</PresentationFormat>
  <Paragraphs>70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Times New Roman</vt:lpstr>
      <vt:lpstr>Arial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McDougal Littell</dc:creator>
  <cp:lastModifiedBy>Walley, Derrick W/Theodore</cp:lastModifiedBy>
  <cp:revision>864</cp:revision>
  <cp:lastPrinted>2003-11-12T20:33:16Z</cp:lastPrinted>
  <dcterms:created xsi:type="dcterms:W3CDTF">2002-01-09T21:09:30Z</dcterms:created>
  <dcterms:modified xsi:type="dcterms:W3CDTF">2020-04-14T15:16:08Z</dcterms:modified>
</cp:coreProperties>
</file>