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60" r:id="rId4"/>
    <p:sldId id="280" r:id="rId5"/>
    <p:sldId id="281" r:id="rId6"/>
    <p:sldId id="261" r:id="rId7"/>
    <p:sldId id="262" r:id="rId8"/>
    <p:sldId id="258" r:id="rId9"/>
    <p:sldId id="259" r:id="rId10"/>
    <p:sldId id="265" r:id="rId11"/>
    <p:sldId id="270" r:id="rId12"/>
    <p:sldId id="271" r:id="rId13"/>
    <p:sldId id="272" r:id="rId14"/>
    <p:sldId id="273" r:id="rId15"/>
    <p:sldId id="274" r:id="rId16"/>
    <p:sldId id="275" r:id="rId17"/>
    <p:sldId id="276" r:id="rId18"/>
    <p:sldId id="277" r:id="rId19"/>
    <p:sldId id="278" r:id="rId20"/>
    <p:sldId id="279" r:id="rId21"/>
    <p:sldId id="266" r:id="rId22"/>
    <p:sldId id="267" r:id="rId23"/>
    <p:sldId id="268" r:id="rId24"/>
    <p:sldId id="269" r:id="rId25"/>
    <p:sldId id="263" r:id="rId26"/>
    <p:sldId id="26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418C5493-A8AE-49DF-889C-5B7EB86AFC92}" type="datetimeFigureOut">
              <a:rPr lang="en-US" smtClean="0"/>
              <a:pPr/>
              <a:t>7/29/2019</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F00E274-5C8E-47AB-A084-4241AB7CB088}"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8C5493-A8AE-49DF-889C-5B7EB86AFC92}"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0E274-5C8E-47AB-A084-4241AB7CB088}"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8C5493-A8AE-49DF-889C-5B7EB86AFC92}"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0E274-5C8E-47AB-A084-4241AB7CB088}" type="slidenum">
              <a:rPr lang="en-US" smtClean="0"/>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8C5493-A8AE-49DF-889C-5B7EB86AFC92}" type="datetimeFigureOut">
              <a:rPr lang="en-US" smtClean="0"/>
              <a:pPr/>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0E274-5C8E-47AB-A084-4241AB7CB088}" type="slidenum">
              <a:rPr lang="en-US" smtClean="0"/>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418C5493-A8AE-49DF-889C-5B7EB86AFC92}" type="datetimeFigureOut">
              <a:rPr lang="en-US" smtClean="0"/>
              <a:pPr/>
              <a:t>7/29/2019</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F00E274-5C8E-47AB-A084-4241AB7CB088}"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8C5493-A8AE-49DF-889C-5B7EB86AFC92}" type="datetimeFigureOut">
              <a:rPr lang="en-US" smtClean="0"/>
              <a:pPr/>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DF00E274-5C8E-47AB-A084-4241AB7CB088}"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8C5493-A8AE-49DF-889C-5B7EB86AFC92}" type="datetimeFigureOut">
              <a:rPr lang="en-US" smtClean="0"/>
              <a:pPr/>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DF00E274-5C8E-47AB-A084-4241AB7CB088}" type="slidenum">
              <a:rPr lang="en-US" smtClean="0"/>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18C5493-A8AE-49DF-889C-5B7EB86AFC92}" type="datetimeFigureOut">
              <a:rPr lang="en-US" smtClean="0"/>
              <a:pPr/>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00E274-5C8E-47AB-A084-4241AB7CB088}"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C5493-A8AE-49DF-889C-5B7EB86AFC92}" type="datetimeFigureOut">
              <a:rPr lang="en-US" smtClean="0"/>
              <a:pPr/>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0E274-5C8E-47AB-A084-4241AB7CB088}"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418C5493-A8AE-49DF-889C-5B7EB86AFC92}" type="datetimeFigureOut">
              <a:rPr lang="en-US" smtClean="0"/>
              <a:pPr/>
              <a:t>7/29/2019</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F00E274-5C8E-47AB-A084-4241AB7CB088}"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418C5493-A8AE-49DF-889C-5B7EB86AFC92}" type="datetimeFigureOut">
              <a:rPr lang="en-US" smtClean="0"/>
              <a:pPr/>
              <a:t>7/29/2019</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F00E274-5C8E-47AB-A084-4241AB7CB088}"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18C5493-A8AE-49DF-889C-5B7EB86AFC92}" type="datetimeFigureOut">
              <a:rPr lang="en-US" smtClean="0"/>
              <a:pPr/>
              <a:t>7/29/2019</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F00E274-5C8E-47AB-A084-4241AB7CB088}"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thruBlk="1"/>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Bell-Ringer</a:t>
            </a:r>
          </a:p>
        </p:txBody>
      </p:sp>
      <p:sp>
        <p:nvSpPr>
          <p:cNvPr id="3" name="Content Placeholder 2"/>
          <p:cNvSpPr>
            <a:spLocks noGrp="1"/>
          </p:cNvSpPr>
          <p:nvPr>
            <p:ph idx="1"/>
          </p:nvPr>
        </p:nvSpPr>
        <p:spPr/>
        <p:txBody>
          <a:bodyPr/>
          <a:lstStyle/>
          <a:p>
            <a:r>
              <a:rPr lang="en-US" dirty="0"/>
              <a:t>What is your biggest strength? What is your greatest weakness? Explain. Please answer in sentence form.</a:t>
            </a: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a:t>During: Common Interview Questions</a:t>
            </a:r>
          </a:p>
        </p:txBody>
      </p:sp>
      <p:sp>
        <p:nvSpPr>
          <p:cNvPr id="3" name="Content Placeholder 2"/>
          <p:cNvSpPr>
            <a:spLocks noGrp="1"/>
          </p:cNvSpPr>
          <p:nvPr>
            <p:ph idx="1"/>
          </p:nvPr>
        </p:nvSpPr>
        <p:spPr/>
        <p:txBody>
          <a:bodyPr anchor="ctr">
            <a:normAutofit fontScale="92500" lnSpcReduction="20000"/>
          </a:bodyPr>
          <a:lstStyle/>
          <a:p>
            <a:r>
              <a:rPr lang="en-US" dirty="0"/>
              <a:t>What is your greatest strength?</a:t>
            </a:r>
          </a:p>
          <a:p>
            <a:r>
              <a:rPr lang="en-US" dirty="0"/>
              <a:t>What is your greatest weakness?</a:t>
            </a:r>
          </a:p>
          <a:p>
            <a:r>
              <a:rPr lang="en-US" dirty="0"/>
              <a:t>Describe a difficult work situation and how you overcame it.</a:t>
            </a:r>
          </a:p>
          <a:p>
            <a:r>
              <a:rPr lang="en-US" dirty="0"/>
              <a:t>How do you handle stress/pressure?</a:t>
            </a:r>
          </a:p>
          <a:p>
            <a:r>
              <a:rPr lang="en-US" dirty="0"/>
              <a:t>Tell me about yourself.</a:t>
            </a:r>
          </a:p>
          <a:p>
            <a:r>
              <a:rPr lang="en-US" dirty="0"/>
              <a:t>Where do you see yourself in five years?</a:t>
            </a:r>
          </a:p>
          <a:p>
            <a:r>
              <a:rPr lang="en-US" dirty="0"/>
              <a:t>Why should we hire you?</a:t>
            </a:r>
          </a:p>
          <a:p>
            <a:r>
              <a:rPr lang="en-US" dirty="0"/>
              <a:t>How do you measure success?</a:t>
            </a:r>
          </a:p>
          <a:p>
            <a:r>
              <a:rPr lang="en-US" dirty="0"/>
              <a:t>Tell me why you left your previous job.</a:t>
            </a:r>
          </a:p>
          <a:p>
            <a:r>
              <a:rPr lang="en-US" dirty="0"/>
              <a:t>Why do you want this job?</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your greatest strength?</a:t>
            </a:r>
          </a:p>
        </p:txBody>
      </p:sp>
      <p:sp>
        <p:nvSpPr>
          <p:cNvPr id="3" name="Content Placeholder 2"/>
          <p:cNvSpPr>
            <a:spLocks noGrp="1"/>
          </p:cNvSpPr>
          <p:nvPr>
            <p:ph sz="quarter" idx="1"/>
          </p:nvPr>
        </p:nvSpPr>
        <p:spPr/>
        <p:txBody>
          <a:bodyPr/>
          <a:lstStyle/>
          <a:p>
            <a:r>
              <a:rPr lang="en-US" dirty="0"/>
              <a:t>Discuss attributes that will qualify you for the job. </a:t>
            </a:r>
          </a:p>
          <a:p>
            <a:pPr lvl="1"/>
            <a:r>
              <a:rPr lang="en-US" dirty="0">
                <a:solidFill>
                  <a:schemeClr val="tx2">
                    <a:lumMod val="75000"/>
                  </a:schemeClr>
                </a:solidFill>
              </a:rPr>
              <a:t>Describe the skills and experience that directly correlate with the job you are applying for. </a:t>
            </a:r>
          </a:p>
          <a:p>
            <a:pPr lvl="1"/>
            <a:r>
              <a:rPr lang="en-US" dirty="0">
                <a:solidFill>
                  <a:schemeClr val="tx2">
                    <a:lumMod val="75000"/>
                  </a:schemeClr>
                </a:solidFill>
              </a:rPr>
              <a:t>Example: I pride myself on my customer service skills and my ability to resolve what could be difficult situations. </a:t>
            </a:r>
          </a:p>
        </p:txBody>
      </p:sp>
    </p:spTree>
    <p:extLst>
      <p:ext uri="{BB962C8B-B14F-4D97-AF65-F5344CB8AC3E}">
        <p14:creationId xmlns:p14="http://schemas.microsoft.com/office/powerpoint/2010/main" val="26341038"/>
      </p:ext>
    </p:extLst>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motivates you?</a:t>
            </a:r>
          </a:p>
        </p:txBody>
      </p:sp>
      <p:sp>
        <p:nvSpPr>
          <p:cNvPr id="3" name="Content Placeholder 2"/>
          <p:cNvSpPr>
            <a:spLocks noGrp="1"/>
          </p:cNvSpPr>
          <p:nvPr>
            <p:ph sz="quarter" idx="1"/>
          </p:nvPr>
        </p:nvSpPr>
        <p:spPr/>
        <p:txBody>
          <a:bodyPr>
            <a:normAutofit fontScale="92500" lnSpcReduction="10000"/>
          </a:bodyPr>
          <a:lstStyle/>
          <a:p>
            <a:r>
              <a:rPr lang="en-US" dirty="0"/>
              <a:t>The interviewer is trying to understand the key to your being successful in the job he is interviewing for, and wants to make sure it's a good fit. </a:t>
            </a:r>
          </a:p>
          <a:p>
            <a:pPr lvl="1"/>
            <a:r>
              <a:rPr lang="en-US" dirty="0">
                <a:solidFill>
                  <a:schemeClr val="tx2">
                    <a:lumMod val="75000"/>
                  </a:schemeClr>
                </a:solidFill>
              </a:rPr>
              <a:t>Consider, in advance of interviewing, what actually does motivate you and come up with some specific examples to share during the interview. </a:t>
            </a:r>
          </a:p>
          <a:p>
            <a:pPr lvl="1"/>
            <a:r>
              <a:rPr lang="en-US" dirty="0">
                <a:solidFill>
                  <a:schemeClr val="tx2">
                    <a:lumMod val="75000"/>
                  </a:schemeClr>
                </a:solidFill>
              </a:rPr>
              <a:t>Example: I have always wanted to ensure that my company's clients get the best customer service I can provide. I've always felt that it's important, both to me personally, and for the company and the clients, to provide a positive customer experience. </a:t>
            </a:r>
          </a:p>
        </p:txBody>
      </p:sp>
    </p:spTree>
    <p:extLst>
      <p:ext uri="{BB962C8B-B14F-4D97-AF65-F5344CB8AC3E}">
        <p14:creationId xmlns:p14="http://schemas.microsoft.com/office/powerpoint/2010/main" val="2030722697"/>
      </p:ext>
    </p:extLst>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your salary expectations?</a:t>
            </a:r>
          </a:p>
        </p:txBody>
      </p:sp>
      <p:sp>
        <p:nvSpPr>
          <p:cNvPr id="3" name="Content Placeholder 2"/>
          <p:cNvSpPr>
            <a:spLocks noGrp="1"/>
          </p:cNvSpPr>
          <p:nvPr>
            <p:ph sz="quarter" idx="1"/>
          </p:nvPr>
        </p:nvSpPr>
        <p:spPr/>
        <p:txBody>
          <a:bodyPr>
            <a:normAutofit fontScale="92500" lnSpcReduction="10000"/>
          </a:bodyPr>
          <a:lstStyle/>
          <a:p>
            <a:r>
              <a:rPr lang="en-US" dirty="0"/>
              <a:t>Do your best not to bring up compensation until the employer makes you an offer.</a:t>
            </a:r>
          </a:p>
          <a:p>
            <a:r>
              <a:rPr lang="en-US" dirty="0"/>
              <a:t>Tell the employer you'd like to know more about the responsibilities and the challenges of the job prior to discussing salary. </a:t>
            </a:r>
          </a:p>
          <a:p>
            <a:r>
              <a:rPr lang="en-US" dirty="0"/>
              <a:t>Before your interview, research salaries (on O*Net for example) of the job title for which you are applying. That way you can offer a range based on your research.</a:t>
            </a:r>
          </a:p>
        </p:txBody>
      </p:sp>
    </p:spTree>
    <p:extLst>
      <p:ext uri="{BB962C8B-B14F-4D97-AF65-F5344CB8AC3E}">
        <p14:creationId xmlns:p14="http://schemas.microsoft.com/office/powerpoint/2010/main" val="3741353373"/>
      </p:ext>
    </p:extLst>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400" dirty="0"/>
              <a:t>If the people who know you were asked why you should be hired, what would they say? </a:t>
            </a:r>
          </a:p>
        </p:txBody>
      </p:sp>
      <p:sp>
        <p:nvSpPr>
          <p:cNvPr id="3" name="Content Placeholder 2"/>
          <p:cNvSpPr>
            <a:spLocks noGrp="1"/>
          </p:cNvSpPr>
          <p:nvPr>
            <p:ph sz="quarter" idx="1"/>
          </p:nvPr>
        </p:nvSpPr>
        <p:spPr/>
        <p:txBody>
          <a:bodyPr>
            <a:normAutofit fontScale="92500" lnSpcReduction="20000"/>
          </a:bodyPr>
          <a:lstStyle/>
          <a:p>
            <a:r>
              <a:rPr lang="en-US" dirty="0"/>
              <a:t>The interviewer wants to know what your perception is of what others think about your qualifications and abilities. </a:t>
            </a:r>
          </a:p>
          <a:p>
            <a:r>
              <a:rPr lang="en-US" dirty="0"/>
              <a:t>Example Answer: I'm sure if you asked my friends that question they would say you should hire me because I have the skills outlined in the job description and I bring 10+ years of expertise to this position. Words they've used to describe me are: hard working, professional, trusted and a team player. </a:t>
            </a:r>
          </a:p>
        </p:txBody>
      </p:sp>
    </p:spTree>
    <p:extLst>
      <p:ext uri="{BB962C8B-B14F-4D97-AF65-F5344CB8AC3E}">
        <p14:creationId xmlns:p14="http://schemas.microsoft.com/office/powerpoint/2010/main" val="4107897551"/>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should we hire you?</a:t>
            </a:r>
          </a:p>
        </p:txBody>
      </p:sp>
      <p:sp>
        <p:nvSpPr>
          <p:cNvPr id="3" name="Content Placeholder 2"/>
          <p:cNvSpPr>
            <a:spLocks noGrp="1"/>
          </p:cNvSpPr>
          <p:nvPr>
            <p:ph sz="quarter" idx="1"/>
          </p:nvPr>
        </p:nvSpPr>
        <p:spPr/>
        <p:txBody>
          <a:bodyPr>
            <a:normAutofit/>
          </a:bodyPr>
          <a:lstStyle/>
          <a:p>
            <a:r>
              <a:rPr lang="en-US" dirty="0"/>
              <a:t>Give concrete examples of why your skills and accomplishments make you the best candidate for the job.</a:t>
            </a:r>
          </a:p>
          <a:p>
            <a:r>
              <a:rPr lang="en-US" dirty="0"/>
              <a:t>Take a few moments to compare the job description with your abilities, as well as mentioning what you have accomplished in your other positions. </a:t>
            </a:r>
          </a:p>
          <a:p>
            <a:r>
              <a:rPr lang="en-US" dirty="0"/>
              <a:t>Be positive and reiterate your interest in the company and the position. </a:t>
            </a:r>
          </a:p>
        </p:txBody>
      </p:sp>
    </p:spTree>
    <p:extLst>
      <p:ext uri="{BB962C8B-B14F-4D97-AF65-F5344CB8AC3E}">
        <p14:creationId xmlns:p14="http://schemas.microsoft.com/office/powerpoint/2010/main" val="4002960643"/>
      </p:ext>
    </p:extLst>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Describe a difficult work situation / project and how you overcame it.</a:t>
            </a:r>
          </a:p>
        </p:txBody>
      </p:sp>
      <p:sp>
        <p:nvSpPr>
          <p:cNvPr id="3" name="Content Placeholder 2"/>
          <p:cNvSpPr>
            <a:spLocks noGrp="1"/>
          </p:cNvSpPr>
          <p:nvPr>
            <p:ph sz="quarter" idx="1"/>
          </p:nvPr>
        </p:nvSpPr>
        <p:spPr/>
        <p:txBody>
          <a:bodyPr>
            <a:normAutofit/>
          </a:bodyPr>
          <a:lstStyle/>
          <a:p>
            <a:r>
              <a:rPr lang="en-US" dirty="0"/>
              <a:t>Give concrete examples of difficult situations that actually happened at work. </a:t>
            </a:r>
          </a:p>
          <a:p>
            <a:pPr lvl="1"/>
            <a:r>
              <a:rPr lang="en-US" dirty="0">
                <a:solidFill>
                  <a:schemeClr val="tx2">
                    <a:lumMod val="75000"/>
                  </a:schemeClr>
                </a:solidFill>
              </a:rPr>
              <a:t>Discuss what you did to solve the problem. Keep your answers positive and be specific. Itemize what you did and how you did it. </a:t>
            </a:r>
          </a:p>
          <a:p>
            <a:r>
              <a:rPr lang="en-US" dirty="0"/>
              <a:t>Prepare stories ahead of time that illustrate times when you have successfully solved a difficult situation.</a:t>
            </a:r>
          </a:p>
        </p:txBody>
      </p:sp>
    </p:spTree>
    <p:extLst>
      <p:ext uri="{BB962C8B-B14F-4D97-AF65-F5344CB8AC3E}">
        <p14:creationId xmlns:p14="http://schemas.microsoft.com/office/powerpoint/2010/main" val="3973710225"/>
      </p:ext>
    </p:extLst>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do you want to work here?</a:t>
            </a:r>
          </a:p>
        </p:txBody>
      </p:sp>
      <p:sp>
        <p:nvSpPr>
          <p:cNvPr id="3" name="Content Placeholder 2"/>
          <p:cNvSpPr>
            <a:spLocks noGrp="1"/>
          </p:cNvSpPr>
          <p:nvPr>
            <p:ph sz="quarter" idx="1"/>
          </p:nvPr>
        </p:nvSpPr>
        <p:spPr/>
        <p:txBody>
          <a:bodyPr>
            <a:normAutofit fontScale="92500" lnSpcReduction="10000"/>
          </a:bodyPr>
          <a:lstStyle/>
          <a:p>
            <a:r>
              <a:rPr lang="en-US" dirty="0"/>
              <a:t>Be prepared and knowledgeable about the company.</a:t>
            </a:r>
          </a:p>
          <a:p>
            <a:pPr lvl="1"/>
            <a:r>
              <a:rPr lang="en-US" dirty="0">
                <a:solidFill>
                  <a:schemeClr val="tx2">
                    <a:lumMod val="75000"/>
                  </a:schemeClr>
                </a:solidFill>
              </a:rPr>
              <a:t>Spend some time researching the company (the About Us section of the web site is a good place to start) so you can talk about the benefits of working for this employer.</a:t>
            </a:r>
          </a:p>
          <a:p>
            <a:r>
              <a:rPr lang="en-US" dirty="0"/>
              <a:t>Compare your goals with objectives of the company and the position, then reiterate why you would be an asset to the employer. Let the interviewer know what you can do for the company, if you get a job offer.</a:t>
            </a:r>
          </a:p>
        </p:txBody>
      </p:sp>
    </p:spTree>
    <p:extLst>
      <p:ext uri="{BB962C8B-B14F-4D97-AF65-F5344CB8AC3E}">
        <p14:creationId xmlns:p14="http://schemas.microsoft.com/office/powerpoint/2010/main" val="4162422412"/>
      </p:ext>
    </p:extLst>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did you like or dislike about your previous job?</a:t>
            </a:r>
          </a:p>
        </p:txBody>
      </p:sp>
      <p:sp>
        <p:nvSpPr>
          <p:cNvPr id="3" name="Content Placeholder 2"/>
          <p:cNvSpPr>
            <a:spLocks noGrp="1"/>
          </p:cNvSpPr>
          <p:nvPr>
            <p:ph sz="quarter" idx="1"/>
          </p:nvPr>
        </p:nvSpPr>
        <p:spPr/>
        <p:txBody>
          <a:bodyPr>
            <a:normAutofit/>
          </a:bodyPr>
          <a:lstStyle/>
          <a:p>
            <a:r>
              <a:rPr lang="en-US" b="1" u="sng" dirty="0"/>
              <a:t>DON’T BE TOO NEGATIVE.</a:t>
            </a:r>
          </a:p>
          <a:p>
            <a:r>
              <a:rPr lang="en-US" dirty="0"/>
              <a:t>Example: I enjoyed the people I worked with. It was a friendly and fun atmosphere and I actually enjoyed going into work each morning. I felt the leadership team was great as well.</a:t>
            </a:r>
          </a:p>
          <a:p>
            <a:r>
              <a:rPr lang="en-US" dirty="0"/>
              <a:t>Example: One of the reasons I am leaving is that I felt I was not challenged enough at the job.</a:t>
            </a:r>
          </a:p>
        </p:txBody>
      </p:sp>
    </p:spTree>
    <p:extLst>
      <p:ext uri="{BB962C8B-B14F-4D97-AF65-F5344CB8AC3E}">
        <p14:creationId xmlns:p14="http://schemas.microsoft.com/office/powerpoint/2010/main" val="1552526987"/>
      </p:ext>
    </p:extLst>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do you see yourself in five years?</a:t>
            </a:r>
          </a:p>
        </p:txBody>
      </p:sp>
      <p:sp>
        <p:nvSpPr>
          <p:cNvPr id="3" name="Content Placeholder 2"/>
          <p:cNvSpPr>
            <a:spLocks noGrp="1"/>
          </p:cNvSpPr>
          <p:nvPr>
            <p:ph sz="quarter" idx="1"/>
          </p:nvPr>
        </p:nvSpPr>
        <p:spPr/>
        <p:txBody>
          <a:bodyPr>
            <a:normAutofit lnSpcReduction="10000"/>
          </a:bodyPr>
          <a:lstStyle/>
          <a:p>
            <a:r>
              <a:rPr lang="en-US" dirty="0"/>
              <a:t>Be both honest and positive.</a:t>
            </a:r>
          </a:p>
          <a:p>
            <a:r>
              <a:rPr lang="en-US" dirty="0"/>
              <a:t>If you don’t know for sure, answer in terms of in terms of how this job will fit with your future plans, otherwise the employer will think you are not the right person for the job.</a:t>
            </a:r>
          </a:p>
          <a:p>
            <a:r>
              <a:rPr lang="en-US" dirty="0"/>
              <a:t>Example: I hope to start a career here with The Widget Company. My goal is to apply myself and learn this job well. Eventually I would like to receive additional training, take on more responsibility and earn a promotion.</a:t>
            </a:r>
          </a:p>
        </p:txBody>
      </p:sp>
    </p:spTree>
    <p:extLst>
      <p:ext uri="{BB962C8B-B14F-4D97-AF65-F5344CB8AC3E}">
        <p14:creationId xmlns:p14="http://schemas.microsoft.com/office/powerpoint/2010/main" val="3719770146"/>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Job Interviews</a:t>
            </a:r>
          </a:p>
        </p:txBody>
      </p:sp>
      <p:sp>
        <p:nvSpPr>
          <p:cNvPr id="3" name="Subtitle 2"/>
          <p:cNvSpPr>
            <a:spLocks noGrp="1"/>
          </p:cNvSpPr>
          <p:nvPr>
            <p:ph type="subTitle" idx="1"/>
          </p:nvPr>
        </p:nvSpPr>
        <p:spPr/>
        <p:txBody>
          <a:bodyPr/>
          <a:lstStyle/>
          <a:p>
            <a:r>
              <a:rPr lang="en-US" dirty="0"/>
              <a:t>Dos and Don’ts</a:t>
            </a:r>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you have any questions for me/us?</a:t>
            </a:r>
          </a:p>
        </p:txBody>
      </p:sp>
      <p:sp>
        <p:nvSpPr>
          <p:cNvPr id="3" name="Content Placeholder 2"/>
          <p:cNvSpPr>
            <a:spLocks noGrp="1"/>
          </p:cNvSpPr>
          <p:nvPr>
            <p:ph sz="quarter" idx="1"/>
          </p:nvPr>
        </p:nvSpPr>
        <p:spPr/>
        <p:txBody>
          <a:bodyPr>
            <a:normAutofit fontScale="92500" lnSpcReduction="10000"/>
          </a:bodyPr>
          <a:lstStyle/>
          <a:p>
            <a:r>
              <a:rPr lang="en-US" dirty="0"/>
              <a:t>Prepare several questions ahead of time.</a:t>
            </a:r>
          </a:p>
          <a:p>
            <a:pPr lvl="1"/>
            <a:r>
              <a:rPr lang="en-US" dirty="0">
                <a:solidFill>
                  <a:schemeClr val="tx2">
                    <a:lumMod val="75000"/>
                  </a:schemeClr>
                </a:solidFill>
              </a:rPr>
              <a:t>What are you looking for in the person you hire?</a:t>
            </a:r>
          </a:p>
          <a:p>
            <a:pPr lvl="1"/>
            <a:r>
              <a:rPr lang="en-US" dirty="0">
                <a:solidFill>
                  <a:schemeClr val="tx2">
                    <a:lumMod val="75000"/>
                  </a:schemeClr>
                </a:solidFill>
              </a:rPr>
              <a:t>How would you describe the responsibilities for this position?</a:t>
            </a:r>
          </a:p>
          <a:p>
            <a:pPr lvl="1"/>
            <a:r>
              <a:rPr lang="en-US" dirty="0">
                <a:solidFill>
                  <a:schemeClr val="tx2">
                    <a:lumMod val="75000"/>
                  </a:schemeClr>
                </a:solidFill>
              </a:rPr>
              <a:t>What does a typical work day consist of?</a:t>
            </a:r>
          </a:p>
          <a:p>
            <a:pPr lvl="1"/>
            <a:r>
              <a:rPr lang="en-US" dirty="0">
                <a:solidFill>
                  <a:schemeClr val="tx2">
                    <a:lumMod val="75000"/>
                  </a:schemeClr>
                </a:solidFill>
              </a:rPr>
              <a:t>How often will I be evaluated? How will the evaluations help me improve my performance?</a:t>
            </a:r>
          </a:p>
          <a:p>
            <a:pPr lvl="1"/>
            <a:r>
              <a:rPr lang="en-US" dirty="0">
                <a:solidFill>
                  <a:schemeClr val="tx2">
                    <a:lumMod val="75000"/>
                  </a:schemeClr>
                </a:solidFill>
              </a:rPr>
              <a:t>What do you like about working here?</a:t>
            </a:r>
          </a:p>
          <a:p>
            <a:pPr lvl="1"/>
            <a:r>
              <a:rPr lang="en-US" dirty="0">
                <a:solidFill>
                  <a:schemeClr val="tx2">
                    <a:lumMod val="75000"/>
                  </a:schemeClr>
                </a:solidFill>
              </a:rPr>
              <a:t>If I am offered the position, how soon would you want me to start?</a:t>
            </a:r>
          </a:p>
          <a:p>
            <a:pPr lvl="1"/>
            <a:r>
              <a:rPr lang="en-US" dirty="0">
                <a:solidFill>
                  <a:schemeClr val="tx2">
                    <a:lumMod val="75000"/>
                  </a:schemeClr>
                </a:solidFill>
              </a:rPr>
              <a:t>When can I expect to hear from you?</a:t>
            </a:r>
          </a:p>
          <a:p>
            <a:pPr lvl="1"/>
            <a:r>
              <a:rPr lang="en-US" dirty="0">
                <a:solidFill>
                  <a:schemeClr val="tx2">
                    <a:lumMod val="75000"/>
                  </a:schemeClr>
                </a:solidFill>
              </a:rPr>
              <a:t>Are there any other questions I can answer for you?</a:t>
            </a:r>
          </a:p>
        </p:txBody>
      </p:sp>
    </p:spTree>
    <p:extLst>
      <p:ext uri="{BB962C8B-B14F-4D97-AF65-F5344CB8AC3E}">
        <p14:creationId xmlns:p14="http://schemas.microsoft.com/office/powerpoint/2010/main" val="2167913087"/>
      </p:ext>
    </p:extLst>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Your Biggest Weakness?</a:t>
            </a:r>
          </a:p>
        </p:txBody>
      </p:sp>
      <p:sp>
        <p:nvSpPr>
          <p:cNvPr id="3" name="Content Placeholder 2"/>
          <p:cNvSpPr>
            <a:spLocks noGrp="1"/>
          </p:cNvSpPr>
          <p:nvPr>
            <p:ph idx="1"/>
          </p:nvPr>
        </p:nvSpPr>
        <p:spPr/>
        <p:txBody>
          <a:bodyPr>
            <a:normAutofit fontScale="92500" lnSpcReduction="10000"/>
          </a:bodyPr>
          <a:lstStyle/>
          <a:p>
            <a:r>
              <a:rPr lang="en-US" b="1" dirty="0"/>
              <a:t>Be honest</a:t>
            </a:r>
          </a:p>
          <a:p>
            <a:r>
              <a:rPr lang="en-US" b="1" dirty="0"/>
              <a:t>Do not:</a:t>
            </a:r>
          </a:p>
          <a:p>
            <a:pPr lvl="1"/>
            <a:r>
              <a:rPr lang="en-US" dirty="0"/>
              <a:t>answer with “I’m a perfectionist”  or “I work too much”</a:t>
            </a:r>
          </a:p>
          <a:p>
            <a:pPr lvl="1"/>
            <a:r>
              <a:rPr lang="en-US" dirty="0"/>
              <a:t>use the term “weakness” in your answer</a:t>
            </a:r>
          </a:p>
          <a:p>
            <a:r>
              <a:rPr lang="en-US" b="1" dirty="0"/>
              <a:t>Consider answering</a:t>
            </a:r>
            <a:r>
              <a:rPr lang="en-US" dirty="0"/>
              <a:t>:</a:t>
            </a:r>
          </a:p>
          <a:p>
            <a:pPr lvl="1"/>
            <a:r>
              <a:rPr lang="en-US" dirty="0"/>
              <a:t>non-essential skills</a:t>
            </a:r>
          </a:p>
          <a:p>
            <a:pPr lvl="2"/>
            <a:r>
              <a:rPr lang="en-US" dirty="0"/>
              <a:t>answer “group presentations” during a maintenance worker interview</a:t>
            </a:r>
          </a:p>
          <a:p>
            <a:pPr lvl="1"/>
            <a:r>
              <a:rPr lang="en-US" dirty="0"/>
              <a:t>skills you’ve improved</a:t>
            </a:r>
          </a:p>
          <a:p>
            <a:pPr lvl="2"/>
            <a:r>
              <a:rPr lang="en-US" dirty="0"/>
              <a:t>“I used to have poor time management skills, but I’ve set up a system that helps me stay on track.”</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During: Questions They Can’t Ask</a:t>
            </a:r>
          </a:p>
        </p:txBody>
      </p:sp>
      <p:sp>
        <p:nvSpPr>
          <p:cNvPr id="3" name="Content Placeholder 2"/>
          <p:cNvSpPr>
            <a:spLocks noGrp="1"/>
          </p:cNvSpPr>
          <p:nvPr>
            <p:ph idx="1"/>
          </p:nvPr>
        </p:nvSpPr>
        <p:spPr/>
        <p:txBody>
          <a:bodyPr anchor="ctr">
            <a:normAutofit fontScale="92500"/>
          </a:bodyPr>
          <a:lstStyle/>
          <a:p>
            <a:r>
              <a:rPr lang="en-US" b="1" dirty="0"/>
              <a:t>Age</a:t>
            </a:r>
          </a:p>
          <a:p>
            <a:pPr lvl="1"/>
            <a:r>
              <a:rPr lang="en-US" dirty="0"/>
              <a:t>“Are you old enough to legally do this job?” OKAY</a:t>
            </a:r>
          </a:p>
          <a:p>
            <a:pPr lvl="1"/>
            <a:r>
              <a:rPr lang="en-US" dirty="0"/>
              <a:t>“How old are you?” NOT OKAY</a:t>
            </a:r>
          </a:p>
          <a:p>
            <a:r>
              <a:rPr lang="en-US" b="1" dirty="0"/>
              <a:t>Race/ethnicity/country of origin</a:t>
            </a:r>
          </a:p>
          <a:p>
            <a:pPr lvl="1"/>
            <a:r>
              <a:rPr lang="en-US" dirty="0"/>
              <a:t>“Are you legally able to work in the U.S.?” OKAY</a:t>
            </a:r>
          </a:p>
          <a:p>
            <a:pPr lvl="1"/>
            <a:r>
              <a:rPr lang="en-US" dirty="0"/>
              <a:t>“Are you a U.S. citizen?” NOT OKAY</a:t>
            </a:r>
          </a:p>
          <a:p>
            <a:r>
              <a:rPr lang="en-US" b="1" dirty="0"/>
              <a:t>Criminal background</a:t>
            </a:r>
          </a:p>
          <a:p>
            <a:pPr lvl="1"/>
            <a:r>
              <a:rPr lang="en-US" dirty="0"/>
              <a:t>“Have you ever been </a:t>
            </a:r>
            <a:r>
              <a:rPr lang="en-US" b="1" dirty="0"/>
              <a:t>convicted</a:t>
            </a:r>
            <a:r>
              <a:rPr lang="en-US" dirty="0"/>
              <a:t> of a crime?” OKAY</a:t>
            </a:r>
          </a:p>
          <a:p>
            <a:pPr lvl="1"/>
            <a:r>
              <a:rPr lang="en-US" dirty="0"/>
              <a:t>“Have you ever been arrested?” NOT OKAY</a:t>
            </a:r>
          </a:p>
          <a:p>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During: Questions They Can’t Ask</a:t>
            </a:r>
          </a:p>
        </p:txBody>
      </p:sp>
      <p:sp>
        <p:nvSpPr>
          <p:cNvPr id="3" name="Content Placeholder 2"/>
          <p:cNvSpPr>
            <a:spLocks noGrp="1"/>
          </p:cNvSpPr>
          <p:nvPr>
            <p:ph idx="1"/>
          </p:nvPr>
        </p:nvSpPr>
        <p:spPr/>
        <p:txBody>
          <a:bodyPr>
            <a:normAutofit/>
          </a:bodyPr>
          <a:lstStyle/>
          <a:p>
            <a:r>
              <a:rPr lang="en-US" b="1" dirty="0"/>
              <a:t>Disability</a:t>
            </a:r>
          </a:p>
          <a:p>
            <a:pPr lvl="1"/>
            <a:r>
              <a:rPr lang="en-US" dirty="0"/>
              <a:t>“Are you able to safely lift 30 pounds?” OKAY</a:t>
            </a:r>
          </a:p>
          <a:p>
            <a:pPr lvl="1"/>
            <a:r>
              <a:rPr lang="en-US" dirty="0"/>
              <a:t>“How much do you weigh?” NOT OKAY</a:t>
            </a:r>
          </a:p>
          <a:p>
            <a:r>
              <a:rPr lang="en-US" b="1" dirty="0"/>
              <a:t>Family Status</a:t>
            </a:r>
          </a:p>
          <a:p>
            <a:pPr lvl="1"/>
            <a:r>
              <a:rPr lang="en-US" dirty="0"/>
              <a:t>“How long do you plan to have this job?” OKAY</a:t>
            </a:r>
          </a:p>
          <a:p>
            <a:pPr lvl="1"/>
            <a:r>
              <a:rPr lang="en-US" dirty="0"/>
              <a:t>“Do you have a spouse? Children?” NOT OKAY</a:t>
            </a:r>
          </a:p>
          <a:p>
            <a:r>
              <a:rPr lang="en-US" b="1" dirty="0"/>
              <a:t>Religion</a:t>
            </a:r>
          </a:p>
          <a:p>
            <a:pPr lvl="1"/>
            <a:r>
              <a:rPr lang="en-US" dirty="0"/>
              <a:t>“Can you work all the hours we’re open?” OKAY</a:t>
            </a:r>
          </a:p>
          <a:p>
            <a:pPr lvl="1"/>
            <a:r>
              <a:rPr lang="en-US" dirty="0"/>
              <a:t>“Where do you attend church?” NOT OKAY</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During: Questions They Can’t Ask</a:t>
            </a:r>
          </a:p>
        </p:txBody>
      </p:sp>
      <p:sp>
        <p:nvSpPr>
          <p:cNvPr id="3" name="Content Placeholder 2"/>
          <p:cNvSpPr>
            <a:spLocks noGrp="1"/>
          </p:cNvSpPr>
          <p:nvPr>
            <p:ph idx="1"/>
          </p:nvPr>
        </p:nvSpPr>
        <p:spPr/>
        <p:txBody>
          <a:bodyPr anchor="t"/>
          <a:lstStyle/>
          <a:p>
            <a:r>
              <a:rPr lang="en-US" dirty="0"/>
              <a:t>What do you say if asked one of these illegal questions?</a:t>
            </a:r>
          </a:p>
          <a:p>
            <a:r>
              <a:rPr lang="en-US" dirty="0"/>
              <a:t>“My faith/age/family status/race won’t interfere with my ability to do this job.”</a:t>
            </a:r>
          </a:p>
          <a:p>
            <a:r>
              <a:rPr lang="en-US" dirty="0"/>
              <a:t>You may choose to end the interview at that time</a:t>
            </a:r>
          </a:p>
        </p:txBody>
      </p:sp>
      <p:pic>
        <p:nvPicPr>
          <p:cNvPr id="1026" name="Picture 2" descr="C:\Users\winsteada\AppData\Local\Microsoft\Windows\Temporary Internet Files\Content.IE5\W6WBLIRN\MC900233260[1].wmf"/>
          <p:cNvPicPr>
            <a:picLocks noChangeAspect="1" noChangeArrowheads="1"/>
          </p:cNvPicPr>
          <p:nvPr/>
        </p:nvPicPr>
        <p:blipFill>
          <a:blip r:embed="rId2"/>
          <a:srcRect/>
          <a:stretch>
            <a:fillRect/>
          </a:stretch>
        </p:blipFill>
        <p:spPr bwMode="auto">
          <a:xfrm>
            <a:off x="4648200" y="4267200"/>
            <a:ext cx="2426329" cy="2338812"/>
          </a:xfrm>
          <a:prstGeom prst="rect">
            <a:avLst/>
          </a:prstGeom>
          <a:noFill/>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Closing</a:t>
            </a:r>
          </a:p>
        </p:txBody>
      </p:sp>
      <p:sp>
        <p:nvSpPr>
          <p:cNvPr id="3" name="Content Placeholder 2"/>
          <p:cNvSpPr>
            <a:spLocks noGrp="1"/>
          </p:cNvSpPr>
          <p:nvPr>
            <p:ph idx="1"/>
          </p:nvPr>
        </p:nvSpPr>
        <p:spPr/>
        <p:txBody>
          <a:bodyPr anchor="ctr"/>
          <a:lstStyle/>
          <a:p>
            <a:r>
              <a:rPr lang="en-US" dirty="0"/>
              <a:t>If given the opportunity, </a:t>
            </a:r>
            <a:r>
              <a:rPr lang="en-US" b="1" dirty="0"/>
              <a:t>always</a:t>
            </a:r>
            <a:r>
              <a:rPr lang="en-US" dirty="0"/>
              <a:t> ask a question about the company</a:t>
            </a:r>
          </a:p>
          <a:p>
            <a:pPr lvl="1"/>
            <a:r>
              <a:rPr lang="en-US" dirty="0"/>
              <a:t>Ask more about the position or the company</a:t>
            </a:r>
          </a:p>
          <a:p>
            <a:pPr lvl="1"/>
            <a:r>
              <a:rPr lang="en-US" dirty="0"/>
              <a:t>Avoid questions about raises, bonuses, etc</a:t>
            </a:r>
          </a:p>
          <a:p>
            <a:r>
              <a:rPr lang="en-US" dirty="0"/>
              <a:t>Shake hands again</a:t>
            </a:r>
          </a:p>
          <a:p>
            <a:r>
              <a:rPr lang="en-US" dirty="0"/>
              <a:t>Thank the interviewer(s) for their time</a:t>
            </a:r>
          </a:p>
          <a:p>
            <a:pPr lvl="1"/>
            <a:r>
              <a:rPr lang="en-US" dirty="0"/>
              <a:t>Use names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Wrapping it Up</a:t>
            </a:r>
          </a:p>
        </p:txBody>
      </p:sp>
      <p:sp>
        <p:nvSpPr>
          <p:cNvPr id="3" name="Content Placeholder 2"/>
          <p:cNvSpPr>
            <a:spLocks noGrp="1"/>
          </p:cNvSpPr>
          <p:nvPr>
            <p:ph idx="1"/>
          </p:nvPr>
        </p:nvSpPr>
        <p:spPr/>
        <p:txBody>
          <a:bodyPr/>
          <a:lstStyle/>
          <a:p>
            <a:endParaRPr lang="en-US" dirty="0"/>
          </a:p>
          <a:p>
            <a:r>
              <a:rPr lang="en-US" dirty="0"/>
              <a:t>Send a thank you card</a:t>
            </a:r>
          </a:p>
          <a:p>
            <a:r>
              <a:rPr lang="en-US" dirty="0"/>
              <a:t>Check back</a:t>
            </a:r>
          </a:p>
          <a:p>
            <a:r>
              <a:rPr lang="en-US" dirty="0"/>
              <a:t>Ask about other available positions</a:t>
            </a:r>
          </a:p>
          <a:p>
            <a:r>
              <a:rPr lang="en-US" dirty="0"/>
              <a:t>Request feedback</a:t>
            </a:r>
          </a:p>
        </p:txBody>
      </p:sp>
      <p:pic>
        <p:nvPicPr>
          <p:cNvPr id="4102" name="Picture 6" descr="C:\Users\winsteada\AppData\Local\Microsoft\Windows\Temporary Internet Files\Content.IE5\QRIAVTYE\MC900295311[1].wmf"/>
          <p:cNvPicPr>
            <a:picLocks noChangeAspect="1" noChangeArrowheads="1"/>
          </p:cNvPicPr>
          <p:nvPr/>
        </p:nvPicPr>
        <p:blipFill>
          <a:blip r:embed="rId2"/>
          <a:srcRect/>
          <a:stretch>
            <a:fillRect/>
          </a:stretch>
        </p:blipFill>
        <p:spPr bwMode="auto">
          <a:xfrm>
            <a:off x="5334000" y="3657600"/>
            <a:ext cx="3266792" cy="2765834"/>
          </a:xfrm>
          <a:prstGeom prst="rect">
            <a:avLst/>
          </a:prstGeom>
          <a:noFill/>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What to Wear</a:t>
            </a:r>
          </a:p>
        </p:txBody>
      </p:sp>
      <p:sp>
        <p:nvSpPr>
          <p:cNvPr id="3" name="Content Placeholder 2"/>
          <p:cNvSpPr>
            <a:spLocks noGrp="1"/>
          </p:cNvSpPr>
          <p:nvPr>
            <p:ph idx="1"/>
          </p:nvPr>
        </p:nvSpPr>
        <p:spPr/>
        <p:txBody>
          <a:bodyPr>
            <a:normAutofit fontScale="85000" lnSpcReduction="10000"/>
          </a:bodyPr>
          <a:lstStyle/>
          <a:p>
            <a:r>
              <a:rPr lang="en-US" b="1" dirty="0"/>
              <a:t>DO</a:t>
            </a:r>
            <a:r>
              <a:rPr lang="en-US" dirty="0"/>
              <a:t>:</a:t>
            </a:r>
          </a:p>
          <a:p>
            <a:pPr lvl="1"/>
            <a:r>
              <a:rPr lang="en-US" dirty="0"/>
              <a:t>dress professionally</a:t>
            </a:r>
          </a:p>
          <a:p>
            <a:pPr lvl="1"/>
            <a:r>
              <a:rPr lang="en-US" dirty="0"/>
              <a:t>iron your clothes, if necessary</a:t>
            </a:r>
          </a:p>
          <a:p>
            <a:r>
              <a:rPr lang="en-US" b="1" dirty="0"/>
              <a:t>Guys</a:t>
            </a:r>
            <a:r>
              <a:rPr lang="en-US" dirty="0"/>
              <a:t>:</a:t>
            </a:r>
          </a:p>
          <a:p>
            <a:pPr lvl="1"/>
            <a:r>
              <a:rPr lang="en-US" dirty="0"/>
              <a:t>khakis or dress pants, button-up shirt and tie</a:t>
            </a:r>
          </a:p>
          <a:p>
            <a:r>
              <a:rPr lang="en-US" b="1" dirty="0"/>
              <a:t>Girls</a:t>
            </a:r>
            <a:r>
              <a:rPr lang="en-US" dirty="0"/>
              <a:t>:</a:t>
            </a:r>
          </a:p>
          <a:p>
            <a:pPr lvl="1"/>
            <a:r>
              <a:rPr lang="en-US" dirty="0"/>
              <a:t>dress pants and shirt, skirt and shirt, conservative dress</a:t>
            </a:r>
          </a:p>
          <a:p>
            <a:r>
              <a:rPr lang="en-US" b="1" dirty="0"/>
              <a:t>DON’T</a:t>
            </a:r>
            <a:r>
              <a:rPr lang="en-US" dirty="0"/>
              <a:t>:</a:t>
            </a:r>
          </a:p>
          <a:p>
            <a:pPr lvl="1"/>
            <a:r>
              <a:rPr lang="en-US" dirty="0"/>
              <a:t>wear sneakers, flip flops, shorts, anything torn or dirty</a:t>
            </a:r>
          </a:p>
          <a:p>
            <a:pPr lvl="1"/>
            <a:r>
              <a:rPr lang="en-US" dirty="0"/>
              <a:t>dress for the job</a:t>
            </a:r>
          </a:p>
          <a:p>
            <a:pPr lvl="1"/>
            <a:r>
              <a:rPr lang="en-US" dirty="0"/>
              <a:t>wait until the day of to try on your clothes</a:t>
            </a:r>
          </a:p>
          <a:p>
            <a:endParaRPr lang="en-US" dirty="0"/>
          </a:p>
          <a:p>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a:solidFill>
                  <a:srgbClr val="810000"/>
                </a:solidFill>
                <a:latin typeface="Times New Roman"/>
              </a:rPr>
              <a:t>Interview Don’t</a:t>
            </a:r>
            <a:br>
              <a:rPr lang="en-US" sz="4800" dirty="0">
                <a:solidFill>
                  <a:srgbClr val="810000"/>
                </a:solidFill>
                <a:latin typeface="Times New Roman"/>
              </a:rPr>
            </a:b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000000"/>
                </a:solidFill>
                <a:latin typeface="Times New Roman"/>
              </a:rPr>
              <a:t>Don’t be Late Arrive early, but don’t present yourself</a:t>
            </a:r>
          </a:p>
          <a:p>
            <a:r>
              <a:rPr lang="en-US" dirty="0">
                <a:solidFill>
                  <a:srgbClr val="000000"/>
                </a:solidFill>
                <a:latin typeface="Times New Roman"/>
              </a:rPr>
              <a:t>until 15 minutes before your scheduled appointment</a:t>
            </a:r>
          </a:p>
          <a:p>
            <a:r>
              <a:rPr lang="en-US" dirty="0">
                <a:solidFill>
                  <a:srgbClr val="000000"/>
                </a:solidFill>
                <a:latin typeface="Times New Roman"/>
              </a:rPr>
              <a:t>Don’t Slouch Be mindful of your posture. Sit up straight</a:t>
            </a:r>
          </a:p>
          <a:p>
            <a:r>
              <a:rPr lang="en-US" dirty="0">
                <a:solidFill>
                  <a:srgbClr val="000000"/>
                </a:solidFill>
                <a:latin typeface="Times New Roman"/>
              </a:rPr>
              <a:t>Don’t Smoke or Chew Gum Use mints. Don’t smoke or chew gum once you arrive at the company</a:t>
            </a:r>
          </a:p>
          <a:p>
            <a:r>
              <a:rPr lang="en-US" dirty="0">
                <a:solidFill>
                  <a:srgbClr val="000000"/>
                </a:solidFill>
                <a:latin typeface="Times New Roman"/>
              </a:rPr>
              <a:t>Don’t Talk too Much Answer the questions completely.</a:t>
            </a:r>
          </a:p>
          <a:p>
            <a:r>
              <a:rPr lang="en-US" dirty="0">
                <a:solidFill>
                  <a:srgbClr val="000000"/>
                </a:solidFill>
                <a:latin typeface="Times New Roman"/>
              </a:rPr>
              <a:t>Don’t Forget to Smile and be Pleasant Demonstrate your attitude by smiling appropriately</a:t>
            </a:r>
          </a:p>
          <a:p>
            <a:r>
              <a:rPr lang="en-US" dirty="0">
                <a:solidFill>
                  <a:srgbClr val="000000"/>
                </a:solidFill>
                <a:latin typeface="Times New Roman"/>
              </a:rPr>
              <a:t>Don’t Forget to Prepare for the Weather Check the weather report be prepared</a:t>
            </a:r>
          </a:p>
          <a:p>
            <a:r>
              <a:rPr lang="en-US" dirty="0">
                <a:solidFill>
                  <a:srgbClr val="000000"/>
                </a:solidFill>
                <a:latin typeface="Times New Roman"/>
              </a:rPr>
              <a:t>Don’t Forget to Follow-up Thank You Notes continue to be appropriate via e-mail or U.S. mail depending on the company and the person you interviewed with.</a:t>
            </a:r>
          </a:p>
        </p:txBody>
      </p:sp>
    </p:spTree>
    <p:extLst>
      <p:ext uri="{BB962C8B-B14F-4D97-AF65-F5344CB8AC3E}">
        <p14:creationId xmlns:p14="http://schemas.microsoft.com/office/powerpoint/2010/main" val="2390837748"/>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810000"/>
                </a:solidFill>
                <a:latin typeface="Times New Roman"/>
              </a:rPr>
              <a:t>Interview Do’s</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000000"/>
                </a:solidFill>
                <a:latin typeface="Times New Roman"/>
              </a:rPr>
              <a:t>Prepare Complete all the activities in the book</a:t>
            </a:r>
          </a:p>
          <a:p>
            <a:pPr lvl="1"/>
            <a:r>
              <a:rPr lang="en-US" sz="1800" dirty="0">
                <a:solidFill>
                  <a:srgbClr val="000000"/>
                </a:solidFill>
                <a:latin typeface="Times New Roman"/>
              </a:rPr>
              <a:t>Research the company &amp; position</a:t>
            </a:r>
          </a:p>
          <a:p>
            <a:pPr lvl="1"/>
            <a:r>
              <a:rPr lang="en-US" sz="1800" dirty="0">
                <a:solidFill>
                  <a:srgbClr val="000000"/>
                </a:solidFill>
                <a:latin typeface="Times New Roman"/>
              </a:rPr>
              <a:t>Practice answering questions</a:t>
            </a:r>
          </a:p>
          <a:p>
            <a:pPr lvl="1"/>
            <a:r>
              <a:rPr lang="en-US" sz="1800" dirty="0">
                <a:solidFill>
                  <a:srgbClr val="000000"/>
                </a:solidFill>
                <a:latin typeface="Times New Roman"/>
              </a:rPr>
              <a:t>Have a list of questions to ask</a:t>
            </a:r>
          </a:p>
          <a:p>
            <a:r>
              <a:rPr lang="en-US" dirty="0">
                <a:solidFill>
                  <a:srgbClr val="000000"/>
                </a:solidFill>
                <a:latin typeface="Times New Roman"/>
              </a:rPr>
              <a:t>Listen completely before you answer the interviewer’s questions</a:t>
            </a:r>
          </a:p>
          <a:p>
            <a:r>
              <a:rPr lang="en-US" dirty="0">
                <a:solidFill>
                  <a:srgbClr val="000000"/>
                </a:solidFill>
                <a:latin typeface="Times New Roman"/>
              </a:rPr>
              <a:t>Be On Time Be on time, not too early. It will interrupt the Interviewer’s plans for the day if you arrive too early or too late.</a:t>
            </a:r>
          </a:p>
          <a:p>
            <a:r>
              <a:rPr lang="en-US" dirty="0">
                <a:solidFill>
                  <a:srgbClr val="000000"/>
                </a:solidFill>
                <a:latin typeface="Times New Roman"/>
              </a:rPr>
              <a:t>Use good Posture Practice and be aware of your posture before and during the interview.</a:t>
            </a:r>
          </a:p>
          <a:p>
            <a:r>
              <a:rPr lang="en-US" dirty="0">
                <a:solidFill>
                  <a:srgbClr val="000000"/>
                </a:solidFill>
                <a:latin typeface="Times New Roman"/>
              </a:rPr>
              <a:t>Dress Appropriately Research the company. When you are interviewing on causal day--don’t be casual</a:t>
            </a:r>
          </a:p>
          <a:p>
            <a:r>
              <a:rPr lang="en-US" dirty="0">
                <a:solidFill>
                  <a:srgbClr val="000000"/>
                </a:solidFill>
                <a:latin typeface="Times New Roman"/>
              </a:rPr>
              <a:t>Maintain Eye Contact</a:t>
            </a:r>
            <a:endParaRPr lang="en-US" dirty="0"/>
          </a:p>
          <a:p>
            <a:endParaRPr lang="en-US" dirty="0"/>
          </a:p>
        </p:txBody>
      </p:sp>
    </p:spTree>
    <p:extLst>
      <p:ext uri="{BB962C8B-B14F-4D97-AF65-F5344CB8AC3E}">
        <p14:creationId xmlns:p14="http://schemas.microsoft.com/office/powerpoint/2010/main" val="634879365"/>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Getting Prepared</a:t>
            </a:r>
          </a:p>
        </p:txBody>
      </p:sp>
      <p:sp>
        <p:nvSpPr>
          <p:cNvPr id="3" name="Content Placeholder 2"/>
          <p:cNvSpPr>
            <a:spLocks noGrp="1"/>
          </p:cNvSpPr>
          <p:nvPr>
            <p:ph idx="1"/>
          </p:nvPr>
        </p:nvSpPr>
        <p:spPr/>
        <p:txBody>
          <a:bodyPr/>
          <a:lstStyle/>
          <a:p>
            <a:r>
              <a:rPr lang="en-US" b="1" dirty="0"/>
              <a:t>Know the company</a:t>
            </a:r>
          </a:p>
          <a:p>
            <a:pPr lvl="1"/>
            <a:r>
              <a:rPr lang="en-US" dirty="0"/>
              <a:t>What do you they do?</a:t>
            </a:r>
          </a:p>
          <a:p>
            <a:pPr lvl="1"/>
            <a:r>
              <a:rPr lang="en-US" dirty="0"/>
              <a:t>What are their strengths? Their weaknesses?</a:t>
            </a:r>
          </a:p>
          <a:p>
            <a:r>
              <a:rPr lang="en-US" b="1" dirty="0"/>
              <a:t>Practice interview questions</a:t>
            </a:r>
          </a:p>
          <a:p>
            <a:pPr lvl="1"/>
            <a:r>
              <a:rPr lang="en-US" dirty="0"/>
              <a:t>Practice answering questions</a:t>
            </a:r>
          </a:p>
          <a:p>
            <a:pPr lvl="1"/>
            <a:r>
              <a:rPr lang="en-US" dirty="0"/>
              <a:t>Avoid sounding rehearsed</a:t>
            </a:r>
          </a:p>
        </p:txBody>
      </p:sp>
      <p:pic>
        <p:nvPicPr>
          <p:cNvPr id="1026" name="Picture 2" descr="C:\Users\winsteada\AppData\Local\Microsoft\Windows\Temporary Internet Files\Content.IE5\QRIAVTYE\MC900060144[1].wmf"/>
          <p:cNvPicPr>
            <a:picLocks noChangeAspect="1" noChangeArrowheads="1"/>
          </p:cNvPicPr>
          <p:nvPr/>
        </p:nvPicPr>
        <p:blipFill>
          <a:blip r:embed="rId2"/>
          <a:srcRect/>
          <a:stretch>
            <a:fillRect/>
          </a:stretch>
        </p:blipFill>
        <p:spPr bwMode="auto">
          <a:xfrm>
            <a:off x="5410200" y="4191000"/>
            <a:ext cx="2882098" cy="2006194"/>
          </a:xfrm>
          <a:prstGeom prst="rect">
            <a:avLst/>
          </a:prstGeom>
          <a:noFill/>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Introduction</a:t>
            </a:r>
          </a:p>
        </p:txBody>
      </p:sp>
      <p:sp>
        <p:nvSpPr>
          <p:cNvPr id="3" name="Content Placeholder 2"/>
          <p:cNvSpPr>
            <a:spLocks noGrp="1"/>
          </p:cNvSpPr>
          <p:nvPr>
            <p:ph idx="1"/>
          </p:nvPr>
        </p:nvSpPr>
        <p:spPr/>
        <p:txBody>
          <a:bodyPr anchor="ctr"/>
          <a:lstStyle/>
          <a:p>
            <a:r>
              <a:rPr lang="en-US" b="1" dirty="0"/>
              <a:t>Greeting</a:t>
            </a:r>
            <a:r>
              <a:rPr lang="en-US" dirty="0"/>
              <a:t>:</a:t>
            </a:r>
          </a:p>
          <a:p>
            <a:pPr lvl="1"/>
            <a:r>
              <a:rPr lang="en-US" dirty="0"/>
              <a:t>Shake hands</a:t>
            </a:r>
          </a:p>
          <a:p>
            <a:pPr lvl="1"/>
            <a:r>
              <a:rPr lang="en-US" dirty="0"/>
              <a:t>Refer to the interviewer(s) by name</a:t>
            </a:r>
          </a:p>
          <a:p>
            <a:pPr lvl="1"/>
            <a:r>
              <a:rPr lang="en-US" dirty="0"/>
              <a:t>Make eye contact</a:t>
            </a:r>
          </a:p>
          <a:p>
            <a:pPr lvl="1"/>
            <a:r>
              <a:rPr lang="en-US" dirty="0"/>
              <a:t>Bring your resume (several copies, if possible)</a:t>
            </a:r>
          </a:p>
          <a:p>
            <a:r>
              <a:rPr lang="en-US" b="1" dirty="0"/>
              <a:t>Seating</a:t>
            </a:r>
            <a:r>
              <a:rPr lang="en-US" dirty="0"/>
              <a:t>:</a:t>
            </a:r>
          </a:p>
          <a:p>
            <a:pPr lvl="1"/>
            <a:r>
              <a:rPr lang="en-US" dirty="0"/>
              <a:t>Sit after the interviewer(s) are seated</a:t>
            </a:r>
          </a:p>
          <a:p>
            <a:pPr lvl="1"/>
            <a:r>
              <a:rPr lang="en-US" dirty="0"/>
              <a:t>Sit still; don’t fidget; sit up straight</a:t>
            </a:r>
          </a:p>
        </p:txBody>
      </p:sp>
      <p:pic>
        <p:nvPicPr>
          <p:cNvPr id="2050" name="Picture 2" descr="C:\Users\winsteada\AppData\Local\Microsoft\Windows\Temporary Internet Files\Content.IE5\QRIAVTYE\MC900440379[1].png"/>
          <p:cNvPicPr>
            <a:picLocks noChangeAspect="1" noChangeArrowheads="1"/>
          </p:cNvPicPr>
          <p:nvPr/>
        </p:nvPicPr>
        <p:blipFill>
          <a:blip r:embed="rId2"/>
          <a:srcRect/>
          <a:stretch>
            <a:fillRect/>
          </a:stretch>
        </p:blipFill>
        <p:spPr bwMode="auto">
          <a:xfrm>
            <a:off x="5562600" y="1143000"/>
            <a:ext cx="2743200" cy="2743200"/>
          </a:xfrm>
          <a:prstGeom prst="rect">
            <a:avLst/>
          </a:prstGeom>
          <a:noFill/>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Questions</a:t>
            </a:r>
          </a:p>
        </p:txBody>
      </p:sp>
      <p:sp>
        <p:nvSpPr>
          <p:cNvPr id="3" name="Content Placeholder 2"/>
          <p:cNvSpPr>
            <a:spLocks noGrp="1"/>
          </p:cNvSpPr>
          <p:nvPr>
            <p:ph idx="1"/>
          </p:nvPr>
        </p:nvSpPr>
        <p:spPr/>
        <p:txBody>
          <a:bodyPr anchor="ctr"/>
          <a:lstStyle/>
          <a:p>
            <a:r>
              <a:rPr lang="en-US" b="1" dirty="0"/>
              <a:t>Answering the questions</a:t>
            </a:r>
            <a:r>
              <a:rPr lang="en-US" dirty="0"/>
              <a:t>:</a:t>
            </a:r>
          </a:p>
          <a:p>
            <a:pPr lvl="1"/>
            <a:r>
              <a:rPr lang="en-US" dirty="0"/>
              <a:t>answer in complete sentences</a:t>
            </a:r>
          </a:p>
          <a:p>
            <a:pPr lvl="1"/>
            <a:r>
              <a:rPr lang="en-US" dirty="0"/>
              <a:t>speak clearly and at an appropriate volume</a:t>
            </a:r>
          </a:p>
          <a:p>
            <a:r>
              <a:rPr lang="en-US" b="1" dirty="0"/>
              <a:t>If you don’t know what to say:</a:t>
            </a:r>
          </a:p>
          <a:p>
            <a:pPr lvl="1"/>
            <a:r>
              <a:rPr lang="en-US" dirty="0"/>
              <a:t>take a few seconds to think before answering</a:t>
            </a:r>
          </a:p>
          <a:p>
            <a:pPr lvl="1"/>
            <a:r>
              <a:rPr lang="en-US" dirty="0"/>
              <a:t>avoid “um” or “well”</a:t>
            </a:r>
          </a:p>
          <a:p>
            <a:pPr lvl="1"/>
            <a:r>
              <a:rPr lang="en-US" dirty="0"/>
              <a:t>ask for clarification if necessary</a:t>
            </a:r>
          </a:p>
        </p:txBody>
      </p:sp>
      <p:pic>
        <p:nvPicPr>
          <p:cNvPr id="3074" name="Picture 2" descr="C:\Users\winsteada\AppData\Local\Microsoft\Windows\Temporary Internet Files\Content.IE5\L28Q3MKF\MC900384172[1].wmf"/>
          <p:cNvPicPr>
            <a:picLocks noChangeAspect="1" noChangeArrowheads="1"/>
          </p:cNvPicPr>
          <p:nvPr/>
        </p:nvPicPr>
        <p:blipFill>
          <a:blip r:embed="rId2"/>
          <a:srcRect/>
          <a:stretch>
            <a:fillRect/>
          </a:stretch>
        </p:blipFill>
        <p:spPr bwMode="auto">
          <a:xfrm>
            <a:off x="6705600" y="1676400"/>
            <a:ext cx="1538021" cy="1826057"/>
          </a:xfrm>
          <a:prstGeom prst="rect">
            <a:avLst/>
          </a:prstGeom>
          <a:noFill/>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Dos and Don’ts</a:t>
            </a:r>
          </a:p>
        </p:txBody>
      </p:sp>
      <p:sp>
        <p:nvSpPr>
          <p:cNvPr id="3" name="Content Placeholder 2"/>
          <p:cNvSpPr>
            <a:spLocks noGrp="1"/>
          </p:cNvSpPr>
          <p:nvPr>
            <p:ph idx="1"/>
          </p:nvPr>
        </p:nvSpPr>
        <p:spPr/>
        <p:txBody>
          <a:bodyPr anchor="ctr">
            <a:normAutofit/>
          </a:bodyPr>
          <a:lstStyle/>
          <a:p>
            <a:r>
              <a:rPr lang="en-US" b="1" dirty="0"/>
              <a:t>Do</a:t>
            </a:r>
            <a:r>
              <a:rPr lang="en-US" dirty="0"/>
              <a:t>:</a:t>
            </a:r>
          </a:p>
          <a:p>
            <a:pPr lvl="1"/>
            <a:r>
              <a:rPr lang="en-US" dirty="0"/>
              <a:t>connect your answers back to the job you’re applying for</a:t>
            </a:r>
          </a:p>
          <a:p>
            <a:pPr lvl="1"/>
            <a:r>
              <a:rPr lang="en-US" dirty="0"/>
              <a:t>maintain an appropriate amount of eye contact</a:t>
            </a:r>
          </a:p>
          <a:p>
            <a:pPr lvl="1"/>
            <a:r>
              <a:rPr lang="en-US" dirty="0"/>
              <a:t>use specific examples when applicable</a:t>
            </a:r>
          </a:p>
          <a:p>
            <a:r>
              <a:rPr lang="en-US" b="1" dirty="0"/>
              <a:t>Don’t</a:t>
            </a:r>
            <a:r>
              <a:rPr lang="en-US" dirty="0"/>
              <a:t>:</a:t>
            </a:r>
          </a:p>
          <a:p>
            <a:pPr lvl="1"/>
            <a:r>
              <a:rPr lang="en-US" dirty="0"/>
              <a:t>give one word answers</a:t>
            </a:r>
          </a:p>
          <a:p>
            <a:pPr lvl="1"/>
            <a:r>
              <a:rPr lang="en-US" dirty="0"/>
              <a:t>ramble</a:t>
            </a:r>
          </a:p>
          <a:p>
            <a:pPr lvl="1"/>
            <a:r>
              <a:rPr lang="en-US" dirty="0"/>
              <a:t>talk negatively about a previous employer</a:t>
            </a:r>
          </a:p>
          <a:p>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361</TotalTime>
  <Words>1740</Words>
  <Application>Microsoft Office PowerPoint</Application>
  <PresentationFormat>On-screen Show (4:3)</PresentationFormat>
  <Paragraphs>171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Rockwell</vt:lpstr>
      <vt:lpstr>Times New Roman</vt:lpstr>
      <vt:lpstr>Wingdings 2</vt:lpstr>
      <vt:lpstr>Foundry</vt:lpstr>
      <vt:lpstr>Bell-Ringer</vt:lpstr>
      <vt:lpstr>Job Interviews</vt:lpstr>
      <vt:lpstr>Before: What to Wear</vt:lpstr>
      <vt:lpstr>Interview Don’t </vt:lpstr>
      <vt:lpstr>Interview Do’s</vt:lpstr>
      <vt:lpstr>Before: Getting Prepared</vt:lpstr>
      <vt:lpstr>During: the Introduction</vt:lpstr>
      <vt:lpstr>During: the Questions</vt:lpstr>
      <vt:lpstr>During: Dos and Don’ts</vt:lpstr>
      <vt:lpstr>During: Common Interview Questions</vt:lpstr>
      <vt:lpstr>What is your greatest strength?</vt:lpstr>
      <vt:lpstr>What motivates you?</vt:lpstr>
      <vt:lpstr>What are your salary expectations?</vt:lpstr>
      <vt:lpstr>If the people who know you were asked why you should be hired, what would they say? </vt:lpstr>
      <vt:lpstr>Why should we hire you?</vt:lpstr>
      <vt:lpstr>Describe a difficult work situation / project and how you overcame it.</vt:lpstr>
      <vt:lpstr>Why do you want to work here?</vt:lpstr>
      <vt:lpstr>What did you like or dislike about your previous job?</vt:lpstr>
      <vt:lpstr>Where do you see yourself in five years?</vt:lpstr>
      <vt:lpstr>Do you have any questions for me/us?</vt:lpstr>
      <vt:lpstr>What is Your Biggest Weakness?</vt:lpstr>
      <vt:lpstr>During: Questions They Can’t Ask</vt:lpstr>
      <vt:lpstr>During: Questions They Can’t Ask</vt:lpstr>
      <vt:lpstr>During: Questions They Can’t Ask</vt:lpstr>
      <vt:lpstr>During: Closing</vt:lpstr>
      <vt:lpstr>After: Wrapping it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dc:title>
  <dc:creator>winsteada</dc:creator>
  <cp:lastModifiedBy>Isabel Dondero</cp:lastModifiedBy>
  <cp:revision>16</cp:revision>
  <dcterms:created xsi:type="dcterms:W3CDTF">2013-08-13T18:32:41Z</dcterms:created>
  <dcterms:modified xsi:type="dcterms:W3CDTF">2019-07-29T19:49:41Z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