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BFBC-5B43-45AA-B82F-0119175E3877}" type="datetimeFigureOut">
              <a:rPr lang="en-US" smtClean="0"/>
              <a:pPr/>
              <a:t>3/6/2013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BAB837F-19D0-40FD-9406-B88D752A3E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BFBC-5B43-45AA-B82F-0119175E3877}" type="datetimeFigureOut">
              <a:rPr lang="en-US" smtClean="0"/>
              <a:pPr/>
              <a:t>3/6/2013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B837F-19D0-40FD-9406-B88D752A3E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BFBC-5B43-45AA-B82F-0119175E3877}" type="datetimeFigureOut">
              <a:rPr lang="en-US" smtClean="0"/>
              <a:pPr/>
              <a:t>3/6/2013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B837F-19D0-40FD-9406-B88D752A3E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BFBC-5B43-45AA-B82F-0119175E3877}" type="datetimeFigureOut">
              <a:rPr lang="en-US" smtClean="0"/>
              <a:pPr/>
              <a:t>3/6/2013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B837F-19D0-40FD-9406-B88D752A3E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BFBC-5B43-45AA-B82F-0119175E3877}" type="datetimeFigureOut">
              <a:rPr lang="en-US" smtClean="0"/>
              <a:pPr/>
              <a:t>3/6/2013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BAB837F-19D0-40FD-9406-B88D752A3E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BFBC-5B43-45AA-B82F-0119175E3877}" type="datetimeFigureOut">
              <a:rPr lang="en-US" smtClean="0"/>
              <a:pPr/>
              <a:t>3/6/2013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B837F-19D0-40FD-9406-B88D752A3E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BFBC-5B43-45AA-B82F-0119175E3877}" type="datetimeFigureOut">
              <a:rPr lang="en-US" smtClean="0"/>
              <a:pPr/>
              <a:t>3/6/2013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B837F-19D0-40FD-9406-B88D752A3E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BFBC-5B43-45AA-B82F-0119175E3877}" type="datetimeFigureOut">
              <a:rPr lang="en-US" smtClean="0"/>
              <a:pPr/>
              <a:t>3/6/2013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B837F-19D0-40FD-9406-B88D752A3E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BFBC-5B43-45AA-B82F-0119175E3877}" type="datetimeFigureOut">
              <a:rPr lang="en-US" smtClean="0"/>
              <a:pPr/>
              <a:t>3/6/2013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B837F-19D0-40FD-9406-B88D752A3E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BFBC-5B43-45AA-B82F-0119175E3877}" type="datetimeFigureOut">
              <a:rPr lang="en-US" smtClean="0"/>
              <a:pPr/>
              <a:t>3/6/2013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B837F-19D0-40FD-9406-B88D752A3E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BFBC-5B43-45AA-B82F-0119175E3877}" type="datetimeFigureOut">
              <a:rPr lang="en-US" smtClean="0"/>
              <a:pPr/>
              <a:t>3/6/2013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BAB837F-19D0-40FD-9406-B88D752A3E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839BFBC-5B43-45AA-B82F-0119175E3877}" type="datetimeFigureOut">
              <a:rPr lang="en-US" smtClean="0"/>
              <a:pPr/>
              <a:t>3/6/2013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BAB837F-19D0-40FD-9406-B88D752A3E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NOUN OR PRONOUN THAT A PRONOUN REFERS TO IS CALLED ITS</a:t>
            </a:r>
          </a:p>
          <a:p>
            <a:r>
              <a:rPr lang="en-US" sz="3200" dirty="0" smtClean="0"/>
              <a:t>ANTECEDENT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Agreement of Pronoun and Antecedent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/>
              <a:t>A pronoun should agree in both number and gender with its antecedent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Use singular pronouns to refer to singular antecedents. Use plural pronouns to refer to plural antecedents.</a:t>
            </a:r>
            <a:endParaRPr lang="en-US" sz="2800" dirty="0" smtClean="0">
              <a:solidFill>
                <a:srgbClr val="FF0000"/>
              </a:solidFill>
            </a:endParaRPr>
          </a:p>
          <a:p>
            <a:endParaRPr lang="en-US" sz="2800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SINGULAR- </a:t>
            </a:r>
            <a:r>
              <a:rPr lang="en-US" sz="2800" b="1" dirty="0" smtClean="0"/>
              <a:t>Richard Strauss</a:t>
            </a:r>
            <a:r>
              <a:rPr lang="en-US" sz="2800" b="1" dirty="0" smtClean="0">
                <a:solidFill>
                  <a:srgbClr val="FF0000"/>
                </a:solidFill>
              </a:rPr>
              <a:t> composed many operas.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Der</a:t>
            </a:r>
            <a:r>
              <a:rPr lang="en-US" sz="2800" b="1" i="1" dirty="0" smtClean="0">
                <a:solidFill>
                  <a:srgbClr val="FF0000"/>
                </a:solidFill>
              </a:rPr>
              <a:t> Rosenkavalier</a:t>
            </a:r>
            <a:r>
              <a:rPr lang="en-US" sz="2800" b="1" dirty="0" smtClean="0">
                <a:solidFill>
                  <a:srgbClr val="FF0000"/>
                </a:solidFill>
              </a:rPr>
              <a:t> is perhaps </a:t>
            </a:r>
            <a:r>
              <a:rPr lang="en-US" sz="2800" b="1" dirty="0" smtClean="0"/>
              <a:t>his </a:t>
            </a:r>
            <a:r>
              <a:rPr lang="en-US" sz="2800" b="1" dirty="0" smtClean="0">
                <a:solidFill>
                  <a:srgbClr val="FF0000"/>
                </a:solidFill>
              </a:rPr>
              <a:t>most famous.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PLURAL- The mountain </a:t>
            </a:r>
            <a:r>
              <a:rPr lang="en-US" sz="2800" b="1" dirty="0" smtClean="0"/>
              <a:t>climbers</a:t>
            </a:r>
            <a:r>
              <a:rPr lang="en-US" sz="2800" b="1" dirty="0" smtClean="0">
                <a:solidFill>
                  <a:srgbClr val="FF0000"/>
                </a:solidFill>
              </a:rPr>
              <a:t> believe that </a:t>
            </a:r>
            <a:r>
              <a:rPr lang="en-US" sz="2800" b="1" dirty="0" smtClean="0"/>
              <a:t>they</a:t>
            </a:r>
            <a:r>
              <a:rPr lang="en-US" sz="2800" b="1" dirty="0" smtClean="0">
                <a:solidFill>
                  <a:srgbClr val="FF0000"/>
                </a:solidFill>
              </a:rPr>
              <a:t> will reach the summit by </a:t>
            </a:r>
            <a:r>
              <a:rPr lang="en-US" sz="2800" b="1" dirty="0" smtClean="0">
                <a:solidFill>
                  <a:srgbClr val="FF0000"/>
                </a:solidFill>
              </a:rPr>
              <a:t>Friday</a:t>
            </a:r>
            <a:r>
              <a:rPr lang="en-US" sz="2800" b="1" dirty="0" smtClean="0"/>
              <a:t>.</a:t>
            </a:r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Some singular pronouns indicate gender (masculine, feminine or neuter)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EXAMPLES: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smtClean="0">
                <a:solidFill>
                  <a:srgbClr val="FF0000"/>
                </a:solidFill>
              </a:rPr>
              <a:t>Does </a:t>
            </a:r>
            <a:r>
              <a:rPr lang="en-US" dirty="0" smtClean="0"/>
              <a:t>Margaret</a:t>
            </a:r>
            <a:r>
              <a:rPr lang="en-US" dirty="0" smtClean="0">
                <a:solidFill>
                  <a:srgbClr val="FF0000"/>
                </a:solidFill>
              </a:rPr>
              <a:t> like </a:t>
            </a:r>
            <a:r>
              <a:rPr lang="en-US" dirty="0" smtClean="0"/>
              <a:t>her </a:t>
            </a:r>
            <a:r>
              <a:rPr lang="en-US" dirty="0" smtClean="0">
                <a:solidFill>
                  <a:srgbClr val="FF0000"/>
                </a:solidFill>
              </a:rPr>
              <a:t>dance class?</a:t>
            </a: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		</a:t>
            </a:r>
            <a:r>
              <a:rPr lang="en-US" dirty="0" smtClean="0"/>
              <a:t>Michael </a:t>
            </a:r>
            <a:r>
              <a:rPr lang="en-US" dirty="0" smtClean="0">
                <a:solidFill>
                  <a:srgbClr val="FF0000"/>
                </a:solidFill>
              </a:rPr>
              <a:t>is doing </a:t>
            </a:r>
            <a:r>
              <a:rPr lang="en-US" dirty="0" smtClean="0"/>
              <a:t>his </a:t>
            </a:r>
            <a:r>
              <a:rPr lang="en-US" dirty="0" smtClean="0">
                <a:solidFill>
                  <a:srgbClr val="FF0000"/>
                </a:solidFill>
              </a:rPr>
              <a:t>homework.</a:t>
            </a: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smtClean="0">
                <a:solidFill>
                  <a:srgbClr val="FF0000"/>
                </a:solidFill>
              </a:rPr>
              <a:t>Because the </a:t>
            </a:r>
            <a:r>
              <a:rPr lang="en-US" dirty="0" smtClean="0"/>
              <a:t>car </a:t>
            </a:r>
            <a:r>
              <a:rPr lang="en-US" dirty="0" smtClean="0">
                <a:solidFill>
                  <a:srgbClr val="FF0000"/>
                </a:solidFill>
              </a:rPr>
              <a:t>wouldn’t start, </a:t>
            </a:r>
            <a:r>
              <a:rPr lang="en-US" dirty="0" smtClean="0"/>
              <a:t>it </a:t>
            </a:r>
            <a:r>
              <a:rPr lang="en-US" dirty="0" smtClean="0">
                <a:solidFill>
                  <a:srgbClr val="FF0000"/>
                </a:solidFill>
              </a:rPr>
              <a:t>had to be towed.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Indefinite Pronouns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INDEFINITE PRONOUNS AGREE WITH THEIR ANTECEDENTS ACCORDING TO THE FOLLOWING RULES.</a:t>
            </a:r>
          </a:p>
          <a:p>
            <a:pPr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The indefinite pronouns </a:t>
            </a:r>
            <a:r>
              <a:rPr lang="en-US" i="1" dirty="0" smtClean="0">
                <a:solidFill>
                  <a:srgbClr val="FF0000"/>
                </a:solidFill>
              </a:rPr>
              <a:t>anybody, anyone, anything, each, either, everybody, everyone, everything, neither, nobody, no one, nothing, one, somebody, someone, and something a</a:t>
            </a:r>
            <a:r>
              <a:rPr lang="en-US" dirty="0" smtClean="0">
                <a:solidFill>
                  <a:srgbClr val="FF0000"/>
                </a:solidFill>
              </a:rPr>
              <a:t>re singular.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examples: </a:t>
            </a:r>
            <a:r>
              <a:rPr lang="en-US" sz="2400" dirty="0" smtClean="0">
                <a:solidFill>
                  <a:srgbClr val="FF0000"/>
                </a:solidFill>
              </a:rPr>
              <a:t>Each</a:t>
            </a:r>
            <a:r>
              <a:rPr lang="en-US" sz="2400" dirty="0" smtClean="0"/>
              <a:t> of the teams had </a:t>
            </a:r>
            <a:r>
              <a:rPr lang="en-US" sz="2400" dirty="0" smtClean="0">
                <a:solidFill>
                  <a:srgbClr val="FF0000"/>
                </a:solidFill>
              </a:rPr>
              <a:t>its </a:t>
            </a:r>
            <a:r>
              <a:rPr lang="en-US" sz="2400" dirty="0" smtClean="0"/>
              <a:t>mascot at the game.</a:t>
            </a:r>
          </a:p>
          <a:p>
            <a:pPr marL="514350" indent="-514350">
              <a:buNone/>
            </a:pPr>
            <a:r>
              <a:rPr lang="en-US" sz="2400" dirty="0" smtClean="0"/>
              <a:t>		     </a:t>
            </a:r>
            <a:r>
              <a:rPr lang="en-US" sz="2400" dirty="0" smtClean="0">
                <a:solidFill>
                  <a:srgbClr val="FF0000"/>
                </a:solidFill>
              </a:rPr>
              <a:t>One</a:t>
            </a:r>
            <a:r>
              <a:rPr lang="en-US" sz="2400" dirty="0" smtClean="0"/>
              <a:t> of the boys left </a:t>
            </a:r>
            <a:r>
              <a:rPr lang="en-US" sz="2400" dirty="0" smtClean="0">
                <a:solidFill>
                  <a:srgbClr val="FF0000"/>
                </a:solidFill>
              </a:rPr>
              <a:t>his </a:t>
            </a:r>
            <a:r>
              <a:rPr lang="en-US" sz="2400" dirty="0" smtClean="0"/>
              <a:t>pen behind.</a:t>
            </a:r>
          </a:p>
          <a:p>
            <a:pPr marL="514350" indent="-514350">
              <a:buNone/>
            </a:pPr>
            <a:r>
              <a:rPr lang="en-US" sz="2400" dirty="0" smtClean="0"/>
              <a:t>	           </a:t>
            </a:r>
            <a:r>
              <a:rPr lang="en-US" sz="2400" dirty="0" smtClean="0">
                <a:solidFill>
                  <a:srgbClr val="FF0000"/>
                </a:solidFill>
              </a:rPr>
              <a:t>Everybody </a:t>
            </a:r>
            <a:r>
              <a:rPr lang="en-US" sz="2400" dirty="0" smtClean="0"/>
              <a:t>in the girls’ league has paid </a:t>
            </a:r>
            <a:r>
              <a:rPr lang="en-US" sz="2400" dirty="0" smtClean="0">
                <a:solidFill>
                  <a:srgbClr val="FF0000"/>
                </a:solidFill>
              </a:rPr>
              <a:t>her </a:t>
            </a:r>
            <a:r>
              <a:rPr lang="en-US" sz="2400" dirty="0" smtClean="0"/>
              <a:t>dues.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indefinite pronouns </a:t>
            </a:r>
            <a:r>
              <a:rPr lang="en-US" i="1" dirty="0" smtClean="0">
                <a:solidFill>
                  <a:srgbClr val="FF0000"/>
                </a:solidFill>
              </a:rPr>
              <a:t>both, few, many, </a:t>
            </a:r>
            <a:r>
              <a:rPr lang="en-US" dirty="0" smtClean="0">
                <a:solidFill>
                  <a:srgbClr val="FF0000"/>
                </a:solidFill>
              </a:rPr>
              <a:t>and se</a:t>
            </a:r>
            <a:r>
              <a:rPr lang="en-US" i="1" dirty="0" smtClean="0">
                <a:solidFill>
                  <a:srgbClr val="FF0000"/>
                </a:solidFill>
              </a:rPr>
              <a:t>veral </a:t>
            </a:r>
            <a:r>
              <a:rPr lang="en-US" dirty="0" smtClean="0">
                <a:solidFill>
                  <a:srgbClr val="FF0000"/>
                </a:solidFill>
              </a:rPr>
              <a:t>are plural.</a:t>
            </a: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/>
              <a:t>Examples: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smtClean="0">
                <a:solidFill>
                  <a:srgbClr val="FF0000"/>
                </a:solidFill>
              </a:rPr>
              <a:t>Both</a:t>
            </a:r>
            <a:r>
              <a:rPr lang="en-US" dirty="0" smtClean="0"/>
              <a:t> of the candidates clearly stated </a:t>
            </a:r>
            <a:r>
              <a:rPr lang="en-US" dirty="0" smtClean="0">
                <a:solidFill>
                  <a:srgbClr val="FF0000"/>
                </a:solidFill>
              </a:rPr>
              <a:t>their </a:t>
            </a:r>
            <a:r>
              <a:rPr lang="en-US" dirty="0" smtClean="0"/>
              <a:t>positions on the issue.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smtClean="0">
                <a:solidFill>
                  <a:srgbClr val="FF0000"/>
                </a:solidFill>
              </a:rPr>
              <a:t>Many </a:t>
            </a:r>
            <a:r>
              <a:rPr lang="en-US" dirty="0" smtClean="0"/>
              <a:t>of the actors already knew </a:t>
            </a:r>
            <a:r>
              <a:rPr lang="en-US" dirty="0" smtClean="0">
                <a:solidFill>
                  <a:schemeClr val="accent1"/>
                </a:solidFill>
              </a:rPr>
              <a:t>their </a:t>
            </a:r>
            <a:r>
              <a:rPr lang="en-US" dirty="0" smtClean="0"/>
              <a:t>lines.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indefinite pronouns </a:t>
            </a:r>
            <a:r>
              <a:rPr lang="en-US" i="1" dirty="0" smtClean="0">
                <a:solidFill>
                  <a:srgbClr val="FF0000"/>
                </a:solidFill>
              </a:rPr>
              <a:t>all, any, more, most ,none, and some </a:t>
            </a:r>
            <a:r>
              <a:rPr lang="en-US" dirty="0" smtClean="0"/>
              <a:t>may be singular or plural, depending on how they are used in a sentence.</a:t>
            </a:r>
          </a:p>
          <a:p>
            <a:pPr>
              <a:buNone/>
            </a:pPr>
            <a:r>
              <a:rPr lang="en-US" dirty="0" smtClean="0"/>
              <a:t>Examples: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Most</a:t>
            </a:r>
            <a:r>
              <a:rPr lang="en-US" dirty="0" smtClean="0"/>
              <a:t> of this money belongs to Ms. Jones. Would you take </a:t>
            </a:r>
            <a:r>
              <a:rPr lang="en-US" dirty="0" smtClean="0">
                <a:solidFill>
                  <a:srgbClr val="FF0000"/>
                </a:solidFill>
              </a:rPr>
              <a:t>it</a:t>
            </a:r>
            <a:r>
              <a:rPr lang="en-US" dirty="0" smtClean="0"/>
              <a:t> to her please? (</a:t>
            </a:r>
            <a:r>
              <a:rPr lang="en-US" i="1" dirty="0" smtClean="0"/>
              <a:t>It </a:t>
            </a:r>
            <a:r>
              <a:rPr lang="en-US" dirty="0" smtClean="0"/>
              <a:t>is used because </a:t>
            </a:r>
            <a:r>
              <a:rPr lang="en-US" i="1" dirty="0" smtClean="0"/>
              <a:t>most</a:t>
            </a:r>
            <a:r>
              <a:rPr lang="en-US" dirty="0" smtClean="0"/>
              <a:t> refers to  the singular noun </a:t>
            </a:r>
            <a:r>
              <a:rPr lang="en-US" i="1" dirty="0" smtClean="0"/>
              <a:t>money</a:t>
            </a:r>
            <a:r>
              <a:rPr lang="en-US" dirty="0" smtClean="0"/>
              <a:t>.)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Most </a:t>
            </a:r>
            <a:r>
              <a:rPr lang="en-US" dirty="0" smtClean="0"/>
              <a:t>of these coins are rare, but I don’t know what </a:t>
            </a:r>
            <a:r>
              <a:rPr lang="en-US" dirty="0" smtClean="0">
                <a:solidFill>
                  <a:srgbClr val="FF0000"/>
                </a:solidFill>
              </a:rPr>
              <a:t>they</a:t>
            </a:r>
            <a:r>
              <a:rPr lang="en-US" dirty="0" smtClean="0"/>
              <a:t> are worth. (</a:t>
            </a:r>
            <a:r>
              <a:rPr lang="en-US" i="1" dirty="0" smtClean="0"/>
              <a:t>They </a:t>
            </a:r>
            <a:r>
              <a:rPr lang="en-US" dirty="0" smtClean="0"/>
              <a:t>is used because </a:t>
            </a:r>
            <a:r>
              <a:rPr lang="en-US" i="1" dirty="0" smtClean="0"/>
              <a:t>most </a:t>
            </a:r>
            <a:r>
              <a:rPr lang="en-US" dirty="0" smtClean="0"/>
              <a:t>refers to the plural noun coins.)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Compound Antecedents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Pronouns agree with compound antecedents according to the following rules.</a:t>
            </a:r>
          </a:p>
          <a:p>
            <a:pPr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Use a plural noun to refer to two or more antecedents joined by </a:t>
            </a:r>
            <a:r>
              <a:rPr lang="en-US" i="1" dirty="0" smtClean="0">
                <a:solidFill>
                  <a:srgbClr val="FF0000"/>
                </a:solidFill>
              </a:rPr>
              <a:t>and</a:t>
            </a:r>
            <a:r>
              <a:rPr lang="en-US" dirty="0" smtClean="0"/>
              <a:t>.</a:t>
            </a:r>
          </a:p>
          <a:p>
            <a:pPr marL="514350" indent="-514350">
              <a:buNone/>
            </a:pPr>
            <a:r>
              <a:rPr lang="en-US" dirty="0" smtClean="0"/>
              <a:t>Example:   The </a:t>
            </a:r>
            <a:r>
              <a:rPr lang="en-US" dirty="0" smtClean="0">
                <a:solidFill>
                  <a:srgbClr val="FF0000"/>
                </a:solidFill>
              </a:rPr>
              <a:t>guide </a:t>
            </a:r>
            <a:r>
              <a:rPr lang="en-US" dirty="0" smtClean="0"/>
              <a:t>and the </a:t>
            </a:r>
            <a:r>
              <a:rPr lang="en-US" dirty="0" smtClean="0">
                <a:solidFill>
                  <a:srgbClr val="FF0000"/>
                </a:solidFill>
              </a:rPr>
              <a:t>ranger</a:t>
            </a:r>
            <a:r>
              <a:rPr lang="en-US" dirty="0" smtClean="0"/>
              <a:t> wrapped </a:t>
            </a:r>
            <a:r>
              <a:rPr lang="en-US" dirty="0" smtClean="0">
                <a:solidFill>
                  <a:srgbClr val="FF0000"/>
                </a:solidFill>
              </a:rPr>
              <a:t>their</a:t>
            </a:r>
            <a:r>
              <a:rPr lang="en-US" dirty="0" smtClean="0"/>
              <a:t> rain ponchos in </a:t>
            </a:r>
            <a:r>
              <a:rPr lang="en-US" dirty="0" smtClean="0">
                <a:solidFill>
                  <a:srgbClr val="FF0000"/>
                </a:solidFill>
              </a:rPr>
              <a:t>their</a:t>
            </a:r>
            <a:r>
              <a:rPr lang="en-US" dirty="0" smtClean="0"/>
              <a:t> saddle rolls.</a:t>
            </a:r>
          </a:p>
          <a:p>
            <a:pPr marL="514350" indent="-514350">
              <a:buAutoNum type="arabicPeriod" startAt="2"/>
            </a:pPr>
            <a:r>
              <a:rPr lang="en-US" dirty="0" smtClean="0"/>
              <a:t>Use a singular pronoun to refer to two or more singular antecedents joined by </a:t>
            </a:r>
            <a:r>
              <a:rPr lang="en-US" i="1" dirty="0" smtClean="0">
                <a:solidFill>
                  <a:srgbClr val="FF0000"/>
                </a:solidFill>
              </a:rPr>
              <a:t>or </a:t>
            </a:r>
            <a:r>
              <a:rPr lang="en-US" dirty="0" smtClean="0"/>
              <a:t>or </a:t>
            </a:r>
            <a:r>
              <a:rPr lang="en-US" i="1" dirty="0" smtClean="0">
                <a:solidFill>
                  <a:srgbClr val="FF0000"/>
                </a:solidFill>
              </a:rPr>
              <a:t>nor</a:t>
            </a:r>
          </a:p>
          <a:p>
            <a:pPr marL="514350" indent="-514350">
              <a:buNone/>
            </a:pPr>
            <a:r>
              <a:rPr lang="en-US" dirty="0" smtClean="0"/>
              <a:t>Example: Neither Heidi nor Beth took </a:t>
            </a:r>
            <a:r>
              <a:rPr lang="en-US" dirty="0" smtClean="0">
                <a:solidFill>
                  <a:srgbClr val="FF0000"/>
                </a:solidFill>
              </a:rPr>
              <a:t>her </a:t>
            </a:r>
            <a:r>
              <a:rPr lang="en-US" dirty="0" smtClean="0"/>
              <a:t>umbrella with </a:t>
            </a:r>
            <a:r>
              <a:rPr lang="en-US" dirty="0" smtClean="0">
                <a:solidFill>
                  <a:srgbClr val="FF0000"/>
                </a:solidFill>
              </a:rPr>
              <a:t>her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Special Problems in Pronoun-Antecedent 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collective noun is singular when the noun refers to the group as a unit and plural when the noun refers to the individual members or parts of the group.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SINGULAR- 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rgbClr val="FF0000"/>
                </a:solidFill>
              </a:rPr>
              <a:t>orchestra </a:t>
            </a:r>
            <a:r>
              <a:rPr lang="en-US" dirty="0" smtClean="0"/>
              <a:t>was looking forward to performing </a:t>
            </a:r>
            <a:r>
              <a:rPr lang="en-US" dirty="0" smtClean="0">
                <a:solidFill>
                  <a:srgbClr val="FF0000"/>
                </a:solidFill>
              </a:rPr>
              <a:t>its</a:t>
            </a:r>
            <a:r>
              <a:rPr lang="en-US" dirty="0" smtClean="0"/>
              <a:t> rendition of Beethoven’s symphony.</a:t>
            </a: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PLURAL- </a:t>
            </a:r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orchestra </a:t>
            </a:r>
            <a:r>
              <a:rPr lang="en-US" dirty="0" smtClean="0"/>
              <a:t>were tuning </a:t>
            </a:r>
            <a:r>
              <a:rPr lang="en-US" dirty="0" smtClean="0">
                <a:solidFill>
                  <a:srgbClr val="FF0000"/>
                </a:solidFill>
              </a:rPr>
              <a:t>their </a:t>
            </a:r>
            <a:r>
              <a:rPr lang="en-US" dirty="0" smtClean="0"/>
              <a:t>instruments when the conductor arrived.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 expression of an amount (a measurement , a percentage, or a fraction, for example) may take a singular or plural pronoun, depending on how it is used.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Some nouns that are plural in form take singular pronouns (</a:t>
            </a:r>
            <a:r>
              <a:rPr lang="en-US" dirty="0" smtClean="0">
                <a:solidFill>
                  <a:srgbClr val="FF0000"/>
                </a:solidFill>
              </a:rPr>
              <a:t>civics, genetics, mathematics, mumps, news, gymnastics, measles, electronics)</a:t>
            </a: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/>
              <a:t>Even when plural in form, the title of a creative work (such as a book, song, movie, or painting) or the name of a country, a city, or an organization generally takes a singular pronoun.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45</TotalTime>
  <Words>448</Words>
  <Application>Microsoft Office PowerPoint</Application>
  <PresentationFormat>On-screen Show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Equity</vt:lpstr>
      <vt:lpstr>Agreement of Pronoun and Antecedent</vt:lpstr>
      <vt:lpstr>A pronoun should agree in both number and gender with its antecedent</vt:lpstr>
      <vt:lpstr>Some singular pronouns indicate gender (masculine, feminine or neuter)</vt:lpstr>
      <vt:lpstr>Indefinite Pronouns </vt:lpstr>
      <vt:lpstr>Slide 5</vt:lpstr>
      <vt:lpstr>Slide 6</vt:lpstr>
      <vt:lpstr>Compound Antecedents</vt:lpstr>
      <vt:lpstr>Special Problems in Pronoun-Antecedent Agreement</vt:lpstr>
      <vt:lpstr>Slide 9</vt:lpstr>
    </vt:vector>
  </TitlesOfParts>
  <Company>MCPS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Agreement of Pronoun and Antecedent</dc:title>
  <dc:creator>jfbarbosa</dc:creator>
  <cp:lastModifiedBy>Administrator</cp:lastModifiedBy>
  <cp:revision>7</cp:revision>
  <dcterms:created xsi:type="dcterms:W3CDTF">2012-10-15T19:13:43Z</dcterms:created>
  <dcterms:modified xsi:type="dcterms:W3CDTF">2013-03-06T14:34:02Z</dcterms:modified>
</cp:coreProperties>
</file>