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700" r:id="rId3"/>
    <p:sldMasterId id="2147483712" r:id="rId4"/>
  </p:sldMasterIdLst>
  <p:notesMasterIdLst>
    <p:notesMasterId r:id="rId136"/>
  </p:notesMasterIdLst>
  <p:sldIdLst>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391"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392" r:id="rId41"/>
    <p:sldId id="393" r:id="rId42"/>
    <p:sldId id="292" r:id="rId43"/>
    <p:sldId id="293" r:id="rId44"/>
    <p:sldId id="294" r:id="rId45"/>
    <p:sldId id="295" r:id="rId46"/>
    <p:sldId id="296" r:id="rId47"/>
    <p:sldId id="297" r:id="rId48"/>
    <p:sldId id="298" r:id="rId49"/>
    <p:sldId id="300" r:id="rId50"/>
    <p:sldId id="301" r:id="rId51"/>
    <p:sldId id="302" r:id="rId52"/>
    <p:sldId id="303" r:id="rId53"/>
    <p:sldId id="304" r:id="rId54"/>
    <p:sldId id="305" r:id="rId55"/>
    <p:sldId id="306" r:id="rId56"/>
    <p:sldId id="307" r:id="rId57"/>
    <p:sldId id="385"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1" r:id="rId99"/>
    <p:sldId id="386" r:id="rId100"/>
    <p:sldId id="352" r:id="rId101"/>
    <p:sldId id="353" r:id="rId102"/>
    <p:sldId id="387" r:id="rId103"/>
    <p:sldId id="388" r:id="rId104"/>
    <p:sldId id="389" r:id="rId105"/>
    <p:sldId id="354" r:id="rId106"/>
    <p:sldId id="390" r:id="rId107"/>
    <p:sldId id="355" r:id="rId108"/>
    <p:sldId id="356" r:id="rId109"/>
    <p:sldId id="357" r:id="rId110"/>
    <p:sldId id="358" r:id="rId111"/>
    <p:sldId id="359" r:id="rId112"/>
    <p:sldId id="360" r:id="rId113"/>
    <p:sldId id="361" r:id="rId114"/>
    <p:sldId id="362" r:id="rId115"/>
    <p:sldId id="363" r:id="rId116"/>
    <p:sldId id="364" r:id="rId117"/>
    <p:sldId id="365" r:id="rId118"/>
    <p:sldId id="366" r:id="rId119"/>
    <p:sldId id="367" r:id="rId120"/>
    <p:sldId id="368" r:id="rId121"/>
    <p:sldId id="369" r:id="rId122"/>
    <p:sldId id="370" r:id="rId123"/>
    <p:sldId id="371" r:id="rId124"/>
    <p:sldId id="372" r:id="rId125"/>
    <p:sldId id="373" r:id="rId126"/>
    <p:sldId id="374" r:id="rId127"/>
    <p:sldId id="375" r:id="rId128"/>
    <p:sldId id="376" r:id="rId129"/>
    <p:sldId id="377" r:id="rId130"/>
    <p:sldId id="378" r:id="rId131"/>
    <p:sldId id="379" r:id="rId132"/>
    <p:sldId id="380" r:id="rId133"/>
    <p:sldId id="381" r:id="rId134"/>
    <p:sldId id="382" r:id="rId1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4" autoAdjust="0"/>
    <p:restoredTop sz="94660"/>
  </p:normalViewPr>
  <p:slideViewPr>
    <p:cSldViewPr snapToGrid="0">
      <p:cViewPr varScale="1">
        <p:scale>
          <a:sx n="64" d="100"/>
          <a:sy n="64" d="100"/>
        </p:scale>
        <p:origin x="66"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viewProps" Target="viewProp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theme" Target="theme/theme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69274B-AC34-4A3A-BCF8-A0B1E6EAE1EC}" type="datetimeFigureOut">
              <a:rPr lang="en-US" smtClean="0"/>
              <a:t>8/9/2019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9BAF1D-AE8C-4AB4-A963-BDF85DF3E910}" type="slidenum">
              <a:rPr lang="en-US" smtClean="0"/>
              <a:t>‹#›</a:t>
            </a:fld>
            <a:endParaRPr lang="en-US"/>
          </a:p>
        </p:txBody>
      </p:sp>
    </p:spTree>
    <p:extLst>
      <p:ext uri="{BB962C8B-B14F-4D97-AF65-F5344CB8AC3E}">
        <p14:creationId xmlns:p14="http://schemas.microsoft.com/office/powerpoint/2010/main" val="4256214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183C14-7C91-4FC9-837D-40531677F46F}"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4275469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183C14-7C91-4FC9-837D-40531677F46F}" type="slidenum">
              <a:rPr lang="en-US" smtClean="0">
                <a:solidFill>
                  <a:prstClr val="black"/>
                </a:solidFill>
              </a:rPr>
              <a:pPr/>
              <a:t>117</a:t>
            </a:fld>
            <a:endParaRPr lang="en-US">
              <a:solidFill>
                <a:prstClr val="black"/>
              </a:solidFill>
            </a:endParaRPr>
          </a:p>
        </p:txBody>
      </p:sp>
    </p:spTree>
    <p:extLst>
      <p:ext uri="{BB962C8B-B14F-4D97-AF65-F5344CB8AC3E}">
        <p14:creationId xmlns:p14="http://schemas.microsoft.com/office/powerpoint/2010/main" val="1437841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183C14-7C91-4FC9-837D-40531677F46F}" type="slidenum">
              <a:rPr lang="en-US" smtClean="0">
                <a:solidFill>
                  <a:prstClr val="black"/>
                </a:solidFill>
              </a:rPr>
              <a:pPr/>
              <a:t>118</a:t>
            </a:fld>
            <a:endParaRPr lang="en-US">
              <a:solidFill>
                <a:prstClr val="black"/>
              </a:solidFill>
            </a:endParaRPr>
          </a:p>
        </p:txBody>
      </p:sp>
    </p:spTree>
    <p:extLst>
      <p:ext uri="{BB962C8B-B14F-4D97-AF65-F5344CB8AC3E}">
        <p14:creationId xmlns:p14="http://schemas.microsoft.com/office/powerpoint/2010/main" val="3431126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183C14-7C91-4FC9-837D-40531677F46F}" type="slidenum">
              <a:rPr lang="en-US" smtClean="0">
                <a:solidFill>
                  <a:prstClr val="black"/>
                </a:solidFill>
              </a:rPr>
              <a:pPr/>
              <a:t>119</a:t>
            </a:fld>
            <a:endParaRPr lang="en-US">
              <a:solidFill>
                <a:prstClr val="black"/>
              </a:solidFill>
            </a:endParaRPr>
          </a:p>
        </p:txBody>
      </p:sp>
    </p:spTree>
    <p:extLst>
      <p:ext uri="{BB962C8B-B14F-4D97-AF65-F5344CB8AC3E}">
        <p14:creationId xmlns:p14="http://schemas.microsoft.com/office/powerpoint/2010/main" val="2504900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183C14-7C91-4FC9-837D-40531677F46F}" type="slidenum">
              <a:rPr lang="en-US" smtClean="0">
                <a:solidFill>
                  <a:prstClr val="black"/>
                </a:solidFill>
              </a:rPr>
              <a:pPr/>
              <a:t>120</a:t>
            </a:fld>
            <a:endParaRPr lang="en-US">
              <a:solidFill>
                <a:prstClr val="black"/>
              </a:solidFill>
            </a:endParaRPr>
          </a:p>
        </p:txBody>
      </p:sp>
    </p:spTree>
    <p:extLst>
      <p:ext uri="{BB962C8B-B14F-4D97-AF65-F5344CB8AC3E}">
        <p14:creationId xmlns:p14="http://schemas.microsoft.com/office/powerpoint/2010/main" val="654898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183C14-7C91-4FC9-837D-40531677F46F}" type="slidenum">
              <a:rPr lang="en-US" smtClean="0">
                <a:solidFill>
                  <a:prstClr val="black"/>
                </a:solidFill>
              </a:rPr>
              <a:pPr/>
              <a:t>121</a:t>
            </a:fld>
            <a:endParaRPr lang="en-US">
              <a:solidFill>
                <a:prstClr val="black"/>
              </a:solidFill>
            </a:endParaRPr>
          </a:p>
        </p:txBody>
      </p:sp>
    </p:spTree>
    <p:extLst>
      <p:ext uri="{BB962C8B-B14F-4D97-AF65-F5344CB8AC3E}">
        <p14:creationId xmlns:p14="http://schemas.microsoft.com/office/powerpoint/2010/main" val="20393450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183C14-7C91-4FC9-837D-40531677F46F}" type="slidenum">
              <a:rPr lang="en-US" smtClean="0">
                <a:solidFill>
                  <a:prstClr val="black"/>
                </a:solidFill>
              </a:rPr>
              <a:pPr/>
              <a:t>122</a:t>
            </a:fld>
            <a:endParaRPr lang="en-US">
              <a:solidFill>
                <a:prstClr val="black"/>
              </a:solidFill>
            </a:endParaRPr>
          </a:p>
        </p:txBody>
      </p:sp>
    </p:spTree>
    <p:extLst>
      <p:ext uri="{BB962C8B-B14F-4D97-AF65-F5344CB8AC3E}">
        <p14:creationId xmlns:p14="http://schemas.microsoft.com/office/powerpoint/2010/main" val="34052259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183C14-7C91-4FC9-837D-40531677F46F}" type="slidenum">
              <a:rPr lang="en-US" smtClean="0">
                <a:solidFill>
                  <a:prstClr val="black"/>
                </a:solidFill>
              </a:rPr>
              <a:pPr/>
              <a:t>123</a:t>
            </a:fld>
            <a:endParaRPr lang="en-US">
              <a:solidFill>
                <a:prstClr val="black"/>
              </a:solidFill>
            </a:endParaRPr>
          </a:p>
        </p:txBody>
      </p:sp>
    </p:spTree>
    <p:extLst>
      <p:ext uri="{BB962C8B-B14F-4D97-AF65-F5344CB8AC3E}">
        <p14:creationId xmlns:p14="http://schemas.microsoft.com/office/powerpoint/2010/main" val="4280843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183C14-7C91-4FC9-837D-40531677F46F}" type="slidenum">
              <a:rPr lang="en-US" smtClean="0">
                <a:solidFill>
                  <a:prstClr val="black"/>
                </a:solidFill>
              </a:rPr>
              <a:pPr/>
              <a:t>124</a:t>
            </a:fld>
            <a:endParaRPr lang="en-US">
              <a:solidFill>
                <a:prstClr val="black"/>
              </a:solidFill>
            </a:endParaRPr>
          </a:p>
        </p:txBody>
      </p:sp>
    </p:spTree>
    <p:extLst>
      <p:ext uri="{BB962C8B-B14F-4D97-AF65-F5344CB8AC3E}">
        <p14:creationId xmlns:p14="http://schemas.microsoft.com/office/powerpoint/2010/main" val="11704726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183C14-7C91-4FC9-837D-40531677F46F}" type="slidenum">
              <a:rPr lang="en-US" smtClean="0">
                <a:solidFill>
                  <a:prstClr val="black"/>
                </a:solidFill>
              </a:rPr>
              <a:pPr/>
              <a:t>125</a:t>
            </a:fld>
            <a:endParaRPr lang="en-US">
              <a:solidFill>
                <a:prstClr val="black"/>
              </a:solidFill>
            </a:endParaRPr>
          </a:p>
        </p:txBody>
      </p:sp>
    </p:spTree>
    <p:extLst>
      <p:ext uri="{BB962C8B-B14F-4D97-AF65-F5344CB8AC3E}">
        <p14:creationId xmlns:p14="http://schemas.microsoft.com/office/powerpoint/2010/main" val="36452397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183C14-7C91-4FC9-837D-40531677F46F}" type="slidenum">
              <a:rPr lang="en-US" smtClean="0">
                <a:solidFill>
                  <a:prstClr val="black"/>
                </a:solidFill>
              </a:rPr>
              <a:pPr/>
              <a:t>126</a:t>
            </a:fld>
            <a:endParaRPr lang="en-US">
              <a:solidFill>
                <a:prstClr val="black"/>
              </a:solidFill>
            </a:endParaRPr>
          </a:p>
        </p:txBody>
      </p:sp>
    </p:spTree>
    <p:extLst>
      <p:ext uri="{BB962C8B-B14F-4D97-AF65-F5344CB8AC3E}">
        <p14:creationId xmlns:p14="http://schemas.microsoft.com/office/powerpoint/2010/main" val="4194505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183C14-7C91-4FC9-837D-40531677F46F}" type="slidenum">
              <a:rPr lang="en-US" smtClean="0">
                <a:solidFill>
                  <a:prstClr val="black"/>
                </a:solidFill>
              </a:rPr>
              <a:pPr/>
              <a:t>104</a:t>
            </a:fld>
            <a:endParaRPr lang="en-US">
              <a:solidFill>
                <a:prstClr val="black"/>
              </a:solidFill>
            </a:endParaRPr>
          </a:p>
        </p:txBody>
      </p:sp>
    </p:spTree>
    <p:extLst>
      <p:ext uri="{BB962C8B-B14F-4D97-AF65-F5344CB8AC3E}">
        <p14:creationId xmlns:p14="http://schemas.microsoft.com/office/powerpoint/2010/main" val="257691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183C14-7C91-4FC9-837D-40531677F46F}" type="slidenum">
              <a:rPr lang="en-US" smtClean="0">
                <a:solidFill>
                  <a:prstClr val="black"/>
                </a:solidFill>
              </a:rPr>
              <a:pPr/>
              <a:t>109</a:t>
            </a:fld>
            <a:endParaRPr lang="en-US">
              <a:solidFill>
                <a:prstClr val="black"/>
              </a:solidFill>
            </a:endParaRPr>
          </a:p>
        </p:txBody>
      </p:sp>
    </p:spTree>
    <p:extLst>
      <p:ext uri="{BB962C8B-B14F-4D97-AF65-F5344CB8AC3E}">
        <p14:creationId xmlns:p14="http://schemas.microsoft.com/office/powerpoint/2010/main" val="3796914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183C14-7C91-4FC9-837D-40531677F46F}" type="slidenum">
              <a:rPr lang="en-US" smtClean="0">
                <a:solidFill>
                  <a:prstClr val="black"/>
                </a:solidFill>
              </a:rPr>
              <a:pPr/>
              <a:t>110</a:t>
            </a:fld>
            <a:endParaRPr lang="en-US">
              <a:solidFill>
                <a:prstClr val="black"/>
              </a:solidFill>
            </a:endParaRPr>
          </a:p>
        </p:txBody>
      </p:sp>
    </p:spTree>
    <p:extLst>
      <p:ext uri="{BB962C8B-B14F-4D97-AF65-F5344CB8AC3E}">
        <p14:creationId xmlns:p14="http://schemas.microsoft.com/office/powerpoint/2010/main" val="2867608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183C14-7C91-4FC9-837D-40531677F46F}" type="slidenum">
              <a:rPr lang="en-US" smtClean="0">
                <a:solidFill>
                  <a:prstClr val="black"/>
                </a:solidFill>
              </a:rPr>
              <a:pPr/>
              <a:t>111</a:t>
            </a:fld>
            <a:endParaRPr lang="en-US">
              <a:solidFill>
                <a:prstClr val="black"/>
              </a:solidFill>
            </a:endParaRPr>
          </a:p>
        </p:txBody>
      </p:sp>
    </p:spTree>
    <p:extLst>
      <p:ext uri="{BB962C8B-B14F-4D97-AF65-F5344CB8AC3E}">
        <p14:creationId xmlns:p14="http://schemas.microsoft.com/office/powerpoint/2010/main" val="2146630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183C14-7C91-4FC9-837D-40531677F46F}" type="slidenum">
              <a:rPr lang="en-US" smtClean="0">
                <a:solidFill>
                  <a:prstClr val="black"/>
                </a:solidFill>
              </a:rPr>
              <a:pPr/>
              <a:t>112</a:t>
            </a:fld>
            <a:endParaRPr lang="en-US">
              <a:solidFill>
                <a:prstClr val="black"/>
              </a:solidFill>
            </a:endParaRPr>
          </a:p>
        </p:txBody>
      </p:sp>
    </p:spTree>
    <p:extLst>
      <p:ext uri="{BB962C8B-B14F-4D97-AF65-F5344CB8AC3E}">
        <p14:creationId xmlns:p14="http://schemas.microsoft.com/office/powerpoint/2010/main" val="1536996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183C14-7C91-4FC9-837D-40531677F46F}" type="slidenum">
              <a:rPr lang="en-US" smtClean="0">
                <a:solidFill>
                  <a:prstClr val="black"/>
                </a:solidFill>
              </a:rPr>
              <a:pPr/>
              <a:t>113</a:t>
            </a:fld>
            <a:endParaRPr lang="en-US">
              <a:solidFill>
                <a:prstClr val="black"/>
              </a:solidFill>
            </a:endParaRPr>
          </a:p>
        </p:txBody>
      </p:sp>
    </p:spTree>
    <p:extLst>
      <p:ext uri="{BB962C8B-B14F-4D97-AF65-F5344CB8AC3E}">
        <p14:creationId xmlns:p14="http://schemas.microsoft.com/office/powerpoint/2010/main" val="4281236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183C14-7C91-4FC9-837D-40531677F46F}" type="slidenum">
              <a:rPr lang="en-US" smtClean="0">
                <a:solidFill>
                  <a:prstClr val="black"/>
                </a:solidFill>
              </a:rPr>
              <a:pPr/>
              <a:t>114</a:t>
            </a:fld>
            <a:endParaRPr lang="en-US">
              <a:solidFill>
                <a:prstClr val="black"/>
              </a:solidFill>
            </a:endParaRPr>
          </a:p>
        </p:txBody>
      </p:sp>
    </p:spTree>
    <p:extLst>
      <p:ext uri="{BB962C8B-B14F-4D97-AF65-F5344CB8AC3E}">
        <p14:creationId xmlns:p14="http://schemas.microsoft.com/office/powerpoint/2010/main" val="1307285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183C14-7C91-4FC9-837D-40531677F46F}" type="slidenum">
              <a:rPr lang="en-US" smtClean="0">
                <a:solidFill>
                  <a:prstClr val="black"/>
                </a:solidFill>
              </a:rPr>
              <a:pPr/>
              <a:t>116</a:t>
            </a:fld>
            <a:endParaRPr lang="en-US">
              <a:solidFill>
                <a:prstClr val="black"/>
              </a:solidFill>
            </a:endParaRPr>
          </a:p>
        </p:txBody>
      </p:sp>
    </p:spTree>
    <p:extLst>
      <p:ext uri="{BB962C8B-B14F-4D97-AF65-F5344CB8AC3E}">
        <p14:creationId xmlns:p14="http://schemas.microsoft.com/office/powerpoint/2010/main" val="3175919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p:txBody>
          <a:bodyPr/>
          <a:lstStyle/>
          <a:p>
            <a:fld id="{09717CA3-2C9E-4D1A-B2D9-67AA8605FE6D}" type="datetimeFigureOut">
              <a:rPr lang="en-US" smtClean="0">
                <a:solidFill>
                  <a:prstClr val="black">
                    <a:tint val="75000"/>
                  </a:prstClr>
                </a:solidFill>
              </a:rPr>
              <a:pPr/>
              <a:t>8/9/2019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8720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8/9/2019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7" name="Text Placeholder 6"/>
          <p:cNvSpPr>
            <a:spLocks noGrp="1"/>
          </p:cNvSpPr>
          <p:nvPr>
            <p:ph type="body" sz="quarter" idx="13"/>
          </p:nvPr>
        </p:nvSpPr>
        <p:spPr>
          <a:xfrm>
            <a:off x="6896100" y="1881190"/>
            <a:ext cx="3429000" cy="2286000"/>
          </a:xfrm>
        </p:spPr>
        <p:txBody>
          <a:bodyPr>
            <a:normAutofit/>
          </a:bodyPr>
          <a:lstStyle>
            <a:lvl1pPr marL="0" indent="0" algn="ctr">
              <a:buNone/>
              <a:defRPr sz="3200"/>
            </a:lvl1pPr>
          </a:lstStyle>
          <a:p>
            <a:pPr lvl="0"/>
            <a:endParaRPr lang="en-US" dirty="0"/>
          </a:p>
          <a:p>
            <a:pPr lvl="0"/>
            <a:r>
              <a:rPr lang="en-US" dirty="0"/>
              <a:t>Click to edit Master text styles</a:t>
            </a:r>
          </a:p>
        </p:txBody>
      </p:sp>
      <p:sp>
        <p:nvSpPr>
          <p:cNvPr id="9" name="Picture Placeholder 8"/>
          <p:cNvSpPr>
            <a:spLocks noGrp="1"/>
          </p:cNvSpPr>
          <p:nvPr>
            <p:ph type="pic" sz="quarter" idx="14"/>
          </p:nvPr>
        </p:nvSpPr>
        <p:spPr>
          <a:xfrm>
            <a:off x="838200" y="1858170"/>
            <a:ext cx="3437467" cy="4305300"/>
          </a:xfrm>
        </p:spPr>
        <p:txBody>
          <a:bodyPr/>
          <a:lstStyle/>
          <a:p>
            <a:endParaRPr lang="en-US"/>
          </a:p>
        </p:txBody>
      </p:sp>
      <p:sp>
        <p:nvSpPr>
          <p:cNvPr id="11" name="Text Placeholder 10"/>
          <p:cNvSpPr>
            <a:spLocks noGrp="1"/>
          </p:cNvSpPr>
          <p:nvPr>
            <p:ph type="body" sz="quarter" idx="15"/>
          </p:nvPr>
        </p:nvSpPr>
        <p:spPr>
          <a:xfrm>
            <a:off x="6896100" y="4445000"/>
            <a:ext cx="3429000" cy="1549400"/>
          </a:xfrm>
        </p:spPr>
        <p:txBody>
          <a:bodyPr/>
          <a:lstStyle>
            <a:lvl1pPr marL="0" indent="0" algn="ctr">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spTree>
    <p:extLst>
      <p:ext uri="{BB962C8B-B14F-4D97-AF65-F5344CB8AC3E}">
        <p14:creationId xmlns:p14="http://schemas.microsoft.com/office/powerpoint/2010/main" val="794037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09717CA3-2C9E-4D1A-B2D9-67AA8605FE6D}" type="datetimeFigureOut">
              <a:rPr lang="en-US" smtClean="0">
                <a:solidFill>
                  <a:prstClr val="black">
                    <a:tint val="75000"/>
                  </a:prstClr>
                </a:solidFill>
              </a:rPr>
              <a:pPr/>
              <a:t>8/9/2019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4084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09717CA3-2C9E-4D1A-B2D9-67AA8605FE6D}" type="datetimeFigureOut">
              <a:rPr lang="en-US" smtClean="0">
                <a:solidFill>
                  <a:prstClr val="black">
                    <a:tint val="75000"/>
                  </a:prstClr>
                </a:solidFill>
              </a:rPr>
              <a:pPr/>
              <a:t>8/9/2019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00910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09717CA3-2C9E-4D1A-B2D9-67AA8605FE6D}" type="datetimeFigureOut">
              <a:rPr lang="en-US" smtClean="0">
                <a:solidFill>
                  <a:prstClr val="black">
                    <a:tint val="75000"/>
                  </a:prstClr>
                </a:solidFill>
              </a:rPr>
              <a:pPr/>
              <a:t>8/9/2019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2345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8/9/2019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86214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717CA3-2C9E-4D1A-B2D9-67AA8605FE6D}" type="datetimeFigureOut">
              <a:rPr lang="en-US" smtClean="0">
                <a:solidFill>
                  <a:prstClr val="black">
                    <a:tint val="75000"/>
                  </a:prstClr>
                </a:solidFill>
              </a:rPr>
              <a:pPr/>
              <a:t>8/9/2019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6" name="Text Placeholder 5"/>
          <p:cNvSpPr>
            <a:spLocks noGrp="1"/>
          </p:cNvSpPr>
          <p:nvPr>
            <p:ph type="body" sz="quarter" idx="13"/>
          </p:nvPr>
        </p:nvSpPr>
        <p:spPr>
          <a:xfrm>
            <a:off x="660400" y="520700"/>
            <a:ext cx="10802112" cy="1325880"/>
          </a:xfrm>
          <a:solidFill>
            <a:srgbClr val="A02CA3"/>
          </a:solidFill>
        </p:spPr>
        <p:txBody>
          <a:bodyPr anchor="ctr">
            <a:normAutofit/>
          </a:bodyPr>
          <a:lstStyle>
            <a:lvl1pPr marL="0" indent="0">
              <a:buNone/>
              <a:defRPr sz="3300">
                <a:solidFill>
                  <a:schemeClr val="bg1"/>
                </a:solidFill>
              </a:defRPr>
            </a:lvl1pPr>
          </a:lstStyle>
          <a:p>
            <a:pPr lvl="0"/>
            <a:r>
              <a:rPr lang="en-US" dirty="0"/>
              <a:t>Click to edit Master text styles</a:t>
            </a:r>
          </a:p>
        </p:txBody>
      </p:sp>
      <p:sp>
        <p:nvSpPr>
          <p:cNvPr id="8" name="Text Placeholder 7"/>
          <p:cNvSpPr>
            <a:spLocks noGrp="1"/>
          </p:cNvSpPr>
          <p:nvPr>
            <p:ph type="body" sz="quarter" idx="14" hasCustomPrompt="1"/>
          </p:nvPr>
        </p:nvSpPr>
        <p:spPr>
          <a:xfrm>
            <a:off x="661162" y="1966094"/>
            <a:ext cx="10801351" cy="740060"/>
          </a:xfrm>
          <a:solidFill>
            <a:srgbClr val="D1EAF7"/>
          </a:solidFill>
        </p:spPr>
        <p:txBody>
          <a:bodyPr anchor="ctr"/>
          <a:lstStyle>
            <a:lvl1pPr marL="0" indent="0">
              <a:buFontTx/>
              <a:buNone/>
              <a:defRPr/>
            </a:lvl1pPr>
          </a:lstStyle>
          <a:p>
            <a:pPr lvl="0"/>
            <a:r>
              <a:rPr lang="en-US" dirty="0"/>
              <a:t>	Click to edit Master text styles</a:t>
            </a:r>
          </a:p>
        </p:txBody>
      </p:sp>
      <p:sp>
        <p:nvSpPr>
          <p:cNvPr id="12" name="Text Placeholder 7"/>
          <p:cNvSpPr>
            <a:spLocks noGrp="1"/>
          </p:cNvSpPr>
          <p:nvPr>
            <p:ph type="body" sz="quarter" idx="15" hasCustomPrompt="1"/>
          </p:nvPr>
        </p:nvSpPr>
        <p:spPr>
          <a:xfrm>
            <a:off x="660401" y="3296353"/>
            <a:ext cx="10801351" cy="740664"/>
          </a:xfrm>
          <a:solidFill>
            <a:srgbClr val="D1EAF7"/>
          </a:solidFill>
        </p:spPr>
        <p:txBody>
          <a:bodyPr anchor="ctr"/>
          <a:lstStyle>
            <a:lvl1pPr marL="0" indent="0">
              <a:buFontTx/>
              <a:buNone/>
              <a:defRPr/>
            </a:lvl1pPr>
          </a:lstStyle>
          <a:p>
            <a:pPr lvl="0"/>
            <a:r>
              <a:rPr lang="en-US" dirty="0"/>
              <a:t>	Click to edit Master text styles</a:t>
            </a:r>
          </a:p>
        </p:txBody>
      </p:sp>
      <p:sp>
        <p:nvSpPr>
          <p:cNvPr id="13" name="Text Placeholder 7"/>
          <p:cNvSpPr>
            <a:spLocks noGrp="1"/>
          </p:cNvSpPr>
          <p:nvPr>
            <p:ph type="body" sz="quarter" idx="16" hasCustomPrompt="1"/>
          </p:nvPr>
        </p:nvSpPr>
        <p:spPr>
          <a:xfrm>
            <a:off x="660401" y="4724752"/>
            <a:ext cx="10801351" cy="740664"/>
          </a:xfrm>
          <a:solidFill>
            <a:srgbClr val="D1EAF7"/>
          </a:solidFill>
        </p:spPr>
        <p:txBody>
          <a:bodyPr anchor="ctr"/>
          <a:lstStyle>
            <a:lvl1pPr marL="0" indent="0">
              <a:buFontTx/>
              <a:buNone/>
              <a:defRPr/>
            </a:lvl1pPr>
          </a:lstStyle>
          <a:p>
            <a:pPr lvl="0"/>
            <a:r>
              <a:rPr lang="en-US" dirty="0"/>
              <a:t>	Click to edit Master text styles</a:t>
            </a:r>
          </a:p>
        </p:txBody>
      </p:sp>
    </p:spTree>
    <p:extLst>
      <p:ext uri="{BB962C8B-B14F-4D97-AF65-F5344CB8AC3E}">
        <p14:creationId xmlns:p14="http://schemas.microsoft.com/office/powerpoint/2010/main" val="21173596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9717CA3-2C9E-4D1A-B2D9-67AA8605FE6D}" type="datetimeFigureOut">
              <a:rPr lang="en-US" smtClean="0">
                <a:solidFill>
                  <a:prstClr val="black">
                    <a:tint val="75000"/>
                  </a:prstClr>
                </a:solidFill>
              </a:rPr>
              <a:pPr/>
              <a:t>8/9/2019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33731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dirty="0"/>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9717CA3-2C9E-4D1A-B2D9-67AA8605FE6D}" type="datetimeFigureOut">
              <a:rPr lang="en-US" smtClean="0">
                <a:solidFill>
                  <a:prstClr val="black">
                    <a:tint val="75000"/>
                  </a:prstClr>
                </a:solidFill>
              </a:rPr>
              <a:pPr/>
              <a:t>8/9/2019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96662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9717CA3-2C9E-4D1A-B2D9-67AA8605FE6D}" type="datetimeFigureOut">
              <a:rPr lang="en-US" smtClean="0">
                <a:solidFill>
                  <a:prstClr val="black">
                    <a:tint val="75000"/>
                  </a:prstClr>
                </a:solidFill>
              </a:rPr>
              <a:pPr/>
              <a:t>8/9/2019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9057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9717CA3-2C9E-4D1A-B2D9-67AA8605FE6D}" type="datetimeFigureOut">
              <a:rPr lang="en-US" smtClean="0">
                <a:solidFill>
                  <a:prstClr val="black">
                    <a:tint val="75000"/>
                  </a:prstClr>
                </a:solidFill>
              </a:rPr>
              <a:pPr/>
              <a:t>8/9/2019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5671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9717CA3-2C9E-4D1A-B2D9-67AA8605FE6D}" type="datetimeFigureOut">
              <a:rPr lang="en-US" smtClean="0">
                <a:solidFill>
                  <a:prstClr val="black">
                    <a:tint val="75000"/>
                  </a:prstClr>
                </a:solidFill>
              </a:rPr>
              <a:pPr/>
              <a:t>8/9/2019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39692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p:txBody>
          <a:bodyPr/>
          <a:lstStyle/>
          <a:p>
            <a:fld id="{09717CA3-2C9E-4D1A-B2D9-67AA8605FE6D}" type="datetimeFigureOut">
              <a:rPr lang="en-US" smtClean="0">
                <a:solidFill>
                  <a:prstClr val="black">
                    <a:tint val="75000"/>
                  </a:prstClr>
                </a:solidFill>
              </a:rPr>
              <a:pPr/>
              <a:t>8/9/2019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51714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9717CA3-2C9E-4D1A-B2D9-67AA8605FE6D}" type="datetimeFigureOut">
              <a:rPr lang="en-US" smtClean="0">
                <a:solidFill>
                  <a:prstClr val="black">
                    <a:tint val="75000"/>
                  </a:prstClr>
                </a:solidFill>
              </a:rPr>
              <a:pPr/>
              <a:t>8/9/2019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26972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1005681"/>
            <a:ext cx="10515600" cy="852489"/>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8/9/2019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7" name="Text Placeholder 6"/>
          <p:cNvSpPr>
            <a:spLocks noGrp="1"/>
          </p:cNvSpPr>
          <p:nvPr>
            <p:ph type="body" sz="quarter" idx="13"/>
          </p:nvPr>
        </p:nvSpPr>
        <p:spPr>
          <a:xfrm>
            <a:off x="838200" y="2007394"/>
            <a:ext cx="1718733" cy="1244600"/>
          </a:xfrm>
        </p:spPr>
        <p:txBody>
          <a:bodyPr/>
          <a:lstStyle/>
          <a:p>
            <a:pPr lvl="0"/>
            <a:r>
              <a:rPr lang="en-US" dirty="0"/>
              <a:t>Click to edit Master text styles</a:t>
            </a:r>
          </a:p>
        </p:txBody>
      </p:sp>
      <p:sp>
        <p:nvSpPr>
          <p:cNvPr id="8" name="Text Placeholder 6"/>
          <p:cNvSpPr>
            <a:spLocks noGrp="1"/>
          </p:cNvSpPr>
          <p:nvPr>
            <p:ph type="body" sz="quarter" idx="14"/>
          </p:nvPr>
        </p:nvSpPr>
        <p:spPr>
          <a:xfrm>
            <a:off x="838200" y="3419475"/>
            <a:ext cx="1718733" cy="1244600"/>
          </a:xfrm>
        </p:spPr>
        <p:txBody>
          <a:bodyPr/>
          <a:lstStyle/>
          <a:p>
            <a:pPr lvl="0"/>
            <a:r>
              <a:rPr lang="en-US" dirty="0"/>
              <a:t>Click to edit Master text styles</a:t>
            </a:r>
          </a:p>
        </p:txBody>
      </p:sp>
      <p:sp>
        <p:nvSpPr>
          <p:cNvPr id="9" name="Text Placeholder 6"/>
          <p:cNvSpPr>
            <a:spLocks noGrp="1"/>
          </p:cNvSpPr>
          <p:nvPr>
            <p:ph type="body" sz="quarter" idx="15"/>
          </p:nvPr>
        </p:nvSpPr>
        <p:spPr>
          <a:xfrm>
            <a:off x="838200" y="4813300"/>
            <a:ext cx="1718733" cy="1244600"/>
          </a:xfrm>
        </p:spPr>
        <p:txBody>
          <a:bodyPr/>
          <a:lstStyle/>
          <a:p>
            <a:pPr lvl="0"/>
            <a:r>
              <a:rPr lang="en-US" dirty="0"/>
              <a:t>Click to edit Master text styles</a:t>
            </a:r>
          </a:p>
        </p:txBody>
      </p:sp>
      <p:sp>
        <p:nvSpPr>
          <p:cNvPr id="11" name="Text Placeholder 10"/>
          <p:cNvSpPr>
            <a:spLocks noGrp="1"/>
          </p:cNvSpPr>
          <p:nvPr>
            <p:ph type="body" sz="quarter" idx="16"/>
          </p:nvPr>
        </p:nvSpPr>
        <p:spPr>
          <a:xfrm>
            <a:off x="2980267" y="2008188"/>
            <a:ext cx="8373533" cy="1244600"/>
          </a:xfrm>
        </p:spPr>
        <p:txBody>
          <a:bodyPr/>
          <a:lstStyle>
            <a:lvl1pPr marL="0" indent="0" algn="ctr">
              <a:buNone/>
              <a:defRPr/>
            </a:lvl1pPr>
          </a:lstStyle>
          <a:p>
            <a:pPr lvl="0"/>
            <a:endParaRPr lang="en-US" dirty="0"/>
          </a:p>
          <a:p>
            <a:pPr lvl="0"/>
            <a:r>
              <a:rPr lang="en-US" dirty="0"/>
              <a:t>Click to edit Master text styles</a:t>
            </a:r>
          </a:p>
        </p:txBody>
      </p:sp>
      <p:sp>
        <p:nvSpPr>
          <p:cNvPr id="12" name="Text Placeholder 10"/>
          <p:cNvSpPr>
            <a:spLocks noGrp="1"/>
          </p:cNvSpPr>
          <p:nvPr>
            <p:ph type="body" sz="quarter" idx="17"/>
          </p:nvPr>
        </p:nvSpPr>
        <p:spPr>
          <a:xfrm>
            <a:off x="2980267" y="3422650"/>
            <a:ext cx="8373533" cy="1244600"/>
          </a:xfrm>
        </p:spPr>
        <p:txBody>
          <a:bodyPr/>
          <a:lstStyle>
            <a:lvl1pPr marL="0" indent="0" algn="ctr">
              <a:buNone/>
              <a:defRPr/>
            </a:lvl1pPr>
          </a:lstStyle>
          <a:p>
            <a:pPr lvl="0"/>
            <a:endParaRPr lang="en-US" dirty="0"/>
          </a:p>
          <a:p>
            <a:pPr lvl="0"/>
            <a:r>
              <a:rPr lang="en-US" dirty="0"/>
              <a:t>Click to edit Master text styles</a:t>
            </a:r>
          </a:p>
        </p:txBody>
      </p:sp>
      <p:sp>
        <p:nvSpPr>
          <p:cNvPr id="13" name="Text Placeholder 10"/>
          <p:cNvSpPr>
            <a:spLocks noGrp="1"/>
          </p:cNvSpPr>
          <p:nvPr>
            <p:ph type="body" sz="quarter" idx="18"/>
          </p:nvPr>
        </p:nvSpPr>
        <p:spPr>
          <a:xfrm>
            <a:off x="2980267" y="4813300"/>
            <a:ext cx="8373533" cy="1244600"/>
          </a:xfrm>
        </p:spPr>
        <p:txBody>
          <a:bodyPr/>
          <a:lstStyle>
            <a:lvl1pPr marL="0" indent="0" algn="ctr">
              <a:buNone/>
              <a:defRPr/>
            </a:lvl1pPr>
          </a:lstStyle>
          <a:p>
            <a:pPr lvl="0"/>
            <a:endParaRPr lang="en-US" dirty="0"/>
          </a:p>
          <a:p>
            <a:pPr lvl="0"/>
            <a:r>
              <a:rPr lang="en-US" dirty="0"/>
              <a:t>Click to edit Master text styles</a:t>
            </a:r>
          </a:p>
        </p:txBody>
      </p:sp>
      <p:sp>
        <p:nvSpPr>
          <p:cNvPr id="10" name="Picture Placeholder 9"/>
          <p:cNvSpPr>
            <a:spLocks noGrp="1"/>
          </p:cNvSpPr>
          <p:nvPr>
            <p:ph type="pic" sz="quarter" idx="19"/>
          </p:nvPr>
        </p:nvSpPr>
        <p:spPr>
          <a:xfrm>
            <a:off x="0" y="0"/>
            <a:ext cx="12192000" cy="838200"/>
          </a:xfrm>
        </p:spPr>
        <p:txBody>
          <a:bodyPr/>
          <a:lstStyle/>
          <a:p>
            <a:endParaRPr lang="en-US"/>
          </a:p>
        </p:txBody>
      </p:sp>
    </p:spTree>
    <p:extLst>
      <p:ext uri="{BB962C8B-B14F-4D97-AF65-F5344CB8AC3E}">
        <p14:creationId xmlns:p14="http://schemas.microsoft.com/office/powerpoint/2010/main" val="6680840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1127521"/>
            <a:ext cx="10515600" cy="852489"/>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8/9/2019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8" name="Text Placeholder 6"/>
          <p:cNvSpPr>
            <a:spLocks noGrp="1"/>
          </p:cNvSpPr>
          <p:nvPr>
            <p:ph type="body" sz="quarter" idx="14"/>
          </p:nvPr>
        </p:nvSpPr>
        <p:spPr>
          <a:xfrm>
            <a:off x="838200" y="2564210"/>
            <a:ext cx="3200400" cy="1244600"/>
          </a:xfrm>
        </p:spPr>
        <p:txBody>
          <a:bodyPr anchor="ctr"/>
          <a:lstStyle>
            <a:lvl1pPr marL="0" indent="0" algn="ctr">
              <a:buNone/>
              <a:defRPr/>
            </a:lvl1pPr>
          </a:lstStyle>
          <a:p>
            <a:pPr lvl="0"/>
            <a:r>
              <a:rPr lang="en-US" dirty="0"/>
              <a:t>Click to edit Master text styles</a:t>
            </a:r>
          </a:p>
        </p:txBody>
      </p:sp>
      <p:sp>
        <p:nvSpPr>
          <p:cNvPr id="9" name="Text Placeholder 6"/>
          <p:cNvSpPr>
            <a:spLocks noGrp="1"/>
          </p:cNvSpPr>
          <p:nvPr>
            <p:ph type="body" sz="quarter" idx="15"/>
          </p:nvPr>
        </p:nvSpPr>
        <p:spPr>
          <a:xfrm>
            <a:off x="838200" y="4598391"/>
            <a:ext cx="3200400" cy="1244600"/>
          </a:xfrm>
        </p:spPr>
        <p:txBody>
          <a:bodyPr anchor="ctr"/>
          <a:lstStyle>
            <a:lvl1pPr marL="0" indent="0" algn="ctr">
              <a:buNone/>
              <a:defRPr/>
            </a:lvl1pPr>
          </a:lstStyle>
          <a:p>
            <a:pPr lvl="0"/>
            <a:r>
              <a:rPr lang="en-US" dirty="0"/>
              <a:t>Click to edit Master text styles</a:t>
            </a:r>
          </a:p>
        </p:txBody>
      </p:sp>
      <p:sp>
        <p:nvSpPr>
          <p:cNvPr id="12" name="Text Placeholder 10"/>
          <p:cNvSpPr>
            <a:spLocks noGrp="1"/>
          </p:cNvSpPr>
          <p:nvPr>
            <p:ph type="body" sz="quarter" idx="17"/>
          </p:nvPr>
        </p:nvSpPr>
        <p:spPr>
          <a:xfrm>
            <a:off x="5096933" y="2309020"/>
            <a:ext cx="6256867" cy="1754980"/>
          </a:xfrm>
        </p:spPr>
        <p:txBody>
          <a:bodyPr/>
          <a:lstStyle>
            <a:lvl1pPr marL="0" indent="0" algn="ctr">
              <a:buNone/>
              <a:defRPr/>
            </a:lvl1pPr>
          </a:lstStyle>
          <a:p>
            <a:pPr lvl="0"/>
            <a:endParaRPr lang="en-US" dirty="0"/>
          </a:p>
          <a:p>
            <a:pPr lvl="0"/>
            <a:r>
              <a:rPr lang="en-US" dirty="0"/>
              <a:t>Click to edit Master text styles</a:t>
            </a:r>
          </a:p>
        </p:txBody>
      </p:sp>
      <p:sp>
        <p:nvSpPr>
          <p:cNvPr id="13" name="Text Placeholder 10"/>
          <p:cNvSpPr>
            <a:spLocks noGrp="1"/>
          </p:cNvSpPr>
          <p:nvPr>
            <p:ph type="body" sz="quarter" idx="18"/>
          </p:nvPr>
        </p:nvSpPr>
        <p:spPr>
          <a:xfrm>
            <a:off x="5096933" y="4332685"/>
            <a:ext cx="6256867" cy="1776015"/>
          </a:xfrm>
        </p:spPr>
        <p:txBody>
          <a:bodyPr/>
          <a:lstStyle>
            <a:lvl1pPr marL="0" indent="0" algn="ctr">
              <a:buNone/>
              <a:defRPr/>
            </a:lvl1pPr>
          </a:lstStyle>
          <a:p>
            <a:pPr lvl="0"/>
            <a:endParaRPr lang="en-US" dirty="0"/>
          </a:p>
          <a:p>
            <a:pPr lvl="0"/>
            <a:r>
              <a:rPr lang="en-US" dirty="0"/>
              <a:t>Click to edit Master text styles</a:t>
            </a:r>
          </a:p>
        </p:txBody>
      </p:sp>
    </p:spTree>
    <p:extLst>
      <p:ext uri="{BB962C8B-B14F-4D97-AF65-F5344CB8AC3E}">
        <p14:creationId xmlns:p14="http://schemas.microsoft.com/office/powerpoint/2010/main" val="19504411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8/9/2019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7" name="Text Placeholder 6"/>
          <p:cNvSpPr>
            <a:spLocks noGrp="1"/>
          </p:cNvSpPr>
          <p:nvPr>
            <p:ph type="body" sz="quarter" idx="13"/>
          </p:nvPr>
        </p:nvSpPr>
        <p:spPr>
          <a:xfrm>
            <a:off x="4762500" y="2159000"/>
            <a:ext cx="2870200" cy="1701800"/>
          </a:xfrm>
        </p:spPr>
        <p:txBody>
          <a:bodyPr/>
          <a:lstStyle>
            <a:lvl1pPr marL="0" indent="0" algn="ctr">
              <a:buNone/>
              <a:defRPr/>
            </a:lvl1pPr>
          </a:lstStyle>
          <a:p>
            <a:pPr lvl="0"/>
            <a:r>
              <a:rPr lang="en-US" dirty="0"/>
              <a:t>Click to edit Master text styles</a:t>
            </a:r>
          </a:p>
        </p:txBody>
      </p:sp>
      <p:sp>
        <p:nvSpPr>
          <p:cNvPr id="8" name="Text Placeholder 6"/>
          <p:cNvSpPr>
            <a:spLocks noGrp="1"/>
          </p:cNvSpPr>
          <p:nvPr>
            <p:ph type="body" sz="quarter" idx="14"/>
          </p:nvPr>
        </p:nvSpPr>
        <p:spPr>
          <a:xfrm>
            <a:off x="6718300" y="4295775"/>
            <a:ext cx="2870200" cy="1701800"/>
          </a:xfrm>
        </p:spPr>
        <p:txBody>
          <a:bodyPr/>
          <a:lstStyle>
            <a:lvl1pPr marL="0" indent="0" algn="ctr">
              <a:buNone/>
              <a:defRPr/>
            </a:lvl1pPr>
          </a:lstStyle>
          <a:p>
            <a:pPr lvl="0"/>
            <a:r>
              <a:rPr lang="en-US" dirty="0"/>
              <a:t>Click to edit Master text styles</a:t>
            </a:r>
          </a:p>
        </p:txBody>
      </p:sp>
      <p:sp>
        <p:nvSpPr>
          <p:cNvPr id="9" name="Text Placeholder 6"/>
          <p:cNvSpPr>
            <a:spLocks noGrp="1"/>
          </p:cNvSpPr>
          <p:nvPr>
            <p:ph type="body" sz="quarter" idx="15"/>
          </p:nvPr>
        </p:nvSpPr>
        <p:spPr>
          <a:xfrm>
            <a:off x="2908300" y="4330700"/>
            <a:ext cx="2870200" cy="1701800"/>
          </a:xfrm>
        </p:spPr>
        <p:txBody>
          <a:bodyPr/>
          <a:lstStyle>
            <a:lvl1pPr marL="0" indent="0" algn="ctr">
              <a:buNone/>
              <a:defRPr/>
            </a:lvl1pPr>
          </a:lstStyle>
          <a:p>
            <a:pPr lvl="0"/>
            <a:r>
              <a:rPr lang="en-US" dirty="0"/>
              <a:t>Click to edit Master text styles</a:t>
            </a:r>
          </a:p>
        </p:txBody>
      </p:sp>
      <p:sp>
        <p:nvSpPr>
          <p:cNvPr id="10" name="Text Placeholder 6"/>
          <p:cNvSpPr>
            <a:spLocks noGrp="1"/>
          </p:cNvSpPr>
          <p:nvPr>
            <p:ph type="body" sz="quarter" idx="16"/>
          </p:nvPr>
        </p:nvSpPr>
        <p:spPr>
          <a:xfrm>
            <a:off x="914400" y="2159000"/>
            <a:ext cx="2870200" cy="1701800"/>
          </a:xfrm>
        </p:spPr>
        <p:txBody>
          <a:bodyPr/>
          <a:lstStyle>
            <a:lvl1pPr marL="0" indent="0" algn="ctr">
              <a:buNone/>
              <a:defRPr/>
            </a:lvl1pPr>
          </a:lstStyle>
          <a:p>
            <a:pPr lvl="0"/>
            <a:r>
              <a:rPr lang="en-US" dirty="0"/>
              <a:t>Click to edit Master text styles</a:t>
            </a:r>
          </a:p>
        </p:txBody>
      </p:sp>
      <p:sp>
        <p:nvSpPr>
          <p:cNvPr id="11" name="Text Placeholder 6"/>
          <p:cNvSpPr>
            <a:spLocks noGrp="1"/>
          </p:cNvSpPr>
          <p:nvPr>
            <p:ph type="body" sz="quarter" idx="17"/>
          </p:nvPr>
        </p:nvSpPr>
        <p:spPr>
          <a:xfrm>
            <a:off x="8610600" y="2159000"/>
            <a:ext cx="2870200" cy="1701800"/>
          </a:xfrm>
        </p:spPr>
        <p:txBody>
          <a:bodyPr/>
          <a:lstStyle>
            <a:lvl1pPr marL="0" indent="0" algn="ctr">
              <a:buNone/>
              <a:defRPr/>
            </a:lvl1pPr>
          </a:lstStyle>
          <a:p>
            <a:pPr lvl="0"/>
            <a:r>
              <a:rPr lang="en-US" dirty="0"/>
              <a:t>Click to edit Master text styles</a:t>
            </a:r>
          </a:p>
        </p:txBody>
      </p:sp>
    </p:spTree>
    <p:extLst>
      <p:ext uri="{BB962C8B-B14F-4D97-AF65-F5344CB8AC3E}">
        <p14:creationId xmlns:p14="http://schemas.microsoft.com/office/powerpoint/2010/main" val="25966187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8/9/2019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12" name="Picture Placeholder 11"/>
          <p:cNvSpPr>
            <a:spLocks noGrp="1"/>
          </p:cNvSpPr>
          <p:nvPr>
            <p:ph type="pic" sz="quarter" idx="13"/>
          </p:nvPr>
        </p:nvSpPr>
        <p:spPr>
          <a:xfrm>
            <a:off x="838200" y="2032000"/>
            <a:ext cx="4055533" cy="3975100"/>
          </a:xfrm>
        </p:spPr>
        <p:txBody>
          <a:bodyPr/>
          <a:lstStyle/>
          <a:p>
            <a:endParaRPr lang="en-US"/>
          </a:p>
        </p:txBody>
      </p:sp>
      <p:sp>
        <p:nvSpPr>
          <p:cNvPr id="14" name="Text Placeholder 13"/>
          <p:cNvSpPr>
            <a:spLocks noGrp="1"/>
          </p:cNvSpPr>
          <p:nvPr>
            <p:ph type="body" sz="quarter" idx="14"/>
          </p:nvPr>
        </p:nvSpPr>
        <p:spPr>
          <a:xfrm>
            <a:off x="6502400" y="2032000"/>
            <a:ext cx="4572000" cy="3975100"/>
          </a:xfrm>
        </p:spPr>
        <p:txBody>
          <a:bodyPr anchor="ctr"/>
          <a:lstStyle>
            <a:lvl1pPr marL="0" indent="0" algn="ctr">
              <a:buNone/>
              <a:defRPr/>
            </a:lvl1pPr>
          </a:lstStyle>
          <a:p>
            <a:pPr lvl="0"/>
            <a:r>
              <a:rPr lang="en-US" dirty="0"/>
              <a:t>Click to edit Master text styles</a:t>
            </a:r>
          </a:p>
        </p:txBody>
      </p:sp>
    </p:spTree>
    <p:extLst>
      <p:ext uri="{BB962C8B-B14F-4D97-AF65-F5344CB8AC3E}">
        <p14:creationId xmlns:p14="http://schemas.microsoft.com/office/powerpoint/2010/main" val="29971219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ey person nam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8/9/2019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12" name="Picture Placeholder 11"/>
          <p:cNvSpPr>
            <a:spLocks noGrp="1"/>
          </p:cNvSpPr>
          <p:nvPr>
            <p:ph type="pic" sz="quarter" idx="13"/>
          </p:nvPr>
        </p:nvSpPr>
        <p:spPr>
          <a:xfrm>
            <a:off x="838200" y="2032000"/>
            <a:ext cx="4055533" cy="2933700"/>
          </a:xfrm>
        </p:spPr>
        <p:txBody>
          <a:bodyPr/>
          <a:lstStyle/>
          <a:p>
            <a:endParaRPr lang="en-US"/>
          </a:p>
        </p:txBody>
      </p:sp>
      <p:sp>
        <p:nvSpPr>
          <p:cNvPr id="14" name="Text Placeholder 13"/>
          <p:cNvSpPr>
            <a:spLocks noGrp="1"/>
          </p:cNvSpPr>
          <p:nvPr>
            <p:ph type="body" sz="quarter" idx="14"/>
          </p:nvPr>
        </p:nvSpPr>
        <p:spPr>
          <a:xfrm>
            <a:off x="6502400" y="2032000"/>
            <a:ext cx="4572000" cy="3975100"/>
          </a:xfrm>
        </p:spPr>
        <p:txBody>
          <a:bodyPr anchor="ctr"/>
          <a:lstStyle>
            <a:lvl1pPr marL="0" indent="0" algn="ctr">
              <a:buNone/>
              <a:defRPr/>
            </a:lvl1pPr>
          </a:lstStyle>
          <a:p>
            <a:pPr lvl="0"/>
            <a:r>
              <a:rPr lang="en-US" dirty="0"/>
              <a:t>Click to edit Master text styles</a:t>
            </a:r>
          </a:p>
        </p:txBody>
      </p:sp>
      <p:sp>
        <p:nvSpPr>
          <p:cNvPr id="7" name="Text Placeholder 6"/>
          <p:cNvSpPr>
            <a:spLocks noGrp="1"/>
          </p:cNvSpPr>
          <p:nvPr>
            <p:ph type="body" sz="quarter" idx="15"/>
          </p:nvPr>
        </p:nvSpPr>
        <p:spPr>
          <a:xfrm>
            <a:off x="838200" y="5499100"/>
            <a:ext cx="4157133" cy="508000"/>
          </a:xfrm>
        </p:spPr>
        <p:txBody>
          <a:bodyPr/>
          <a:lstStyle>
            <a:lvl5pPr marL="1371600" indent="0" algn="ctr">
              <a:buFontTx/>
              <a:buNone/>
              <a:defRPr/>
            </a:lvl5pPr>
          </a:lstStyle>
          <a:p>
            <a:pPr lvl="4"/>
            <a:endParaRPr lang="en-US" dirty="0"/>
          </a:p>
        </p:txBody>
      </p:sp>
    </p:spTree>
    <p:extLst>
      <p:ext uri="{BB962C8B-B14F-4D97-AF65-F5344CB8AC3E}">
        <p14:creationId xmlns:p14="http://schemas.microsoft.com/office/powerpoint/2010/main" val="25595030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earning target ">
    <p:spTree>
      <p:nvGrpSpPr>
        <p:cNvPr id="1" name=""/>
        <p:cNvGrpSpPr/>
        <p:nvPr/>
      </p:nvGrpSpPr>
      <p:grpSpPr>
        <a:xfrm>
          <a:off x="0" y="0"/>
          <a:ext cx="0" cy="0"/>
          <a:chOff x="0" y="0"/>
          <a:chExt cx="0" cy="0"/>
        </a:xfrm>
      </p:grpSpPr>
      <p:sp>
        <p:nvSpPr>
          <p:cNvPr id="2" name="Title 1"/>
          <p:cNvSpPr>
            <a:spLocks noGrp="1"/>
          </p:cNvSpPr>
          <p:nvPr>
            <p:ph type="title"/>
          </p:nvPr>
        </p:nvSpPr>
        <p:spPr>
          <a:solidFill>
            <a:srgbClr val="A02CA3"/>
          </a:solidFill>
        </p:spPr>
        <p:txBody>
          <a:bodyPr anchor="b">
            <a:normAutofit/>
          </a:bodyPr>
          <a:lstStyle>
            <a:lvl1pPr algn="l">
              <a:defRPr sz="2800">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8/9/2019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12" name="Picture Placeholder 11"/>
          <p:cNvSpPr>
            <a:spLocks noGrp="1"/>
          </p:cNvSpPr>
          <p:nvPr>
            <p:ph type="pic" sz="quarter" idx="13"/>
          </p:nvPr>
        </p:nvSpPr>
        <p:spPr>
          <a:xfrm>
            <a:off x="838200" y="2032000"/>
            <a:ext cx="4055533" cy="3975100"/>
          </a:xfrm>
        </p:spPr>
        <p:txBody>
          <a:bodyPr/>
          <a:lstStyle/>
          <a:p>
            <a:endParaRPr lang="en-US" dirty="0"/>
          </a:p>
        </p:txBody>
      </p:sp>
      <p:sp>
        <p:nvSpPr>
          <p:cNvPr id="14" name="Text Placeholder 13"/>
          <p:cNvSpPr>
            <a:spLocks noGrp="1"/>
          </p:cNvSpPr>
          <p:nvPr>
            <p:ph type="body" sz="quarter" idx="14"/>
          </p:nvPr>
        </p:nvSpPr>
        <p:spPr>
          <a:xfrm>
            <a:off x="6502400" y="2032000"/>
            <a:ext cx="4572000" cy="3975100"/>
          </a:xfrm>
        </p:spPr>
        <p:txBody>
          <a:bodyPr anchor="ctr"/>
          <a:lstStyle>
            <a:lvl1pPr marL="0" indent="0" algn="ctr">
              <a:buNone/>
              <a:defRPr/>
            </a:lvl1pPr>
          </a:lstStyle>
          <a:p>
            <a:pPr lvl="0"/>
            <a:r>
              <a:rPr lang="en-US" dirty="0"/>
              <a:t>Click to edit Master text styles</a:t>
            </a:r>
          </a:p>
        </p:txBody>
      </p:sp>
      <p:sp>
        <p:nvSpPr>
          <p:cNvPr id="7" name="Picture Placeholder 6"/>
          <p:cNvSpPr>
            <a:spLocks noGrp="1"/>
          </p:cNvSpPr>
          <p:nvPr>
            <p:ph type="pic" sz="quarter" idx="15"/>
          </p:nvPr>
        </p:nvSpPr>
        <p:spPr>
          <a:xfrm>
            <a:off x="838200" y="365126"/>
            <a:ext cx="1210733" cy="714375"/>
          </a:xfrm>
        </p:spPr>
        <p:txBody>
          <a:bodyPr/>
          <a:lstStyle>
            <a:lvl1pPr marL="0" indent="0">
              <a:buFontTx/>
              <a:buNone/>
              <a:defRPr/>
            </a:lvl1pPr>
          </a:lstStyle>
          <a:p>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5541" y="223596"/>
            <a:ext cx="1153259" cy="1241616"/>
          </a:xfrm>
          <a:prstGeom prst="rect">
            <a:avLst/>
          </a:prstGeom>
        </p:spPr>
      </p:pic>
    </p:spTree>
    <p:extLst>
      <p:ext uri="{BB962C8B-B14F-4D97-AF65-F5344CB8AC3E}">
        <p14:creationId xmlns:p14="http://schemas.microsoft.com/office/powerpoint/2010/main" val="21411831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odule open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8/9/2019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12" name="Picture Placeholder 11"/>
          <p:cNvSpPr>
            <a:spLocks noGrp="1"/>
          </p:cNvSpPr>
          <p:nvPr>
            <p:ph type="pic" sz="quarter" idx="13"/>
          </p:nvPr>
        </p:nvSpPr>
        <p:spPr>
          <a:xfrm>
            <a:off x="4275666" y="1968500"/>
            <a:ext cx="7755467" cy="3975100"/>
          </a:xfrm>
        </p:spPr>
        <p:txBody>
          <a:bodyPr/>
          <a:lstStyle/>
          <a:p>
            <a:endParaRPr lang="en-US" dirty="0"/>
          </a:p>
        </p:txBody>
      </p:sp>
      <p:sp>
        <p:nvSpPr>
          <p:cNvPr id="14" name="Text Placeholder 13"/>
          <p:cNvSpPr>
            <a:spLocks noGrp="1"/>
          </p:cNvSpPr>
          <p:nvPr>
            <p:ph type="body" sz="quarter" idx="14" hasCustomPrompt="1"/>
          </p:nvPr>
        </p:nvSpPr>
        <p:spPr>
          <a:xfrm>
            <a:off x="541867" y="101600"/>
            <a:ext cx="2844800" cy="5842000"/>
          </a:xfrm>
          <a:solidFill>
            <a:srgbClr val="A02CA3"/>
          </a:solidFill>
        </p:spPr>
        <p:txBody>
          <a:bodyPr anchor="ctr">
            <a:normAutofit/>
          </a:bodyPr>
          <a:lstStyle>
            <a:lvl1pPr marL="0" indent="0" algn="ctr">
              <a:buNone/>
              <a:defRPr sz="4400" baseline="0">
                <a:latin typeface="Arial" panose="020B0604020202020204" pitchFamily="34" charset="0"/>
                <a:cs typeface="Arial" panose="020B0604020202020204" pitchFamily="34" charset="0"/>
              </a:defRPr>
            </a:lvl1pPr>
          </a:lstStyle>
          <a:p>
            <a:pPr lvl="0"/>
            <a:r>
              <a:rPr lang="en-US" dirty="0"/>
              <a:t>Module#</a:t>
            </a:r>
          </a:p>
          <a:p>
            <a:pPr lvl="0"/>
            <a:r>
              <a:rPr lang="en-US" dirty="0"/>
              <a:t>Title of module</a:t>
            </a:r>
          </a:p>
        </p:txBody>
      </p:sp>
      <p:sp>
        <p:nvSpPr>
          <p:cNvPr id="7" name="Text Placeholder 6"/>
          <p:cNvSpPr>
            <a:spLocks noGrp="1"/>
          </p:cNvSpPr>
          <p:nvPr>
            <p:ph type="body" sz="quarter" idx="15" hasCustomPrompt="1"/>
          </p:nvPr>
        </p:nvSpPr>
        <p:spPr>
          <a:xfrm>
            <a:off x="999067" y="330200"/>
            <a:ext cx="11032067" cy="1409700"/>
          </a:xfrm>
          <a:solidFill>
            <a:srgbClr val="E7D9B1"/>
          </a:solidFill>
        </p:spPr>
        <p:txBody>
          <a:bodyPr anchor="ctr"/>
          <a:lstStyle>
            <a:lvl1pPr marL="0" indent="0">
              <a:buNone/>
              <a:defRPr>
                <a:latin typeface="Arial" panose="020B0604020202020204" pitchFamily="34" charset="0"/>
                <a:cs typeface="Arial" panose="020B0604020202020204" pitchFamily="34" charset="0"/>
              </a:defRPr>
            </a:lvl1pPr>
          </a:lstStyle>
          <a:p>
            <a:pPr lvl="0"/>
            <a:r>
              <a:rPr lang="en-US" dirty="0"/>
              <a:t>Learning Targets</a:t>
            </a:r>
          </a:p>
        </p:txBody>
      </p:sp>
    </p:spTree>
    <p:extLst>
      <p:ext uri="{BB962C8B-B14F-4D97-AF65-F5344CB8AC3E}">
        <p14:creationId xmlns:p14="http://schemas.microsoft.com/office/powerpoint/2010/main" val="3574244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8/9/2019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7" name="Text Placeholder 6"/>
          <p:cNvSpPr>
            <a:spLocks noGrp="1"/>
          </p:cNvSpPr>
          <p:nvPr>
            <p:ph type="body" sz="quarter" idx="13"/>
          </p:nvPr>
        </p:nvSpPr>
        <p:spPr>
          <a:xfrm>
            <a:off x="6896100" y="1881190"/>
            <a:ext cx="3429000" cy="2286000"/>
          </a:xfrm>
        </p:spPr>
        <p:txBody>
          <a:bodyPr>
            <a:normAutofit/>
          </a:bodyPr>
          <a:lstStyle>
            <a:lvl1pPr marL="0" indent="0" algn="ctr">
              <a:buNone/>
              <a:defRPr sz="3200"/>
            </a:lvl1pPr>
          </a:lstStyle>
          <a:p>
            <a:pPr lvl="0"/>
            <a:endParaRPr lang="en-US" dirty="0"/>
          </a:p>
          <a:p>
            <a:pPr lvl="0"/>
            <a:r>
              <a:rPr lang="en-US" dirty="0"/>
              <a:t>Click to edit Master text styles</a:t>
            </a:r>
          </a:p>
        </p:txBody>
      </p:sp>
      <p:sp>
        <p:nvSpPr>
          <p:cNvPr id="9" name="Picture Placeholder 8"/>
          <p:cNvSpPr>
            <a:spLocks noGrp="1"/>
          </p:cNvSpPr>
          <p:nvPr>
            <p:ph type="pic" sz="quarter" idx="14"/>
          </p:nvPr>
        </p:nvSpPr>
        <p:spPr>
          <a:xfrm>
            <a:off x="838200" y="1858170"/>
            <a:ext cx="3437467" cy="4305300"/>
          </a:xfrm>
        </p:spPr>
        <p:txBody>
          <a:bodyPr/>
          <a:lstStyle/>
          <a:p>
            <a:endParaRPr lang="en-US"/>
          </a:p>
        </p:txBody>
      </p:sp>
      <p:sp>
        <p:nvSpPr>
          <p:cNvPr id="11" name="Text Placeholder 10"/>
          <p:cNvSpPr>
            <a:spLocks noGrp="1"/>
          </p:cNvSpPr>
          <p:nvPr>
            <p:ph type="body" sz="quarter" idx="15"/>
          </p:nvPr>
        </p:nvSpPr>
        <p:spPr>
          <a:xfrm>
            <a:off x="6896100" y="4445000"/>
            <a:ext cx="3429000" cy="1549400"/>
          </a:xfrm>
        </p:spPr>
        <p:txBody>
          <a:bodyPr/>
          <a:lstStyle>
            <a:lvl1pPr marL="0" indent="0" algn="ctr">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spTree>
    <p:extLst>
      <p:ext uri="{BB962C8B-B14F-4D97-AF65-F5344CB8AC3E}">
        <p14:creationId xmlns:p14="http://schemas.microsoft.com/office/powerpoint/2010/main" val="2575521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1005681"/>
            <a:ext cx="10515600" cy="852489"/>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8/9/2019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7" name="Text Placeholder 6"/>
          <p:cNvSpPr>
            <a:spLocks noGrp="1"/>
          </p:cNvSpPr>
          <p:nvPr>
            <p:ph type="body" sz="quarter" idx="13"/>
          </p:nvPr>
        </p:nvSpPr>
        <p:spPr>
          <a:xfrm>
            <a:off x="838200" y="2007394"/>
            <a:ext cx="1718733" cy="1244600"/>
          </a:xfrm>
        </p:spPr>
        <p:txBody>
          <a:bodyPr/>
          <a:lstStyle/>
          <a:p>
            <a:pPr lvl="0"/>
            <a:r>
              <a:rPr lang="en-US" dirty="0"/>
              <a:t>Click to edit Master text styles</a:t>
            </a:r>
          </a:p>
        </p:txBody>
      </p:sp>
      <p:sp>
        <p:nvSpPr>
          <p:cNvPr id="8" name="Text Placeholder 6"/>
          <p:cNvSpPr>
            <a:spLocks noGrp="1"/>
          </p:cNvSpPr>
          <p:nvPr>
            <p:ph type="body" sz="quarter" idx="14"/>
          </p:nvPr>
        </p:nvSpPr>
        <p:spPr>
          <a:xfrm>
            <a:off x="838200" y="3419475"/>
            <a:ext cx="1718733" cy="1244600"/>
          </a:xfrm>
        </p:spPr>
        <p:txBody>
          <a:bodyPr/>
          <a:lstStyle/>
          <a:p>
            <a:pPr lvl="0"/>
            <a:r>
              <a:rPr lang="en-US" dirty="0"/>
              <a:t>Click to edit Master text styles</a:t>
            </a:r>
          </a:p>
        </p:txBody>
      </p:sp>
      <p:sp>
        <p:nvSpPr>
          <p:cNvPr id="9" name="Text Placeholder 6"/>
          <p:cNvSpPr>
            <a:spLocks noGrp="1"/>
          </p:cNvSpPr>
          <p:nvPr>
            <p:ph type="body" sz="quarter" idx="15"/>
          </p:nvPr>
        </p:nvSpPr>
        <p:spPr>
          <a:xfrm>
            <a:off x="838200" y="4813300"/>
            <a:ext cx="1718733" cy="1244600"/>
          </a:xfrm>
        </p:spPr>
        <p:txBody>
          <a:bodyPr/>
          <a:lstStyle/>
          <a:p>
            <a:pPr lvl="0"/>
            <a:r>
              <a:rPr lang="en-US" dirty="0"/>
              <a:t>Click to edit Master text styles</a:t>
            </a:r>
          </a:p>
        </p:txBody>
      </p:sp>
      <p:sp>
        <p:nvSpPr>
          <p:cNvPr id="11" name="Text Placeholder 10"/>
          <p:cNvSpPr>
            <a:spLocks noGrp="1"/>
          </p:cNvSpPr>
          <p:nvPr>
            <p:ph type="body" sz="quarter" idx="16"/>
          </p:nvPr>
        </p:nvSpPr>
        <p:spPr>
          <a:xfrm>
            <a:off x="2980267" y="2008188"/>
            <a:ext cx="8373533" cy="1244600"/>
          </a:xfrm>
        </p:spPr>
        <p:txBody>
          <a:bodyPr/>
          <a:lstStyle>
            <a:lvl1pPr marL="0" indent="0" algn="ctr">
              <a:buNone/>
              <a:defRPr/>
            </a:lvl1pPr>
          </a:lstStyle>
          <a:p>
            <a:pPr lvl="0"/>
            <a:endParaRPr lang="en-US" dirty="0"/>
          </a:p>
          <a:p>
            <a:pPr lvl="0"/>
            <a:r>
              <a:rPr lang="en-US" dirty="0"/>
              <a:t>Click to edit Master text styles</a:t>
            </a:r>
          </a:p>
        </p:txBody>
      </p:sp>
      <p:sp>
        <p:nvSpPr>
          <p:cNvPr id="12" name="Text Placeholder 10"/>
          <p:cNvSpPr>
            <a:spLocks noGrp="1"/>
          </p:cNvSpPr>
          <p:nvPr>
            <p:ph type="body" sz="quarter" idx="17"/>
          </p:nvPr>
        </p:nvSpPr>
        <p:spPr>
          <a:xfrm>
            <a:off x="2980267" y="3422650"/>
            <a:ext cx="8373533" cy="1244600"/>
          </a:xfrm>
        </p:spPr>
        <p:txBody>
          <a:bodyPr/>
          <a:lstStyle>
            <a:lvl1pPr marL="0" indent="0" algn="ctr">
              <a:buNone/>
              <a:defRPr/>
            </a:lvl1pPr>
          </a:lstStyle>
          <a:p>
            <a:pPr lvl="0"/>
            <a:endParaRPr lang="en-US" dirty="0"/>
          </a:p>
          <a:p>
            <a:pPr lvl="0"/>
            <a:r>
              <a:rPr lang="en-US" dirty="0"/>
              <a:t>Click to edit Master text styles</a:t>
            </a:r>
          </a:p>
        </p:txBody>
      </p:sp>
      <p:sp>
        <p:nvSpPr>
          <p:cNvPr id="13" name="Text Placeholder 10"/>
          <p:cNvSpPr>
            <a:spLocks noGrp="1"/>
          </p:cNvSpPr>
          <p:nvPr>
            <p:ph type="body" sz="quarter" idx="18"/>
          </p:nvPr>
        </p:nvSpPr>
        <p:spPr>
          <a:xfrm>
            <a:off x="2980267" y="4813300"/>
            <a:ext cx="8373533" cy="1244600"/>
          </a:xfrm>
        </p:spPr>
        <p:txBody>
          <a:bodyPr/>
          <a:lstStyle>
            <a:lvl1pPr marL="0" indent="0" algn="ctr">
              <a:buNone/>
              <a:defRPr/>
            </a:lvl1pPr>
          </a:lstStyle>
          <a:p>
            <a:pPr lvl="0"/>
            <a:endParaRPr lang="en-US" dirty="0"/>
          </a:p>
          <a:p>
            <a:pPr lvl="0"/>
            <a:r>
              <a:rPr lang="en-US" dirty="0"/>
              <a:t>Click to edit Master text styles</a:t>
            </a:r>
          </a:p>
        </p:txBody>
      </p:sp>
      <p:sp>
        <p:nvSpPr>
          <p:cNvPr id="10" name="Picture Placeholder 9"/>
          <p:cNvSpPr>
            <a:spLocks noGrp="1"/>
          </p:cNvSpPr>
          <p:nvPr>
            <p:ph type="pic" sz="quarter" idx="19"/>
          </p:nvPr>
        </p:nvSpPr>
        <p:spPr>
          <a:xfrm>
            <a:off x="0" y="0"/>
            <a:ext cx="12192000" cy="838200"/>
          </a:xfrm>
        </p:spPr>
        <p:txBody>
          <a:bodyPr/>
          <a:lstStyle/>
          <a:p>
            <a:endParaRPr lang="en-US"/>
          </a:p>
        </p:txBody>
      </p:sp>
    </p:spTree>
    <p:extLst>
      <p:ext uri="{BB962C8B-B14F-4D97-AF65-F5344CB8AC3E}">
        <p14:creationId xmlns:p14="http://schemas.microsoft.com/office/powerpoint/2010/main" val="35840241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09717CA3-2C9E-4D1A-B2D9-67AA8605FE6D}" type="datetimeFigureOut">
              <a:rPr lang="en-US" smtClean="0">
                <a:solidFill>
                  <a:prstClr val="black">
                    <a:tint val="75000"/>
                  </a:prstClr>
                </a:solidFill>
              </a:rPr>
              <a:pPr/>
              <a:t>8/9/2019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39214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09717CA3-2C9E-4D1A-B2D9-67AA8605FE6D}" type="datetimeFigureOut">
              <a:rPr lang="en-US" smtClean="0">
                <a:solidFill>
                  <a:prstClr val="black">
                    <a:tint val="75000"/>
                  </a:prstClr>
                </a:solidFill>
              </a:rPr>
              <a:pPr/>
              <a:t>8/9/2019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18063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09717CA3-2C9E-4D1A-B2D9-67AA8605FE6D}" type="datetimeFigureOut">
              <a:rPr lang="en-US" smtClean="0">
                <a:solidFill>
                  <a:prstClr val="black">
                    <a:tint val="75000"/>
                  </a:prstClr>
                </a:solidFill>
              </a:rPr>
              <a:pPr/>
              <a:t>8/9/2019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57054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8/9/2019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00582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717CA3-2C9E-4D1A-B2D9-67AA8605FE6D}" type="datetimeFigureOut">
              <a:rPr lang="en-US" smtClean="0">
                <a:solidFill>
                  <a:prstClr val="black">
                    <a:tint val="75000"/>
                  </a:prstClr>
                </a:solidFill>
              </a:rPr>
              <a:pPr/>
              <a:t>8/9/2019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6" name="Text Placeholder 5"/>
          <p:cNvSpPr>
            <a:spLocks noGrp="1"/>
          </p:cNvSpPr>
          <p:nvPr>
            <p:ph type="body" sz="quarter" idx="13"/>
          </p:nvPr>
        </p:nvSpPr>
        <p:spPr>
          <a:xfrm>
            <a:off x="660400" y="520700"/>
            <a:ext cx="10802112" cy="1325880"/>
          </a:xfrm>
          <a:solidFill>
            <a:srgbClr val="A02CA3"/>
          </a:solidFill>
        </p:spPr>
        <p:txBody>
          <a:bodyPr anchor="ctr">
            <a:normAutofit/>
          </a:bodyPr>
          <a:lstStyle>
            <a:lvl1pPr marL="0" indent="0">
              <a:buNone/>
              <a:defRPr sz="3300">
                <a:solidFill>
                  <a:schemeClr val="bg1"/>
                </a:solidFill>
              </a:defRPr>
            </a:lvl1pPr>
          </a:lstStyle>
          <a:p>
            <a:pPr lvl="0"/>
            <a:r>
              <a:rPr lang="en-US" dirty="0"/>
              <a:t>Click to edit Master text styles</a:t>
            </a:r>
          </a:p>
        </p:txBody>
      </p:sp>
      <p:sp>
        <p:nvSpPr>
          <p:cNvPr id="8" name="Text Placeholder 7"/>
          <p:cNvSpPr>
            <a:spLocks noGrp="1"/>
          </p:cNvSpPr>
          <p:nvPr>
            <p:ph type="body" sz="quarter" idx="14" hasCustomPrompt="1"/>
          </p:nvPr>
        </p:nvSpPr>
        <p:spPr>
          <a:xfrm>
            <a:off x="661162" y="1966094"/>
            <a:ext cx="10801351" cy="740060"/>
          </a:xfrm>
          <a:solidFill>
            <a:srgbClr val="D1EAF7"/>
          </a:solidFill>
        </p:spPr>
        <p:txBody>
          <a:bodyPr anchor="ctr"/>
          <a:lstStyle>
            <a:lvl1pPr marL="0" indent="0">
              <a:buFontTx/>
              <a:buNone/>
              <a:defRPr/>
            </a:lvl1pPr>
          </a:lstStyle>
          <a:p>
            <a:pPr lvl="0"/>
            <a:r>
              <a:rPr lang="en-US" dirty="0"/>
              <a:t>	Click to edit Master text styles</a:t>
            </a:r>
          </a:p>
        </p:txBody>
      </p:sp>
      <p:sp>
        <p:nvSpPr>
          <p:cNvPr id="12" name="Text Placeholder 7"/>
          <p:cNvSpPr>
            <a:spLocks noGrp="1"/>
          </p:cNvSpPr>
          <p:nvPr>
            <p:ph type="body" sz="quarter" idx="15" hasCustomPrompt="1"/>
          </p:nvPr>
        </p:nvSpPr>
        <p:spPr>
          <a:xfrm>
            <a:off x="660401" y="3296353"/>
            <a:ext cx="10801351" cy="740664"/>
          </a:xfrm>
          <a:solidFill>
            <a:srgbClr val="D1EAF7"/>
          </a:solidFill>
        </p:spPr>
        <p:txBody>
          <a:bodyPr anchor="ctr"/>
          <a:lstStyle>
            <a:lvl1pPr marL="0" indent="0">
              <a:buFontTx/>
              <a:buNone/>
              <a:defRPr/>
            </a:lvl1pPr>
          </a:lstStyle>
          <a:p>
            <a:pPr lvl="0"/>
            <a:r>
              <a:rPr lang="en-US" dirty="0"/>
              <a:t>	Click to edit Master text styles</a:t>
            </a:r>
          </a:p>
        </p:txBody>
      </p:sp>
      <p:sp>
        <p:nvSpPr>
          <p:cNvPr id="13" name="Text Placeholder 7"/>
          <p:cNvSpPr>
            <a:spLocks noGrp="1"/>
          </p:cNvSpPr>
          <p:nvPr>
            <p:ph type="body" sz="quarter" idx="16" hasCustomPrompt="1"/>
          </p:nvPr>
        </p:nvSpPr>
        <p:spPr>
          <a:xfrm>
            <a:off x="660401" y="4724752"/>
            <a:ext cx="10801351" cy="740664"/>
          </a:xfrm>
          <a:solidFill>
            <a:srgbClr val="D1EAF7"/>
          </a:solidFill>
        </p:spPr>
        <p:txBody>
          <a:bodyPr anchor="ctr"/>
          <a:lstStyle>
            <a:lvl1pPr marL="0" indent="0">
              <a:buFontTx/>
              <a:buNone/>
              <a:defRPr/>
            </a:lvl1pPr>
          </a:lstStyle>
          <a:p>
            <a:pPr lvl="0"/>
            <a:r>
              <a:rPr lang="en-US" dirty="0"/>
              <a:t>	Click to edit Master text styles</a:t>
            </a:r>
          </a:p>
        </p:txBody>
      </p:sp>
      <p:sp>
        <p:nvSpPr>
          <p:cNvPr id="5" name="Title 4">
            <a:extLst>
              <a:ext uri="{FF2B5EF4-FFF2-40B4-BE49-F238E27FC236}">
                <a16:creationId xmlns:a16="http://schemas.microsoft.com/office/drawing/2014/main" id="{EC8C68F5-4552-4211-8AAC-E03C9CE7FDD5}"/>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7343936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9717CA3-2C9E-4D1A-B2D9-67AA8605FE6D}" type="datetimeFigureOut">
              <a:rPr lang="en-US" smtClean="0">
                <a:solidFill>
                  <a:prstClr val="black">
                    <a:tint val="75000"/>
                  </a:prstClr>
                </a:solidFill>
              </a:rPr>
              <a:pPr/>
              <a:t>8/9/2019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30829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dirty="0"/>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9717CA3-2C9E-4D1A-B2D9-67AA8605FE6D}" type="datetimeFigureOut">
              <a:rPr lang="en-US" smtClean="0">
                <a:solidFill>
                  <a:prstClr val="black">
                    <a:tint val="75000"/>
                  </a:prstClr>
                </a:solidFill>
              </a:rPr>
              <a:pPr/>
              <a:t>8/9/2019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76183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9717CA3-2C9E-4D1A-B2D9-67AA8605FE6D}" type="datetimeFigureOut">
              <a:rPr lang="en-US" smtClean="0">
                <a:solidFill>
                  <a:prstClr val="black">
                    <a:tint val="75000"/>
                  </a:prstClr>
                </a:solidFill>
              </a:rPr>
              <a:pPr/>
              <a:t>8/9/2019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48942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9717CA3-2C9E-4D1A-B2D9-67AA8605FE6D}" type="datetimeFigureOut">
              <a:rPr lang="en-US" smtClean="0">
                <a:solidFill>
                  <a:prstClr val="black">
                    <a:tint val="75000"/>
                  </a:prstClr>
                </a:solidFill>
              </a:rPr>
              <a:pPr/>
              <a:t>8/9/2019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10441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A4071B1-5285-4C1E-8055-97E38FBB88E6}" type="datetimeFigureOut">
              <a:rPr lang="en-US" smtClean="0">
                <a:solidFill>
                  <a:prstClr val="black">
                    <a:tint val="75000"/>
                  </a:prstClr>
                </a:solidFill>
              </a:rPr>
              <a:pPr/>
              <a:t>8/9/2019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4628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1127521"/>
            <a:ext cx="10515600" cy="852489"/>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8/9/2019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8" name="Text Placeholder 6"/>
          <p:cNvSpPr>
            <a:spLocks noGrp="1"/>
          </p:cNvSpPr>
          <p:nvPr>
            <p:ph type="body" sz="quarter" idx="14"/>
          </p:nvPr>
        </p:nvSpPr>
        <p:spPr>
          <a:xfrm>
            <a:off x="838200" y="2564210"/>
            <a:ext cx="3200400" cy="1244600"/>
          </a:xfrm>
        </p:spPr>
        <p:txBody>
          <a:bodyPr anchor="ctr"/>
          <a:lstStyle>
            <a:lvl1pPr marL="0" indent="0" algn="ctr">
              <a:buNone/>
              <a:defRPr/>
            </a:lvl1pPr>
          </a:lstStyle>
          <a:p>
            <a:pPr lvl="0"/>
            <a:r>
              <a:rPr lang="en-US" dirty="0"/>
              <a:t>Click to edit Master text styles</a:t>
            </a:r>
          </a:p>
        </p:txBody>
      </p:sp>
      <p:sp>
        <p:nvSpPr>
          <p:cNvPr id="9" name="Text Placeholder 6"/>
          <p:cNvSpPr>
            <a:spLocks noGrp="1"/>
          </p:cNvSpPr>
          <p:nvPr>
            <p:ph type="body" sz="quarter" idx="15"/>
          </p:nvPr>
        </p:nvSpPr>
        <p:spPr>
          <a:xfrm>
            <a:off x="838200" y="4598391"/>
            <a:ext cx="3200400" cy="1244600"/>
          </a:xfrm>
        </p:spPr>
        <p:txBody>
          <a:bodyPr anchor="ctr"/>
          <a:lstStyle>
            <a:lvl1pPr marL="0" indent="0" algn="ctr">
              <a:buNone/>
              <a:defRPr/>
            </a:lvl1pPr>
          </a:lstStyle>
          <a:p>
            <a:pPr lvl="0"/>
            <a:r>
              <a:rPr lang="en-US" dirty="0"/>
              <a:t>Click to edit Master text styles</a:t>
            </a:r>
          </a:p>
        </p:txBody>
      </p:sp>
      <p:sp>
        <p:nvSpPr>
          <p:cNvPr id="12" name="Text Placeholder 10"/>
          <p:cNvSpPr>
            <a:spLocks noGrp="1"/>
          </p:cNvSpPr>
          <p:nvPr>
            <p:ph type="body" sz="quarter" idx="17"/>
          </p:nvPr>
        </p:nvSpPr>
        <p:spPr>
          <a:xfrm>
            <a:off x="5096933" y="2309020"/>
            <a:ext cx="6256867" cy="1754980"/>
          </a:xfrm>
        </p:spPr>
        <p:txBody>
          <a:bodyPr/>
          <a:lstStyle>
            <a:lvl1pPr marL="0" indent="0" algn="ctr">
              <a:buNone/>
              <a:defRPr/>
            </a:lvl1pPr>
          </a:lstStyle>
          <a:p>
            <a:pPr lvl="0"/>
            <a:endParaRPr lang="en-US" dirty="0"/>
          </a:p>
          <a:p>
            <a:pPr lvl="0"/>
            <a:r>
              <a:rPr lang="en-US" dirty="0"/>
              <a:t>Click to edit Master text styles</a:t>
            </a:r>
          </a:p>
        </p:txBody>
      </p:sp>
      <p:sp>
        <p:nvSpPr>
          <p:cNvPr id="13" name="Text Placeholder 10"/>
          <p:cNvSpPr>
            <a:spLocks noGrp="1"/>
          </p:cNvSpPr>
          <p:nvPr>
            <p:ph type="body" sz="quarter" idx="18"/>
          </p:nvPr>
        </p:nvSpPr>
        <p:spPr>
          <a:xfrm>
            <a:off x="5096933" y="4332685"/>
            <a:ext cx="6256867" cy="1776015"/>
          </a:xfrm>
        </p:spPr>
        <p:txBody>
          <a:bodyPr/>
          <a:lstStyle>
            <a:lvl1pPr marL="0" indent="0" algn="ctr">
              <a:buNone/>
              <a:defRPr/>
            </a:lvl1pPr>
          </a:lstStyle>
          <a:p>
            <a:pPr lvl="0"/>
            <a:endParaRPr lang="en-US" dirty="0"/>
          </a:p>
          <a:p>
            <a:pPr lvl="0"/>
            <a:r>
              <a:rPr lang="en-US" dirty="0"/>
              <a:t>Click to edit Master text styles</a:t>
            </a:r>
          </a:p>
        </p:txBody>
      </p:sp>
    </p:spTree>
    <p:extLst>
      <p:ext uri="{BB962C8B-B14F-4D97-AF65-F5344CB8AC3E}">
        <p14:creationId xmlns:p14="http://schemas.microsoft.com/office/powerpoint/2010/main" val="36366852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4071B1-5285-4C1E-8055-97E38FBB88E6}" type="datetimeFigureOut">
              <a:rPr lang="en-US" smtClean="0">
                <a:solidFill>
                  <a:prstClr val="black">
                    <a:tint val="75000"/>
                  </a:prstClr>
                </a:solidFill>
              </a:rPr>
              <a:pPr/>
              <a:t>8/9/2019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98275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4071B1-5285-4C1E-8055-97E38FBB88E6}" type="datetimeFigureOut">
              <a:rPr lang="en-US" smtClean="0">
                <a:solidFill>
                  <a:prstClr val="black">
                    <a:tint val="75000"/>
                  </a:prstClr>
                </a:solidFill>
              </a:rPr>
              <a:pPr/>
              <a:t>8/9/2019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04423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4071B1-5285-4C1E-8055-97E38FBB88E6}" type="datetimeFigureOut">
              <a:rPr lang="en-US" smtClean="0">
                <a:solidFill>
                  <a:prstClr val="black">
                    <a:tint val="75000"/>
                  </a:prstClr>
                </a:solidFill>
              </a:rPr>
              <a:pPr/>
              <a:t>8/9/2019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69994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4071B1-5285-4C1E-8055-97E38FBB88E6}" type="datetimeFigureOut">
              <a:rPr lang="en-US" smtClean="0">
                <a:solidFill>
                  <a:prstClr val="black">
                    <a:tint val="75000"/>
                  </a:prstClr>
                </a:solidFill>
              </a:rPr>
              <a:pPr/>
              <a:t>8/9/2019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04827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4071B1-5285-4C1E-8055-97E38FBB88E6}" type="datetimeFigureOut">
              <a:rPr lang="en-US" smtClean="0">
                <a:solidFill>
                  <a:prstClr val="black">
                    <a:tint val="75000"/>
                  </a:prstClr>
                </a:solidFill>
              </a:rPr>
              <a:pPr/>
              <a:t>8/9/2019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55222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4071B1-5285-4C1E-8055-97E38FBB88E6}" type="datetimeFigureOut">
              <a:rPr lang="en-US" smtClean="0">
                <a:solidFill>
                  <a:prstClr val="black">
                    <a:tint val="75000"/>
                  </a:prstClr>
                </a:solidFill>
              </a:rPr>
              <a:pPr/>
              <a:t>8/9/2019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47583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A4071B1-5285-4C1E-8055-97E38FBB88E6}" type="datetimeFigureOut">
              <a:rPr lang="en-US" smtClean="0">
                <a:solidFill>
                  <a:prstClr val="black">
                    <a:tint val="75000"/>
                  </a:prstClr>
                </a:solidFill>
              </a:rPr>
              <a:pPr/>
              <a:t>8/9/2019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26689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A4071B1-5285-4C1E-8055-97E38FBB88E6}" type="datetimeFigureOut">
              <a:rPr lang="en-US" smtClean="0">
                <a:solidFill>
                  <a:prstClr val="black">
                    <a:tint val="75000"/>
                  </a:prstClr>
                </a:solidFill>
              </a:rPr>
              <a:pPr/>
              <a:t>8/9/2019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79060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4071B1-5285-4C1E-8055-97E38FBB88E6}" type="datetimeFigureOut">
              <a:rPr lang="en-US" smtClean="0">
                <a:solidFill>
                  <a:prstClr val="black">
                    <a:tint val="75000"/>
                  </a:prstClr>
                </a:solidFill>
              </a:rPr>
              <a:pPr/>
              <a:t>8/9/2019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84039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4071B1-5285-4C1E-8055-97E38FBB88E6}" type="datetimeFigureOut">
              <a:rPr lang="en-US" smtClean="0">
                <a:solidFill>
                  <a:prstClr val="black">
                    <a:tint val="75000"/>
                  </a:prstClr>
                </a:solidFill>
              </a:rPr>
              <a:pPr/>
              <a:t>8/9/2019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4787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8/9/2019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7" name="Text Placeholder 6"/>
          <p:cNvSpPr>
            <a:spLocks noGrp="1"/>
          </p:cNvSpPr>
          <p:nvPr>
            <p:ph type="body" sz="quarter" idx="13"/>
          </p:nvPr>
        </p:nvSpPr>
        <p:spPr>
          <a:xfrm>
            <a:off x="4762500" y="2159000"/>
            <a:ext cx="2870200" cy="1701800"/>
          </a:xfrm>
        </p:spPr>
        <p:txBody>
          <a:bodyPr/>
          <a:lstStyle>
            <a:lvl1pPr marL="0" indent="0" algn="ctr">
              <a:buNone/>
              <a:defRPr/>
            </a:lvl1pPr>
          </a:lstStyle>
          <a:p>
            <a:pPr lvl="0"/>
            <a:r>
              <a:rPr lang="en-US" dirty="0"/>
              <a:t>Click to edit Master text styles</a:t>
            </a:r>
          </a:p>
        </p:txBody>
      </p:sp>
      <p:sp>
        <p:nvSpPr>
          <p:cNvPr id="8" name="Text Placeholder 6"/>
          <p:cNvSpPr>
            <a:spLocks noGrp="1"/>
          </p:cNvSpPr>
          <p:nvPr>
            <p:ph type="body" sz="quarter" idx="14"/>
          </p:nvPr>
        </p:nvSpPr>
        <p:spPr>
          <a:xfrm>
            <a:off x="6718300" y="4295775"/>
            <a:ext cx="2870200" cy="1701800"/>
          </a:xfrm>
        </p:spPr>
        <p:txBody>
          <a:bodyPr/>
          <a:lstStyle>
            <a:lvl1pPr marL="0" indent="0" algn="ctr">
              <a:buNone/>
              <a:defRPr/>
            </a:lvl1pPr>
          </a:lstStyle>
          <a:p>
            <a:pPr lvl="0"/>
            <a:r>
              <a:rPr lang="en-US" dirty="0"/>
              <a:t>Click to edit Master text styles</a:t>
            </a:r>
          </a:p>
        </p:txBody>
      </p:sp>
      <p:sp>
        <p:nvSpPr>
          <p:cNvPr id="9" name="Text Placeholder 6"/>
          <p:cNvSpPr>
            <a:spLocks noGrp="1"/>
          </p:cNvSpPr>
          <p:nvPr>
            <p:ph type="body" sz="quarter" idx="15"/>
          </p:nvPr>
        </p:nvSpPr>
        <p:spPr>
          <a:xfrm>
            <a:off x="2908300" y="4330700"/>
            <a:ext cx="2870200" cy="1701800"/>
          </a:xfrm>
        </p:spPr>
        <p:txBody>
          <a:bodyPr/>
          <a:lstStyle>
            <a:lvl1pPr marL="0" indent="0" algn="ctr">
              <a:buNone/>
              <a:defRPr/>
            </a:lvl1pPr>
          </a:lstStyle>
          <a:p>
            <a:pPr lvl="0"/>
            <a:r>
              <a:rPr lang="en-US" dirty="0"/>
              <a:t>Click to edit Master text styles</a:t>
            </a:r>
          </a:p>
        </p:txBody>
      </p:sp>
      <p:sp>
        <p:nvSpPr>
          <p:cNvPr id="10" name="Text Placeholder 6"/>
          <p:cNvSpPr>
            <a:spLocks noGrp="1"/>
          </p:cNvSpPr>
          <p:nvPr>
            <p:ph type="body" sz="quarter" idx="16"/>
          </p:nvPr>
        </p:nvSpPr>
        <p:spPr>
          <a:xfrm>
            <a:off x="914400" y="2159000"/>
            <a:ext cx="2870200" cy="1701800"/>
          </a:xfrm>
        </p:spPr>
        <p:txBody>
          <a:bodyPr/>
          <a:lstStyle>
            <a:lvl1pPr marL="0" indent="0" algn="ctr">
              <a:buNone/>
              <a:defRPr/>
            </a:lvl1pPr>
          </a:lstStyle>
          <a:p>
            <a:pPr lvl="0"/>
            <a:r>
              <a:rPr lang="en-US" dirty="0"/>
              <a:t>Click to edit Master text styles</a:t>
            </a:r>
          </a:p>
        </p:txBody>
      </p:sp>
      <p:sp>
        <p:nvSpPr>
          <p:cNvPr id="11" name="Text Placeholder 6"/>
          <p:cNvSpPr>
            <a:spLocks noGrp="1"/>
          </p:cNvSpPr>
          <p:nvPr>
            <p:ph type="body" sz="quarter" idx="17"/>
          </p:nvPr>
        </p:nvSpPr>
        <p:spPr>
          <a:xfrm>
            <a:off x="8610600" y="2159000"/>
            <a:ext cx="2870200" cy="1701800"/>
          </a:xfrm>
        </p:spPr>
        <p:txBody>
          <a:bodyPr/>
          <a:lstStyle>
            <a:lvl1pPr marL="0" indent="0" algn="ctr">
              <a:buNone/>
              <a:defRPr/>
            </a:lvl1pPr>
          </a:lstStyle>
          <a:p>
            <a:pPr lvl="0"/>
            <a:r>
              <a:rPr lang="en-US" dirty="0"/>
              <a:t>Click to edit Master text styles</a:t>
            </a:r>
          </a:p>
        </p:txBody>
      </p:sp>
    </p:spTree>
    <p:extLst>
      <p:ext uri="{BB962C8B-B14F-4D97-AF65-F5344CB8AC3E}">
        <p14:creationId xmlns:p14="http://schemas.microsoft.com/office/powerpoint/2010/main" val="23570172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p:txBody>
          <a:bodyPr/>
          <a:lstStyle/>
          <a:p>
            <a:fld id="{09717CA3-2C9E-4D1A-B2D9-67AA8605FE6D}" type="datetimeFigureOut">
              <a:rPr lang="en-US" smtClean="0">
                <a:solidFill>
                  <a:prstClr val="black">
                    <a:tint val="75000"/>
                  </a:prstClr>
                </a:solidFill>
              </a:rPr>
              <a:pPr/>
              <a:t>8/9/2019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27629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9717CA3-2C9E-4D1A-B2D9-67AA8605FE6D}" type="datetimeFigureOut">
              <a:rPr lang="en-US" smtClean="0">
                <a:solidFill>
                  <a:prstClr val="black">
                    <a:tint val="75000"/>
                  </a:prstClr>
                </a:solidFill>
              </a:rPr>
              <a:pPr/>
              <a:t>8/9/2019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67114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1005681"/>
            <a:ext cx="10515600" cy="852489"/>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8/9/2019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7" name="Text Placeholder 6"/>
          <p:cNvSpPr>
            <a:spLocks noGrp="1"/>
          </p:cNvSpPr>
          <p:nvPr>
            <p:ph type="body" sz="quarter" idx="13"/>
          </p:nvPr>
        </p:nvSpPr>
        <p:spPr>
          <a:xfrm>
            <a:off x="838200" y="2007394"/>
            <a:ext cx="1718733" cy="1244600"/>
          </a:xfrm>
        </p:spPr>
        <p:txBody>
          <a:bodyPr/>
          <a:lstStyle/>
          <a:p>
            <a:pPr lvl="0"/>
            <a:r>
              <a:rPr lang="en-US" dirty="0"/>
              <a:t>Click to edit Master text styles</a:t>
            </a:r>
          </a:p>
        </p:txBody>
      </p:sp>
      <p:sp>
        <p:nvSpPr>
          <p:cNvPr id="8" name="Text Placeholder 6"/>
          <p:cNvSpPr>
            <a:spLocks noGrp="1"/>
          </p:cNvSpPr>
          <p:nvPr>
            <p:ph type="body" sz="quarter" idx="14"/>
          </p:nvPr>
        </p:nvSpPr>
        <p:spPr>
          <a:xfrm>
            <a:off x="838200" y="3419475"/>
            <a:ext cx="1718733" cy="1244600"/>
          </a:xfrm>
        </p:spPr>
        <p:txBody>
          <a:bodyPr/>
          <a:lstStyle/>
          <a:p>
            <a:pPr lvl="0"/>
            <a:r>
              <a:rPr lang="en-US" dirty="0"/>
              <a:t>Click to edit Master text styles</a:t>
            </a:r>
          </a:p>
        </p:txBody>
      </p:sp>
      <p:sp>
        <p:nvSpPr>
          <p:cNvPr id="9" name="Text Placeholder 6"/>
          <p:cNvSpPr>
            <a:spLocks noGrp="1"/>
          </p:cNvSpPr>
          <p:nvPr>
            <p:ph type="body" sz="quarter" idx="15"/>
          </p:nvPr>
        </p:nvSpPr>
        <p:spPr>
          <a:xfrm>
            <a:off x="838200" y="4813300"/>
            <a:ext cx="1718733" cy="1244600"/>
          </a:xfrm>
        </p:spPr>
        <p:txBody>
          <a:bodyPr/>
          <a:lstStyle/>
          <a:p>
            <a:pPr lvl="0"/>
            <a:r>
              <a:rPr lang="en-US" dirty="0"/>
              <a:t>Click to edit Master text styles</a:t>
            </a:r>
          </a:p>
        </p:txBody>
      </p:sp>
      <p:sp>
        <p:nvSpPr>
          <p:cNvPr id="11" name="Text Placeholder 10"/>
          <p:cNvSpPr>
            <a:spLocks noGrp="1"/>
          </p:cNvSpPr>
          <p:nvPr>
            <p:ph type="body" sz="quarter" idx="16"/>
          </p:nvPr>
        </p:nvSpPr>
        <p:spPr>
          <a:xfrm>
            <a:off x="2980267" y="2008188"/>
            <a:ext cx="8373533" cy="1244600"/>
          </a:xfrm>
        </p:spPr>
        <p:txBody>
          <a:bodyPr/>
          <a:lstStyle>
            <a:lvl1pPr marL="0" indent="0" algn="ctr">
              <a:buNone/>
              <a:defRPr/>
            </a:lvl1pPr>
          </a:lstStyle>
          <a:p>
            <a:pPr lvl="0"/>
            <a:endParaRPr lang="en-US" dirty="0"/>
          </a:p>
          <a:p>
            <a:pPr lvl="0"/>
            <a:r>
              <a:rPr lang="en-US" dirty="0"/>
              <a:t>Click to edit Master text styles</a:t>
            </a:r>
          </a:p>
        </p:txBody>
      </p:sp>
      <p:sp>
        <p:nvSpPr>
          <p:cNvPr id="12" name="Text Placeholder 10"/>
          <p:cNvSpPr>
            <a:spLocks noGrp="1"/>
          </p:cNvSpPr>
          <p:nvPr>
            <p:ph type="body" sz="quarter" idx="17"/>
          </p:nvPr>
        </p:nvSpPr>
        <p:spPr>
          <a:xfrm>
            <a:off x="2980267" y="3422650"/>
            <a:ext cx="8373533" cy="1244600"/>
          </a:xfrm>
        </p:spPr>
        <p:txBody>
          <a:bodyPr/>
          <a:lstStyle>
            <a:lvl1pPr marL="0" indent="0" algn="ctr">
              <a:buNone/>
              <a:defRPr/>
            </a:lvl1pPr>
          </a:lstStyle>
          <a:p>
            <a:pPr lvl="0"/>
            <a:endParaRPr lang="en-US" dirty="0"/>
          </a:p>
          <a:p>
            <a:pPr lvl="0"/>
            <a:r>
              <a:rPr lang="en-US" dirty="0"/>
              <a:t>Click to edit Master text styles</a:t>
            </a:r>
          </a:p>
        </p:txBody>
      </p:sp>
      <p:sp>
        <p:nvSpPr>
          <p:cNvPr id="13" name="Text Placeholder 10"/>
          <p:cNvSpPr>
            <a:spLocks noGrp="1"/>
          </p:cNvSpPr>
          <p:nvPr>
            <p:ph type="body" sz="quarter" idx="18"/>
          </p:nvPr>
        </p:nvSpPr>
        <p:spPr>
          <a:xfrm>
            <a:off x="2980267" y="4813300"/>
            <a:ext cx="8373533" cy="1244600"/>
          </a:xfrm>
        </p:spPr>
        <p:txBody>
          <a:bodyPr/>
          <a:lstStyle>
            <a:lvl1pPr marL="0" indent="0" algn="ctr">
              <a:buNone/>
              <a:defRPr/>
            </a:lvl1pPr>
          </a:lstStyle>
          <a:p>
            <a:pPr lvl="0"/>
            <a:endParaRPr lang="en-US" dirty="0"/>
          </a:p>
          <a:p>
            <a:pPr lvl="0"/>
            <a:r>
              <a:rPr lang="en-US" dirty="0"/>
              <a:t>Click to edit Master text styles</a:t>
            </a:r>
          </a:p>
        </p:txBody>
      </p:sp>
      <p:sp>
        <p:nvSpPr>
          <p:cNvPr id="10" name="Picture Placeholder 9"/>
          <p:cNvSpPr>
            <a:spLocks noGrp="1"/>
          </p:cNvSpPr>
          <p:nvPr>
            <p:ph type="pic" sz="quarter" idx="19"/>
          </p:nvPr>
        </p:nvSpPr>
        <p:spPr>
          <a:xfrm>
            <a:off x="0" y="0"/>
            <a:ext cx="12192000" cy="838200"/>
          </a:xfrm>
        </p:spPr>
        <p:txBody>
          <a:bodyPr/>
          <a:lstStyle/>
          <a:p>
            <a:endParaRPr lang="en-US"/>
          </a:p>
        </p:txBody>
      </p:sp>
    </p:spTree>
    <p:extLst>
      <p:ext uri="{BB962C8B-B14F-4D97-AF65-F5344CB8AC3E}">
        <p14:creationId xmlns:p14="http://schemas.microsoft.com/office/powerpoint/2010/main" val="33733883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1127521"/>
            <a:ext cx="10515600" cy="852489"/>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8/9/2019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8" name="Text Placeholder 6"/>
          <p:cNvSpPr>
            <a:spLocks noGrp="1"/>
          </p:cNvSpPr>
          <p:nvPr>
            <p:ph type="body" sz="quarter" idx="14"/>
          </p:nvPr>
        </p:nvSpPr>
        <p:spPr>
          <a:xfrm>
            <a:off x="838200" y="2564210"/>
            <a:ext cx="3200400" cy="1244600"/>
          </a:xfrm>
        </p:spPr>
        <p:txBody>
          <a:bodyPr anchor="ctr"/>
          <a:lstStyle>
            <a:lvl1pPr marL="0" indent="0" algn="ctr">
              <a:buNone/>
              <a:defRPr/>
            </a:lvl1pPr>
          </a:lstStyle>
          <a:p>
            <a:pPr lvl="0"/>
            <a:r>
              <a:rPr lang="en-US" dirty="0"/>
              <a:t>Click to edit Master text styles</a:t>
            </a:r>
          </a:p>
        </p:txBody>
      </p:sp>
      <p:sp>
        <p:nvSpPr>
          <p:cNvPr id="9" name="Text Placeholder 6"/>
          <p:cNvSpPr>
            <a:spLocks noGrp="1"/>
          </p:cNvSpPr>
          <p:nvPr>
            <p:ph type="body" sz="quarter" idx="15"/>
          </p:nvPr>
        </p:nvSpPr>
        <p:spPr>
          <a:xfrm>
            <a:off x="838200" y="4598391"/>
            <a:ext cx="3200400" cy="1244600"/>
          </a:xfrm>
        </p:spPr>
        <p:txBody>
          <a:bodyPr anchor="ctr"/>
          <a:lstStyle>
            <a:lvl1pPr marL="0" indent="0" algn="ctr">
              <a:buNone/>
              <a:defRPr/>
            </a:lvl1pPr>
          </a:lstStyle>
          <a:p>
            <a:pPr lvl="0"/>
            <a:r>
              <a:rPr lang="en-US" dirty="0"/>
              <a:t>Click to edit Master text styles</a:t>
            </a:r>
          </a:p>
        </p:txBody>
      </p:sp>
      <p:sp>
        <p:nvSpPr>
          <p:cNvPr id="12" name="Text Placeholder 10"/>
          <p:cNvSpPr>
            <a:spLocks noGrp="1"/>
          </p:cNvSpPr>
          <p:nvPr>
            <p:ph type="body" sz="quarter" idx="17"/>
          </p:nvPr>
        </p:nvSpPr>
        <p:spPr>
          <a:xfrm>
            <a:off x="5096933" y="2309020"/>
            <a:ext cx="6256867" cy="1754980"/>
          </a:xfrm>
        </p:spPr>
        <p:txBody>
          <a:bodyPr/>
          <a:lstStyle>
            <a:lvl1pPr marL="0" indent="0" algn="ctr">
              <a:buNone/>
              <a:defRPr/>
            </a:lvl1pPr>
          </a:lstStyle>
          <a:p>
            <a:pPr lvl="0"/>
            <a:endParaRPr lang="en-US" dirty="0"/>
          </a:p>
          <a:p>
            <a:pPr lvl="0"/>
            <a:r>
              <a:rPr lang="en-US" dirty="0"/>
              <a:t>Click to edit Master text styles</a:t>
            </a:r>
          </a:p>
        </p:txBody>
      </p:sp>
      <p:sp>
        <p:nvSpPr>
          <p:cNvPr id="13" name="Text Placeholder 10"/>
          <p:cNvSpPr>
            <a:spLocks noGrp="1"/>
          </p:cNvSpPr>
          <p:nvPr>
            <p:ph type="body" sz="quarter" idx="18"/>
          </p:nvPr>
        </p:nvSpPr>
        <p:spPr>
          <a:xfrm>
            <a:off x="5096933" y="4332685"/>
            <a:ext cx="6256867" cy="1776015"/>
          </a:xfrm>
        </p:spPr>
        <p:txBody>
          <a:bodyPr/>
          <a:lstStyle>
            <a:lvl1pPr marL="0" indent="0" algn="ctr">
              <a:buNone/>
              <a:defRPr/>
            </a:lvl1pPr>
          </a:lstStyle>
          <a:p>
            <a:pPr lvl="0"/>
            <a:endParaRPr lang="en-US" dirty="0"/>
          </a:p>
          <a:p>
            <a:pPr lvl="0"/>
            <a:r>
              <a:rPr lang="en-US" dirty="0"/>
              <a:t>Click to edit Master text styles</a:t>
            </a:r>
          </a:p>
        </p:txBody>
      </p:sp>
    </p:spTree>
    <p:extLst>
      <p:ext uri="{BB962C8B-B14F-4D97-AF65-F5344CB8AC3E}">
        <p14:creationId xmlns:p14="http://schemas.microsoft.com/office/powerpoint/2010/main" val="5512176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8/9/2019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7" name="Text Placeholder 6"/>
          <p:cNvSpPr>
            <a:spLocks noGrp="1"/>
          </p:cNvSpPr>
          <p:nvPr>
            <p:ph type="body" sz="quarter" idx="13"/>
          </p:nvPr>
        </p:nvSpPr>
        <p:spPr>
          <a:xfrm>
            <a:off x="4762500" y="2159000"/>
            <a:ext cx="2870200" cy="1701800"/>
          </a:xfrm>
        </p:spPr>
        <p:txBody>
          <a:bodyPr/>
          <a:lstStyle>
            <a:lvl1pPr marL="0" indent="0" algn="ctr">
              <a:buNone/>
              <a:defRPr/>
            </a:lvl1pPr>
          </a:lstStyle>
          <a:p>
            <a:pPr lvl="0"/>
            <a:r>
              <a:rPr lang="en-US" dirty="0"/>
              <a:t>Click to edit Master text styles</a:t>
            </a:r>
          </a:p>
        </p:txBody>
      </p:sp>
      <p:sp>
        <p:nvSpPr>
          <p:cNvPr id="8" name="Text Placeholder 6"/>
          <p:cNvSpPr>
            <a:spLocks noGrp="1"/>
          </p:cNvSpPr>
          <p:nvPr>
            <p:ph type="body" sz="quarter" idx="14"/>
          </p:nvPr>
        </p:nvSpPr>
        <p:spPr>
          <a:xfrm>
            <a:off x="6718300" y="4295775"/>
            <a:ext cx="2870200" cy="1701800"/>
          </a:xfrm>
        </p:spPr>
        <p:txBody>
          <a:bodyPr/>
          <a:lstStyle>
            <a:lvl1pPr marL="0" indent="0" algn="ctr">
              <a:buNone/>
              <a:defRPr/>
            </a:lvl1pPr>
          </a:lstStyle>
          <a:p>
            <a:pPr lvl="0"/>
            <a:r>
              <a:rPr lang="en-US" dirty="0"/>
              <a:t>Click to edit Master text styles</a:t>
            </a:r>
          </a:p>
        </p:txBody>
      </p:sp>
      <p:sp>
        <p:nvSpPr>
          <p:cNvPr id="9" name="Text Placeholder 6"/>
          <p:cNvSpPr>
            <a:spLocks noGrp="1"/>
          </p:cNvSpPr>
          <p:nvPr>
            <p:ph type="body" sz="quarter" idx="15"/>
          </p:nvPr>
        </p:nvSpPr>
        <p:spPr>
          <a:xfrm>
            <a:off x="2908300" y="4330700"/>
            <a:ext cx="2870200" cy="1701800"/>
          </a:xfrm>
        </p:spPr>
        <p:txBody>
          <a:bodyPr/>
          <a:lstStyle>
            <a:lvl1pPr marL="0" indent="0" algn="ctr">
              <a:buNone/>
              <a:defRPr/>
            </a:lvl1pPr>
          </a:lstStyle>
          <a:p>
            <a:pPr lvl="0"/>
            <a:r>
              <a:rPr lang="en-US" dirty="0"/>
              <a:t>Click to edit Master text styles</a:t>
            </a:r>
          </a:p>
        </p:txBody>
      </p:sp>
      <p:sp>
        <p:nvSpPr>
          <p:cNvPr id="10" name="Text Placeholder 6"/>
          <p:cNvSpPr>
            <a:spLocks noGrp="1"/>
          </p:cNvSpPr>
          <p:nvPr>
            <p:ph type="body" sz="quarter" idx="16"/>
          </p:nvPr>
        </p:nvSpPr>
        <p:spPr>
          <a:xfrm>
            <a:off x="914400" y="2159000"/>
            <a:ext cx="2870200" cy="1701800"/>
          </a:xfrm>
        </p:spPr>
        <p:txBody>
          <a:bodyPr/>
          <a:lstStyle>
            <a:lvl1pPr marL="0" indent="0" algn="ctr">
              <a:buNone/>
              <a:defRPr/>
            </a:lvl1pPr>
          </a:lstStyle>
          <a:p>
            <a:pPr lvl="0"/>
            <a:r>
              <a:rPr lang="en-US" dirty="0"/>
              <a:t>Click to edit Master text styles</a:t>
            </a:r>
          </a:p>
        </p:txBody>
      </p:sp>
      <p:sp>
        <p:nvSpPr>
          <p:cNvPr id="11" name="Text Placeholder 6"/>
          <p:cNvSpPr>
            <a:spLocks noGrp="1"/>
          </p:cNvSpPr>
          <p:nvPr>
            <p:ph type="body" sz="quarter" idx="17"/>
          </p:nvPr>
        </p:nvSpPr>
        <p:spPr>
          <a:xfrm>
            <a:off x="8610600" y="2159000"/>
            <a:ext cx="2870200" cy="1701800"/>
          </a:xfrm>
        </p:spPr>
        <p:txBody>
          <a:bodyPr/>
          <a:lstStyle>
            <a:lvl1pPr marL="0" indent="0" algn="ctr">
              <a:buNone/>
              <a:defRPr/>
            </a:lvl1pPr>
          </a:lstStyle>
          <a:p>
            <a:pPr lvl="0"/>
            <a:r>
              <a:rPr lang="en-US" dirty="0"/>
              <a:t>Click to edit Master text styles</a:t>
            </a:r>
          </a:p>
        </p:txBody>
      </p:sp>
    </p:spTree>
    <p:extLst>
      <p:ext uri="{BB962C8B-B14F-4D97-AF65-F5344CB8AC3E}">
        <p14:creationId xmlns:p14="http://schemas.microsoft.com/office/powerpoint/2010/main" val="22141523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8/9/2019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12" name="Picture Placeholder 11"/>
          <p:cNvSpPr>
            <a:spLocks noGrp="1"/>
          </p:cNvSpPr>
          <p:nvPr>
            <p:ph type="pic" sz="quarter" idx="13"/>
          </p:nvPr>
        </p:nvSpPr>
        <p:spPr>
          <a:xfrm>
            <a:off x="838200" y="2032000"/>
            <a:ext cx="4055533" cy="3975100"/>
          </a:xfrm>
        </p:spPr>
        <p:txBody>
          <a:bodyPr/>
          <a:lstStyle/>
          <a:p>
            <a:endParaRPr lang="en-US"/>
          </a:p>
        </p:txBody>
      </p:sp>
      <p:sp>
        <p:nvSpPr>
          <p:cNvPr id="14" name="Text Placeholder 13"/>
          <p:cNvSpPr>
            <a:spLocks noGrp="1"/>
          </p:cNvSpPr>
          <p:nvPr>
            <p:ph type="body" sz="quarter" idx="14"/>
          </p:nvPr>
        </p:nvSpPr>
        <p:spPr>
          <a:xfrm>
            <a:off x="6502400" y="2032000"/>
            <a:ext cx="4572000" cy="3975100"/>
          </a:xfrm>
        </p:spPr>
        <p:txBody>
          <a:bodyPr anchor="ctr"/>
          <a:lstStyle>
            <a:lvl1pPr marL="0" indent="0" algn="ctr">
              <a:buNone/>
              <a:defRPr/>
            </a:lvl1pPr>
          </a:lstStyle>
          <a:p>
            <a:pPr lvl="0"/>
            <a:r>
              <a:rPr lang="en-US" dirty="0"/>
              <a:t>Click to edit Master text styles</a:t>
            </a:r>
          </a:p>
        </p:txBody>
      </p:sp>
    </p:spTree>
    <p:extLst>
      <p:ext uri="{BB962C8B-B14F-4D97-AF65-F5344CB8AC3E}">
        <p14:creationId xmlns:p14="http://schemas.microsoft.com/office/powerpoint/2010/main" val="2217016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key person nam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8/9/2019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12" name="Picture Placeholder 11"/>
          <p:cNvSpPr>
            <a:spLocks noGrp="1"/>
          </p:cNvSpPr>
          <p:nvPr>
            <p:ph type="pic" sz="quarter" idx="13"/>
          </p:nvPr>
        </p:nvSpPr>
        <p:spPr>
          <a:xfrm>
            <a:off x="838200" y="2032000"/>
            <a:ext cx="4055533" cy="2933700"/>
          </a:xfrm>
        </p:spPr>
        <p:txBody>
          <a:bodyPr/>
          <a:lstStyle/>
          <a:p>
            <a:endParaRPr lang="en-US"/>
          </a:p>
        </p:txBody>
      </p:sp>
      <p:sp>
        <p:nvSpPr>
          <p:cNvPr id="14" name="Text Placeholder 13"/>
          <p:cNvSpPr>
            <a:spLocks noGrp="1"/>
          </p:cNvSpPr>
          <p:nvPr>
            <p:ph type="body" sz="quarter" idx="14"/>
          </p:nvPr>
        </p:nvSpPr>
        <p:spPr>
          <a:xfrm>
            <a:off x="6502400" y="2032000"/>
            <a:ext cx="4572000" cy="3975100"/>
          </a:xfrm>
        </p:spPr>
        <p:txBody>
          <a:bodyPr anchor="ctr"/>
          <a:lstStyle>
            <a:lvl1pPr marL="0" indent="0" algn="ctr">
              <a:buNone/>
              <a:defRPr/>
            </a:lvl1pPr>
          </a:lstStyle>
          <a:p>
            <a:pPr lvl="0"/>
            <a:r>
              <a:rPr lang="en-US" dirty="0"/>
              <a:t>Click to edit Master text styles</a:t>
            </a:r>
          </a:p>
        </p:txBody>
      </p:sp>
      <p:sp>
        <p:nvSpPr>
          <p:cNvPr id="7" name="Text Placeholder 6"/>
          <p:cNvSpPr>
            <a:spLocks noGrp="1"/>
          </p:cNvSpPr>
          <p:nvPr>
            <p:ph type="body" sz="quarter" idx="15"/>
          </p:nvPr>
        </p:nvSpPr>
        <p:spPr>
          <a:xfrm>
            <a:off x="838200" y="5499100"/>
            <a:ext cx="4157133" cy="508000"/>
          </a:xfrm>
        </p:spPr>
        <p:txBody>
          <a:bodyPr/>
          <a:lstStyle>
            <a:lvl5pPr marL="1371600" indent="0" algn="ctr">
              <a:buFontTx/>
              <a:buNone/>
              <a:defRPr/>
            </a:lvl5pPr>
          </a:lstStyle>
          <a:p>
            <a:pPr lvl="4"/>
            <a:endParaRPr lang="en-US" dirty="0"/>
          </a:p>
        </p:txBody>
      </p:sp>
    </p:spTree>
    <p:extLst>
      <p:ext uri="{BB962C8B-B14F-4D97-AF65-F5344CB8AC3E}">
        <p14:creationId xmlns:p14="http://schemas.microsoft.com/office/powerpoint/2010/main" val="27915040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learning target ">
    <p:spTree>
      <p:nvGrpSpPr>
        <p:cNvPr id="1" name=""/>
        <p:cNvGrpSpPr/>
        <p:nvPr/>
      </p:nvGrpSpPr>
      <p:grpSpPr>
        <a:xfrm>
          <a:off x="0" y="0"/>
          <a:ext cx="0" cy="0"/>
          <a:chOff x="0" y="0"/>
          <a:chExt cx="0" cy="0"/>
        </a:xfrm>
      </p:grpSpPr>
      <p:sp>
        <p:nvSpPr>
          <p:cNvPr id="2" name="Title 1"/>
          <p:cNvSpPr>
            <a:spLocks noGrp="1"/>
          </p:cNvSpPr>
          <p:nvPr>
            <p:ph type="title"/>
          </p:nvPr>
        </p:nvSpPr>
        <p:spPr>
          <a:solidFill>
            <a:srgbClr val="A02CA3"/>
          </a:solidFill>
        </p:spPr>
        <p:txBody>
          <a:bodyPr anchor="b">
            <a:normAutofit/>
          </a:bodyPr>
          <a:lstStyle>
            <a:lvl1pPr algn="l">
              <a:defRPr sz="2800">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8/9/2019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12" name="Picture Placeholder 11"/>
          <p:cNvSpPr>
            <a:spLocks noGrp="1"/>
          </p:cNvSpPr>
          <p:nvPr>
            <p:ph type="pic" sz="quarter" idx="13"/>
          </p:nvPr>
        </p:nvSpPr>
        <p:spPr>
          <a:xfrm>
            <a:off x="838200" y="2032000"/>
            <a:ext cx="4055533" cy="3975100"/>
          </a:xfrm>
        </p:spPr>
        <p:txBody>
          <a:bodyPr/>
          <a:lstStyle/>
          <a:p>
            <a:endParaRPr lang="en-US" dirty="0"/>
          </a:p>
        </p:txBody>
      </p:sp>
      <p:sp>
        <p:nvSpPr>
          <p:cNvPr id="14" name="Text Placeholder 13"/>
          <p:cNvSpPr>
            <a:spLocks noGrp="1"/>
          </p:cNvSpPr>
          <p:nvPr>
            <p:ph type="body" sz="quarter" idx="14"/>
          </p:nvPr>
        </p:nvSpPr>
        <p:spPr>
          <a:xfrm>
            <a:off x="6502400" y="2032000"/>
            <a:ext cx="4572000" cy="3975100"/>
          </a:xfrm>
        </p:spPr>
        <p:txBody>
          <a:bodyPr anchor="ctr"/>
          <a:lstStyle>
            <a:lvl1pPr marL="0" indent="0" algn="ctr">
              <a:buNone/>
              <a:defRPr/>
            </a:lvl1pPr>
          </a:lstStyle>
          <a:p>
            <a:pPr lvl="0"/>
            <a:r>
              <a:rPr lang="en-US" dirty="0"/>
              <a:t>Click to edit Master text styles</a:t>
            </a:r>
          </a:p>
        </p:txBody>
      </p:sp>
      <p:sp>
        <p:nvSpPr>
          <p:cNvPr id="7" name="Picture Placeholder 6"/>
          <p:cNvSpPr>
            <a:spLocks noGrp="1"/>
          </p:cNvSpPr>
          <p:nvPr>
            <p:ph type="pic" sz="quarter" idx="15"/>
          </p:nvPr>
        </p:nvSpPr>
        <p:spPr>
          <a:xfrm>
            <a:off x="838200" y="365126"/>
            <a:ext cx="1210733" cy="714375"/>
          </a:xfrm>
        </p:spPr>
        <p:txBody>
          <a:bodyPr/>
          <a:lstStyle>
            <a:lvl1pPr marL="0" indent="0">
              <a:buFontTx/>
              <a:buNone/>
              <a:defRPr/>
            </a:lvl1pPr>
          </a:lstStyle>
          <a:p>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5541" y="223596"/>
            <a:ext cx="1153259" cy="1241616"/>
          </a:xfrm>
          <a:prstGeom prst="rect">
            <a:avLst/>
          </a:prstGeom>
        </p:spPr>
      </p:pic>
    </p:spTree>
    <p:extLst>
      <p:ext uri="{BB962C8B-B14F-4D97-AF65-F5344CB8AC3E}">
        <p14:creationId xmlns:p14="http://schemas.microsoft.com/office/powerpoint/2010/main" val="30854227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Module open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8/9/2019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12" name="Picture Placeholder 11"/>
          <p:cNvSpPr>
            <a:spLocks noGrp="1"/>
          </p:cNvSpPr>
          <p:nvPr>
            <p:ph type="pic" sz="quarter" idx="13"/>
          </p:nvPr>
        </p:nvSpPr>
        <p:spPr>
          <a:xfrm>
            <a:off x="4275666" y="1968500"/>
            <a:ext cx="7755467" cy="3975100"/>
          </a:xfrm>
        </p:spPr>
        <p:txBody>
          <a:bodyPr/>
          <a:lstStyle/>
          <a:p>
            <a:endParaRPr lang="en-US" dirty="0"/>
          </a:p>
        </p:txBody>
      </p:sp>
      <p:sp>
        <p:nvSpPr>
          <p:cNvPr id="14" name="Text Placeholder 13"/>
          <p:cNvSpPr>
            <a:spLocks noGrp="1"/>
          </p:cNvSpPr>
          <p:nvPr>
            <p:ph type="body" sz="quarter" idx="14" hasCustomPrompt="1"/>
          </p:nvPr>
        </p:nvSpPr>
        <p:spPr>
          <a:xfrm>
            <a:off x="541867" y="101600"/>
            <a:ext cx="2844800" cy="5842000"/>
          </a:xfrm>
          <a:solidFill>
            <a:srgbClr val="A02CA3"/>
          </a:solidFill>
        </p:spPr>
        <p:txBody>
          <a:bodyPr anchor="ctr">
            <a:normAutofit/>
          </a:bodyPr>
          <a:lstStyle>
            <a:lvl1pPr marL="0" indent="0" algn="ctr">
              <a:buNone/>
              <a:defRPr sz="4400" baseline="0">
                <a:latin typeface="Arial" panose="020B0604020202020204" pitchFamily="34" charset="0"/>
                <a:cs typeface="Arial" panose="020B0604020202020204" pitchFamily="34" charset="0"/>
              </a:defRPr>
            </a:lvl1pPr>
          </a:lstStyle>
          <a:p>
            <a:pPr lvl="0"/>
            <a:r>
              <a:rPr lang="en-US" dirty="0"/>
              <a:t>Module#</a:t>
            </a:r>
          </a:p>
          <a:p>
            <a:pPr lvl="0"/>
            <a:r>
              <a:rPr lang="en-US" dirty="0"/>
              <a:t>Title of module</a:t>
            </a:r>
          </a:p>
        </p:txBody>
      </p:sp>
      <p:sp>
        <p:nvSpPr>
          <p:cNvPr id="7" name="Text Placeholder 6"/>
          <p:cNvSpPr>
            <a:spLocks noGrp="1"/>
          </p:cNvSpPr>
          <p:nvPr>
            <p:ph type="body" sz="quarter" idx="15" hasCustomPrompt="1"/>
          </p:nvPr>
        </p:nvSpPr>
        <p:spPr>
          <a:xfrm>
            <a:off x="999067" y="330200"/>
            <a:ext cx="11032067" cy="1409700"/>
          </a:xfrm>
          <a:solidFill>
            <a:srgbClr val="E7D9B1"/>
          </a:solidFill>
        </p:spPr>
        <p:txBody>
          <a:bodyPr anchor="ctr"/>
          <a:lstStyle>
            <a:lvl1pPr marL="0" indent="0">
              <a:buNone/>
              <a:defRPr>
                <a:latin typeface="Arial" panose="020B0604020202020204" pitchFamily="34" charset="0"/>
                <a:cs typeface="Arial" panose="020B0604020202020204" pitchFamily="34" charset="0"/>
              </a:defRPr>
            </a:lvl1pPr>
          </a:lstStyle>
          <a:p>
            <a:pPr lvl="0"/>
            <a:r>
              <a:rPr lang="en-US" dirty="0"/>
              <a:t>Learning Targets</a:t>
            </a:r>
          </a:p>
        </p:txBody>
      </p:sp>
    </p:spTree>
    <p:extLst>
      <p:ext uri="{BB962C8B-B14F-4D97-AF65-F5344CB8AC3E}">
        <p14:creationId xmlns:p14="http://schemas.microsoft.com/office/powerpoint/2010/main" val="16720752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8/9/2019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7" name="Text Placeholder 6"/>
          <p:cNvSpPr>
            <a:spLocks noGrp="1"/>
          </p:cNvSpPr>
          <p:nvPr>
            <p:ph type="body" sz="quarter" idx="13"/>
          </p:nvPr>
        </p:nvSpPr>
        <p:spPr>
          <a:xfrm>
            <a:off x="6896100" y="1881190"/>
            <a:ext cx="3429000" cy="2286000"/>
          </a:xfrm>
        </p:spPr>
        <p:txBody>
          <a:bodyPr>
            <a:normAutofit/>
          </a:bodyPr>
          <a:lstStyle>
            <a:lvl1pPr marL="0" indent="0" algn="ctr">
              <a:buNone/>
              <a:defRPr sz="3200"/>
            </a:lvl1pPr>
          </a:lstStyle>
          <a:p>
            <a:pPr lvl="0"/>
            <a:endParaRPr lang="en-US" dirty="0"/>
          </a:p>
          <a:p>
            <a:pPr lvl="0"/>
            <a:r>
              <a:rPr lang="en-US" dirty="0"/>
              <a:t>Click to edit Master text styles</a:t>
            </a:r>
          </a:p>
        </p:txBody>
      </p:sp>
      <p:sp>
        <p:nvSpPr>
          <p:cNvPr id="9" name="Picture Placeholder 8"/>
          <p:cNvSpPr>
            <a:spLocks noGrp="1"/>
          </p:cNvSpPr>
          <p:nvPr>
            <p:ph type="pic" sz="quarter" idx="14"/>
          </p:nvPr>
        </p:nvSpPr>
        <p:spPr>
          <a:xfrm>
            <a:off x="838200" y="1858170"/>
            <a:ext cx="3437467" cy="4305300"/>
          </a:xfrm>
        </p:spPr>
        <p:txBody>
          <a:bodyPr/>
          <a:lstStyle/>
          <a:p>
            <a:endParaRPr lang="en-US"/>
          </a:p>
        </p:txBody>
      </p:sp>
      <p:sp>
        <p:nvSpPr>
          <p:cNvPr id="11" name="Text Placeholder 10"/>
          <p:cNvSpPr>
            <a:spLocks noGrp="1"/>
          </p:cNvSpPr>
          <p:nvPr>
            <p:ph type="body" sz="quarter" idx="15"/>
          </p:nvPr>
        </p:nvSpPr>
        <p:spPr>
          <a:xfrm>
            <a:off x="6896100" y="4445000"/>
            <a:ext cx="3429000" cy="1549400"/>
          </a:xfrm>
        </p:spPr>
        <p:txBody>
          <a:bodyPr/>
          <a:lstStyle>
            <a:lvl1pPr marL="0" indent="0" algn="ctr">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spTree>
    <p:extLst>
      <p:ext uri="{BB962C8B-B14F-4D97-AF65-F5344CB8AC3E}">
        <p14:creationId xmlns:p14="http://schemas.microsoft.com/office/powerpoint/2010/main" val="2107303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8/9/2019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12" name="Picture Placeholder 11"/>
          <p:cNvSpPr>
            <a:spLocks noGrp="1"/>
          </p:cNvSpPr>
          <p:nvPr>
            <p:ph type="pic" sz="quarter" idx="13"/>
          </p:nvPr>
        </p:nvSpPr>
        <p:spPr>
          <a:xfrm>
            <a:off x="838200" y="2032000"/>
            <a:ext cx="4055533" cy="3975100"/>
          </a:xfrm>
        </p:spPr>
        <p:txBody>
          <a:bodyPr/>
          <a:lstStyle/>
          <a:p>
            <a:endParaRPr lang="en-US"/>
          </a:p>
        </p:txBody>
      </p:sp>
      <p:sp>
        <p:nvSpPr>
          <p:cNvPr id="14" name="Text Placeholder 13"/>
          <p:cNvSpPr>
            <a:spLocks noGrp="1"/>
          </p:cNvSpPr>
          <p:nvPr>
            <p:ph type="body" sz="quarter" idx="14"/>
          </p:nvPr>
        </p:nvSpPr>
        <p:spPr>
          <a:xfrm>
            <a:off x="6502400" y="2032000"/>
            <a:ext cx="4572000" cy="3975100"/>
          </a:xfrm>
        </p:spPr>
        <p:txBody>
          <a:bodyPr anchor="ctr"/>
          <a:lstStyle>
            <a:lvl1pPr marL="0" indent="0" algn="ctr">
              <a:buNone/>
              <a:defRPr/>
            </a:lvl1pPr>
          </a:lstStyle>
          <a:p>
            <a:pPr lvl="0"/>
            <a:r>
              <a:rPr lang="en-US" dirty="0"/>
              <a:t>Click to edit Master text styles</a:t>
            </a:r>
          </a:p>
        </p:txBody>
      </p:sp>
    </p:spTree>
    <p:extLst>
      <p:ext uri="{BB962C8B-B14F-4D97-AF65-F5344CB8AC3E}">
        <p14:creationId xmlns:p14="http://schemas.microsoft.com/office/powerpoint/2010/main" val="17722827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09717CA3-2C9E-4D1A-B2D9-67AA8605FE6D}" type="datetimeFigureOut">
              <a:rPr lang="en-US" smtClean="0">
                <a:solidFill>
                  <a:prstClr val="black">
                    <a:tint val="75000"/>
                  </a:prstClr>
                </a:solidFill>
              </a:rPr>
              <a:pPr/>
              <a:t>8/9/2019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98702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09717CA3-2C9E-4D1A-B2D9-67AA8605FE6D}" type="datetimeFigureOut">
              <a:rPr lang="en-US" smtClean="0">
                <a:solidFill>
                  <a:prstClr val="black">
                    <a:tint val="75000"/>
                  </a:prstClr>
                </a:solidFill>
              </a:rPr>
              <a:pPr/>
              <a:t>8/9/2019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27264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09717CA3-2C9E-4D1A-B2D9-67AA8605FE6D}" type="datetimeFigureOut">
              <a:rPr lang="en-US" smtClean="0">
                <a:solidFill>
                  <a:prstClr val="black">
                    <a:tint val="75000"/>
                  </a:prstClr>
                </a:solidFill>
              </a:rPr>
              <a:pPr/>
              <a:t>8/9/2019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35132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8/9/2019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2570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717CA3-2C9E-4D1A-B2D9-67AA8605FE6D}" type="datetimeFigureOut">
              <a:rPr lang="en-US" smtClean="0">
                <a:solidFill>
                  <a:prstClr val="black">
                    <a:tint val="75000"/>
                  </a:prstClr>
                </a:solidFill>
              </a:rPr>
              <a:pPr/>
              <a:t>8/9/2019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6" name="Text Placeholder 5"/>
          <p:cNvSpPr>
            <a:spLocks noGrp="1"/>
          </p:cNvSpPr>
          <p:nvPr>
            <p:ph type="body" sz="quarter" idx="13"/>
          </p:nvPr>
        </p:nvSpPr>
        <p:spPr>
          <a:xfrm>
            <a:off x="660400" y="520700"/>
            <a:ext cx="10802112" cy="1325880"/>
          </a:xfrm>
          <a:solidFill>
            <a:srgbClr val="A02CA3"/>
          </a:solidFill>
        </p:spPr>
        <p:txBody>
          <a:bodyPr anchor="ctr">
            <a:normAutofit/>
          </a:bodyPr>
          <a:lstStyle>
            <a:lvl1pPr marL="0" indent="0">
              <a:buNone/>
              <a:defRPr sz="3300">
                <a:solidFill>
                  <a:schemeClr val="bg1"/>
                </a:solidFill>
              </a:defRPr>
            </a:lvl1pPr>
          </a:lstStyle>
          <a:p>
            <a:pPr lvl="0"/>
            <a:r>
              <a:rPr lang="en-US" dirty="0"/>
              <a:t>Click to edit Master text styles</a:t>
            </a:r>
          </a:p>
        </p:txBody>
      </p:sp>
      <p:sp>
        <p:nvSpPr>
          <p:cNvPr id="8" name="Text Placeholder 7"/>
          <p:cNvSpPr>
            <a:spLocks noGrp="1"/>
          </p:cNvSpPr>
          <p:nvPr>
            <p:ph type="body" sz="quarter" idx="14" hasCustomPrompt="1"/>
          </p:nvPr>
        </p:nvSpPr>
        <p:spPr>
          <a:xfrm>
            <a:off x="661162" y="1966094"/>
            <a:ext cx="10801351" cy="740060"/>
          </a:xfrm>
          <a:solidFill>
            <a:srgbClr val="D1EAF7"/>
          </a:solidFill>
        </p:spPr>
        <p:txBody>
          <a:bodyPr anchor="ctr"/>
          <a:lstStyle>
            <a:lvl1pPr marL="0" indent="0">
              <a:buFontTx/>
              <a:buNone/>
              <a:defRPr/>
            </a:lvl1pPr>
          </a:lstStyle>
          <a:p>
            <a:pPr lvl="0"/>
            <a:r>
              <a:rPr lang="en-US" dirty="0"/>
              <a:t>	Click to edit Master text styles</a:t>
            </a:r>
          </a:p>
        </p:txBody>
      </p:sp>
      <p:sp>
        <p:nvSpPr>
          <p:cNvPr id="12" name="Text Placeholder 7"/>
          <p:cNvSpPr>
            <a:spLocks noGrp="1"/>
          </p:cNvSpPr>
          <p:nvPr>
            <p:ph type="body" sz="quarter" idx="15" hasCustomPrompt="1"/>
          </p:nvPr>
        </p:nvSpPr>
        <p:spPr>
          <a:xfrm>
            <a:off x="660401" y="3296353"/>
            <a:ext cx="10801351" cy="740664"/>
          </a:xfrm>
          <a:solidFill>
            <a:srgbClr val="D1EAF7"/>
          </a:solidFill>
        </p:spPr>
        <p:txBody>
          <a:bodyPr anchor="ctr"/>
          <a:lstStyle>
            <a:lvl1pPr marL="0" indent="0">
              <a:buFontTx/>
              <a:buNone/>
              <a:defRPr/>
            </a:lvl1pPr>
          </a:lstStyle>
          <a:p>
            <a:pPr lvl="0"/>
            <a:r>
              <a:rPr lang="en-US" dirty="0"/>
              <a:t>	Click to edit Master text styles</a:t>
            </a:r>
          </a:p>
        </p:txBody>
      </p:sp>
      <p:sp>
        <p:nvSpPr>
          <p:cNvPr id="13" name="Text Placeholder 7"/>
          <p:cNvSpPr>
            <a:spLocks noGrp="1"/>
          </p:cNvSpPr>
          <p:nvPr>
            <p:ph type="body" sz="quarter" idx="16" hasCustomPrompt="1"/>
          </p:nvPr>
        </p:nvSpPr>
        <p:spPr>
          <a:xfrm>
            <a:off x="660401" y="4724752"/>
            <a:ext cx="10801351" cy="740664"/>
          </a:xfrm>
          <a:solidFill>
            <a:srgbClr val="D1EAF7"/>
          </a:solidFill>
        </p:spPr>
        <p:txBody>
          <a:bodyPr anchor="ctr"/>
          <a:lstStyle>
            <a:lvl1pPr marL="0" indent="0">
              <a:buFontTx/>
              <a:buNone/>
              <a:defRPr/>
            </a:lvl1pPr>
          </a:lstStyle>
          <a:p>
            <a:pPr lvl="0"/>
            <a:r>
              <a:rPr lang="en-US" dirty="0"/>
              <a:t>	Click to edit Master text styles</a:t>
            </a:r>
          </a:p>
        </p:txBody>
      </p:sp>
    </p:spTree>
    <p:extLst>
      <p:ext uri="{BB962C8B-B14F-4D97-AF65-F5344CB8AC3E}">
        <p14:creationId xmlns:p14="http://schemas.microsoft.com/office/powerpoint/2010/main" val="32071314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9717CA3-2C9E-4D1A-B2D9-67AA8605FE6D}" type="datetimeFigureOut">
              <a:rPr lang="en-US" smtClean="0">
                <a:solidFill>
                  <a:prstClr val="black">
                    <a:tint val="75000"/>
                  </a:prstClr>
                </a:solidFill>
              </a:rPr>
              <a:pPr/>
              <a:t>8/9/2019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60462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dirty="0"/>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9717CA3-2C9E-4D1A-B2D9-67AA8605FE6D}" type="datetimeFigureOut">
              <a:rPr lang="en-US" smtClean="0">
                <a:solidFill>
                  <a:prstClr val="black">
                    <a:tint val="75000"/>
                  </a:prstClr>
                </a:solidFill>
              </a:rPr>
              <a:pPr/>
              <a:t>8/9/2019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938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9717CA3-2C9E-4D1A-B2D9-67AA8605FE6D}" type="datetimeFigureOut">
              <a:rPr lang="en-US" smtClean="0">
                <a:solidFill>
                  <a:prstClr val="black">
                    <a:tint val="75000"/>
                  </a:prstClr>
                </a:solidFill>
              </a:rPr>
              <a:pPr/>
              <a:t>8/9/2019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54303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9717CA3-2C9E-4D1A-B2D9-67AA8605FE6D}" type="datetimeFigureOut">
              <a:rPr lang="en-US" smtClean="0">
                <a:solidFill>
                  <a:prstClr val="black">
                    <a:tint val="75000"/>
                  </a:prstClr>
                </a:solidFill>
              </a:rPr>
              <a:pPr/>
              <a:t>8/9/2019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828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erson nam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8/9/2019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12" name="Picture Placeholder 11"/>
          <p:cNvSpPr>
            <a:spLocks noGrp="1"/>
          </p:cNvSpPr>
          <p:nvPr>
            <p:ph type="pic" sz="quarter" idx="13"/>
          </p:nvPr>
        </p:nvSpPr>
        <p:spPr>
          <a:xfrm>
            <a:off x="838200" y="2032000"/>
            <a:ext cx="4055533" cy="2933700"/>
          </a:xfrm>
        </p:spPr>
        <p:txBody>
          <a:bodyPr/>
          <a:lstStyle/>
          <a:p>
            <a:endParaRPr lang="en-US"/>
          </a:p>
        </p:txBody>
      </p:sp>
      <p:sp>
        <p:nvSpPr>
          <p:cNvPr id="14" name="Text Placeholder 13"/>
          <p:cNvSpPr>
            <a:spLocks noGrp="1"/>
          </p:cNvSpPr>
          <p:nvPr>
            <p:ph type="body" sz="quarter" idx="14"/>
          </p:nvPr>
        </p:nvSpPr>
        <p:spPr>
          <a:xfrm>
            <a:off x="6502400" y="2032000"/>
            <a:ext cx="4572000" cy="3975100"/>
          </a:xfrm>
        </p:spPr>
        <p:txBody>
          <a:bodyPr anchor="ctr"/>
          <a:lstStyle>
            <a:lvl1pPr marL="0" indent="0" algn="ctr">
              <a:buNone/>
              <a:defRPr/>
            </a:lvl1pPr>
          </a:lstStyle>
          <a:p>
            <a:pPr lvl="0"/>
            <a:r>
              <a:rPr lang="en-US" dirty="0"/>
              <a:t>Click to edit Master text styles</a:t>
            </a:r>
          </a:p>
        </p:txBody>
      </p:sp>
      <p:sp>
        <p:nvSpPr>
          <p:cNvPr id="7" name="Text Placeholder 6"/>
          <p:cNvSpPr>
            <a:spLocks noGrp="1"/>
          </p:cNvSpPr>
          <p:nvPr>
            <p:ph type="body" sz="quarter" idx="15"/>
          </p:nvPr>
        </p:nvSpPr>
        <p:spPr>
          <a:xfrm>
            <a:off x="838200" y="5499100"/>
            <a:ext cx="4157133" cy="508000"/>
          </a:xfrm>
        </p:spPr>
        <p:txBody>
          <a:bodyPr/>
          <a:lstStyle>
            <a:lvl5pPr marL="1371600" indent="0" algn="ctr">
              <a:buFontTx/>
              <a:buNone/>
              <a:defRPr/>
            </a:lvl5pPr>
          </a:lstStyle>
          <a:p>
            <a:pPr lvl="4"/>
            <a:endParaRPr lang="en-US" dirty="0"/>
          </a:p>
        </p:txBody>
      </p:sp>
    </p:spTree>
    <p:extLst>
      <p:ext uri="{BB962C8B-B14F-4D97-AF65-F5344CB8AC3E}">
        <p14:creationId xmlns:p14="http://schemas.microsoft.com/office/powerpoint/2010/main" val="3043317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arning target ">
    <p:spTree>
      <p:nvGrpSpPr>
        <p:cNvPr id="1" name=""/>
        <p:cNvGrpSpPr/>
        <p:nvPr/>
      </p:nvGrpSpPr>
      <p:grpSpPr>
        <a:xfrm>
          <a:off x="0" y="0"/>
          <a:ext cx="0" cy="0"/>
          <a:chOff x="0" y="0"/>
          <a:chExt cx="0" cy="0"/>
        </a:xfrm>
      </p:grpSpPr>
      <p:sp>
        <p:nvSpPr>
          <p:cNvPr id="2" name="Title 1"/>
          <p:cNvSpPr>
            <a:spLocks noGrp="1"/>
          </p:cNvSpPr>
          <p:nvPr>
            <p:ph type="title"/>
          </p:nvPr>
        </p:nvSpPr>
        <p:spPr>
          <a:solidFill>
            <a:srgbClr val="A02CA3"/>
          </a:solidFill>
        </p:spPr>
        <p:txBody>
          <a:bodyPr anchor="b">
            <a:normAutofit/>
          </a:bodyPr>
          <a:lstStyle>
            <a:lvl1pPr algn="l">
              <a:defRPr sz="2800">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8/9/2019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12" name="Picture Placeholder 11"/>
          <p:cNvSpPr>
            <a:spLocks noGrp="1"/>
          </p:cNvSpPr>
          <p:nvPr>
            <p:ph type="pic" sz="quarter" idx="13"/>
          </p:nvPr>
        </p:nvSpPr>
        <p:spPr>
          <a:xfrm>
            <a:off x="838200" y="2032000"/>
            <a:ext cx="4055533" cy="3975100"/>
          </a:xfrm>
        </p:spPr>
        <p:txBody>
          <a:bodyPr/>
          <a:lstStyle/>
          <a:p>
            <a:endParaRPr lang="en-US" dirty="0"/>
          </a:p>
        </p:txBody>
      </p:sp>
      <p:sp>
        <p:nvSpPr>
          <p:cNvPr id="14" name="Text Placeholder 13"/>
          <p:cNvSpPr>
            <a:spLocks noGrp="1"/>
          </p:cNvSpPr>
          <p:nvPr>
            <p:ph type="body" sz="quarter" idx="14"/>
          </p:nvPr>
        </p:nvSpPr>
        <p:spPr>
          <a:xfrm>
            <a:off x="6502400" y="2032000"/>
            <a:ext cx="4572000" cy="3975100"/>
          </a:xfrm>
        </p:spPr>
        <p:txBody>
          <a:bodyPr anchor="ctr"/>
          <a:lstStyle>
            <a:lvl1pPr marL="0" indent="0" algn="ctr">
              <a:buNone/>
              <a:defRPr/>
            </a:lvl1pPr>
          </a:lstStyle>
          <a:p>
            <a:pPr lvl="0"/>
            <a:r>
              <a:rPr lang="en-US" dirty="0"/>
              <a:t>Click to edit Master text styles</a:t>
            </a:r>
          </a:p>
        </p:txBody>
      </p:sp>
      <p:sp>
        <p:nvSpPr>
          <p:cNvPr id="7" name="Picture Placeholder 6"/>
          <p:cNvSpPr>
            <a:spLocks noGrp="1"/>
          </p:cNvSpPr>
          <p:nvPr>
            <p:ph type="pic" sz="quarter" idx="15"/>
          </p:nvPr>
        </p:nvSpPr>
        <p:spPr>
          <a:xfrm>
            <a:off x="838200" y="365126"/>
            <a:ext cx="1210733" cy="714375"/>
          </a:xfrm>
        </p:spPr>
        <p:txBody>
          <a:bodyPr/>
          <a:lstStyle>
            <a:lvl1pPr marL="0" indent="0">
              <a:buFontTx/>
              <a:buNone/>
              <a:defRPr/>
            </a:lvl1pPr>
          </a:lstStyle>
          <a:p>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5541" y="223596"/>
            <a:ext cx="1153259" cy="1241616"/>
          </a:xfrm>
          <a:prstGeom prst="rect">
            <a:avLst/>
          </a:prstGeom>
        </p:spPr>
      </p:pic>
    </p:spTree>
    <p:extLst>
      <p:ext uri="{BB962C8B-B14F-4D97-AF65-F5344CB8AC3E}">
        <p14:creationId xmlns:p14="http://schemas.microsoft.com/office/powerpoint/2010/main" val="1246150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odule open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9717CA3-2C9E-4D1A-B2D9-67AA8605FE6D}" type="datetimeFigureOut">
              <a:rPr lang="en-US" smtClean="0">
                <a:solidFill>
                  <a:prstClr val="black">
                    <a:tint val="75000"/>
                  </a:prstClr>
                </a:solidFill>
              </a:rPr>
              <a:pPr/>
              <a:t>8/9/2019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
        <p:nvSpPr>
          <p:cNvPr id="12" name="Picture Placeholder 11"/>
          <p:cNvSpPr>
            <a:spLocks noGrp="1"/>
          </p:cNvSpPr>
          <p:nvPr>
            <p:ph type="pic" sz="quarter" idx="13"/>
          </p:nvPr>
        </p:nvSpPr>
        <p:spPr>
          <a:xfrm>
            <a:off x="4275666" y="1968500"/>
            <a:ext cx="7755467" cy="3975100"/>
          </a:xfrm>
        </p:spPr>
        <p:txBody>
          <a:bodyPr/>
          <a:lstStyle/>
          <a:p>
            <a:endParaRPr lang="en-US" dirty="0"/>
          </a:p>
        </p:txBody>
      </p:sp>
      <p:sp>
        <p:nvSpPr>
          <p:cNvPr id="14" name="Text Placeholder 13"/>
          <p:cNvSpPr>
            <a:spLocks noGrp="1"/>
          </p:cNvSpPr>
          <p:nvPr>
            <p:ph type="body" sz="quarter" idx="14" hasCustomPrompt="1"/>
          </p:nvPr>
        </p:nvSpPr>
        <p:spPr>
          <a:xfrm>
            <a:off x="541867" y="101600"/>
            <a:ext cx="2844800" cy="5842000"/>
          </a:xfrm>
          <a:solidFill>
            <a:srgbClr val="A02CA3"/>
          </a:solidFill>
        </p:spPr>
        <p:txBody>
          <a:bodyPr anchor="ctr">
            <a:normAutofit/>
          </a:bodyPr>
          <a:lstStyle>
            <a:lvl1pPr marL="0" indent="0" algn="ctr">
              <a:buNone/>
              <a:defRPr sz="4400" baseline="0">
                <a:latin typeface="Arial" panose="020B0604020202020204" pitchFamily="34" charset="0"/>
                <a:cs typeface="Arial" panose="020B0604020202020204" pitchFamily="34" charset="0"/>
              </a:defRPr>
            </a:lvl1pPr>
          </a:lstStyle>
          <a:p>
            <a:pPr lvl="0"/>
            <a:r>
              <a:rPr lang="en-US" dirty="0"/>
              <a:t>Module#</a:t>
            </a:r>
          </a:p>
          <a:p>
            <a:pPr lvl="0"/>
            <a:r>
              <a:rPr lang="en-US" dirty="0"/>
              <a:t>Title of module</a:t>
            </a:r>
          </a:p>
        </p:txBody>
      </p:sp>
      <p:sp>
        <p:nvSpPr>
          <p:cNvPr id="7" name="Text Placeholder 6"/>
          <p:cNvSpPr>
            <a:spLocks noGrp="1"/>
          </p:cNvSpPr>
          <p:nvPr>
            <p:ph type="body" sz="quarter" idx="15" hasCustomPrompt="1"/>
          </p:nvPr>
        </p:nvSpPr>
        <p:spPr>
          <a:xfrm>
            <a:off x="999067" y="330200"/>
            <a:ext cx="11032067" cy="1409700"/>
          </a:xfrm>
          <a:solidFill>
            <a:srgbClr val="E7D9B1"/>
          </a:solidFill>
        </p:spPr>
        <p:txBody>
          <a:bodyPr anchor="ctr"/>
          <a:lstStyle>
            <a:lvl1pPr marL="0" indent="0">
              <a:buNone/>
              <a:defRPr>
                <a:latin typeface="Arial" panose="020B0604020202020204" pitchFamily="34" charset="0"/>
                <a:cs typeface="Arial" panose="020B0604020202020204" pitchFamily="34" charset="0"/>
              </a:defRPr>
            </a:lvl1pPr>
          </a:lstStyle>
          <a:p>
            <a:pPr lvl="0"/>
            <a:r>
              <a:rPr lang="en-US" dirty="0"/>
              <a:t>Learning Targets</a:t>
            </a:r>
          </a:p>
        </p:txBody>
      </p:sp>
      <p:sp>
        <p:nvSpPr>
          <p:cNvPr id="2" name="Title 1">
            <a:extLst>
              <a:ext uri="{FF2B5EF4-FFF2-40B4-BE49-F238E27FC236}">
                <a16:creationId xmlns:a16="http://schemas.microsoft.com/office/drawing/2014/main" id="{F44B7801-40E7-46D4-A2F7-24A34A3468D6}"/>
              </a:ext>
            </a:extLst>
          </p:cNvPr>
          <p:cNvSpPr>
            <a:spLocks noGrp="1"/>
          </p:cNvSpPr>
          <p:nvPr>
            <p:ph type="title" hasCustomPrompt="1"/>
          </p:nvPr>
        </p:nvSpPr>
        <p:spPr/>
        <p:txBody>
          <a:bodyPr/>
          <a:lstStyle>
            <a:lvl1pPr>
              <a:defRPr/>
            </a:lvl1pPr>
          </a:lstStyle>
          <a:p>
            <a:r>
              <a:rPr lang="en-US" dirty="0"/>
              <a:t>Learning Targets</a:t>
            </a:r>
          </a:p>
        </p:txBody>
      </p:sp>
    </p:spTree>
    <p:extLst>
      <p:ext uri="{BB962C8B-B14F-4D97-AF65-F5344CB8AC3E}">
        <p14:creationId xmlns:p14="http://schemas.microsoft.com/office/powerpoint/2010/main" val="3994355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theme" Target="../theme/theme4.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9717CA3-2C9E-4D1A-B2D9-67AA8605FE6D}" type="datetimeFigureOut">
              <a:rPr lang="en-US" smtClean="0">
                <a:solidFill>
                  <a:prstClr val="black">
                    <a:tint val="75000"/>
                  </a:prstClr>
                </a:solidFill>
              </a:rPr>
              <a:pPr/>
              <a:t>8/9/2019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61411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9717CA3-2C9E-4D1A-B2D9-67AA8605FE6D}" type="datetimeFigureOut">
              <a:rPr lang="en-US" smtClean="0">
                <a:solidFill>
                  <a:prstClr val="black">
                    <a:tint val="75000"/>
                  </a:prstClr>
                </a:solidFill>
              </a:rPr>
              <a:pPr/>
              <a:t>8/9/2019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203571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802112" cy="1325563"/>
          </a:xfrm>
          <a:prstGeom prst="rect">
            <a:avLst/>
          </a:prstGeom>
        </p:spPr>
        <p:txBody>
          <a:bodyPr vert="horz" lIns="91440" tIns="45720" rIns="91440" bIns="45720" rtlCol="0" anchor="ctr">
            <a:normAutofit/>
          </a:bodyPr>
          <a:lstStyle/>
          <a:p>
            <a:r>
              <a:rPr lang="en-US" dirty="0"/>
              <a:t>Module 1 Summary</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4071B1-5285-4C1E-8055-97E38FBB88E6}" type="datetimeFigureOut">
              <a:rPr lang="en-US" smtClean="0">
                <a:solidFill>
                  <a:prstClr val="black">
                    <a:tint val="75000"/>
                  </a:prstClr>
                </a:solidFill>
              </a:rPr>
              <a:pPr/>
              <a:t>8/9/2019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5028F-10DF-4864-BAFE-609F3695B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481115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9717CA3-2C9E-4D1A-B2D9-67AA8605FE6D}" type="datetimeFigureOut">
              <a:rPr lang="en-US" smtClean="0">
                <a:solidFill>
                  <a:prstClr val="black">
                    <a:tint val="75000"/>
                  </a:prstClr>
                </a:solidFill>
              </a:rPr>
              <a:pPr/>
              <a:t>8/9/2019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F1284D7-83C2-438F-BB45-CD47C32E67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351578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3.xml"/></Relationships>
</file>

<file path=ppt/slides/_rels/slide10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3.xml"/></Relationships>
</file>

<file path=ppt/slides/_rels/slide10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1.xml"/></Relationships>
</file>

<file path=ppt/slides/_rels/slide10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3.xml"/></Relationships>
</file>

<file path=ppt/slides/_rels/slide10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59.xml"/><Relationship Id="rId4" Type="http://schemas.openxmlformats.org/officeDocument/2006/relationships/image" Target="../media/image42.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0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5.xml"/></Relationships>
</file>

<file path=ppt/slides/_rels/slide10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59.xml"/><Relationship Id="rId5" Type="http://schemas.openxmlformats.org/officeDocument/2006/relationships/image" Target="../media/image6.jp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59.xml"/><Relationship Id="rId5" Type="http://schemas.openxmlformats.org/officeDocument/2006/relationships/image" Target="../media/image6.jpg"/><Relationship Id="rId4" Type="http://schemas.openxmlformats.org/officeDocument/2006/relationships/image" Target="../media/image47.png"/></Relationships>
</file>

<file path=ppt/slides/_rels/slide1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59.xml"/><Relationship Id="rId5" Type="http://schemas.openxmlformats.org/officeDocument/2006/relationships/image" Target="../media/image6.jpg"/><Relationship Id="rId4" Type="http://schemas.openxmlformats.org/officeDocument/2006/relationships/image" Target="../media/image47.png"/></Relationships>
</file>

<file path=ppt/slides/_rels/slide1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59.xml"/></Relationships>
</file>

<file path=ppt/slides/_rels/slide1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59.xml"/></Relationships>
</file>

<file path=ppt/slides/_rels/slide1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5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59.xml"/><Relationship Id="rId5" Type="http://schemas.openxmlformats.org/officeDocument/2006/relationships/image" Target="../media/image6.jpg"/><Relationship Id="rId4" Type="http://schemas.openxmlformats.org/officeDocument/2006/relationships/image" Target="../media/image50.png"/></Relationships>
</file>

<file path=ppt/slides/_rels/slide1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59.xml"/></Relationships>
</file>

<file path=ppt/slides/_rels/slide1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59.xml"/></Relationships>
</file>

<file path=ppt/slides/_rels/slide1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59.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59.xml"/></Relationships>
</file>

<file path=ppt/slides/_rels/slide1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59.xml"/></Relationships>
</file>

<file path=ppt/slides/_rels/slide1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59.xml"/><Relationship Id="rId5" Type="http://schemas.openxmlformats.org/officeDocument/2006/relationships/image" Target="../media/image6.jpg"/><Relationship Id="rId4" Type="http://schemas.openxmlformats.org/officeDocument/2006/relationships/image" Target="../media/image52.png"/></Relationships>
</file>

<file path=ppt/slides/_rels/slide1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59.xml"/><Relationship Id="rId5" Type="http://schemas.openxmlformats.org/officeDocument/2006/relationships/image" Target="../media/image6.jpg"/><Relationship Id="rId4" Type="http://schemas.openxmlformats.org/officeDocument/2006/relationships/image" Target="../media/image54.png"/></Relationships>
</file>

<file path=ppt/slides/_rels/slide12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59.xml"/></Relationships>
</file>

<file path=ppt/slides/_rels/slide12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59.xml"/></Relationships>
</file>

<file path=ppt/slides/_rels/slide1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59.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2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3.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3.xml"/></Relationships>
</file>

<file path=ppt/slides/_rels/slide13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7.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13.xml"/><Relationship Id="rId4" Type="http://schemas.openxmlformats.org/officeDocument/2006/relationships/image" Target="../media/image6.jpg"/></Relationships>
</file>

<file path=ppt/slides/_rels/slide3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3.xml"/></Relationships>
</file>

<file path=ppt/slides/_rels/slide4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3.xml"/></Relationships>
</file>

<file path=ppt/slides/_rels/slide5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2.xml"/></Relationships>
</file>

<file path=ppt/slides/_rels/slide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hyperlink" Target="https://mctfr.psych.umn.edu/research/UM%20research.html" TargetMode="External"/><Relationship Id="rId2" Type="http://schemas.openxmlformats.org/officeDocument/2006/relationships/image" Target="../media/image30.png"/><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5.xml"/></Relationships>
</file>

<file path=ppt/slides/_rels/slide6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7.xml"/></Relationships>
</file>

<file path=ppt/slides/_rels/slide6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7.xml"/></Relationships>
</file>

<file path=ppt/slides/_rels/slide6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2.xml"/></Relationships>
</file>

<file path=ppt/slides/_rels/slide6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5.png"/><Relationship Id="rId1" Type="http://schemas.openxmlformats.org/officeDocument/2006/relationships/slideLayout" Target="../slideLayouts/slideLayout21.xml"/></Relationships>
</file>

<file path=ppt/slides/_rels/slide7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2.xml"/></Relationships>
</file>

<file path=ppt/slides/_rels/slide7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1.xml"/></Relationships>
</file>

<file path=ppt/slides/_rels/slide7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1.xml"/></Relationships>
</file>

<file path=ppt/slides/_rels/slide7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1.xml"/></Relationships>
</file>

<file path=ppt/slides/_rels/slide7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1.xml"/></Relationships>
</file>

<file path=ppt/slides/_rels/slide7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9.png"/><Relationship Id="rId1" Type="http://schemas.openxmlformats.org/officeDocument/2006/relationships/slideLayout" Target="../slideLayouts/slideLayout22.xml"/><Relationship Id="rId4" Type="http://schemas.openxmlformats.org/officeDocument/2006/relationships/image" Target="../media/image3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2.xml"/></Relationships>
</file>

<file path=ppt/slides/_rels/slide8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1.xml"/></Relationships>
</file>

<file path=ppt/slides/_rels/slide8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1.xml"/></Relationships>
</file>

<file path=ppt/slides/_rels/slide8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1.xml"/></Relationships>
</file>

<file path=ppt/slides/_rels/slide8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1.xml"/></Relationships>
</file>

<file path=ppt/slides/_rels/slide8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7.xml"/></Relationships>
</file>

<file path=ppt/slides/_rels/slide8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7.xml"/></Relationships>
</file>

<file path=ppt/slides/_rels/slide8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1.xml"/></Relationships>
</file>

<file path=ppt/slides/_rels/slide89.xml.rels><?xml version="1.0" encoding="UTF-8" standalone="yes"?>
<Relationships xmlns="http://schemas.openxmlformats.org/package/2006/relationships"><Relationship Id="rId2" Type="http://schemas.openxmlformats.org/officeDocument/2006/relationships/hyperlink" Target="https://www.youtube.com/watch?v=rFIK5gutHKM" TargetMode="Externa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3.xml"/></Relationships>
</file>

<file path=ppt/slides/_rels/slide9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3.xml"/></Relationships>
</file>

<file path=ppt/slides/_rels/slide9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3.xml"/></Relationships>
</file>

<file path=ppt/slides/_rels/slide9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1.xml"/></Relationships>
</file>

<file path=ppt/slides/_rels/slide9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1.xml"/></Relationships>
</file>

<file path=ppt/slides/_rels/slide9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2.xml"/></Relationships>
</file>

<file path=ppt/slides/_rels/slide9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1.xml"/><Relationship Id="rId4" Type="http://schemas.openxmlformats.org/officeDocument/2006/relationships/image" Target="../media/image6.jpg"/></Relationships>
</file>

<file path=ppt/slides/_rels/slide9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7D9B1"/>
        </a:solidFill>
        <a:effectLst/>
      </p:bgPr>
    </p:bg>
    <p:spTree>
      <p:nvGrpSpPr>
        <p:cNvPr id="1" name=""/>
        <p:cNvGrpSpPr/>
        <p:nvPr/>
      </p:nvGrpSpPr>
      <p:grpSpPr>
        <a:xfrm>
          <a:off x="0" y="0"/>
          <a:ext cx="0" cy="0"/>
          <a:chOff x="0" y="0"/>
          <a:chExt cx="0" cy="0"/>
        </a:xfrm>
      </p:grpSpPr>
      <p:sp>
        <p:nvSpPr>
          <p:cNvPr id="10" name="Title 9" hidden="1">
            <a:extLst>
              <a:ext uri="{FF2B5EF4-FFF2-40B4-BE49-F238E27FC236}">
                <a16:creationId xmlns:a16="http://schemas.microsoft.com/office/drawing/2014/main" id="{075D7252-D64C-4888-92FB-0DF9ABD6592F}"/>
              </a:ext>
            </a:extLst>
          </p:cNvPr>
          <p:cNvSpPr>
            <a:spLocks noGrp="1"/>
          </p:cNvSpPr>
          <p:nvPr>
            <p:ph type="title"/>
          </p:nvPr>
        </p:nvSpPr>
        <p:spPr/>
        <p:txBody>
          <a:bodyPr/>
          <a:lstStyle/>
          <a:p>
            <a:r>
              <a:rPr lang="en-US" dirty="0"/>
              <a:t>Unit 1: Psychology’s History and Approaches</a:t>
            </a:r>
          </a:p>
        </p:txBody>
      </p:sp>
      <p:pic>
        <p:nvPicPr>
          <p:cNvPr id="3" name="Picture 2" descr="Unit 1: Psychology's History and Approaches"/>
          <p:cNvPicPr>
            <a:picLocks noChangeAspect="1"/>
          </p:cNvPicPr>
          <p:nvPr/>
        </p:nvPicPr>
        <p:blipFill>
          <a:blip r:embed="rId2"/>
          <a:stretch>
            <a:fillRect/>
          </a:stretch>
        </p:blipFill>
        <p:spPr>
          <a:xfrm>
            <a:off x="1524001" y="0"/>
            <a:ext cx="9144000" cy="2288028"/>
          </a:xfrm>
          <a:prstGeom prst="rect">
            <a:avLst/>
          </a:prstGeom>
        </p:spPr>
      </p:pic>
      <p:pic>
        <p:nvPicPr>
          <p:cNvPr id="6" name="Picture 5" descr="Module&#10;1. Psychology and Its History&#10;2. Today's Psychology and Its Approaches&#10;3. Subfields in Psychology"/>
          <p:cNvPicPr>
            <a:picLocks noChangeAspect="1"/>
          </p:cNvPicPr>
          <p:nvPr/>
        </p:nvPicPr>
        <p:blipFill>
          <a:blip r:embed="rId3"/>
          <a:stretch>
            <a:fillRect/>
          </a:stretch>
        </p:blipFill>
        <p:spPr>
          <a:xfrm>
            <a:off x="2274971" y="2288029"/>
            <a:ext cx="2425622" cy="158157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9252" y="2409825"/>
            <a:ext cx="2909796" cy="4364694"/>
          </a:xfrm>
          <a:prstGeom prst="rect">
            <a:avLst/>
          </a:prstGeom>
          <a:effectLst>
            <a:outerShdw blurRad="50800" dist="38100" dir="13500000" algn="br" rotWithShape="0">
              <a:prstClr val="black">
                <a:alpha val="40000"/>
              </a:prstClr>
            </a:outerShdw>
          </a:effectLst>
        </p:spPr>
      </p:pic>
      <p:pic>
        <p:nvPicPr>
          <p:cNvPr id="2" name="Picture 1" descr="kali9/Getty Images"/>
          <p:cNvPicPr>
            <a:picLocks noChangeAspect="1"/>
          </p:cNvPicPr>
          <p:nvPr/>
        </p:nvPicPr>
        <p:blipFill>
          <a:blip r:embed="rId5"/>
          <a:stretch>
            <a:fillRect/>
          </a:stretch>
        </p:blipFill>
        <p:spPr>
          <a:xfrm>
            <a:off x="5625920" y="6031663"/>
            <a:ext cx="133333" cy="742857"/>
          </a:xfrm>
          <a:prstGeom prst="rect">
            <a:avLst/>
          </a:prstGeom>
        </p:spPr>
      </p:pic>
      <p:sp>
        <p:nvSpPr>
          <p:cNvPr id="4" name="TextBox 3"/>
          <p:cNvSpPr txBox="1"/>
          <p:nvPr/>
        </p:nvSpPr>
        <p:spPr>
          <a:xfrm>
            <a:off x="6376086" y="271848"/>
            <a:ext cx="4053017" cy="830997"/>
          </a:xfrm>
          <a:prstGeom prst="rect">
            <a:avLst/>
          </a:prstGeom>
          <a:noFill/>
        </p:spPr>
        <p:txBody>
          <a:bodyPr wrap="square" rtlCol="0">
            <a:spAutoFit/>
          </a:bodyPr>
          <a:lstStyle/>
          <a:p>
            <a:pPr algn="r"/>
            <a:r>
              <a:rPr lang="en-US" sz="4800" dirty="0" smtClean="0">
                <a:solidFill>
                  <a:schemeClr val="bg1"/>
                </a:solidFill>
              </a:rPr>
              <a:t>10-14%</a:t>
            </a:r>
            <a:endParaRPr lang="en-US" sz="4800" dirty="0">
              <a:solidFill>
                <a:schemeClr val="bg1"/>
              </a:solidFill>
            </a:endParaRPr>
          </a:p>
        </p:txBody>
      </p:sp>
    </p:spTree>
    <p:extLst>
      <p:ext uri="{BB962C8B-B14F-4D97-AF65-F5344CB8AC3E}">
        <p14:creationId xmlns:p14="http://schemas.microsoft.com/office/powerpoint/2010/main" val="12172466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52649" y="1267578"/>
            <a:ext cx="7886700" cy="976868"/>
          </a:xfrm>
          <a:solidFill>
            <a:srgbClr val="D4E5F4"/>
          </a:solidFill>
          <a:ln w="38100">
            <a:solidFill>
              <a:schemeClr val="tx1"/>
            </a:solidFill>
          </a:ln>
        </p:spPr>
        <p:txBody>
          <a:bodyPr>
            <a:normAutofit fontScale="90000"/>
          </a:bodyPr>
          <a:lstStyle/>
          <a:p>
            <a:pPr algn="ctr"/>
            <a:r>
              <a:rPr lang="en-US" sz="2700" dirty="0">
                <a:latin typeface="Arial" panose="020B0604020202020204" pitchFamily="34" charset="0"/>
                <a:cs typeface="Arial" panose="020B0604020202020204" pitchFamily="34" charset="0"/>
              </a:rPr>
              <a:t/>
            </a:r>
            <a:br>
              <a:rPr lang="en-US" sz="2700" dirty="0">
                <a:latin typeface="Arial" panose="020B0604020202020204" pitchFamily="34" charset="0"/>
                <a:cs typeface="Arial" panose="020B0604020202020204" pitchFamily="34" charset="0"/>
              </a:rPr>
            </a:br>
            <a:r>
              <a:rPr lang="en-US" sz="3100" b="1" dirty="0">
                <a:latin typeface="Arial" panose="020B0604020202020204" pitchFamily="34" charset="0"/>
                <a:cs typeface="Arial" panose="020B0604020202020204" pitchFamily="34" charset="0"/>
              </a:rPr>
              <a:t>How would you think critically about the following statement? </a:t>
            </a:r>
            <a:r>
              <a:rPr lang="en-US" sz="4000" dirty="0">
                <a:latin typeface="Arial" panose="020B0604020202020204" pitchFamily="34" charset="0"/>
                <a:cs typeface="Arial" panose="020B0604020202020204" pitchFamily="34" charset="0"/>
              </a:rPr>
              <a:t/>
            </a:r>
            <a:br>
              <a:rPr lang="en-US" sz="4000" dirty="0">
                <a:latin typeface="Arial" panose="020B0604020202020204" pitchFamily="34" charset="0"/>
                <a:cs typeface="Arial" panose="020B0604020202020204" pitchFamily="34" charset="0"/>
              </a:rPr>
            </a:br>
            <a:endParaRPr lang="en-US" dirty="0"/>
          </a:p>
        </p:txBody>
      </p:sp>
      <p:sp>
        <p:nvSpPr>
          <p:cNvPr id="9" name="Title 1" descr="try it"/>
          <p:cNvSpPr txBox="1">
            <a:spLocks/>
          </p:cNvSpPr>
          <p:nvPr/>
        </p:nvSpPr>
        <p:spPr>
          <a:xfrm>
            <a:off x="1524001" y="-1"/>
            <a:ext cx="9143999" cy="1267579"/>
          </a:xfrm>
          <a:prstGeom prst="rect">
            <a:avLst/>
          </a:prstGeom>
          <a:blipFill dpi="0" rotWithShape="1">
            <a:blip r:embed="rId2">
              <a:alphaModFix amt="79000"/>
            </a:blip>
            <a:srcRect/>
            <a:tile tx="0" ty="0" sx="20000" sy="14000" flip="none" algn="t"/>
          </a:blip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5400" b="1" dirty="0">
                <a:solidFill>
                  <a:prstClr val="black"/>
                </a:solidFill>
                <a:cs typeface="Arial" panose="020B0604020202020204" pitchFamily="34" charset="0"/>
              </a:rPr>
              <a:t>TRY IT</a:t>
            </a:r>
          </a:p>
        </p:txBody>
      </p:sp>
      <p:sp>
        <p:nvSpPr>
          <p:cNvPr id="6" name="Text Placeholder 5"/>
          <p:cNvSpPr>
            <a:spLocks noGrp="1"/>
          </p:cNvSpPr>
          <p:nvPr>
            <p:ph type="body" sz="quarter" idx="16"/>
          </p:nvPr>
        </p:nvSpPr>
        <p:spPr>
          <a:xfrm>
            <a:off x="2710810" y="2481515"/>
            <a:ext cx="6879563" cy="1244600"/>
          </a:xfrm>
          <a:solidFill>
            <a:srgbClr val="E7D9B1"/>
          </a:solidFill>
          <a:ln w="76200">
            <a:solidFill>
              <a:srgbClr val="D1EAF7"/>
            </a:solidFill>
          </a:ln>
        </p:spPr>
        <p:txBody>
          <a:bodyPr anchor="ctr"/>
          <a:lstStyle/>
          <a:p>
            <a:r>
              <a:rPr lang="en-US" sz="2600" dirty="0">
                <a:latin typeface="Arial" panose="020B0604020202020204" pitchFamily="34" charset="0"/>
                <a:cs typeface="Arial" panose="020B0604020202020204" pitchFamily="34" charset="0"/>
              </a:rPr>
              <a:t>Climate change is a real and pressing danger.</a:t>
            </a:r>
          </a:p>
        </p:txBody>
      </p:sp>
      <p:sp>
        <p:nvSpPr>
          <p:cNvPr id="16" name="TextBox 15"/>
          <p:cNvSpPr txBox="1"/>
          <p:nvPr/>
        </p:nvSpPr>
        <p:spPr>
          <a:xfrm>
            <a:off x="1988024" y="3930555"/>
            <a:ext cx="8325134" cy="2677656"/>
          </a:xfrm>
          <a:prstGeom prst="rect">
            <a:avLst/>
          </a:prstGeom>
          <a:solidFill>
            <a:srgbClr val="D4E5F4"/>
          </a:solidFill>
          <a:ln w="28575">
            <a:solidFill>
              <a:schemeClr val="tx1"/>
            </a:solidFill>
          </a:ln>
        </p:spPr>
        <p:txBody>
          <a:bodyPr wrap="square" rtlCol="0">
            <a:spAutoFit/>
          </a:bodyPr>
          <a:lstStyle/>
          <a:p>
            <a:pPr marL="342900" indent="-342900">
              <a:buFont typeface="Arial" panose="020B0604020202020204" pitchFamily="34" charset="0"/>
              <a:buChar char="•"/>
            </a:pPr>
            <a:r>
              <a:rPr lang="en-US" sz="2400" dirty="0">
                <a:solidFill>
                  <a:prstClr val="black"/>
                </a:solidFill>
              </a:rPr>
              <a:t>What is the assumption?</a:t>
            </a:r>
          </a:p>
          <a:p>
            <a:pPr marL="342900" indent="-342900">
              <a:buFont typeface="Arial" panose="020B0604020202020204" pitchFamily="34" charset="0"/>
              <a:buChar char="•"/>
            </a:pPr>
            <a:r>
              <a:rPr lang="en-US" sz="2400" dirty="0">
                <a:solidFill>
                  <a:prstClr val="black"/>
                </a:solidFill>
              </a:rPr>
              <a:t>What is the source of this statement? Are they reliable?</a:t>
            </a:r>
          </a:p>
          <a:p>
            <a:pPr marL="342900" indent="-342900">
              <a:buFont typeface="Arial" panose="020B0604020202020204" pitchFamily="34" charset="0"/>
              <a:buChar char="•"/>
            </a:pPr>
            <a:r>
              <a:rPr lang="en-US" sz="2400" dirty="0">
                <a:solidFill>
                  <a:prstClr val="black"/>
                </a:solidFill>
              </a:rPr>
              <a:t>Might the source have a reason to believe this?  A bias?</a:t>
            </a:r>
          </a:p>
          <a:p>
            <a:pPr marL="342900" indent="-342900">
              <a:buFont typeface="Arial" panose="020B0604020202020204" pitchFamily="34" charset="0"/>
              <a:buChar char="•"/>
            </a:pPr>
            <a:r>
              <a:rPr lang="en-US" sz="2400" dirty="0">
                <a:solidFill>
                  <a:prstClr val="black"/>
                </a:solidFill>
              </a:rPr>
              <a:t>What evidence exists to support this statement?  What evidence exists to refute it?</a:t>
            </a:r>
          </a:p>
          <a:p>
            <a:pPr marL="342900" indent="-342900">
              <a:buFont typeface="Arial" panose="020B0604020202020204" pitchFamily="34" charset="0"/>
              <a:buChar char="•"/>
            </a:pPr>
            <a:r>
              <a:rPr lang="en-US" sz="2400" dirty="0">
                <a:solidFill>
                  <a:prstClr val="black"/>
                </a:solidFill>
              </a:rPr>
              <a:t>What conclusions can I make about the information I gathered?</a:t>
            </a:r>
          </a:p>
        </p:txBody>
      </p:sp>
    </p:spTree>
    <p:extLst>
      <p:ext uri="{BB962C8B-B14F-4D97-AF65-F5344CB8AC3E}">
        <p14:creationId xmlns:p14="http://schemas.microsoft.com/office/powerpoint/2010/main" val="386668927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hidden="1">
            <a:extLst>
              <a:ext uri="{FF2B5EF4-FFF2-40B4-BE49-F238E27FC236}">
                <a16:creationId xmlns:a16="http://schemas.microsoft.com/office/drawing/2014/main" id="{FA18D1E3-5B43-4711-BF43-2F82657B6A24}"/>
              </a:ext>
            </a:extLst>
          </p:cNvPr>
          <p:cNvSpPr>
            <a:spLocks noGrp="1"/>
          </p:cNvSpPr>
          <p:nvPr>
            <p:ph type="title"/>
          </p:nvPr>
        </p:nvSpPr>
        <p:spPr>
          <a:xfrm>
            <a:off x="2152650" y="641329"/>
            <a:ext cx="7886700" cy="852489"/>
          </a:xfrm>
        </p:spPr>
        <p:txBody>
          <a:bodyPr/>
          <a:lstStyle/>
          <a:p>
            <a:r>
              <a:rPr lang="en-US" dirty="0">
                <a:solidFill>
                  <a:schemeClr val="bg1"/>
                </a:solidFill>
              </a:rPr>
              <a:t>The British</a:t>
            </a:r>
          </a:p>
        </p:txBody>
      </p:sp>
      <p:sp>
        <p:nvSpPr>
          <p:cNvPr id="9" name="Title 1">
            <a:extLst>
              <a:ext uri="{FF2B5EF4-FFF2-40B4-BE49-F238E27FC236}">
                <a16:creationId xmlns:a16="http://schemas.microsoft.com/office/drawing/2014/main" id="{5A789235-5C04-4FA5-A84A-E71D4FEA97E4}"/>
              </a:ext>
            </a:extLst>
          </p:cNvPr>
          <p:cNvSpPr txBox="1">
            <a:spLocks/>
          </p:cNvSpPr>
          <p:nvPr/>
        </p:nvSpPr>
        <p:spPr>
          <a:xfrm>
            <a:off x="1978710" y="287610"/>
            <a:ext cx="810158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800" b="1" dirty="0" smtClean="0">
                <a:solidFill>
                  <a:prstClr val="white"/>
                </a:solidFill>
              </a:rPr>
              <a:t>Basic Research Domains</a:t>
            </a:r>
            <a:endParaRPr lang="en-US" sz="2800" b="1" dirty="0">
              <a:solidFill>
                <a:prstClr val="white"/>
              </a:solidFill>
            </a:endParaRPr>
          </a:p>
        </p:txBody>
      </p:sp>
      <p:sp>
        <p:nvSpPr>
          <p:cNvPr id="3" name="Text Placeholder 2"/>
          <p:cNvSpPr>
            <a:spLocks noGrp="1"/>
          </p:cNvSpPr>
          <p:nvPr>
            <p:ph type="body" sz="quarter" idx="14"/>
          </p:nvPr>
        </p:nvSpPr>
        <p:spPr>
          <a:xfrm>
            <a:off x="2152648" y="2309020"/>
            <a:ext cx="2590411" cy="1244600"/>
          </a:xfrm>
          <a:solidFill>
            <a:srgbClr val="E7D9B1"/>
          </a:solidFill>
          <a:ln w="76200">
            <a:solidFill>
              <a:srgbClr val="A02CA3"/>
            </a:solidFill>
          </a:ln>
        </p:spPr>
        <p:txBody>
          <a:bodyPr>
            <a:normAutofit/>
          </a:bodyPr>
          <a:lstStyle/>
          <a:p>
            <a:r>
              <a:rPr lang="en-US" sz="2800" dirty="0" smtClean="0"/>
              <a:t>Cognitive Psychology</a:t>
            </a:r>
            <a:endParaRPr lang="en-US" sz="2800" dirty="0"/>
          </a:p>
        </p:txBody>
      </p:sp>
      <p:sp>
        <p:nvSpPr>
          <p:cNvPr id="5" name="Text Placeholder 4"/>
          <p:cNvSpPr>
            <a:spLocks noGrp="1"/>
          </p:cNvSpPr>
          <p:nvPr>
            <p:ph type="body" sz="quarter" idx="17"/>
          </p:nvPr>
        </p:nvSpPr>
        <p:spPr>
          <a:xfrm>
            <a:off x="5346700" y="2053830"/>
            <a:ext cx="4692650" cy="1754980"/>
          </a:xfrm>
          <a:solidFill>
            <a:srgbClr val="E7D9B1"/>
          </a:solidFill>
          <a:ln w="76200">
            <a:solidFill>
              <a:srgbClr val="A02CA3"/>
            </a:solidFill>
          </a:ln>
        </p:spPr>
        <p:txBody>
          <a:bodyPr anchor="ctr">
            <a:normAutofit/>
          </a:bodyPr>
          <a:lstStyle/>
          <a:p>
            <a:pPr marL="342900" indent="-342900" algn="l">
              <a:buFont typeface="Wingdings" panose="05000000000000000000" pitchFamily="2" charset="2"/>
              <a:buChar char="§"/>
            </a:pPr>
            <a:r>
              <a:rPr lang="en-US" sz="2400" dirty="0" smtClean="0"/>
              <a:t>Experimenting with how we perceive, think, and solve problems</a:t>
            </a:r>
            <a:endParaRPr lang="en-US" sz="2400" b="1" i="1" dirty="0"/>
          </a:p>
        </p:txBody>
      </p:sp>
      <p:sp>
        <p:nvSpPr>
          <p:cNvPr id="4" name="Text Placeholder 3"/>
          <p:cNvSpPr>
            <a:spLocks noGrp="1"/>
          </p:cNvSpPr>
          <p:nvPr>
            <p:ph type="body" sz="quarter" idx="15"/>
          </p:nvPr>
        </p:nvSpPr>
        <p:spPr>
          <a:xfrm>
            <a:off x="2152647" y="4402448"/>
            <a:ext cx="2590411" cy="1244600"/>
          </a:xfrm>
          <a:solidFill>
            <a:srgbClr val="E7D9B1"/>
          </a:solidFill>
          <a:ln w="76200">
            <a:solidFill>
              <a:srgbClr val="A02CA3"/>
            </a:solidFill>
          </a:ln>
        </p:spPr>
        <p:txBody>
          <a:bodyPr>
            <a:normAutofit/>
          </a:bodyPr>
          <a:lstStyle/>
          <a:p>
            <a:r>
              <a:rPr lang="en-US" sz="2800" dirty="0" smtClean="0"/>
              <a:t>Educational Psychology</a:t>
            </a:r>
            <a:endParaRPr lang="en-US" sz="2800" dirty="0"/>
          </a:p>
        </p:txBody>
      </p:sp>
      <p:sp>
        <p:nvSpPr>
          <p:cNvPr id="6" name="Text Placeholder 5"/>
          <p:cNvSpPr>
            <a:spLocks noGrp="1"/>
          </p:cNvSpPr>
          <p:nvPr>
            <p:ph type="body" sz="quarter" idx="18"/>
          </p:nvPr>
        </p:nvSpPr>
        <p:spPr>
          <a:xfrm>
            <a:off x="5346700" y="4136741"/>
            <a:ext cx="4692650" cy="1776015"/>
          </a:xfrm>
          <a:solidFill>
            <a:srgbClr val="E7D9B1"/>
          </a:solidFill>
          <a:ln w="76200">
            <a:solidFill>
              <a:srgbClr val="A02CA3"/>
            </a:solidFill>
          </a:ln>
        </p:spPr>
        <p:txBody>
          <a:bodyPr anchor="ctr">
            <a:normAutofit/>
          </a:bodyPr>
          <a:lstStyle/>
          <a:p>
            <a:pPr marL="342900" indent="-342900" algn="l">
              <a:buFont typeface="Wingdings" panose="05000000000000000000" pitchFamily="2" charset="2"/>
              <a:buChar char="§"/>
            </a:pPr>
            <a:r>
              <a:rPr lang="en-US" sz="2400" dirty="0" smtClean="0"/>
              <a:t>Studies influences on teaching and learning</a:t>
            </a:r>
            <a:endParaRPr lang="en-US" sz="2400" dirty="0"/>
          </a:p>
        </p:txBody>
      </p:sp>
      <p:pic>
        <p:nvPicPr>
          <p:cNvPr id="10" name="Picture 9" descr="decorative">
            <a:extLst>
              <a:ext uri="{FF2B5EF4-FFF2-40B4-BE49-F238E27FC236}">
                <a16:creationId xmlns:a16="http://schemas.microsoft.com/office/drawing/2014/main" id="{FA4745E8-BD60-4249-9947-D86D672BAC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467" y="332162"/>
            <a:ext cx="690861" cy="690861"/>
          </a:xfrm>
          <a:prstGeom prst="rect">
            <a:avLst/>
          </a:prstGeom>
        </p:spPr>
      </p:pic>
    </p:spTree>
    <p:extLst>
      <p:ext uri="{BB962C8B-B14F-4D97-AF65-F5344CB8AC3E}">
        <p14:creationId xmlns:p14="http://schemas.microsoft.com/office/powerpoint/2010/main" val="413873860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hidden="1">
            <a:extLst>
              <a:ext uri="{FF2B5EF4-FFF2-40B4-BE49-F238E27FC236}">
                <a16:creationId xmlns:a16="http://schemas.microsoft.com/office/drawing/2014/main" id="{FA18D1E3-5B43-4711-BF43-2F82657B6A24}"/>
              </a:ext>
            </a:extLst>
          </p:cNvPr>
          <p:cNvSpPr>
            <a:spLocks noGrp="1"/>
          </p:cNvSpPr>
          <p:nvPr>
            <p:ph type="title"/>
          </p:nvPr>
        </p:nvSpPr>
        <p:spPr>
          <a:xfrm>
            <a:off x="2152650" y="641329"/>
            <a:ext cx="7886700" cy="852489"/>
          </a:xfrm>
        </p:spPr>
        <p:txBody>
          <a:bodyPr/>
          <a:lstStyle/>
          <a:p>
            <a:r>
              <a:rPr lang="en-US" dirty="0">
                <a:solidFill>
                  <a:schemeClr val="bg1"/>
                </a:solidFill>
              </a:rPr>
              <a:t>The British</a:t>
            </a:r>
          </a:p>
        </p:txBody>
      </p:sp>
      <p:sp>
        <p:nvSpPr>
          <p:cNvPr id="9" name="Title 1">
            <a:extLst>
              <a:ext uri="{FF2B5EF4-FFF2-40B4-BE49-F238E27FC236}">
                <a16:creationId xmlns:a16="http://schemas.microsoft.com/office/drawing/2014/main" id="{5A789235-5C04-4FA5-A84A-E71D4FEA97E4}"/>
              </a:ext>
            </a:extLst>
          </p:cNvPr>
          <p:cNvSpPr txBox="1">
            <a:spLocks/>
          </p:cNvSpPr>
          <p:nvPr/>
        </p:nvSpPr>
        <p:spPr>
          <a:xfrm>
            <a:off x="1978710" y="287610"/>
            <a:ext cx="810158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800" b="1" dirty="0" smtClean="0">
                <a:solidFill>
                  <a:prstClr val="white"/>
                </a:solidFill>
              </a:rPr>
              <a:t>Basic Research Domains</a:t>
            </a:r>
            <a:endParaRPr lang="en-US" sz="2800" b="1" dirty="0">
              <a:solidFill>
                <a:prstClr val="white"/>
              </a:solidFill>
            </a:endParaRPr>
          </a:p>
        </p:txBody>
      </p:sp>
      <p:sp>
        <p:nvSpPr>
          <p:cNvPr id="3" name="Text Placeholder 2"/>
          <p:cNvSpPr>
            <a:spLocks noGrp="1"/>
          </p:cNvSpPr>
          <p:nvPr>
            <p:ph type="body" sz="quarter" idx="14"/>
          </p:nvPr>
        </p:nvSpPr>
        <p:spPr>
          <a:xfrm>
            <a:off x="2152648" y="2309020"/>
            <a:ext cx="2590411" cy="1244600"/>
          </a:xfrm>
          <a:solidFill>
            <a:srgbClr val="E7D9B1"/>
          </a:solidFill>
          <a:ln w="76200">
            <a:solidFill>
              <a:srgbClr val="A02CA3"/>
            </a:solidFill>
          </a:ln>
        </p:spPr>
        <p:txBody>
          <a:bodyPr>
            <a:normAutofit/>
          </a:bodyPr>
          <a:lstStyle/>
          <a:p>
            <a:r>
              <a:rPr lang="en-US" sz="2800" dirty="0" smtClean="0"/>
              <a:t>Personality Psychology</a:t>
            </a:r>
            <a:endParaRPr lang="en-US" sz="2800" dirty="0"/>
          </a:p>
        </p:txBody>
      </p:sp>
      <p:sp>
        <p:nvSpPr>
          <p:cNvPr id="5" name="Text Placeholder 4"/>
          <p:cNvSpPr>
            <a:spLocks noGrp="1"/>
          </p:cNvSpPr>
          <p:nvPr>
            <p:ph type="body" sz="quarter" idx="17"/>
          </p:nvPr>
        </p:nvSpPr>
        <p:spPr>
          <a:xfrm>
            <a:off x="5346700" y="2053830"/>
            <a:ext cx="4692650" cy="1754980"/>
          </a:xfrm>
          <a:solidFill>
            <a:srgbClr val="E7D9B1"/>
          </a:solidFill>
          <a:ln w="76200">
            <a:solidFill>
              <a:srgbClr val="A02CA3"/>
            </a:solidFill>
          </a:ln>
        </p:spPr>
        <p:txBody>
          <a:bodyPr anchor="ctr">
            <a:normAutofit/>
          </a:bodyPr>
          <a:lstStyle/>
          <a:p>
            <a:pPr marL="342900" indent="-342900" algn="l">
              <a:buFont typeface="Wingdings" panose="05000000000000000000" pitchFamily="2" charset="2"/>
              <a:buChar char="§"/>
            </a:pPr>
            <a:r>
              <a:rPr lang="en-US" sz="2400" dirty="0" smtClean="0"/>
              <a:t>Investigates our persistent traits</a:t>
            </a:r>
            <a:endParaRPr lang="en-US" sz="2400" b="1" i="1" dirty="0"/>
          </a:p>
        </p:txBody>
      </p:sp>
      <p:sp>
        <p:nvSpPr>
          <p:cNvPr id="4" name="Text Placeholder 3"/>
          <p:cNvSpPr>
            <a:spLocks noGrp="1"/>
          </p:cNvSpPr>
          <p:nvPr>
            <p:ph type="body" sz="quarter" idx="15"/>
          </p:nvPr>
        </p:nvSpPr>
        <p:spPr>
          <a:xfrm>
            <a:off x="2152647" y="4402448"/>
            <a:ext cx="2590411" cy="1244600"/>
          </a:xfrm>
          <a:solidFill>
            <a:srgbClr val="E7D9B1"/>
          </a:solidFill>
          <a:ln w="76200">
            <a:solidFill>
              <a:srgbClr val="A02CA3"/>
            </a:solidFill>
          </a:ln>
        </p:spPr>
        <p:txBody>
          <a:bodyPr>
            <a:normAutofit/>
          </a:bodyPr>
          <a:lstStyle/>
          <a:p>
            <a:r>
              <a:rPr lang="en-US" sz="2800" dirty="0" smtClean="0"/>
              <a:t>Social Psychology</a:t>
            </a:r>
            <a:endParaRPr lang="en-US" sz="2800" dirty="0"/>
          </a:p>
        </p:txBody>
      </p:sp>
      <p:sp>
        <p:nvSpPr>
          <p:cNvPr id="6" name="Text Placeholder 5"/>
          <p:cNvSpPr>
            <a:spLocks noGrp="1"/>
          </p:cNvSpPr>
          <p:nvPr>
            <p:ph type="body" sz="quarter" idx="18"/>
          </p:nvPr>
        </p:nvSpPr>
        <p:spPr>
          <a:xfrm>
            <a:off x="5346700" y="4136741"/>
            <a:ext cx="4692650" cy="1776015"/>
          </a:xfrm>
          <a:solidFill>
            <a:srgbClr val="E7D9B1"/>
          </a:solidFill>
          <a:ln w="76200">
            <a:solidFill>
              <a:srgbClr val="A02CA3"/>
            </a:solidFill>
          </a:ln>
        </p:spPr>
        <p:txBody>
          <a:bodyPr anchor="ctr">
            <a:normAutofit/>
          </a:bodyPr>
          <a:lstStyle/>
          <a:p>
            <a:pPr marL="342900" indent="-342900" algn="l">
              <a:buFont typeface="Wingdings" panose="05000000000000000000" pitchFamily="2" charset="2"/>
              <a:buChar char="§"/>
            </a:pPr>
            <a:r>
              <a:rPr lang="en-US" sz="2400" dirty="0" smtClean="0"/>
              <a:t>Explores how we view and affect one another</a:t>
            </a:r>
            <a:endParaRPr lang="en-US" sz="2400" dirty="0"/>
          </a:p>
        </p:txBody>
      </p:sp>
      <p:pic>
        <p:nvPicPr>
          <p:cNvPr id="10" name="Picture 9" descr="decorative">
            <a:extLst>
              <a:ext uri="{FF2B5EF4-FFF2-40B4-BE49-F238E27FC236}">
                <a16:creationId xmlns:a16="http://schemas.microsoft.com/office/drawing/2014/main" id="{FA4745E8-BD60-4249-9947-D86D672BAC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467" y="332162"/>
            <a:ext cx="690861" cy="690861"/>
          </a:xfrm>
          <a:prstGeom prst="rect">
            <a:avLst/>
          </a:prstGeom>
        </p:spPr>
      </p:pic>
    </p:spTree>
    <p:extLst>
      <p:ext uri="{BB962C8B-B14F-4D97-AF65-F5344CB8AC3E}">
        <p14:creationId xmlns:p14="http://schemas.microsoft.com/office/powerpoint/2010/main" val="87342191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CB42DFD-C77A-4B42-A5C3-45AB0CE519FA}"/>
              </a:ext>
            </a:extLst>
          </p:cNvPr>
          <p:cNvSpPr>
            <a:spLocks noGrp="1"/>
          </p:cNvSpPr>
          <p:nvPr>
            <p:ph type="title"/>
          </p:nvPr>
        </p:nvSpPr>
        <p:spPr/>
        <p:txBody>
          <a:bodyPr/>
          <a:lstStyle/>
          <a:p>
            <a:r>
              <a:rPr lang="en-US" dirty="0">
                <a:solidFill>
                  <a:schemeClr val="bg1"/>
                </a:solidFill>
              </a:rPr>
              <a:t>Which type of psychologists conduct applied research?</a:t>
            </a:r>
          </a:p>
        </p:txBody>
      </p:sp>
      <p:sp>
        <p:nvSpPr>
          <p:cNvPr id="6" name="Title 1">
            <a:extLst>
              <a:ext uri="{FF2B5EF4-FFF2-40B4-BE49-F238E27FC236}">
                <a16:creationId xmlns:a16="http://schemas.microsoft.com/office/drawing/2014/main" id="{42D497E1-6BF3-4CEC-9CDC-39030154884D}"/>
              </a:ext>
            </a:extLst>
          </p:cNvPr>
          <p:cNvSpPr txBox="1">
            <a:spLocks/>
          </p:cNvSpPr>
          <p:nvPr/>
        </p:nvSpPr>
        <p:spPr>
          <a:xfrm>
            <a:off x="2059062" y="218364"/>
            <a:ext cx="810158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2800" b="1" dirty="0">
                <a:solidFill>
                  <a:prstClr val="white"/>
                </a:solidFill>
              </a:rPr>
              <a:t>Which type of psychologists </a:t>
            </a:r>
          </a:p>
          <a:p>
            <a:pPr algn="ctr">
              <a:lnSpc>
                <a:spcPct val="100000"/>
              </a:lnSpc>
            </a:pPr>
            <a:r>
              <a:rPr lang="en-US" sz="2800" b="1" dirty="0">
                <a:solidFill>
                  <a:prstClr val="white"/>
                </a:solidFill>
              </a:rPr>
              <a:t>conduct applied research?</a:t>
            </a:r>
          </a:p>
        </p:txBody>
      </p:sp>
      <p:sp>
        <p:nvSpPr>
          <p:cNvPr id="5" name="Content Placeholder 3">
            <a:extLst>
              <a:ext uri="{FF2B5EF4-FFF2-40B4-BE49-F238E27FC236}">
                <a16:creationId xmlns:a16="http://schemas.microsoft.com/office/drawing/2014/main" id="{99D48658-4739-4D6E-908D-164CE97EE913}"/>
              </a:ext>
            </a:extLst>
          </p:cNvPr>
          <p:cNvSpPr txBox="1">
            <a:spLocks/>
          </p:cNvSpPr>
          <p:nvPr/>
        </p:nvSpPr>
        <p:spPr>
          <a:xfrm>
            <a:off x="2059062" y="1786271"/>
            <a:ext cx="8101584" cy="4784651"/>
          </a:xfrm>
          <a:prstGeom prst="rect">
            <a:avLst/>
          </a:prstGeom>
          <a:solidFill>
            <a:srgbClr val="E7D9B1"/>
          </a:solidFill>
          <a:ln w="38100">
            <a:solidFill>
              <a:srgbClr val="A02CA3"/>
            </a:solidFill>
          </a:ln>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r>
              <a:rPr lang="en-US" sz="2400" b="1" dirty="0">
                <a:solidFill>
                  <a:prstClr val="black"/>
                </a:solidFill>
                <a:cs typeface="Arial" panose="020B0604020202020204" pitchFamily="34" charset="0"/>
              </a:rPr>
              <a:t>Psychologists Conducting Applied Research</a:t>
            </a:r>
          </a:p>
          <a:p>
            <a:pPr marL="0" indent="0" algn="ctr">
              <a:lnSpc>
                <a:spcPct val="100000"/>
              </a:lnSpc>
              <a:spcBef>
                <a:spcPts val="0"/>
              </a:spcBef>
              <a:buNone/>
            </a:pPr>
            <a:endParaRPr lang="en-US" sz="2400" b="1" dirty="0">
              <a:solidFill>
                <a:prstClr val="black"/>
              </a:solidFill>
              <a:cs typeface="Arial" panose="020B0604020202020204" pitchFamily="34" charset="0"/>
            </a:endParaRPr>
          </a:p>
          <a:p>
            <a:pPr>
              <a:lnSpc>
                <a:spcPct val="100000"/>
              </a:lnSpc>
              <a:spcBef>
                <a:spcPts val="0"/>
              </a:spcBef>
              <a:buFont typeface="Wingdings" panose="05000000000000000000" pitchFamily="2" charset="2"/>
              <a:buChar char="§"/>
            </a:pPr>
            <a:r>
              <a:rPr lang="en-US" sz="2400" dirty="0">
                <a:solidFill>
                  <a:prstClr val="black"/>
                </a:solidFill>
                <a:cs typeface="Arial" panose="020B0604020202020204" pitchFamily="34" charset="0"/>
              </a:rPr>
              <a:t>biological psychologists (neuroscientists)</a:t>
            </a:r>
          </a:p>
          <a:p>
            <a:pPr>
              <a:lnSpc>
                <a:spcPct val="100000"/>
              </a:lnSpc>
              <a:spcBef>
                <a:spcPts val="0"/>
              </a:spcBef>
              <a:buFont typeface="Wingdings" panose="05000000000000000000" pitchFamily="2" charset="2"/>
              <a:buChar char="§"/>
            </a:pPr>
            <a:r>
              <a:rPr lang="en-US" sz="2400" dirty="0">
                <a:solidFill>
                  <a:prstClr val="black"/>
                </a:solidFill>
                <a:cs typeface="Arial" panose="020B0604020202020204" pitchFamily="34" charset="0"/>
              </a:rPr>
              <a:t>developmental psychologists</a:t>
            </a:r>
          </a:p>
          <a:p>
            <a:pPr>
              <a:lnSpc>
                <a:spcPct val="100000"/>
              </a:lnSpc>
              <a:spcBef>
                <a:spcPts val="0"/>
              </a:spcBef>
              <a:buFont typeface="Wingdings" panose="05000000000000000000" pitchFamily="2" charset="2"/>
              <a:buChar char="§"/>
            </a:pPr>
            <a:r>
              <a:rPr lang="en-US" sz="2400" dirty="0">
                <a:solidFill>
                  <a:prstClr val="black"/>
                </a:solidFill>
                <a:cs typeface="Arial" panose="020B0604020202020204" pitchFamily="34" charset="0"/>
              </a:rPr>
              <a:t>cognitive psychologists</a:t>
            </a:r>
          </a:p>
          <a:p>
            <a:pPr>
              <a:lnSpc>
                <a:spcPct val="100000"/>
              </a:lnSpc>
              <a:spcBef>
                <a:spcPts val="0"/>
              </a:spcBef>
              <a:buFont typeface="Wingdings" panose="05000000000000000000" pitchFamily="2" charset="2"/>
              <a:buChar char="§"/>
            </a:pPr>
            <a:r>
              <a:rPr lang="en-US" sz="2400" dirty="0">
                <a:solidFill>
                  <a:prstClr val="black"/>
                </a:solidFill>
                <a:cs typeface="Arial" panose="020B0604020202020204" pitchFamily="34" charset="0"/>
              </a:rPr>
              <a:t>educational psychologists</a:t>
            </a:r>
          </a:p>
          <a:p>
            <a:pPr>
              <a:lnSpc>
                <a:spcPct val="100000"/>
              </a:lnSpc>
              <a:spcBef>
                <a:spcPts val="0"/>
              </a:spcBef>
              <a:buFont typeface="Wingdings" panose="05000000000000000000" pitchFamily="2" charset="2"/>
              <a:buChar char="§"/>
            </a:pPr>
            <a:r>
              <a:rPr lang="en-US" sz="2400" dirty="0">
                <a:solidFill>
                  <a:prstClr val="black"/>
                </a:solidFill>
                <a:cs typeface="Arial" panose="020B0604020202020204" pitchFamily="34" charset="0"/>
              </a:rPr>
              <a:t>personality psychologists</a:t>
            </a:r>
          </a:p>
          <a:p>
            <a:pPr>
              <a:lnSpc>
                <a:spcPct val="100000"/>
              </a:lnSpc>
              <a:spcBef>
                <a:spcPts val="0"/>
              </a:spcBef>
              <a:buFont typeface="Wingdings" panose="05000000000000000000" pitchFamily="2" charset="2"/>
              <a:buChar char="§"/>
            </a:pPr>
            <a:r>
              <a:rPr lang="en-US" sz="2400" dirty="0">
                <a:solidFill>
                  <a:prstClr val="black"/>
                </a:solidFill>
                <a:cs typeface="Arial" panose="020B0604020202020204" pitchFamily="34" charset="0"/>
              </a:rPr>
              <a:t>social psychologists</a:t>
            </a:r>
          </a:p>
          <a:p>
            <a:pPr>
              <a:lnSpc>
                <a:spcPct val="100000"/>
              </a:lnSpc>
              <a:spcBef>
                <a:spcPts val="0"/>
              </a:spcBef>
              <a:buFont typeface="Wingdings" panose="05000000000000000000" pitchFamily="2" charset="2"/>
              <a:buChar char="§"/>
            </a:pPr>
            <a:r>
              <a:rPr lang="en-US" sz="2400" dirty="0">
                <a:solidFill>
                  <a:prstClr val="black"/>
                </a:solidFill>
                <a:cs typeface="Arial" panose="020B0604020202020204" pitchFamily="34" charset="0"/>
              </a:rPr>
              <a:t>industrial-organizational psychologists</a:t>
            </a:r>
          </a:p>
          <a:p>
            <a:pPr>
              <a:lnSpc>
                <a:spcPct val="100000"/>
              </a:lnSpc>
              <a:spcBef>
                <a:spcPts val="0"/>
              </a:spcBef>
              <a:buFont typeface="Wingdings" panose="05000000000000000000" pitchFamily="2" charset="2"/>
              <a:buChar char="§"/>
            </a:pPr>
            <a:r>
              <a:rPr lang="en-US" sz="2400" dirty="0">
                <a:solidFill>
                  <a:prstClr val="black"/>
                </a:solidFill>
                <a:cs typeface="Arial" panose="020B0604020202020204" pitchFamily="34" charset="0"/>
              </a:rPr>
              <a:t>human factors psychologists</a:t>
            </a:r>
          </a:p>
        </p:txBody>
      </p:sp>
      <p:pic>
        <p:nvPicPr>
          <p:cNvPr id="7" name="Picture 6" descr="decorative">
            <a:extLst>
              <a:ext uri="{FF2B5EF4-FFF2-40B4-BE49-F238E27FC236}">
                <a16:creationId xmlns:a16="http://schemas.microsoft.com/office/drawing/2014/main" id="{A1880BFB-AFC6-4C3E-85F4-101B87F218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0007" y="245665"/>
            <a:ext cx="690861" cy="690861"/>
          </a:xfrm>
          <a:prstGeom prst="rect">
            <a:avLst/>
          </a:prstGeom>
        </p:spPr>
      </p:pic>
    </p:spTree>
    <p:extLst>
      <p:ext uri="{BB962C8B-B14F-4D97-AF65-F5344CB8AC3E}">
        <p14:creationId xmlns:p14="http://schemas.microsoft.com/office/powerpoint/2010/main" val="89426629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hidden="1">
            <a:extLst>
              <a:ext uri="{FF2B5EF4-FFF2-40B4-BE49-F238E27FC236}">
                <a16:creationId xmlns:a16="http://schemas.microsoft.com/office/drawing/2014/main" id="{FA18D1E3-5B43-4711-BF43-2F82657B6A24}"/>
              </a:ext>
            </a:extLst>
          </p:cNvPr>
          <p:cNvSpPr>
            <a:spLocks noGrp="1"/>
          </p:cNvSpPr>
          <p:nvPr>
            <p:ph type="title"/>
          </p:nvPr>
        </p:nvSpPr>
        <p:spPr>
          <a:xfrm>
            <a:off x="2152650" y="641329"/>
            <a:ext cx="7886700" cy="852489"/>
          </a:xfrm>
        </p:spPr>
        <p:txBody>
          <a:bodyPr/>
          <a:lstStyle/>
          <a:p>
            <a:r>
              <a:rPr lang="en-US" dirty="0">
                <a:solidFill>
                  <a:schemeClr val="bg1"/>
                </a:solidFill>
              </a:rPr>
              <a:t>The British</a:t>
            </a:r>
          </a:p>
        </p:txBody>
      </p:sp>
      <p:sp>
        <p:nvSpPr>
          <p:cNvPr id="9" name="Title 1">
            <a:extLst>
              <a:ext uri="{FF2B5EF4-FFF2-40B4-BE49-F238E27FC236}">
                <a16:creationId xmlns:a16="http://schemas.microsoft.com/office/drawing/2014/main" id="{5A789235-5C04-4FA5-A84A-E71D4FEA97E4}"/>
              </a:ext>
            </a:extLst>
          </p:cNvPr>
          <p:cNvSpPr txBox="1">
            <a:spLocks/>
          </p:cNvSpPr>
          <p:nvPr/>
        </p:nvSpPr>
        <p:spPr>
          <a:xfrm>
            <a:off x="1978710" y="287610"/>
            <a:ext cx="810158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800" b="1" dirty="0" smtClean="0">
                <a:solidFill>
                  <a:prstClr val="white"/>
                </a:solidFill>
              </a:rPr>
              <a:t>Applied Research Domains</a:t>
            </a:r>
            <a:endParaRPr lang="en-US" sz="2800" b="1" dirty="0">
              <a:solidFill>
                <a:prstClr val="white"/>
              </a:solidFill>
            </a:endParaRPr>
          </a:p>
        </p:txBody>
      </p:sp>
      <p:sp>
        <p:nvSpPr>
          <p:cNvPr id="3" name="Text Placeholder 2"/>
          <p:cNvSpPr>
            <a:spLocks noGrp="1"/>
          </p:cNvSpPr>
          <p:nvPr>
            <p:ph type="body" sz="quarter" idx="14"/>
          </p:nvPr>
        </p:nvSpPr>
        <p:spPr>
          <a:xfrm>
            <a:off x="2152648" y="2309020"/>
            <a:ext cx="2590411" cy="1244600"/>
          </a:xfrm>
          <a:solidFill>
            <a:srgbClr val="E7D9B1"/>
          </a:solidFill>
          <a:ln w="76200">
            <a:solidFill>
              <a:srgbClr val="A02CA3"/>
            </a:solidFill>
          </a:ln>
        </p:spPr>
        <p:txBody>
          <a:bodyPr>
            <a:normAutofit/>
          </a:bodyPr>
          <a:lstStyle/>
          <a:p>
            <a:r>
              <a:rPr lang="en-US" sz="2800" dirty="0" smtClean="0"/>
              <a:t>Industrial-organizational Psychology</a:t>
            </a:r>
            <a:endParaRPr lang="en-US" sz="2800" dirty="0"/>
          </a:p>
        </p:txBody>
      </p:sp>
      <p:sp>
        <p:nvSpPr>
          <p:cNvPr id="5" name="Text Placeholder 4"/>
          <p:cNvSpPr>
            <a:spLocks noGrp="1"/>
          </p:cNvSpPr>
          <p:nvPr>
            <p:ph type="body" sz="quarter" idx="17"/>
          </p:nvPr>
        </p:nvSpPr>
        <p:spPr>
          <a:xfrm>
            <a:off x="5346700" y="2053830"/>
            <a:ext cx="4692650" cy="1754980"/>
          </a:xfrm>
          <a:solidFill>
            <a:srgbClr val="E7D9B1"/>
          </a:solidFill>
          <a:ln w="76200">
            <a:solidFill>
              <a:srgbClr val="A02CA3"/>
            </a:solidFill>
          </a:ln>
        </p:spPr>
        <p:txBody>
          <a:bodyPr anchor="ctr">
            <a:normAutofit/>
          </a:bodyPr>
          <a:lstStyle/>
          <a:p>
            <a:pPr marL="342900" indent="-342900" algn="l">
              <a:buFont typeface="Wingdings" panose="05000000000000000000" pitchFamily="2" charset="2"/>
              <a:buChar char="§"/>
            </a:pPr>
            <a:r>
              <a:rPr lang="en-US" sz="2400" dirty="0" smtClean="0"/>
              <a:t>The application of psychological concepts and methods to optimizing human behavior in workplaces</a:t>
            </a:r>
            <a:endParaRPr lang="en-US" sz="2400" b="1" i="1" dirty="0"/>
          </a:p>
        </p:txBody>
      </p:sp>
      <p:sp>
        <p:nvSpPr>
          <p:cNvPr id="4" name="Text Placeholder 3"/>
          <p:cNvSpPr>
            <a:spLocks noGrp="1"/>
          </p:cNvSpPr>
          <p:nvPr>
            <p:ph type="body" sz="quarter" idx="15"/>
          </p:nvPr>
        </p:nvSpPr>
        <p:spPr>
          <a:xfrm>
            <a:off x="2152647" y="4402448"/>
            <a:ext cx="2590411" cy="1244600"/>
          </a:xfrm>
          <a:solidFill>
            <a:srgbClr val="E7D9B1"/>
          </a:solidFill>
          <a:ln w="76200">
            <a:solidFill>
              <a:srgbClr val="A02CA3"/>
            </a:solidFill>
          </a:ln>
        </p:spPr>
        <p:txBody>
          <a:bodyPr>
            <a:normAutofit/>
          </a:bodyPr>
          <a:lstStyle/>
          <a:p>
            <a:r>
              <a:rPr lang="en-US" sz="2800" dirty="0" smtClean="0"/>
              <a:t>Human Factors Psychology</a:t>
            </a:r>
            <a:endParaRPr lang="en-US" sz="2800" dirty="0"/>
          </a:p>
        </p:txBody>
      </p:sp>
      <p:sp>
        <p:nvSpPr>
          <p:cNvPr id="6" name="Text Placeholder 5"/>
          <p:cNvSpPr>
            <a:spLocks noGrp="1"/>
          </p:cNvSpPr>
          <p:nvPr>
            <p:ph type="body" sz="quarter" idx="18"/>
          </p:nvPr>
        </p:nvSpPr>
        <p:spPr>
          <a:xfrm>
            <a:off x="5346700" y="4131137"/>
            <a:ext cx="4692650" cy="2359136"/>
          </a:xfrm>
          <a:solidFill>
            <a:srgbClr val="E7D9B1"/>
          </a:solidFill>
          <a:ln w="76200">
            <a:solidFill>
              <a:srgbClr val="A02CA3"/>
            </a:solidFill>
          </a:ln>
        </p:spPr>
        <p:txBody>
          <a:bodyPr anchor="ctr">
            <a:normAutofit/>
          </a:bodyPr>
          <a:lstStyle/>
          <a:p>
            <a:pPr marL="342900" indent="-342900" algn="l">
              <a:buFont typeface="Wingdings" panose="05000000000000000000" pitchFamily="2" charset="2"/>
              <a:buChar char="§"/>
            </a:pPr>
            <a:r>
              <a:rPr lang="en-US" sz="2400" dirty="0" smtClean="0"/>
              <a:t>Explores how people and machines interact and how machines and physical environments can be made safe and easy to use</a:t>
            </a:r>
          </a:p>
          <a:p>
            <a:pPr marL="342900" indent="-342900" algn="l">
              <a:buFont typeface="Wingdings" panose="05000000000000000000" pitchFamily="2" charset="2"/>
              <a:buChar char="§"/>
            </a:pPr>
            <a:r>
              <a:rPr lang="en-US" sz="2400" dirty="0" smtClean="0"/>
              <a:t>Subfield of I/O</a:t>
            </a:r>
            <a:endParaRPr lang="en-US" sz="2400" dirty="0"/>
          </a:p>
        </p:txBody>
      </p:sp>
      <p:pic>
        <p:nvPicPr>
          <p:cNvPr id="10" name="Picture 9" descr="decorative">
            <a:extLst>
              <a:ext uri="{FF2B5EF4-FFF2-40B4-BE49-F238E27FC236}">
                <a16:creationId xmlns:a16="http://schemas.microsoft.com/office/drawing/2014/main" id="{FA4745E8-BD60-4249-9947-D86D672BAC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467" y="332162"/>
            <a:ext cx="690861" cy="690861"/>
          </a:xfrm>
          <a:prstGeom prst="rect">
            <a:avLst/>
          </a:prstGeom>
        </p:spPr>
      </p:pic>
    </p:spTree>
    <p:extLst>
      <p:ext uri="{BB962C8B-B14F-4D97-AF65-F5344CB8AC3E}">
        <p14:creationId xmlns:p14="http://schemas.microsoft.com/office/powerpoint/2010/main" val="291260788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18667474-389D-4ED6-A2BD-71121E02A2E7}"/>
              </a:ext>
            </a:extLst>
          </p:cNvPr>
          <p:cNvSpPr>
            <a:spLocks noGrp="1"/>
          </p:cNvSpPr>
          <p:nvPr>
            <p:ph type="title"/>
          </p:nvPr>
        </p:nvSpPr>
        <p:spPr/>
        <p:txBody>
          <a:bodyPr/>
          <a:lstStyle/>
          <a:p>
            <a:r>
              <a:rPr lang="en-US" dirty="0">
                <a:solidFill>
                  <a:schemeClr val="bg1"/>
                </a:solidFill>
              </a:rPr>
              <a:t>Psychology as a helping profession</a:t>
            </a:r>
          </a:p>
        </p:txBody>
      </p:sp>
      <p:sp>
        <p:nvSpPr>
          <p:cNvPr id="7" name="Title 1">
            <a:extLst>
              <a:ext uri="{FF2B5EF4-FFF2-40B4-BE49-F238E27FC236}">
                <a16:creationId xmlns:a16="http://schemas.microsoft.com/office/drawing/2014/main" id="{EAD3A945-71DF-4C26-B7F8-1994ACEB13FD}"/>
              </a:ext>
            </a:extLst>
          </p:cNvPr>
          <p:cNvSpPr txBox="1">
            <a:spLocks/>
          </p:cNvSpPr>
          <p:nvPr/>
        </p:nvSpPr>
        <p:spPr>
          <a:xfrm>
            <a:off x="2059062" y="280530"/>
            <a:ext cx="810158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3200" b="1" dirty="0">
                <a:solidFill>
                  <a:prstClr val="white"/>
                </a:solidFill>
                <a:cs typeface="Arial" panose="020B0604020202020204" pitchFamily="34" charset="0"/>
              </a:rPr>
              <a:t> </a:t>
            </a:r>
            <a:r>
              <a:rPr lang="en-US" sz="2800" b="1" dirty="0">
                <a:solidFill>
                  <a:prstClr val="white"/>
                </a:solidFill>
              </a:rPr>
              <a:t>Psychology as a helping profession</a:t>
            </a:r>
          </a:p>
        </p:txBody>
      </p:sp>
      <p:sp>
        <p:nvSpPr>
          <p:cNvPr id="8" name="Content Placeholder 2">
            <a:extLst>
              <a:ext uri="{FF2B5EF4-FFF2-40B4-BE49-F238E27FC236}">
                <a16:creationId xmlns:a16="http://schemas.microsoft.com/office/drawing/2014/main" id="{B0E6A950-2B5C-4053-8FC0-B2AAFCD03203}"/>
              </a:ext>
            </a:extLst>
          </p:cNvPr>
          <p:cNvSpPr txBox="1">
            <a:spLocks/>
          </p:cNvSpPr>
          <p:nvPr/>
        </p:nvSpPr>
        <p:spPr>
          <a:xfrm>
            <a:off x="2059063" y="4816266"/>
            <a:ext cx="8197277" cy="1557240"/>
          </a:xfrm>
          <a:prstGeom prst="rect">
            <a:avLst/>
          </a:prstGeom>
          <a:solidFill>
            <a:srgbClr val="E7D9B1"/>
          </a:solidFill>
          <a:ln w="76200">
            <a:solidFill>
              <a:srgbClr val="A02CA3"/>
            </a:solidFill>
          </a:ln>
        </p:spPr>
        <p:txBody>
          <a:bodyPr anchor="ctr">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endParaRPr lang="en-US" sz="2400" b="1" dirty="0">
              <a:solidFill>
                <a:prstClr val="black"/>
              </a:solidFill>
              <a:cs typeface="Arial" panose="020B0604020202020204" pitchFamily="34" charset="0"/>
            </a:endParaRPr>
          </a:p>
          <a:p>
            <a:pPr algn="ctr">
              <a:buFont typeface="Wingdings" panose="05000000000000000000" pitchFamily="2" charset="2"/>
              <a:buChar char="§"/>
            </a:pPr>
            <a:r>
              <a:rPr lang="en-US" sz="2600" b="1" i="1" dirty="0">
                <a:solidFill>
                  <a:prstClr val="black"/>
                </a:solidFill>
                <a:cs typeface="Arial" panose="020B0604020202020204" pitchFamily="34" charset="0"/>
              </a:rPr>
              <a:t>guide</a:t>
            </a:r>
            <a:r>
              <a:rPr lang="en-US" sz="2600" dirty="0">
                <a:solidFill>
                  <a:prstClr val="black"/>
                </a:solidFill>
                <a:cs typeface="Arial" panose="020B0604020202020204" pitchFamily="34" charset="0"/>
              </a:rPr>
              <a:t> people toward healthier relationships</a:t>
            </a:r>
          </a:p>
          <a:p>
            <a:pPr algn="ctr">
              <a:buFont typeface="Wingdings" panose="05000000000000000000" pitchFamily="2" charset="2"/>
              <a:buChar char="§"/>
            </a:pPr>
            <a:r>
              <a:rPr lang="en-US" sz="2600" b="1" i="1" dirty="0">
                <a:solidFill>
                  <a:prstClr val="black"/>
                </a:solidFill>
                <a:cs typeface="Arial" panose="020B0604020202020204" pitchFamily="34" charset="0"/>
              </a:rPr>
              <a:t>help</a:t>
            </a:r>
            <a:r>
              <a:rPr lang="en-US" sz="2600" dirty="0">
                <a:solidFill>
                  <a:prstClr val="black"/>
                </a:solidFill>
                <a:cs typeface="Arial" panose="020B0604020202020204" pitchFamily="34" charset="0"/>
              </a:rPr>
              <a:t> people overcome anxiety and depression</a:t>
            </a:r>
          </a:p>
          <a:p>
            <a:pPr algn="ctr">
              <a:buFont typeface="Wingdings" panose="05000000000000000000" pitchFamily="2" charset="2"/>
              <a:buChar char="§"/>
            </a:pPr>
            <a:r>
              <a:rPr lang="en-US" sz="2600" b="1" i="1" dirty="0">
                <a:solidFill>
                  <a:prstClr val="black"/>
                </a:solidFill>
                <a:cs typeface="Arial" panose="020B0604020202020204" pitchFamily="34" charset="0"/>
              </a:rPr>
              <a:t>help</a:t>
            </a:r>
            <a:r>
              <a:rPr lang="en-US" sz="2600" dirty="0">
                <a:solidFill>
                  <a:prstClr val="black"/>
                </a:solidFill>
                <a:cs typeface="Arial" panose="020B0604020202020204" pitchFamily="34" charset="0"/>
              </a:rPr>
              <a:t> people cope with difficulties</a:t>
            </a:r>
          </a:p>
          <a:p>
            <a:pPr marL="0" indent="0" algn="ctr">
              <a:buNone/>
            </a:pPr>
            <a:endParaRPr lang="en-US" sz="3600" dirty="0">
              <a:solidFill>
                <a:prstClr val="black"/>
              </a:solidFill>
              <a:cs typeface="Arial" panose="020B0604020202020204" pitchFamily="34" charset="0"/>
            </a:endParaRPr>
          </a:p>
        </p:txBody>
      </p:sp>
      <p:pic>
        <p:nvPicPr>
          <p:cNvPr id="3" name="Picture 2" descr="A psychologist engaging in face-to-face therapy.">
            <a:extLst>
              <a:ext uri="{FF2B5EF4-FFF2-40B4-BE49-F238E27FC236}">
                <a16:creationId xmlns:a16="http://schemas.microsoft.com/office/drawing/2014/main" id="{066945EB-D184-4F6D-A61F-3698565697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6968" y="1708835"/>
            <a:ext cx="4525773" cy="2950414"/>
          </a:xfrm>
          <a:prstGeom prst="rect">
            <a:avLst/>
          </a:prstGeom>
        </p:spPr>
      </p:pic>
      <p:pic>
        <p:nvPicPr>
          <p:cNvPr id="2" name="Picture 1" descr="Scott J. Ferrell/Getty Images"/>
          <p:cNvPicPr>
            <a:picLocks noChangeAspect="1"/>
          </p:cNvPicPr>
          <p:nvPr/>
        </p:nvPicPr>
        <p:blipFill>
          <a:blip r:embed="rId4"/>
          <a:stretch>
            <a:fillRect/>
          </a:stretch>
        </p:blipFill>
        <p:spPr>
          <a:xfrm>
            <a:off x="3713635" y="3506869"/>
            <a:ext cx="133333" cy="1152381"/>
          </a:xfrm>
          <a:prstGeom prst="rect">
            <a:avLst/>
          </a:prstGeom>
        </p:spPr>
      </p:pic>
    </p:spTree>
    <p:extLst>
      <p:ext uri="{BB962C8B-B14F-4D97-AF65-F5344CB8AC3E}">
        <p14:creationId xmlns:p14="http://schemas.microsoft.com/office/powerpoint/2010/main" val="19078941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41E5627-F0AD-4EDE-BFCE-A433288386EB}"/>
              </a:ext>
            </a:extLst>
          </p:cNvPr>
          <p:cNvSpPr>
            <a:spLocks noGrp="1"/>
          </p:cNvSpPr>
          <p:nvPr>
            <p:ph type="title"/>
          </p:nvPr>
        </p:nvSpPr>
        <p:spPr/>
        <p:txBody>
          <a:bodyPr/>
          <a:lstStyle/>
          <a:p>
            <a:r>
              <a:rPr lang="en-US" dirty="0">
                <a:solidFill>
                  <a:schemeClr val="bg1"/>
                </a:solidFill>
              </a:rPr>
              <a:t>How do counseling and clinical psychologists differ?</a:t>
            </a:r>
          </a:p>
        </p:txBody>
      </p:sp>
      <p:sp>
        <p:nvSpPr>
          <p:cNvPr id="7" name="Title 1">
            <a:extLst>
              <a:ext uri="{FF2B5EF4-FFF2-40B4-BE49-F238E27FC236}">
                <a16:creationId xmlns:a16="http://schemas.microsoft.com/office/drawing/2014/main" id="{22DAF842-88AE-49DE-8911-065B52EC8A34}"/>
              </a:ext>
            </a:extLst>
          </p:cNvPr>
          <p:cNvSpPr txBox="1">
            <a:spLocks/>
          </p:cNvSpPr>
          <p:nvPr/>
        </p:nvSpPr>
        <p:spPr>
          <a:xfrm>
            <a:off x="2028146" y="336698"/>
            <a:ext cx="810158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3200" b="1" dirty="0">
                <a:solidFill>
                  <a:prstClr val="white"/>
                </a:solidFill>
                <a:cs typeface="Arial" panose="020B0604020202020204" pitchFamily="34" charset="0"/>
              </a:rPr>
              <a:t> </a:t>
            </a:r>
            <a:r>
              <a:rPr lang="en-US" sz="2800" b="1" dirty="0">
                <a:solidFill>
                  <a:prstClr val="white"/>
                </a:solidFill>
              </a:rPr>
              <a:t>How do counseling and clinical psychologists differ?</a:t>
            </a:r>
          </a:p>
        </p:txBody>
      </p:sp>
      <p:sp>
        <p:nvSpPr>
          <p:cNvPr id="14" name="Content Placeholder 3">
            <a:extLst>
              <a:ext uri="{FF2B5EF4-FFF2-40B4-BE49-F238E27FC236}">
                <a16:creationId xmlns:a16="http://schemas.microsoft.com/office/drawing/2014/main" id="{562E5F71-3449-4820-977B-A79F4157333F}"/>
              </a:ext>
            </a:extLst>
          </p:cNvPr>
          <p:cNvSpPr txBox="1">
            <a:spLocks/>
          </p:cNvSpPr>
          <p:nvPr/>
        </p:nvSpPr>
        <p:spPr>
          <a:xfrm>
            <a:off x="1931586" y="1946430"/>
            <a:ext cx="4096075" cy="4528657"/>
          </a:xfrm>
          <a:prstGeom prst="rect">
            <a:avLst/>
          </a:prstGeom>
          <a:solidFill>
            <a:srgbClr val="E7D9B1"/>
          </a:solidFill>
          <a:ln w="38100">
            <a:solidFill>
              <a:srgbClr val="A02CA3"/>
            </a:solidFill>
          </a:ln>
        </p:spPr>
        <p:txBody>
          <a:bodyPr vert="horz" lIns="91440" tIns="45720" rIns="91440" bIns="45720" rtlCol="0" anchor="ctr">
            <a:normAutofit fontScale="550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spcBef>
                <a:spcPts val="0"/>
              </a:spcBef>
              <a:buNone/>
            </a:pPr>
            <a:r>
              <a:rPr lang="en-US" sz="4400" b="1" dirty="0">
                <a:solidFill>
                  <a:prstClr val="black"/>
                </a:solidFill>
                <a:cs typeface="Arial" panose="020B0604020202020204" pitchFamily="34" charset="0"/>
              </a:rPr>
              <a:t>Counseling Psychologists </a:t>
            </a:r>
          </a:p>
          <a:p>
            <a:pPr>
              <a:lnSpc>
                <a:spcPct val="120000"/>
              </a:lnSpc>
              <a:spcBef>
                <a:spcPts val="0"/>
              </a:spcBef>
              <a:buFont typeface="Wingdings" panose="05000000000000000000" pitchFamily="2" charset="2"/>
              <a:buChar char="§"/>
            </a:pPr>
            <a:r>
              <a:rPr lang="en-US" sz="4400" dirty="0">
                <a:solidFill>
                  <a:prstClr val="black"/>
                </a:solidFill>
                <a:cs typeface="Arial" panose="020B0604020202020204" pitchFamily="34" charset="0"/>
              </a:rPr>
              <a:t>help people cope with adjustments and crises</a:t>
            </a:r>
          </a:p>
          <a:p>
            <a:pPr>
              <a:lnSpc>
                <a:spcPct val="120000"/>
              </a:lnSpc>
              <a:spcBef>
                <a:spcPts val="0"/>
              </a:spcBef>
              <a:buFont typeface="Wingdings" panose="05000000000000000000" pitchFamily="2" charset="2"/>
              <a:buChar char="§"/>
            </a:pPr>
            <a:r>
              <a:rPr lang="en-US" sz="4400" dirty="0">
                <a:solidFill>
                  <a:prstClr val="black"/>
                </a:solidFill>
                <a:cs typeface="Arial" panose="020B0604020202020204" pitchFamily="34" charset="0"/>
              </a:rPr>
              <a:t>challenges related to work, school, family, and relationships </a:t>
            </a:r>
          </a:p>
          <a:p>
            <a:pPr>
              <a:lnSpc>
                <a:spcPct val="120000"/>
              </a:lnSpc>
              <a:spcBef>
                <a:spcPts val="0"/>
              </a:spcBef>
              <a:buFont typeface="Wingdings" panose="05000000000000000000" pitchFamily="2" charset="2"/>
              <a:buChar char="§"/>
            </a:pPr>
            <a:r>
              <a:rPr lang="en-US" sz="4400" dirty="0">
                <a:solidFill>
                  <a:prstClr val="black"/>
                </a:solidFill>
                <a:cs typeface="Arial" panose="020B0604020202020204" pitchFamily="34" charset="0"/>
              </a:rPr>
              <a:t>administer and interpret psychological tests</a:t>
            </a:r>
          </a:p>
          <a:p>
            <a:pPr>
              <a:lnSpc>
                <a:spcPct val="120000"/>
              </a:lnSpc>
              <a:spcBef>
                <a:spcPts val="0"/>
              </a:spcBef>
              <a:buFont typeface="Wingdings" panose="05000000000000000000" pitchFamily="2" charset="2"/>
              <a:buChar char="§"/>
            </a:pPr>
            <a:r>
              <a:rPr lang="en-US" sz="4400" dirty="0">
                <a:solidFill>
                  <a:prstClr val="black"/>
                </a:solidFill>
                <a:cs typeface="Arial" panose="020B0604020202020204" pitchFamily="34" charset="0"/>
              </a:rPr>
              <a:t>therapy and counseling</a:t>
            </a:r>
          </a:p>
          <a:p>
            <a:pPr>
              <a:lnSpc>
                <a:spcPct val="120000"/>
              </a:lnSpc>
              <a:spcBef>
                <a:spcPts val="0"/>
              </a:spcBef>
              <a:buFont typeface="Wingdings" panose="05000000000000000000" pitchFamily="2" charset="2"/>
              <a:buChar char="§"/>
            </a:pPr>
            <a:r>
              <a:rPr lang="en-US" sz="4400" dirty="0">
                <a:solidFill>
                  <a:prstClr val="black"/>
                </a:solidFill>
                <a:cs typeface="Arial" panose="020B0604020202020204" pitchFamily="34" charset="0"/>
              </a:rPr>
              <a:t>may conduct research</a:t>
            </a:r>
          </a:p>
          <a:p>
            <a:pPr marL="0" indent="0">
              <a:buNone/>
            </a:pPr>
            <a:endParaRPr lang="en-US" sz="2800" dirty="0">
              <a:solidFill>
                <a:prstClr val="black"/>
              </a:solidFill>
            </a:endParaRPr>
          </a:p>
        </p:txBody>
      </p:sp>
      <p:sp>
        <p:nvSpPr>
          <p:cNvPr id="9" name="Content Placeholder 3">
            <a:extLst>
              <a:ext uri="{FF2B5EF4-FFF2-40B4-BE49-F238E27FC236}">
                <a16:creationId xmlns:a16="http://schemas.microsoft.com/office/drawing/2014/main" id="{D462FC7A-37CB-453A-8A84-84F52EA7A36E}"/>
              </a:ext>
            </a:extLst>
          </p:cNvPr>
          <p:cNvSpPr txBox="1">
            <a:spLocks/>
          </p:cNvSpPr>
          <p:nvPr/>
        </p:nvSpPr>
        <p:spPr>
          <a:xfrm>
            <a:off x="6160827" y="1946430"/>
            <a:ext cx="4096075" cy="4528657"/>
          </a:xfrm>
          <a:prstGeom prst="rect">
            <a:avLst/>
          </a:prstGeom>
          <a:solidFill>
            <a:srgbClr val="E7D9B1"/>
          </a:solidFill>
          <a:ln w="38100">
            <a:solidFill>
              <a:srgbClr val="A02CA3"/>
            </a:solidFill>
          </a:ln>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spcBef>
                <a:spcPts val="0"/>
              </a:spcBef>
              <a:buNone/>
            </a:pPr>
            <a:r>
              <a:rPr lang="en-US" sz="2400" b="1" dirty="0">
                <a:solidFill>
                  <a:prstClr val="black"/>
                </a:solidFill>
                <a:cs typeface="Arial" panose="020B0604020202020204" pitchFamily="34" charset="0"/>
              </a:rPr>
              <a:t>Clinical Psychologists </a:t>
            </a:r>
          </a:p>
          <a:p>
            <a:pPr>
              <a:lnSpc>
                <a:spcPct val="100000"/>
              </a:lnSpc>
              <a:spcBef>
                <a:spcPts val="0"/>
              </a:spcBef>
              <a:buFont typeface="Wingdings" panose="05000000000000000000" pitchFamily="2" charset="2"/>
              <a:buChar char="§"/>
            </a:pPr>
            <a:r>
              <a:rPr lang="en-US" sz="2400" dirty="0">
                <a:solidFill>
                  <a:prstClr val="black"/>
                </a:solidFill>
                <a:cs typeface="Arial" panose="020B0604020202020204" pitchFamily="34" charset="0"/>
              </a:rPr>
              <a:t>asses and treat mental, emotional, and behavioral disorders</a:t>
            </a:r>
          </a:p>
          <a:p>
            <a:pPr>
              <a:lnSpc>
                <a:spcPct val="100000"/>
              </a:lnSpc>
              <a:spcBef>
                <a:spcPts val="0"/>
              </a:spcBef>
              <a:buFont typeface="Wingdings" panose="05000000000000000000" pitchFamily="2" charset="2"/>
              <a:buChar char="§"/>
            </a:pPr>
            <a:r>
              <a:rPr lang="en-US" sz="2400" dirty="0">
                <a:solidFill>
                  <a:prstClr val="black"/>
                </a:solidFill>
                <a:cs typeface="Arial" panose="020B0604020202020204" pitchFamily="34" charset="0"/>
              </a:rPr>
              <a:t>administer and interpret psychological tests</a:t>
            </a:r>
          </a:p>
          <a:p>
            <a:pPr>
              <a:lnSpc>
                <a:spcPct val="100000"/>
              </a:lnSpc>
              <a:spcBef>
                <a:spcPts val="0"/>
              </a:spcBef>
              <a:buFont typeface="Wingdings" panose="05000000000000000000" pitchFamily="2" charset="2"/>
              <a:buChar char="§"/>
            </a:pPr>
            <a:r>
              <a:rPr lang="en-US" sz="2400" dirty="0">
                <a:solidFill>
                  <a:prstClr val="black"/>
                </a:solidFill>
                <a:cs typeface="Arial" panose="020B0604020202020204" pitchFamily="34" charset="0"/>
              </a:rPr>
              <a:t>therapy and counseling</a:t>
            </a:r>
          </a:p>
          <a:p>
            <a:pPr>
              <a:lnSpc>
                <a:spcPct val="100000"/>
              </a:lnSpc>
              <a:spcBef>
                <a:spcPts val="0"/>
              </a:spcBef>
              <a:buFont typeface="Wingdings" panose="05000000000000000000" pitchFamily="2" charset="2"/>
              <a:buChar char="§"/>
            </a:pPr>
            <a:r>
              <a:rPr lang="en-US" sz="2400" dirty="0">
                <a:solidFill>
                  <a:prstClr val="black"/>
                </a:solidFill>
                <a:cs typeface="Arial" panose="020B0604020202020204" pitchFamily="34" charset="0"/>
              </a:rPr>
              <a:t>may conduct research</a:t>
            </a:r>
          </a:p>
          <a:p>
            <a:pPr>
              <a:lnSpc>
                <a:spcPct val="100000"/>
              </a:lnSpc>
              <a:spcBef>
                <a:spcPts val="0"/>
              </a:spcBef>
              <a:buFont typeface="Wingdings" panose="05000000000000000000" pitchFamily="2" charset="2"/>
              <a:buChar char="§"/>
            </a:pPr>
            <a:endParaRPr lang="en-US" sz="2400" dirty="0">
              <a:solidFill>
                <a:prstClr val="black"/>
              </a:solidFill>
              <a:cs typeface="Arial" panose="020B0604020202020204" pitchFamily="34" charset="0"/>
            </a:endParaRPr>
          </a:p>
          <a:p>
            <a:pPr>
              <a:lnSpc>
                <a:spcPct val="100000"/>
              </a:lnSpc>
              <a:spcBef>
                <a:spcPts val="0"/>
              </a:spcBef>
              <a:buFont typeface="Wingdings" panose="05000000000000000000" pitchFamily="2" charset="2"/>
              <a:buChar char="§"/>
            </a:pPr>
            <a:endParaRPr lang="en-US" sz="2400" dirty="0">
              <a:solidFill>
                <a:prstClr val="black"/>
              </a:solidFill>
              <a:cs typeface="Arial" panose="020B0604020202020204" pitchFamily="34" charset="0"/>
            </a:endParaRPr>
          </a:p>
          <a:p>
            <a:pPr marL="0" indent="0">
              <a:lnSpc>
                <a:spcPct val="100000"/>
              </a:lnSpc>
              <a:spcBef>
                <a:spcPts val="0"/>
              </a:spcBef>
              <a:buNone/>
            </a:pPr>
            <a:endParaRPr lang="en-US" sz="2400" dirty="0">
              <a:solidFill>
                <a:prstClr val="black"/>
              </a:solidFill>
              <a:cs typeface="Arial" panose="020B0604020202020204" pitchFamily="34" charset="0"/>
            </a:endParaRPr>
          </a:p>
        </p:txBody>
      </p:sp>
    </p:spTree>
    <p:extLst>
      <p:ext uri="{BB962C8B-B14F-4D97-AF65-F5344CB8AC3E}">
        <p14:creationId xmlns:p14="http://schemas.microsoft.com/office/powerpoint/2010/main" val="19499063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hidden="1">
            <a:extLst>
              <a:ext uri="{FF2B5EF4-FFF2-40B4-BE49-F238E27FC236}">
                <a16:creationId xmlns:a16="http://schemas.microsoft.com/office/drawing/2014/main" id="{D4E45703-2B1B-4314-B658-2F1A3FC94BAC}"/>
              </a:ext>
            </a:extLst>
          </p:cNvPr>
          <p:cNvSpPr>
            <a:spLocks noGrp="1"/>
          </p:cNvSpPr>
          <p:nvPr>
            <p:ph type="title"/>
          </p:nvPr>
        </p:nvSpPr>
        <p:spPr/>
        <p:txBody>
          <a:bodyPr/>
          <a:lstStyle/>
          <a:p>
            <a:r>
              <a:rPr lang="en-US" dirty="0">
                <a:solidFill>
                  <a:schemeClr val="bg1"/>
                </a:solidFill>
              </a:rPr>
              <a:t>How is a clinical psychologist different from a psychiatrist?</a:t>
            </a:r>
          </a:p>
        </p:txBody>
      </p:sp>
      <p:sp>
        <p:nvSpPr>
          <p:cNvPr id="7" name="Title 1">
            <a:extLst>
              <a:ext uri="{FF2B5EF4-FFF2-40B4-BE49-F238E27FC236}">
                <a16:creationId xmlns:a16="http://schemas.microsoft.com/office/drawing/2014/main" id="{22DAF842-88AE-49DE-8911-065B52EC8A34}"/>
              </a:ext>
            </a:extLst>
          </p:cNvPr>
          <p:cNvSpPr txBox="1">
            <a:spLocks/>
          </p:cNvSpPr>
          <p:nvPr/>
        </p:nvSpPr>
        <p:spPr>
          <a:xfrm>
            <a:off x="2043311" y="474921"/>
            <a:ext cx="8101584" cy="1325880"/>
          </a:xfrm>
          <a:prstGeom prst="rect">
            <a:avLst/>
          </a:prstGeom>
          <a:solidFill>
            <a:srgbClr val="A02CA3"/>
          </a:solidFill>
        </p:spPr>
        <p:txBody>
          <a:bodyPr vert="horz" lIns="91440" tIns="45720" rIns="91440" bIns="45720" rtlCol="0" anchor="ctr">
            <a:normAutofit fontScale="92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3200" b="1" dirty="0">
                <a:solidFill>
                  <a:prstClr val="white"/>
                </a:solidFill>
                <a:cs typeface="Arial" panose="020B0604020202020204" pitchFamily="34" charset="0"/>
              </a:rPr>
              <a:t> </a:t>
            </a:r>
            <a:r>
              <a:rPr lang="en-US" sz="3000" b="1" dirty="0">
                <a:solidFill>
                  <a:prstClr val="white"/>
                </a:solidFill>
              </a:rPr>
              <a:t>How is a </a:t>
            </a:r>
          </a:p>
          <a:p>
            <a:pPr algn="ctr">
              <a:lnSpc>
                <a:spcPct val="100000"/>
              </a:lnSpc>
            </a:pPr>
            <a:r>
              <a:rPr lang="en-US" sz="3000" b="1" dirty="0">
                <a:solidFill>
                  <a:prstClr val="white"/>
                </a:solidFill>
              </a:rPr>
              <a:t>clinical psychologist different </a:t>
            </a:r>
          </a:p>
          <a:p>
            <a:pPr algn="ctr">
              <a:lnSpc>
                <a:spcPct val="100000"/>
              </a:lnSpc>
            </a:pPr>
            <a:r>
              <a:rPr lang="en-US" sz="3000" b="1" dirty="0">
                <a:solidFill>
                  <a:prstClr val="white"/>
                </a:solidFill>
              </a:rPr>
              <a:t>from a psychiatrist?</a:t>
            </a:r>
          </a:p>
        </p:txBody>
      </p:sp>
      <p:sp>
        <p:nvSpPr>
          <p:cNvPr id="3" name="Text Placeholder 2"/>
          <p:cNvSpPr>
            <a:spLocks noGrp="1"/>
          </p:cNvSpPr>
          <p:nvPr>
            <p:ph type="body" idx="1"/>
          </p:nvPr>
        </p:nvSpPr>
        <p:spPr>
          <a:xfrm>
            <a:off x="2043311" y="1991966"/>
            <a:ext cx="3978871" cy="823912"/>
          </a:xfrm>
          <a:solidFill>
            <a:srgbClr val="A02CA3"/>
          </a:solidFill>
        </p:spPr>
        <p:txBody>
          <a:bodyPr anchor="ctr">
            <a:noAutofit/>
          </a:bodyPr>
          <a:lstStyle/>
          <a:p>
            <a:pPr algn="ctr"/>
            <a:r>
              <a:rPr lang="en-US" sz="2800" dirty="0">
                <a:solidFill>
                  <a:schemeClr val="bg1"/>
                </a:solidFill>
              </a:rPr>
              <a:t>What is a clinical psychologist?</a:t>
            </a:r>
          </a:p>
        </p:txBody>
      </p:sp>
      <p:sp>
        <p:nvSpPr>
          <p:cNvPr id="4" name="Content Placeholder 3"/>
          <p:cNvSpPr>
            <a:spLocks noGrp="1"/>
          </p:cNvSpPr>
          <p:nvPr>
            <p:ph sz="half" idx="2"/>
          </p:nvPr>
        </p:nvSpPr>
        <p:spPr>
          <a:xfrm>
            <a:off x="2043312" y="3007043"/>
            <a:ext cx="3978871" cy="3182620"/>
          </a:xfrm>
          <a:solidFill>
            <a:srgbClr val="E7D9B1"/>
          </a:solidFill>
          <a:ln w="38100">
            <a:solidFill>
              <a:srgbClr val="A02CA3"/>
            </a:solidFill>
          </a:ln>
        </p:spPr>
        <p:txBody>
          <a:bodyPr anchor="ctr">
            <a:normAutofit/>
          </a:bodyPr>
          <a:lstStyle/>
          <a:p>
            <a:pPr algn="ctr">
              <a:buFont typeface="Wingdings" panose="05000000000000000000" pitchFamily="2" charset="2"/>
              <a:buChar char="§"/>
            </a:pPr>
            <a:r>
              <a:rPr lang="en-US" sz="2400" dirty="0"/>
              <a:t>holds a PhD or </a:t>
            </a:r>
            <a:r>
              <a:rPr lang="en-US" sz="2400" dirty="0" err="1"/>
              <a:t>PsyD</a:t>
            </a:r>
            <a:r>
              <a:rPr lang="en-US" sz="2400" dirty="0"/>
              <a:t> </a:t>
            </a:r>
          </a:p>
          <a:p>
            <a:pPr algn="ctr">
              <a:buFont typeface="Wingdings" panose="05000000000000000000" pitchFamily="2" charset="2"/>
              <a:buChar char="§"/>
            </a:pPr>
            <a:endParaRPr lang="en-US" sz="2400" dirty="0"/>
          </a:p>
          <a:p>
            <a:pPr algn="ctr">
              <a:buFont typeface="Wingdings" panose="05000000000000000000" pitchFamily="2" charset="2"/>
              <a:buChar char="§"/>
            </a:pPr>
            <a:r>
              <a:rPr lang="en-US" sz="2400" dirty="0"/>
              <a:t>provides psychotherapy to individuals with psychological disorders</a:t>
            </a:r>
          </a:p>
        </p:txBody>
      </p:sp>
      <p:sp>
        <p:nvSpPr>
          <p:cNvPr id="5" name="Text Placeholder 4"/>
          <p:cNvSpPr>
            <a:spLocks noGrp="1"/>
          </p:cNvSpPr>
          <p:nvPr>
            <p:ph type="body" sz="quarter" idx="3"/>
          </p:nvPr>
        </p:nvSpPr>
        <p:spPr>
          <a:xfrm>
            <a:off x="6153151" y="1991966"/>
            <a:ext cx="3991745" cy="823912"/>
          </a:xfrm>
          <a:solidFill>
            <a:srgbClr val="A02CA3"/>
          </a:solidFill>
        </p:spPr>
        <p:txBody>
          <a:bodyPr anchor="ctr">
            <a:noAutofit/>
          </a:bodyPr>
          <a:lstStyle/>
          <a:p>
            <a:pPr algn="ctr"/>
            <a:r>
              <a:rPr lang="en-US" sz="2800" dirty="0">
                <a:solidFill>
                  <a:schemeClr val="bg1"/>
                </a:solidFill>
              </a:rPr>
              <a:t>What is a psychiatrist?</a:t>
            </a:r>
          </a:p>
        </p:txBody>
      </p:sp>
      <p:sp>
        <p:nvSpPr>
          <p:cNvPr id="6" name="Content Placeholder 5"/>
          <p:cNvSpPr>
            <a:spLocks noGrp="1"/>
          </p:cNvSpPr>
          <p:nvPr>
            <p:ph sz="quarter" idx="4"/>
          </p:nvPr>
        </p:nvSpPr>
        <p:spPr>
          <a:xfrm>
            <a:off x="6153151" y="3007043"/>
            <a:ext cx="3991745" cy="3182620"/>
          </a:xfrm>
          <a:solidFill>
            <a:srgbClr val="E7D9B1"/>
          </a:solidFill>
          <a:ln w="38100">
            <a:solidFill>
              <a:srgbClr val="A02CA3"/>
            </a:solidFill>
          </a:ln>
        </p:spPr>
        <p:txBody>
          <a:bodyPr anchor="ctr">
            <a:normAutofit/>
          </a:bodyPr>
          <a:lstStyle/>
          <a:p>
            <a:pPr algn="ctr">
              <a:buFont typeface="Wingdings" panose="05000000000000000000" pitchFamily="2" charset="2"/>
              <a:buChar char="§"/>
            </a:pPr>
            <a:r>
              <a:rPr lang="en-US" sz="2400" dirty="0"/>
              <a:t>holds a MD</a:t>
            </a:r>
          </a:p>
          <a:p>
            <a:pPr algn="ctr">
              <a:buFont typeface="Wingdings" panose="05000000000000000000" pitchFamily="2" charset="2"/>
              <a:buChar char="§"/>
            </a:pPr>
            <a:r>
              <a:rPr lang="en-US" sz="2400" dirty="0"/>
              <a:t>may </a:t>
            </a:r>
            <a:r>
              <a:rPr lang="en-US" sz="2400" u="sng" dirty="0"/>
              <a:t>prescribe drugs</a:t>
            </a:r>
            <a:r>
              <a:rPr lang="en-US" sz="2400" dirty="0"/>
              <a:t> to treat the physiological causes of psychological disorders </a:t>
            </a:r>
          </a:p>
          <a:p>
            <a:pPr algn="ctr">
              <a:buFont typeface="Wingdings" panose="05000000000000000000" pitchFamily="2" charset="2"/>
              <a:buChar char="§"/>
            </a:pPr>
            <a:r>
              <a:rPr lang="en-US" sz="2400" dirty="0"/>
              <a:t>may also provide psychotherapy </a:t>
            </a:r>
          </a:p>
        </p:txBody>
      </p:sp>
    </p:spTree>
    <p:extLst>
      <p:ext uri="{BB962C8B-B14F-4D97-AF65-F5344CB8AC3E}">
        <p14:creationId xmlns:p14="http://schemas.microsoft.com/office/powerpoint/2010/main" val="33516973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1C456E07-5013-4027-BE86-1D72AA3A0C97}"/>
              </a:ext>
            </a:extLst>
          </p:cNvPr>
          <p:cNvSpPr>
            <a:spLocks noGrp="1"/>
          </p:cNvSpPr>
          <p:nvPr>
            <p:ph type="title"/>
          </p:nvPr>
        </p:nvSpPr>
        <p:spPr>
          <a:xfrm>
            <a:off x="2153841" y="457200"/>
            <a:ext cx="7954322" cy="793102"/>
          </a:xfrm>
        </p:spPr>
        <p:txBody>
          <a:bodyPr/>
          <a:lstStyle/>
          <a:p>
            <a:r>
              <a:rPr lang="en-US" dirty="0">
                <a:solidFill>
                  <a:schemeClr val="bg1"/>
                </a:solidFill>
              </a:rPr>
              <a:t>1. What Would You Answer?</a:t>
            </a:r>
          </a:p>
        </p:txBody>
      </p:sp>
      <p:sp>
        <p:nvSpPr>
          <p:cNvPr id="9" name="Title 1"/>
          <p:cNvSpPr txBox="1">
            <a:spLocks/>
          </p:cNvSpPr>
          <p:nvPr/>
        </p:nvSpPr>
        <p:spPr>
          <a:xfrm>
            <a:off x="1944922" y="218364"/>
            <a:ext cx="8320217" cy="1127803"/>
          </a:xfrm>
          <a:prstGeom prst="rect">
            <a:avLst/>
          </a:prstGeom>
          <a:solidFill>
            <a:srgbClr val="D4E5F4"/>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2400" kern="1200">
                <a:solidFill>
                  <a:schemeClr val="tx1"/>
                </a:solidFill>
                <a:latin typeface="+mj-lt"/>
                <a:ea typeface="+mj-ea"/>
                <a:cs typeface="+mj-cs"/>
              </a:defRPr>
            </a:lvl1pPr>
          </a:lstStyle>
          <a:p>
            <a:pPr algn="ctr"/>
            <a:r>
              <a:rPr lang="en-US" sz="2800" b="1" dirty="0">
                <a:solidFill>
                  <a:prstClr val="black"/>
                </a:solidFill>
                <a:cs typeface="Arial" panose="020B0604020202020204" pitchFamily="34" charset="0"/>
              </a:rPr>
              <a:t>1. What Would You Answer?</a:t>
            </a:r>
          </a:p>
        </p:txBody>
      </p:sp>
      <p:sp>
        <p:nvSpPr>
          <p:cNvPr id="8" name="Content Placeholder 7"/>
          <p:cNvSpPr>
            <a:spLocks noGrp="1"/>
          </p:cNvSpPr>
          <p:nvPr>
            <p:ph idx="1"/>
          </p:nvPr>
        </p:nvSpPr>
        <p:spPr>
          <a:xfrm>
            <a:off x="2335763" y="1651518"/>
            <a:ext cx="7688426" cy="4450702"/>
          </a:xfrm>
          <a:solidFill>
            <a:srgbClr val="E7D9B1"/>
          </a:solidFill>
          <a:ln w="76200">
            <a:solidFill>
              <a:srgbClr val="D1EAF7"/>
            </a:solidFill>
          </a:ln>
        </p:spPr>
        <p:txBody>
          <a:bodyPr anchor="ctr">
            <a:normAutofit/>
          </a:bodyPr>
          <a:lstStyle/>
          <a:p>
            <a:pPr marL="0" indent="0" algn="ctr">
              <a:buNone/>
            </a:pPr>
            <a:r>
              <a:rPr lang="en-US" b="1" dirty="0"/>
              <a:t>Psychiatrists differ from clinical psychologists in that they </a:t>
            </a:r>
          </a:p>
          <a:p>
            <a:endParaRPr lang="en-US" dirty="0"/>
          </a:p>
          <a:p>
            <a:pPr marL="457200" indent="-457200">
              <a:buFont typeface="+mj-lt"/>
              <a:buAutoNum type="alphaUcPeriod"/>
            </a:pPr>
            <a:r>
              <a:rPr lang="en-US" dirty="0"/>
              <a:t>help people cope with challenges and crises.</a:t>
            </a:r>
          </a:p>
          <a:p>
            <a:pPr marL="457200" indent="-457200">
              <a:buFont typeface="+mj-lt"/>
              <a:buAutoNum type="alphaUcPeriod"/>
            </a:pPr>
            <a:r>
              <a:rPr lang="en-US" dirty="0"/>
              <a:t>conduct research.</a:t>
            </a:r>
          </a:p>
          <a:p>
            <a:pPr marL="457200" indent="-457200">
              <a:buFont typeface="+mj-lt"/>
              <a:buAutoNum type="alphaUcPeriod"/>
            </a:pPr>
            <a:r>
              <a:rPr lang="en-US" dirty="0"/>
              <a:t>explore how we view and affect one another.</a:t>
            </a:r>
          </a:p>
          <a:p>
            <a:pPr marL="457200" indent="-457200">
              <a:buFont typeface="+mj-lt"/>
              <a:buAutoNum type="alphaUcPeriod"/>
            </a:pPr>
            <a:r>
              <a:rPr lang="en-US" dirty="0"/>
              <a:t>experiment with how people perceive, think and solve problems. </a:t>
            </a:r>
          </a:p>
          <a:p>
            <a:pPr marL="457200" indent="-457200">
              <a:buFont typeface="+mj-lt"/>
              <a:buAutoNum type="alphaUcPeriod"/>
            </a:pPr>
            <a:r>
              <a:rPr lang="en-US" dirty="0"/>
              <a:t>are medical doctors licensed to prescribe medication.</a:t>
            </a:r>
          </a:p>
        </p:txBody>
      </p:sp>
    </p:spTree>
    <p:extLst>
      <p:ext uri="{BB962C8B-B14F-4D97-AF65-F5344CB8AC3E}">
        <p14:creationId xmlns:p14="http://schemas.microsoft.com/office/powerpoint/2010/main" val="342291833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2886" y="354493"/>
            <a:ext cx="8101584" cy="1325880"/>
          </a:xfrm>
          <a:solidFill>
            <a:srgbClr val="A02CA3"/>
          </a:solidFill>
        </p:spPr>
        <p:txBody>
          <a:bodyPr>
            <a:normAutofit fontScale="90000"/>
          </a:bodyPr>
          <a:lstStyle/>
          <a:p>
            <a:pPr algn="ctr">
              <a:lnSpc>
                <a:spcPct val="100000"/>
              </a:lnSpc>
            </a:pPr>
            <a:r>
              <a:rPr lang="en-US" sz="2800" b="1" dirty="0">
                <a:solidFill>
                  <a:schemeClr val="bg1"/>
                </a:solidFill>
              </a:rPr>
              <a:t/>
            </a:r>
            <a:br>
              <a:rPr lang="en-US" sz="2800" b="1" dirty="0">
                <a:solidFill>
                  <a:schemeClr val="bg1"/>
                </a:solidFill>
              </a:rPr>
            </a:br>
            <a:r>
              <a:rPr lang="en-US" sz="3100" b="1" dirty="0">
                <a:solidFill>
                  <a:schemeClr val="bg1"/>
                </a:solidFill>
              </a:rPr>
              <a:t>Psychology as a reforming profession</a:t>
            </a:r>
            <a:br>
              <a:rPr lang="en-US" sz="3100" b="1" dirty="0">
                <a:solidFill>
                  <a:schemeClr val="bg1"/>
                </a:solidFill>
              </a:rPr>
            </a:br>
            <a:endParaRPr lang="en-US" sz="3100" b="1" dirty="0">
              <a:solidFill>
                <a:schemeClr val="bg1"/>
              </a:solidFill>
              <a:latin typeface="Arial" panose="020B0604020202020204" pitchFamily="34" charset="0"/>
              <a:cs typeface="Arial" panose="020B0604020202020204" pitchFamily="34" charset="0"/>
            </a:endParaRPr>
          </a:p>
        </p:txBody>
      </p:sp>
      <p:sp>
        <p:nvSpPr>
          <p:cNvPr id="4" name="Text Placeholder 3"/>
          <p:cNvSpPr>
            <a:spLocks noGrp="1"/>
          </p:cNvSpPr>
          <p:nvPr>
            <p:ph type="body" sz="quarter" idx="14"/>
          </p:nvPr>
        </p:nvSpPr>
        <p:spPr>
          <a:xfrm>
            <a:off x="5613644" y="1782459"/>
            <a:ext cx="4320826" cy="3898761"/>
          </a:xfrm>
          <a:solidFill>
            <a:srgbClr val="E7D9B1"/>
          </a:solidFill>
          <a:ln w="38100">
            <a:solidFill>
              <a:srgbClr val="A02CA3"/>
            </a:solidFill>
          </a:ln>
        </p:spPr>
        <p:txBody>
          <a:bodyPr>
            <a:normAutofit/>
          </a:bodyPr>
          <a:lstStyle/>
          <a:p>
            <a:pPr marL="457200" indent="-457200" algn="l">
              <a:buFont typeface="Wingdings" panose="05000000000000000000" pitchFamily="2" charset="2"/>
              <a:buChar char="§"/>
            </a:pPr>
            <a:r>
              <a:rPr lang="en-US" sz="2400" dirty="0">
                <a:solidFill>
                  <a:prstClr val="black"/>
                </a:solidFill>
                <a:latin typeface="Arial" panose="020B0604020202020204" pitchFamily="34" charset="0"/>
                <a:cs typeface="Arial" panose="020B0604020202020204" pitchFamily="34" charset="0"/>
              </a:rPr>
              <a:t>reformer who advocated for the humane treatment of the mentally ill</a:t>
            </a:r>
          </a:p>
          <a:p>
            <a:pPr algn="l"/>
            <a:endParaRPr lang="en-US" sz="2400" dirty="0">
              <a:solidFill>
                <a:prstClr val="black"/>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
            </a:pPr>
            <a:r>
              <a:rPr lang="en-US" sz="2400" i="1" dirty="0">
                <a:solidFill>
                  <a:prstClr val="black"/>
                </a:solidFill>
                <a:latin typeface="Arial" panose="020B0604020202020204" pitchFamily="34" charset="0"/>
                <a:cs typeface="Arial" panose="020B0604020202020204" pitchFamily="34" charset="0"/>
              </a:rPr>
              <a:t>“I … call your attention to the state of Insane Persons confined within this Commonwealth, in cages.”</a:t>
            </a:r>
          </a:p>
          <a:p>
            <a:pPr lvl="1" indent="0" algn="r">
              <a:buNone/>
            </a:pPr>
            <a:r>
              <a:rPr lang="en-US" sz="2100" dirty="0">
                <a:solidFill>
                  <a:prstClr val="black"/>
                </a:solidFill>
                <a:latin typeface="Arial" panose="020B0604020202020204" pitchFamily="34" charset="0"/>
                <a:cs typeface="Arial" panose="020B0604020202020204" pitchFamily="34" charset="0"/>
              </a:rPr>
              <a:t>~Dorothea Dix</a:t>
            </a:r>
          </a:p>
        </p:txBody>
      </p:sp>
      <p:sp>
        <p:nvSpPr>
          <p:cNvPr id="6" name="TextBox 5"/>
          <p:cNvSpPr txBox="1"/>
          <p:nvPr/>
        </p:nvSpPr>
        <p:spPr>
          <a:xfrm>
            <a:off x="2021571" y="5675020"/>
            <a:ext cx="3142856" cy="646331"/>
          </a:xfrm>
          <a:prstGeom prst="rect">
            <a:avLst/>
          </a:prstGeom>
          <a:solidFill>
            <a:srgbClr val="A02CA3"/>
          </a:solidFill>
        </p:spPr>
        <p:txBody>
          <a:bodyPr wrap="square" rtlCol="0">
            <a:spAutoFit/>
          </a:bodyPr>
          <a:lstStyle/>
          <a:p>
            <a:pPr algn="ctr"/>
            <a:r>
              <a:rPr lang="en-US" b="1" dirty="0">
                <a:solidFill>
                  <a:prstClr val="white"/>
                </a:solidFill>
              </a:rPr>
              <a:t>Dorothea Dix</a:t>
            </a:r>
          </a:p>
          <a:p>
            <a:pPr algn="ctr"/>
            <a:r>
              <a:rPr lang="en-US" b="1" dirty="0">
                <a:solidFill>
                  <a:prstClr val="white"/>
                </a:solidFill>
              </a:rPr>
              <a:t>(1802-1887)</a:t>
            </a:r>
          </a:p>
        </p:txBody>
      </p:sp>
      <p:pic>
        <p:nvPicPr>
          <p:cNvPr id="3" name="Picture 2"/>
          <p:cNvPicPr>
            <a:picLocks noChangeAspect="1"/>
          </p:cNvPicPr>
          <p:nvPr/>
        </p:nvPicPr>
        <p:blipFill>
          <a:blip r:embed="rId2"/>
          <a:stretch>
            <a:fillRect/>
          </a:stretch>
        </p:blipFill>
        <p:spPr>
          <a:xfrm>
            <a:off x="2021571" y="1782458"/>
            <a:ext cx="3142857" cy="3790476"/>
          </a:xfrm>
          <a:prstGeom prst="rect">
            <a:avLst/>
          </a:prstGeom>
        </p:spPr>
      </p:pic>
    </p:spTree>
    <p:extLst>
      <p:ext uri="{BB962C8B-B14F-4D97-AF65-F5344CB8AC3E}">
        <p14:creationId xmlns:p14="http://schemas.microsoft.com/office/powerpoint/2010/main" val="238006668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1419DDFB-C381-47BC-B2D9-551EEE98BE9F}"/>
              </a:ext>
            </a:extLst>
          </p:cNvPr>
          <p:cNvSpPr>
            <a:spLocks noGrp="1"/>
          </p:cNvSpPr>
          <p:nvPr>
            <p:ph type="title"/>
          </p:nvPr>
        </p:nvSpPr>
        <p:spPr/>
        <p:txBody>
          <a:bodyPr/>
          <a:lstStyle/>
          <a:p>
            <a:r>
              <a:rPr lang="en-US" dirty="0">
                <a:solidFill>
                  <a:schemeClr val="bg1"/>
                </a:solidFill>
              </a:rPr>
              <a:t>What do </a:t>
            </a:r>
            <a:r>
              <a:rPr lang="en-US" i="1" dirty="0">
                <a:solidFill>
                  <a:schemeClr val="bg1"/>
                </a:solidFill>
              </a:rPr>
              <a:t>cognitive psychologists</a:t>
            </a:r>
            <a:r>
              <a:rPr lang="en-US" dirty="0">
                <a:solidFill>
                  <a:schemeClr val="bg1"/>
                </a:solidFill>
              </a:rPr>
              <a:t> do, and where do they work?</a:t>
            </a:r>
          </a:p>
        </p:txBody>
      </p:sp>
      <p:sp>
        <p:nvSpPr>
          <p:cNvPr id="7" name="Title 1">
            <a:extLst>
              <a:ext uri="{FF2B5EF4-FFF2-40B4-BE49-F238E27FC236}">
                <a16:creationId xmlns:a16="http://schemas.microsoft.com/office/drawing/2014/main" id="{EAD3A945-71DF-4C26-B7F8-1994ACEB13FD}"/>
              </a:ext>
            </a:extLst>
          </p:cNvPr>
          <p:cNvSpPr txBox="1">
            <a:spLocks/>
          </p:cNvSpPr>
          <p:nvPr/>
        </p:nvSpPr>
        <p:spPr>
          <a:xfrm>
            <a:off x="2046839" y="272960"/>
            <a:ext cx="810158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3200" b="1" dirty="0">
                <a:solidFill>
                  <a:prstClr val="white"/>
                </a:solidFill>
                <a:cs typeface="Arial" panose="020B0604020202020204" pitchFamily="34" charset="0"/>
              </a:rPr>
              <a:t>   </a:t>
            </a:r>
            <a:r>
              <a:rPr lang="en-US" sz="2800" b="1" dirty="0">
                <a:solidFill>
                  <a:prstClr val="white"/>
                </a:solidFill>
              </a:rPr>
              <a:t>What do </a:t>
            </a:r>
            <a:r>
              <a:rPr lang="en-US" sz="2800" b="1" i="1" dirty="0">
                <a:solidFill>
                  <a:prstClr val="white"/>
                </a:solidFill>
              </a:rPr>
              <a:t>cognitive psychologists </a:t>
            </a:r>
            <a:r>
              <a:rPr lang="en-US" sz="2800" b="1" dirty="0">
                <a:solidFill>
                  <a:prstClr val="white"/>
                </a:solidFill>
              </a:rPr>
              <a:t>do, </a:t>
            </a:r>
          </a:p>
          <a:p>
            <a:pPr algn="ctr">
              <a:lnSpc>
                <a:spcPct val="100000"/>
              </a:lnSpc>
            </a:pPr>
            <a:r>
              <a:rPr lang="en-US" sz="2800" b="1" dirty="0">
                <a:solidFill>
                  <a:prstClr val="white"/>
                </a:solidFill>
              </a:rPr>
              <a:t>and where do they work?</a:t>
            </a:r>
          </a:p>
        </p:txBody>
      </p:sp>
      <p:sp>
        <p:nvSpPr>
          <p:cNvPr id="6" name="Content Placeholder 3">
            <a:extLst>
              <a:ext uri="{FF2B5EF4-FFF2-40B4-BE49-F238E27FC236}">
                <a16:creationId xmlns:a16="http://schemas.microsoft.com/office/drawing/2014/main" id="{C0F87BB5-82B6-47AD-AD34-15039735C65C}"/>
              </a:ext>
            </a:extLst>
          </p:cNvPr>
          <p:cNvSpPr txBox="1">
            <a:spLocks/>
          </p:cNvSpPr>
          <p:nvPr/>
        </p:nvSpPr>
        <p:spPr>
          <a:xfrm>
            <a:off x="1944414" y="5116792"/>
            <a:ext cx="8306433" cy="1325319"/>
          </a:xfrm>
          <a:prstGeom prst="rect">
            <a:avLst/>
          </a:prstGeom>
          <a:solidFill>
            <a:srgbClr val="E7D9B1"/>
          </a:solidFill>
          <a:ln w="38100">
            <a:solidFill>
              <a:srgbClr val="A02CA3"/>
            </a:solidFill>
          </a:ln>
        </p:spPr>
        <p:txBody>
          <a:bodyPr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r>
              <a:rPr lang="en-US" sz="2400" dirty="0">
                <a:solidFill>
                  <a:prstClr val="black"/>
                </a:solidFill>
                <a:cs typeface="Arial" panose="020B0604020202020204" pitchFamily="34" charset="0"/>
              </a:rPr>
              <a:t>They study human thinking and might work as a professor or a corporate consultant.</a:t>
            </a:r>
          </a:p>
        </p:txBody>
      </p:sp>
      <p:pic>
        <p:nvPicPr>
          <p:cNvPr id="2" name="Picture 1"/>
          <p:cNvPicPr>
            <a:picLocks noChangeAspect="1"/>
          </p:cNvPicPr>
          <p:nvPr/>
        </p:nvPicPr>
        <p:blipFill>
          <a:blip r:embed="rId3"/>
          <a:stretch>
            <a:fillRect/>
          </a:stretch>
        </p:blipFill>
        <p:spPr>
          <a:xfrm>
            <a:off x="3199180" y="1748966"/>
            <a:ext cx="5796903" cy="3217701"/>
          </a:xfrm>
          <a:prstGeom prst="rect">
            <a:avLst/>
          </a:prstGeom>
        </p:spPr>
      </p:pic>
      <p:pic>
        <p:nvPicPr>
          <p:cNvPr id="3" name="Picture 2" descr="Karen Moskowitz/Getty Images"/>
          <p:cNvPicPr>
            <a:picLocks noChangeAspect="1"/>
          </p:cNvPicPr>
          <p:nvPr/>
        </p:nvPicPr>
        <p:blipFill>
          <a:blip r:embed="rId4"/>
          <a:stretch>
            <a:fillRect/>
          </a:stretch>
        </p:blipFill>
        <p:spPr>
          <a:xfrm>
            <a:off x="3065847" y="3719048"/>
            <a:ext cx="133333" cy="1247619"/>
          </a:xfrm>
          <a:prstGeom prst="rect">
            <a:avLst/>
          </a:prstGeom>
        </p:spPr>
      </p:pic>
      <p:pic>
        <p:nvPicPr>
          <p:cNvPr id="10" name="Picture 9" descr="decorative">
            <a:extLst>
              <a:ext uri="{FF2B5EF4-FFF2-40B4-BE49-F238E27FC236}">
                <a16:creationId xmlns:a16="http://schemas.microsoft.com/office/drawing/2014/main" id="{95636847-BE68-4D81-84FF-0548F54C75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0000" y="313905"/>
            <a:ext cx="690861" cy="690861"/>
          </a:xfrm>
          <a:prstGeom prst="rect">
            <a:avLst/>
          </a:prstGeom>
        </p:spPr>
      </p:pic>
    </p:spTree>
    <p:extLst>
      <p:ext uri="{BB962C8B-B14F-4D97-AF65-F5344CB8AC3E}">
        <p14:creationId xmlns:p14="http://schemas.microsoft.com/office/powerpoint/2010/main" val="1193270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5208" y="319375"/>
            <a:ext cx="8101584" cy="1325880"/>
          </a:xfrm>
          <a:solidFill>
            <a:srgbClr val="A02CA3"/>
          </a:solidFill>
        </p:spPr>
        <p:txBody>
          <a:bodyPr>
            <a:normAutofit/>
          </a:bodyPr>
          <a:lstStyle/>
          <a:p>
            <a:pPr algn="ctr"/>
            <a:r>
              <a:rPr lang="en-US" sz="2800" b="1" dirty="0">
                <a:solidFill>
                  <a:schemeClr val="bg1"/>
                </a:solidFill>
                <a:latin typeface="Arial" panose="020B0604020202020204" pitchFamily="34" charset="0"/>
                <a:cs typeface="Arial" panose="020B0604020202020204" pitchFamily="34" charset="0"/>
              </a:rPr>
              <a:t>What did philosophers wonder </a:t>
            </a:r>
            <a:br>
              <a:rPr lang="en-US" sz="2800" b="1" dirty="0">
                <a:solidFill>
                  <a:schemeClr val="bg1"/>
                </a:solidFill>
                <a:latin typeface="Arial" panose="020B0604020202020204" pitchFamily="34" charset="0"/>
                <a:cs typeface="Arial" panose="020B0604020202020204" pitchFamily="34" charset="0"/>
              </a:rPr>
            </a:br>
            <a:r>
              <a:rPr lang="en-US" sz="2800" b="1" dirty="0">
                <a:solidFill>
                  <a:schemeClr val="bg1"/>
                </a:solidFill>
                <a:latin typeface="Arial" panose="020B0604020202020204" pitchFamily="34" charset="0"/>
                <a:cs typeface="Arial" panose="020B0604020202020204" pitchFamily="34" charset="0"/>
              </a:rPr>
              <a:t>about the mind?</a:t>
            </a:r>
          </a:p>
        </p:txBody>
      </p:sp>
      <p:sp>
        <p:nvSpPr>
          <p:cNvPr id="6" name="Text Placeholder 5"/>
          <p:cNvSpPr>
            <a:spLocks noGrp="1"/>
          </p:cNvSpPr>
          <p:nvPr>
            <p:ph type="body" sz="quarter" idx="16"/>
          </p:nvPr>
        </p:nvSpPr>
        <p:spPr>
          <a:xfrm>
            <a:off x="2955925" y="2004298"/>
            <a:ext cx="6280150" cy="1244600"/>
          </a:xfrm>
          <a:solidFill>
            <a:srgbClr val="E7D9B1"/>
          </a:solidFill>
          <a:ln w="76200">
            <a:solidFill>
              <a:srgbClr val="A02CA3"/>
            </a:solidFill>
          </a:ln>
        </p:spPr>
        <p:txBody>
          <a:bodyPr anchor="ctr">
            <a:normAutofit/>
          </a:bodyPr>
          <a:lstStyle/>
          <a:p>
            <a:r>
              <a:rPr lang="en-US" sz="2800" dirty="0">
                <a:latin typeface="Arial" panose="020B0604020202020204" pitchFamily="34" charset="0"/>
                <a:cs typeface="Arial" panose="020B0604020202020204" pitchFamily="34" charset="0"/>
              </a:rPr>
              <a:t>How does our mind work?</a:t>
            </a:r>
          </a:p>
        </p:txBody>
      </p:sp>
      <p:sp>
        <p:nvSpPr>
          <p:cNvPr id="7" name="Text Placeholder 6"/>
          <p:cNvSpPr>
            <a:spLocks noGrp="1"/>
          </p:cNvSpPr>
          <p:nvPr>
            <p:ph type="body" sz="quarter" idx="17"/>
          </p:nvPr>
        </p:nvSpPr>
        <p:spPr>
          <a:xfrm>
            <a:off x="2955925" y="3382483"/>
            <a:ext cx="6280150" cy="1244600"/>
          </a:xfrm>
          <a:solidFill>
            <a:srgbClr val="E7D9B1"/>
          </a:solidFill>
          <a:ln w="76200">
            <a:solidFill>
              <a:srgbClr val="A02CA3"/>
            </a:solidFill>
          </a:ln>
        </p:spPr>
        <p:txBody>
          <a:bodyPr anchor="ctr">
            <a:normAutofit/>
          </a:bodyPr>
          <a:lstStyle/>
          <a:p>
            <a:r>
              <a:rPr lang="en-US" sz="2800" dirty="0">
                <a:latin typeface="Arial" panose="020B0604020202020204" pitchFamily="34" charset="0"/>
                <a:cs typeface="Arial" panose="020B0604020202020204" pitchFamily="34" charset="0"/>
              </a:rPr>
              <a:t>How does our body relate to our mind?</a:t>
            </a:r>
          </a:p>
        </p:txBody>
      </p:sp>
      <p:sp>
        <p:nvSpPr>
          <p:cNvPr id="8" name="Text Placeholder 7"/>
          <p:cNvSpPr>
            <a:spLocks noGrp="1"/>
          </p:cNvSpPr>
          <p:nvPr>
            <p:ph type="body" sz="quarter" idx="18"/>
          </p:nvPr>
        </p:nvSpPr>
        <p:spPr>
          <a:xfrm>
            <a:off x="2955925" y="4822212"/>
            <a:ext cx="6280150" cy="1244600"/>
          </a:xfrm>
          <a:solidFill>
            <a:srgbClr val="E7D9B1"/>
          </a:solidFill>
          <a:ln w="76200">
            <a:solidFill>
              <a:srgbClr val="A02CA3"/>
            </a:solidFill>
          </a:ln>
        </p:spPr>
        <p:txBody>
          <a:bodyPr anchor="ctr">
            <a:normAutofit/>
          </a:bodyPr>
          <a:lstStyle/>
          <a:p>
            <a:r>
              <a:rPr lang="en-US" sz="2800" dirty="0">
                <a:latin typeface="Arial" panose="020B0604020202020204" pitchFamily="34" charset="0"/>
                <a:cs typeface="Arial" panose="020B0604020202020204" pitchFamily="34" charset="0"/>
              </a:rPr>
              <a:t>How much of what we know is innate?  How much comes from our experiences?</a:t>
            </a:r>
          </a:p>
        </p:txBody>
      </p:sp>
      <p:pic>
        <p:nvPicPr>
          <p:cNvPr id="10" name="Picture 9" descr="decorative">
            <a:extLst>
              <a:ext uri="{FF2B5EF4-FFF2-40B4-BE49-F238E27FC236}">
                <a16:creationId xmlns:a16="http://schemas.microsoft.com/office/drawing/2014/main" id="{148C8E40-E389-45DC-90B5-17FA158ED6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6153" y="347495"/>
            <a:ext cx="690861" cy="690861"/>
          </a:xfrm>
          <a:prstGeom prst="rect">
            <a:avLst/>
          </a:prstGeom>
        </p:spPr>
      </p:pic>
    </p:spTree>
    <p:extLst>
      <p:ext uri="{BB962C8B-B14F-4D97-AF65-F5344CB8AC3E}">
        <p14:creationId xmlns:p14="http://schemas.microsoft.com/office/powerpoint/2010/main" val="283192655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2E212B3E-AD41-4135-A82D-AD7B4FE3A1A9}"/>
              </a:ext>
            </a:extLst>
          </p:cNvPr>
          <p:cNvSpPr>
            <a:spLocks noGrp="1"/>
          </p:cNvSpPr>
          <p:nvPr>
            <p:ph type="title"/>
          </p:nvPr>
        </p:nvSpPr>
        <p:spPr/>
        <p:txBody>
          <a:bodyPr/>
          <a:lstStyle/>
          <a:p>
            <a:r>
              <a:rPr lang="en-US" dirty="0">
                <a:solidFill>
                  <a:schemeClr val="bg1"/>
                </a:solidFill>
              </a:rPr>
              <a:t>What do </a:t>
            </a:r>
            <a:r>
              <a:rPr lang="en-US" i="1" dirty="0">
                <a:solidFill>
                  <a:schemeClr val="bg1"/>
                </a:solidFill>
              </a:rPr>
              <a:t>developmental psychologists </a:t>
            </a:r>
            <a:r>
              <a:rPr lang="en-US" dirty="0">
                <a:solidFill>
                  <a:schemeClr val="bg1"/>
                </a:solidFill>
              </a:rPr>
              <a:t>do, and where do they work?</a:t>
            </a:r>
          </a:p>
        </p:txBody>
      </p:sp>
      <p:sp>
        <p:nvSpPr>
          <p:cNvPr id="7" name="Title 1">
            <a:extLst>
              <a:ext uri="{FF2B5EF4-FFF2-40B4-BE49-F238E27FC236}">
                <a16:creationId xmlns:a16="http://schemas.microsoft.com/office/drawing/2014/main" id="{EAD3A945-71DF-4C26-B7F8-1994ACEB13FD}"/>
              </a:ext>
            </a:extLst>
          </p:cNvPr>
          <p:cNvSpPr txBox="1">
            <a:spLocks/>
          </p:cNvSpPr>
          <p:nvPr/>
        </p:nvSpPr>
        <p:spPr>
          <a:xfrm>
            <a:off x="2113811" y="327703"/>
            <a:ext cx="810158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3200" b="1" dirty="0">
                <a:solidFill>
                  <a:prstClr val="white"/>
                </a:solidFill>
                <a:cs typeface="Arial" panose="020B0604020202020204" pitchFamily="34" charset="0"/>
              </a:rPr>
              <a:t>   </a:t>
            </a:r>
            <a:r>
              <a:rPr lang="en-US" sz="2800" b="1" dirty="0">
                <a:solidFill>
                  <a:prstClr val="white"/>
                </a:solidFill>
              </a:rPr>
              <a:t>What do </a:t>
            </a:r>
            <a:r>
              <a:rPr lang="en-US" sz="2800" b="1" i="1" dirty="0">
                <a:solidFill>
                  <a:prstClr val="white"/>
                </a:solidFill>
              </a:rPr>
              <a:t>developmental psychologists </a:t>
            </a:r>
          </a:p>
          <a:p>
            <a:pPr algn="ctr">
              <a:lnSpc>
                <a:spcPct val="100000"/>
              </a:lnSpc>
            </a:pPr>
            <a:r>
              <a:rPr lang="en-US" sz="2800" b="1" dirty="0">
                <a:solidFill>
                  <a:prstClr val="white"/>
                </a:solidFill>
              </a:rPr>
              <a:t>do, and where do they work?</a:t>
            </a:r>
          </a:p>
        </p:txBody>
      </p:sp>
      <p:sp>
        <p:nvSpPr>
          <p:cNvPr id="6" name="Content Placeholder 3">
            <a:extLst>
              <a:ext uri="{FF2B5EF4-FFF2-40B4-BE49-F238E27FC236}">
                <a16:creationId xmlns:a16="http://schemas.microsoft.com/office/drawing/2014/main" id="{C0F87BB5-82B6-47AD-AD34-15039735C65C}"/>
              </a:ext>
            </a:extLst>
          </p:cNvPr>
          <p:cNvSpPr txBox="1">
            <a:spLocks/>
          </p:cNvSpPr>
          <p:nvPr/>
        </p:nvSpPr>
        <p:spPr>
          <a:xfrm>
            <a:off x="5195249" y="2174956"/>
            <a:ext cx="5061091" cy="4261578"/>
          </a:xfrm>
          <a:prstGeom prst="rect">
            <a:avLst/>
          </a:prstGeom>
          <a:solidFill>
            <a:srgbClr val="E7D9B1"/>
          </a:solidFill>
          <a:ln w="38100">
            <a:solidFill>
              <a:srgbClr val="A02CA3"/>
            </a:solidFill>
          </a:ln>
        </p:spPr>
        <p:txBody>
          <a:bodyPr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r>
              <a:rPr lang="en-US" sz="2400" dirty="0">
                <a:solidFill>
                  <a:prstClr val="black"/>
                </a:solidFill>
                <a:cs typeface="Arial" panose="020B0604020202020204" pitchFamily="34" charset="0"/>
              </a:rPr>
              <a:t>They study how our behavior changes as we age.</a:t>
            </a:r>
          </a:p>
          <a:p>
            <a:pPr marL="0" indent="0" algn="ctr">
              <a:lnSpc>
                <a:spcPct val="100000"/>
              </a:lnSpc>
              <a:spcBef>
                <a:spcPts val="0"/>
              </a:spcBef>
              <a:buNone/>
            </a:pPr>
            <a:endParaRPr lang="en-US" sz="2400" dirty="0">
              <a:solidFill>
                <a:prstClr val="black"/>
              </a:solidFill>
              <a:cs typeface="Arial" panose="020B0604020202020204" pitchFamily="34" charset="0"/>
            </a:endParaRPr>
          </a:p>
          <a:p>
            <a:pPr marL="0" indent="0" algn="ctr">
              <a:lnSpc>
                <a:spcPct val="100000"/>
              </a:lnSpc>
              <a:spcBef>
                <a:spcPts val="0"/>
              </a:spcBef>
              <a:buNone/>
            </a:pPr>
            <a:r>
              <a:rPr lang="en-US" sz="2400" dirty="0">
                <a:solidFill>
                  <a:prstClr val="black"/>
                </a:solidFill>
                <a:cs typeface="Arial" panose="020B0604020202020204" pitchFamily="34" charset="0"/>
              </a:rPr>
              <a:t>They might work in a school, or day care center. They may specialize in elder behavior and work in a senior center.</a:t>
            </a:r>
          </a:p>
        </p:txBody>
      </p:sp>
      <p:pic>
        <p:nvPicPr>
          <p:cNvPr id="2" name="Picture 1"/>
          <p:cNvPicPr>
            <a:picLocks noChangeAspect="1"/>
          </p:cNvPicPr>
          <p:nvPr/>
        </p:nvPicPr>
        <p:blipFill>
          <a:blip r:embed="rId3"/>
          <a:stretch>
            <a:fillRect/>
          </a:stretch>
        </p:blipFill>
        <p:spPr>
          <a:xfrm>
            <a:off x="2154755" y="2174956"/>
            <a:ext cx="2754586" cy="4261578"/>
          </a:xfrm>
          <a:prstGeom prst="rect">
            <a:avLst/>
          </a:prstGeom>
        </p:spPr>
      </p:pic>
      <p:pic>
        <p:nvPicPr>
          <p:cNvPr id="3" name="Picture 2" descr="LAURENT/GLUCK/AGE Fotostock"/>
          <p:cNvPicPr>
            <a:picLocks noChangeAspect="1"/>
          </p:cNvPicPr>
          <p:nvPr/>
        </p:nvPicPr>
        <p:blipFill>
          <a:blip r:embed="rId4"/>
          <a:stretch>
            <a:fillRect/>
          </a:stretch>
        </p:blipFill>
        <p:spPr>
          <a:xfrm>
            <a:off x="1970955" y="5122248"/>
            <a:ext cx="142857" cy="1314286"/>
          </a:xfrm>
          <a:prstGeom prst="rect">
            <a:avLst/>
          </a:prstGeom>
        </p:spPr>
      </p:pic>
      <p:pic>
        <p:nvPicPr>
          <p:cNvPr id="10" name="Picture 9" descr="decorative">
            <a:extLst>
              <a:ext uri="{FF2B5EF4-FFF2-40B4-BE49-F238E27FC236}">
                <a16:creationId xmlns:a16="http://schemas.microsoft.com/office/drawing/2014/main" id="{95636847-BE68-4D81-84FF-0548F54C75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2381" y="368648"/>
            <a:ext cx="690861" cy="690861"/>
          </a:xfrm>
          <a:prstGeom prst="rect">
            <a:avLst/>
          </a:prstGeom>
        </p:spPr>
      </p:pic>
    </p:spTree>
    <p:extLst>
      <p:ext uri="{BB962C8B-B14F-4D97-AF65-F5344CB8AC3E}">
        <p14:creationId xmlns:p14="http://schemas.microsoft.com/office/powerpoint/2010/main" val="296247173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C5BDB5C2-38ED-4570-BD07-B3633E8B71CF}"/>
              </a:ext>
            </a:extLst>
          </p:cNvPr>
          <p:cNvSpPr>
            <a:spLocks noGrp="1"/>
          </p:cNvSpPr>
          <p:nvPr>
            <p:ph type="title"/>
          </p:nvPr>
        </p:nvSpPr>
        <p:spPr/>
        <p:txBody>
          <a:bodyPr>
            <a:normAutofit/>
          </a:bodyPr>
          <a:lstStyle/>
          <a:p>
            <a:pPr>
              <a:lnSpc>
                <a:spcPct val="100000"/>
              </a:lnSpc>
            </a:pPr>
            <a:r>
              <a:rPr lang="en-US" sz="4000" b="1" dirty="0">
                <a:solidFill>
                  <a:schemeClr val="bg1"/>
                </a:solidFill>
                <a:latin typeface="Arial" panose="020B0604020202020204" pitchFamily="34" charset="0"/>
                <a:cs typeface="Arial" panose="020B0604020202020204" pitchFamily="34" charset="0"/>
              </a:rPr>
              <a:t> </a:t>
            </a:r>
            <a:r>
              <a:rPr lang="en-US" sz="3600" b="1" dirty="0">
                <a:solidFill>
                  <a:schemeClr val="bg1"/>
                </a:solidFill>
              </a:rPr>
              <a:t>What do </a:t>
            </a:r>
            <a:r>
              <a:rPr lang="en-US" sz="3600" b="1" i="1" dirty="0">
                <a:solidFill>
                  <a:schemeClr val="bg1"/>
                </a:solidFill>
              </a:rPr>
              <a:t>educational psychologists </a:t>
            </a:r>
            <a:br>
              <a:rPr lang="en-US" sz="3600" b="1" i="1" dirty="0">
                <a:solidFill>
                  <a:schemeClr val="bg1"/>
                </a:solidFill>
              </a:rPr>
            </a:br>
            <a:r>
              <a:rPr lang="en-US" sz="3600" b="1" dirty="0">
                <a:solidFill>
                  <a:schemeClr val="bg1"/>
                </a:solidFill>
              </a:rPr>
              <a:t>do, and where do they work?</a:t>
            </a:r>
            <a:endParaRPr lang="en-US" dirty="0"/>
          </a:p>
        </p:txBody>
      </p:sp>
      <p:sp>
        <p:nvSpPr>
          <p:cNvPr id="7" name="Title 1">
            <a:extLst>
              <a:ext uri="{FF2B5EF4-FFF2-40B4-BE49-F238E27FC236}">
                <a16:creationId xmlns:a16="http://schemas.microsoft.com/office/drawing/2014/main" id="{EAD3A945-71DF-4C26-B7F8-1994ACEB13FD}"/>
              </a:ext>
            </a:extLst>
          </p:cNvPr>
          <p:cNvSpPr txBox="1">
            <a:spLocks/>
          </p:cNvSpPr>
          <p:nvPr/>
        </p:nvSpPr>
        <p:spPr>
          <a:xfrm>
            <a:off x="2154755" y="388578"/>
            <a:ext cx="810158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3200" b="1" dirty="0">
                <a:solidFill>
                  <a:prstClr val="white"/>
                </a:solidFill>
                <a:cs typeface="Arial" panose="020B0604020202020204" pitchFamily="34" charset="0"/>
              </a:rPr>
              <a:t>   </a:t>
            </a:r>
            <a:r>
              <a:rPr lang="en-US" sz="2800" b="1" dirty="0">
                <a:solidFill>
                  <a:prstClr val="white"/>
                </a:solidFill>
              </a:rPr>
              <a:t>What do </a:t>
            </a:r>
            <a:r>
              <a:rPr lang="en-US" sz="2800" b="1" i="1" dirty="0">
                <a:solidFill>
                  <a:prstClr val="white"/>
                </a:solidFill>
              </a:rPr>
              <a:t>educational psychologists </a:t>
            </a:r>
          </a:p>
          <a:p>
            <a:pPr algn="ctr">
              <a:lnSpc>
                <a:spcPct val="100000"/>
              </a:lnSpc>
            </a:pPr>
            <a:r>
              <a:rPr lang="en-US" sz="2800" b="1" dirty="0">
                <a:solidFill>
                  <a:prstClr val="white"/>
                </a:solidFill>
              </a:rPr>
              <a:t>do, and where do they work?</a:t>
            </a:r>
          </a:p>
        </p:txBody>
      </p:sp>
      <p:sp>
        <p:nvSpPr>
          <p:cNvPr id="6" name="Content Placeholder 3">
            <a:extLst>
              <a:ext uri="{FF2B5EF4-FFF2-40B4-BE49-F238E27FC236}">
                <a16:creationId xmlns:a16="http://schemas.microsoft.com/office/drawing/2014/main" id="{C0F87BB5-82B6-47AD-AD34-15039735C65C}"/>
              </a:ext>
            </a:extLst>
          </p:cNvPr>
          <p:cNvSpPr txBox="1">
            <a:spLocks/>
          </p:cNvSpPr>
          <p:nvPr/>
        </p:nvSpPr>
        <p:spPr>
          <a:xfrm>
            <a:off x="2154755" y="4594568"/>
            <a:ext cx="8099488" cy="1848234"/>
          </a:xfrm>
          <a:prstGeom prst="rect">
            <a:avLst/>
          </a:prstGeom>
          <a:solidFill>
            <a:srgbClr val="E7D9B1"/>
          </a:solidFill>
          <a:ln w="38100">
            <a:solidFill>
              <a:srgbClr val="A02CA3"/>
            </a:solidFill>
          </a:ln>
        </p:spPr>
        <p:txBody>
          <a:bodyPr anchor="ctr">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r>
              <a:rPr lang="en-US" sz="2400" dirty="0">
                <a:solidFill>
                  <a:prstClr val="black"/>
                </a:solidFill>
                <a:cs typeface="Arial" panose="020B0604020202020204" pitchFamily="34" charset="0"/>
              </a:rPr>
              <a:t>They study how we learn in different environments and in different ways.</a:t>
            </a:r>
          </a:p>
          <a:p>
            <a:pPr marL="0" indent="0" algn="ctr">
              <a:lnSpc>
                <a:spcPct val="100000"/>
              </a:lnSpc>
              <a:spcBef>
                <a:spcPts val="0"/>
              </a:spcBef>
              <a:buNone/>
            </a:pPr>
            <a:endParaRPr lang="en-US" sz="2400" dirty="0">
              <a:solidFill>
                <a:prstClr val="black"/>
              </a:solidFill>
              <a:cs typeface="Arial" panose="020B0604020202020204" pitchFamily="34" charset="0"/>
            </a:endParaRPr>
          </a:p>
          <a:p>
            <a:pPr marL="0" indent="0" algn="ctr">
              <a:lnSpc>
                <a:spcPct val="100000"/>
              </a:lnSpc>
              <a:spcBef>
                <a:spcPts val="0"/>
              </a:spcBef>
              <a:buNone/>
            </a:pPr>
            <a:r>
              <a:rPr lang="en-US" sz="2400" dirty="0">
                <a:solidFill>
                  <a:prstClr val="black"/>
                </a:solidFill>
                <a:cs typeface="Arial" panose="020B0604020202020204" pitchFamily="34" charset="0"/>
              </a:rPr>
              <a:t>They might work in schools or universities designing tests or teacher training.</a:t>
            </a:r>
          </a:p>
        </p:txBody>
      </p:sp>
      <p:pic>
        <p:nvPicPr>
          <p:cNvPr id="2" name="Picture 1"/>
          <p:cNvPicPr>
            <a:picLocks noChangeAspect="1"/>
          </p:cNvPicPr>
          <p:nvPr/>
        </p:nvPicPr>
        <p:blipFill>
          <a:blip r:embed="rId3"/>
          <a:stretch>
            <a:fillRect/>
          </a:stretch>
        </p:blipFill>
        <p:spPr>
          <a:xfrm>
            <a:off x="4148103" y="1766963"/>
            <a:ext cx="4112792" cy="2743200"/>
          </a:xfrm>
          <a:prstGeom prst="rect">
            <a:avLst/>
          </a:prstGeom>
        </p:spPr>
      </p:pic>
      <p:pic>
        <p:nvPicPr>
          <p:cNvPr id="8" name="Picture 7" descr="LAURENT/GLUCK/AGE Fotostock"/>
          <p:cNvPicPr>
            <a:picLocks noChangeAspect="1"/>
          </p:cNvPicPr>
          <p:nvPr/>
        </p:nvPicPr>
        <p:blipFill>
          <a:blip r:embed="rId4"/>
          <a:stretch>
            <a:fillRect/>
          </a:stretch>
        </p:blipFill>
        <p:spPr>
          <a:xfrm>
            <a:off x="4005247" y="3195877"/>
            <a:ext cx="142857" cy="1314286"/>
          </a:xfrm>
          <a:prstGeom prst="rect">
            <a:avLst/>
          </a:prstGeom>
        </p:spPr>
      </p:pic>
      <p:pic>
        <p:nvPicPr>
          <p:cNvPr id="10" name="Picture 9" descr="decorative">
            <a:extLst>
              <a:ext uri="{FF2B5EF4-FFF2-40B4-BE49-F238E27FC236}">
                <a16:creationId xmlns:a16="http://schemas.microsoft.com/office/drawing/2014/main" id="{95636847-BE68-4D81-84FF-0548F54C75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1891" y="415875"/>
            <a:ext cx="690861" cy="690861"/>
          </a:xfrm>
          <a:prstGeom prst="rect">
            <a:avLst/>
          </a:prstGeom>
        </p:spPr>
      </p:pic>
    </p:spTree>
    <p:extLst>
      <p:ext uri="{BB962C8B-B14F-4D97-AF65-F5344CB8AC3E}">
        <p14:creationId xmlns:p14="http://schemas.microsoft.com/office/powerpoint/2010/main" val="29902303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01EB314-0B39-4FEC-9D94-F75866B0979F}"/>
              </a:ext>
            </a:extLst>
          </p:cNvPr>
          <p:cNvSpPr>
            <a:spLocks noGrp="1"/>
          </p:cNvSpPr>
          <p:nvPr>
            <p:ph type="title"/>
          </p:nvPr>
        </p:nvSpPr>
        <p:spPr/>
        <p:txBody>
          <a:bodyPr>
            <a:normAutofit/>
          </a:bodyPr>
          <a:lstStyle/>
          <a:p>
            <a:pPr>
              <a:lnSpc>
                <a:spcPct val="100000"/>
              </a:lnSpc>
            </a:pPr>
            <a:r>
              <a:rPr lang="en-US" sz="3600" b="1" dirty="0">
                <a:solidFill>
                  <a:schemeClr val="bg1"/>
                </a:solidFill>
              </a:rPr>
              <a:t>What do </a:t>
            </a:r>
            <a:r>
              <a:rPr lang="en-US" sz="3600" b="1" i="1" dirty="0">
                <a:solidFill>
                  <a:schemeClr val="bg1"/>
                </a:solidFill>
              </a:rPr>
              <a:t>experimental psychologists </a:t>
            </a:r>
            <a:br>
              <a:rPr lang="en-US" sz="3600" b="1" i="1" dirty="0">
                <a:solidFill>
                  <a:schemeClr val="bg1"/>
                </a:solidFill>
              </a:rPr>
            </a:br>
            <a:r>
              <a:rPr lang="en-US" sz="3600" b="1" dirty="0">
                <a:solidFill>
                  <a:schemeClr val="bg1"/>
                </a:solidFill>
              </a:rPr>
              <a:t>do, and where do they work?</a:t>
            </a:r>
            <a:endParaRPr lang="en-US" dirty="0"/>
          </a:p>
        </p:txBody>
      </p:sp>
      <p:sp>
        <p:nvSpPr>
          <p:cNvPr id="7" name="Title 1">
            <a:extLst>
              <a:ext uri="{FF2B5EF4-FFF2-40B4-BE49-F238E27FC236}">
                <a16:creationId xmlns:a16="http://schemas.microsoft.com/office/drawing/2014/main" id="{EAD3A945-71DF-4C26-B7F8-1994ACEB13FD}"/>
              </a:ext>
            </a:extLst>
          </p:cNvPr>
          <p:cNvSpPr txBox="1">
            <a:spLocks/>
          </p:cNvSpPr>
          <p:nvPr/>
        </p:nvSpPr>
        <p:spPr>
          <a:xfrm>
            <a:off x="2154755" y="345429"/>
            <a:ext cx="810158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3200" b="1" dirty="0">
                <a:solidFill>
                  <a:prstClr val="white"/>
                </a:solidFill>
                <a:cs typeface="Arial" panose="020B0604020202020204" pitchFamily="34" charset="0"/>
              </a:rPr>
              <a:t>   </a:t>
            </a:r>
            <a:r>
              <a:rPr lang="en-US" sz="2800" b="1" dirty="0">
                <a:solidFill>
                  <a:prstClr val="white"/>
                </a:solidFill>
              </a:rPr>
              <a:t>What do </a:t>
            </a:r>
            <a:r>
              <a:rPr lang="en-US" sz="2800" b="1" i="1" dirty="0">
                <a:solidFill>
                  <a:prstClr val="white"/>
                </a:solidFill>
              </a:rPr>
              <a:t>experimental psychologists </a:t>
            </a:r>
          </a:p>
          <a:p>
            <a:pPr algn="ctr">
              <a:lnSpc>
                <a:spcPct val="100000"/>
              </a:lnSpc>
            </a:pPr>
            <a:r>
              <a:rPr lang="en-US" sz="2800" b="1" dirty="0">
                <a:solidFill>
                  <a:prstClr val="white"/>
                </a:solidFill>
              </a:rPr>
              <a:t>do, and where do they work?</a:t>
            </a:r>
          </a:p>
        </p:txBody>
      </p:sp>
      <p:sp>
        <p:nvSpPr>
          <p:cNvPr id="6" name="Content Placeholder 3">
            <a:extLst>
              <a:ext uri="{FF2B5EF4-FFF2-40B4-BE49-F238E27FC236}">
                <a16:creationId xmlns:a16="http://schemas.microsoft.com/office/drawing/2014/main" id="{C0F87BB5-82B6-47AD-AD34-15039735C65C}"/>
              </a:ext>
            </a:extLst>
          </p:cNvPr>
          <p:cNvSpPr txBox="1">
            <a:spLocks/>
          </p:cNvSpPr>
          <p:nvPr/>
        </p:nvSpPr>
        <p:spPr>
          <a:xfrm>
            <a:off x="2156851" y="2202842"/>
            <a:ext cx="8099488" cy="4114802"/>
          </a:xfrm>
          <a:prstGeom prst="rect">
            <a:avLst/>
          </a:prstGeom>
          <a:solidFill>
            <a:srgbClr val="E7D9B1"/>
          </a:solidFill>
          <a:ln w="38100">
            <a:solidFill>
              <a:srgbClr val="A02CA3"/>
            </a:solidFill>
          </a:ln>
        </p:spPr>
        <p:txBody>
          <a:bodyPr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r>
              <a:rPr lang="en-US" sz="2400" dirty="0">
                <a:solidFill>
                  <a:prstClr val="black"/>
                </a:solidFill>
                <a:cs typeface="Arial" panose="020B0604020202020204" pitchFamily="34" charset="0"/>
              </a:rPr>
              <a:t>They conduct experiments to understand our behaviors and mental processes.</a:t>
            </a:r>
          </a:p>
          <a:p>
            <a:pPr marL="0" indent="0" algn="ctr">
              <a:lnSpc>
                <a:spcPct val="100000"/>
              </a:lnSpc>
              <a:spcBef>
                <a:spcPts val="0"/>
              </a:spcBef>
              <a:buNone/>
            </a:pPr>
            <a:endParaRPr lang="en-US" sz="2400" dirty="0">
              <a:solidFill>
                <a:prstClr val="black"/>
              </a:solidFill>
              <a:cs typeface="Arial" panose="020B0604020202020204" pitchFamily="34" charset="0"/>
            </a:endParaRPr>
          </a:p>
          <a:p>
            <a:pPr marL="0" indent="0" algn="ctr">
              <a:lnSpc>
                <a:spcPct val="100000"/>
              </a:lnSpc>
              <a:spcBef>
                <a:spcPts val="0"/>
              </a:spcBef>
              <a:buNone/>
            </a:pPr>
            <a:r>
              <a:rPr lang="en-US" sz="2400" dirty="0">
                <a:solidFill>
                  <a:prstClr val="black"/>
                </a:solidFill>
                <a:cs typeface="Arial" panose="020B0604020202020204" pitchFamily="34" charset="0"/>
              </a:rPr>
              <a:t>They might work as professors at a university or be employed at a research institution, zoo, business, or government agency.</a:t>
            </a:r>
          </a:p>
        </p:txBody>
      </p:sp>
      <p:pic>
        <p:nvPicPr>
          <p:cNvPr id="10" name="Picture 9" descr="decorative">
            <a:extLst>
              <a:ext uri="{FF2B5EF4-FFF2-40B4-BE49-F238E27FC236}">
                <a16:creationId xmlns:a16="http://schemas.microsoft.com/office/drawing/2014/main" id="{95636847-BE68-4D81-84FF-0548F54C7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700" y="372726"/>
            <a:ext cx="690861" cy="690861"/>
          </a:xfrm>
          <a:prstGeom prst="rect">
            <a:avLst/>
          </a:prstGeom>
        </p:spPr>
      </p:pic>
    </p:spTree>
    <p:extLst>
      <p:ext uri="{BB962C8B-B14F-4D97-AF65-F5344CB8AC3E}">
        <p14:creationId xmlns:p14="http://schemas.microsoft.com/office/powerpoint/2010/main" val="333542656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7EDC870-2853-416C-8E03-1ED306287B0E}"/>
              </a:ext>
            </a:extLst>
          </p:cNvPr>
          <p:cNvSpPr>
            <a:spLocks noGrp="1"/>
          </p:cNvSpPr>
          <p:nvPr>
            <p:ph type="title"/>
          </p:nvPr>
        </p:nvSpPr>
        <p:spPr/>
        <p:txBody>
          <a:bodyPr>
            <a:normAutofit/>
          </a:bodyPr>
          <a:lstStyle/>
          <a:p>
            <a:pPr>
              <a:lnSpc>
                <a:spcPct val="100000"/>
              </a:lnSpc>
            </a:pPr>
            <a:r>
              <a:rPr lang="en-US" sz="3600" b="1" dirty="0">
                <a:solidFill>
                  <a:schemeClr val="bg1"/>
                </a:solidFill>
              </a:rPr>
              <a:t>What do </a:t>
            </a:r>
            <a:r>
              <a:rPr lang="en-US" sz="3600" b="1" i="1" dirty="0">
                <a:solidFill>
                  <a:schemeClr val="bg1"/>
                </a:solidFill>
              </a:rPr>
              <a:t>psychometric psychologists </a:t>
            </a:r>
            <a:br>
              <a:rPr lang="en-US" sz="3600" b="1" i="1" dirty="0">
                <a:solidFill>
                  <a:schemeClr val="bg1"/>
                </a:solidFill>
              </a:rPr>
            </a:br>
            <a:r>
              <a:rPr lang="en-US" sz="3600" b="1" dirty="0">
                <a:solidFill>
                  <a:schemeClr val="bg1"/>
                </a:solidFill>
              </a:rPr>
              <a:t>do, and where do they work?</a:t>
            </a:r>
            <a:endParaRPr lang="en-US" dirty="0"/>
          </a:p>
        </p:txBody>
      </p:sp>
      <p:sp>
        <p:nvSpPr>
          <p:cNvPr id="7" name="Title 1">
            <a:extLst>
              <a:ext uri="{FF2B5EF4-FFF2-40B4-BE49-F238E27FC236}">
                <a16:creationId xmlns:a16="http://schemas.microsoft.com/office/drawing/2014/main" id="{EAD3A945-71DF-4C26-B7F8-1994ACEB13FD}"/>
              </a:ext>
            </a:extLst>
          </p:cNvPr>
          <p:cNvSpPr txBox="1">
            <a:spLocks/>
          </p:cNvSpPr>
          <p:nvPr/>
        </p:nvSpPr>
        <p:spPr>
          <a:xfrm>
            <a:off x="2154755" y="361283"/>
            <a:ext cx="810158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3200" b="1" dirty="0">
                <a:solidFill>
                  <a:prstClr val="white"/>
                </a:solidFill>
                <a:cs typeface="Arial" panose="020B0604020202020204" pitchFamily="34" charset="0"/>
              </a:rPr>
              <a:t>   </a:t>
            </a:r>
            <a:r>
              <a:rPr lang="en-US" sz="2800" b="1" dirty="0">
                <a:solidFill>
                  <a:prstClr val="white"/>
                </a:solidFill>
              </a:rPr>
              <a:t>What do </a:t>
            </a:r>
            <a:r>
              <a:rPr lang="en-US" sz="2800" b="1" i="1" dirty="0">
                <a:solidFill>
                  <a:prstClr val="white"/>
                </a:solidFill>
              </a:rPr>
              <a:t>psychometric psychologists </a:t>
            </a:r>
          </a:p>
          <a:p>
            <a:pPr algn="ctr">
              <a:lnSpc>
                <a:spcPct val="100000"/>
              </a:lnSpc>
            </a:pPr>
            <a:r>
              <a:rPr lang="en-US" sz="2800" b="1" dirty="0">
                <a:solidFill>
                  <a:prstClr val="white"/>
                </a:solidFill>
              </a:rPr>
              <a:t>do, and where do they work?</a:t>
            </a:r>
          </a:p>
        </p:txBody>
      </p:sp>
      <p:sp>
        <p:nvSpPr>
          <p:cNvPr id="6" name="Content Placeholder 3">
            <a:extLst>
              <a:ext uri="{FF2B5EF4-FFF2-40B4-BE49-F238E27FC236}">
                <a16:creationId xmlns:a16="http://schemas.microsoft.com/office/drawing/2014/main" id="{C0F87BB5-82B6-47AD-AD34-15039735C65C}"/>
              </a:ext>
            </a:extLst>
          </p:cNvPr>
          <p:cNvSpPr txBox="1">
            <a:spLocks/>
          </p:cNvSpPr>
          <p:nvPr/>
        </p:nvSpPr>
        <p:spPr>
          <a:xfrm>
            <a:off x="2154755" y="2298376"/>
            <a:ext cx="8099488" cy="4114802"/>
          </a:xfrm>
          <a:prstGeom prst="rect">
            <a:avLst/>
          </a:prstGeom>
          <a:solidFill>
            <a:srgbClr val="E7D9B1"/>
          </a:solidFill>
          <a:ln w="38100">
            <a:solidFill>
              <a:srgbClr val="A02CA3"/>
            </a:solidFill>
          </a:ln>
        </p:spPr>
        <p:txBody>
          <a:bodyPr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r>
              <a:rPr lang="en-US" sz="2400" dirty="0">
                <a:solidFill>
                  <a:prstClr val="black"/>
                </a:solidFill>
                <a:cs typeface="Arial" panose="020B0604020202020204" pitchFamily="34" charset="0"/>
              </a:rPr>
              <a:t>They use math and statistics to create, administer, score and interpret tests… intelligence or personality tests for example.</a:t>
            </a:r>
          </a:p>
          <a:p>
            <a:pPr marL="0" indent="0" algn="ctr">
              <a:lnSpc>
                <a:spcPct val="100000"/>
              </a:lnSpc>
              <a:spcBef>
                <a:spcPts val="0"/>
              </a:spcBef>
              <a:buNone/>
            </a:pPr>
            <a:endParaRPr lang="en-US" sz="2400" dirty="0">
              <a:solidFill>
                <a:prstClr val="black"/>
              </a:solidFill>
              <a:cs typeface="Arial" panose="020B0604020202020204" pitchFamily="34" charset="0"/>
            </a:endParaRPr>
          </a:p>
          <a:p>
            <a:pPr marL="0" indent="0" algn="ctr">
              <a:lnSpc>
                <a:spcPct val="100000"/>
              </a:lnSpc>
              <a:spcBef>
                <a:spcPts val="0"/>
              </a:spcBef>
              <a:buNone/>
            </a:pPr>
            <a:r>
              <a:rPr lang="en-US" sz="2400" dirty="0">
                <a:solidFill>
                  <a:prstClr val="black"/>
                </a:solidFill>
                <a:cs typeface="Arial" panose="020B0604020202020204" pitchFamily="34" charset="0"/>
              </a:rPr>
              <a:t>They might work in a university, a private research firm or a government agency.</a:t>
            </a:r>
          </a:p>
        </p:txBody>
      </p:sp>
      <p:pic>
        <p:nvPicPr>
          <p:cNvPr id="10" name="Picture 9" descr="decorative">
            <a:extLst>
              <a:ext uri="{FF2B5EF4-FFF2-40B4-BE49-F238E27FC236}">
                <a16:creationId xmlns:a16="http://schemas.microsoft.com/office/drawing/2014/main" id="{95636847-BE68-4D81-84FF-0548F54C7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543" y="382144"/>
            <a:ext cx="690861" cy="690861"/>
          </a:xfrm>
          <a:prstGeom prst="rect">
            <a:avLst/>
          </a:prstGeom>
        </p:spPr>
      </p:pic>
    </p:spTree>
    <p:extLst>
      <p:ext uri="{BB962C8B-B14F-4D97-AF65-F5344CB8AC3E}">
        <p14:creationId xmlns:p14="http://schemas.microsoft.com/office/powerpoint/2010/main" val="34875447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06FF505-5F51-452A-A16A-9C06735802B1}"/>
              </a:ext>
            </a:extLst>
          </p:cNvPr>
          <p:cNvSpPr>
            <a:spLocks noGrp="1"/>
          </p:cNvSpPr>
          <p:nvPr>
            <p:ph type="title"/>
          </p:nvPr>
        </p:nvSpPr>
        <p:spPr/>
        <p:txBody>
          <a:bodyPr>
            <a:normAutofit/>
          </a:bodyPr>
          <a:lstStyle/>
          <a:p>
            <a:pPr>
              <a:lnSpc>
                <a:spcPct val="100000"/>
              </a:lnSpc>
            </a:pPr>
            <a:r>
              <a:rPr lang="en-US" sz="3600" b="1" dirty="0">
                <a:solidFill>
                  <a:schemeClr val="bg1"/>
                </a:solidFill>
              </a:rPr>
              <a:t>What do </a:t>
            </a:r>
            <a:r>
              <a:rPr lang="en-US" sz="3600" b="1" i="1" dirty="0">
                <a:solidFill>
                  <a:schemeClr val="bg1"/>
                </a:solidFill>
              </a:rPr>
              <a:t>social psychologists </a:t>
            </a:r>
            <a:br>
              <a:rPr lang="en-US" sz="3600" b="1" i="1" dirty="0">
                <a:solidFill>
                  <a:schemeClr val="bg1"/>
                </a:solidFill>
              </a:rPr>
            </a:br>
            <a:r>
              <a:rPr lang="en-US" sz="3600" b="1" dirty="0">
                <a:solidFill>
                  <a:schemeClr val="bg1"/>
                </a:solidFill>
              </a:rPr>
              <a:t>do, and where do they work?</a:t>
            </a:r>
            <a:endParaRPr lang="en-US" dirty="0"/>
          </a:p>
        </p:txBody>
      </p:sp>
      <p:sp>
        <p:nvSpPr>
          <p:cNvPr id="7" name="Title 1">
            <a:extLst>
              <a:ext uri="{FF2B5EF4-FFF2-40B4-BE49-F238E27FC236}">
                <a16:creationId xmlns:a16="http://schemas.microsoft.com/office/drawing/2014/main" id="{EAD3A945-71DF-4C26-B7F8-1994ACEB13FD}"/>
              </a:ext>
            </a:extLst>
          </p:cNvPr>
          <p:cNvSpPr txBox="1">
            <a:spLocks/>
          </p:cNvSpPr>
          <p:nvPr/>
        </p:nvSpPr>
        <p:spPr>
          <a:xfrm>
            <a:off x="2139376" y="300408"/>
            <a:ext cx="810158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3200" b="1" dirty="0">
                <a:solidFill>
                  <a:prstClr val="white"/>
                </a:solidFill>
                <a:cs typeface="Arial" panose="020B0604020202020204" pitchFamily="34" charset="0"/>
              </a:rPr>
              <a:t>   </a:t>
            </a:r>
            <a:r>
              <a:rPr lang="en-US" sz="2800" b="1" dirty="0">
                <a:solidFill>
                  <a:prstClr val="white"/>
                </a:solidFill>
              </a:rPr>
              <a:t>What do </a:t>
            </a:r>
            <a:r>
              <a:rPr lang="en-US" sz="2800" b="1" i="1" dirty="0">
                <a:solidFill>
                  <a:prstClr val="white"/>
                </a:solidFill>
              </a:rPr>
              <a:t>social psychologists </a:t>
            </a:r>
          </a:p>
          <a:p>
            <a:pPr algn="ctr">
              <a:lnSpc>
                <a:spcPct val="100000"/>
              </a:lnSpc>
            </a:pPr>
            <a:r>
              <a:rPr lang="en-US" sz="2800" b="1" dirty="0">
                <a:solidFill>
                  <a:prstClr val="white"/>
                </a:solidFill>
              </a:rPr>
              <a:t>do, and where do they work?</a:t>
            </a:r>
          </a:p>
        </p:txBody>
      </p:sp>
      <p:sp>
        <p:nvSpPr>
          <p:cNvPr id="6" name="Content Placeholder 3">
            <a:extLst>
              <a:ext uri="{FF2B5EF4-FFF2-40B4-BE49-F238E27FC236}">
                <a16:creationId xmlns:a16="http://schemas.microsoft.com/office/drawing/2014/main" id="{C0F87BB5-82B6-47AD-AD34-15039735C65C}"/>
              </a:ext>
            </a:extLst>
          </p:cNvPr>
          <p:cNvSpPr txBox="1">
            <a:spLocks/>
          </p:cNvSpPr>
          <p:nvPr/>
        </p:nvSpPr>
        <p:spPr>
          <a:xfrm>
            <a:off x="2139376" y="1886804"/>
            <a:ext cx="8099488" cy="4358079"/>
          </a:xfrm>
          <a:prstGeom prst="rect">
            <a:avLst/>
          </a:prstGeom>
          <a:solidFill>
            <a:srgbClr val="E7D9B1"/>
          </a:solidFill>
          <a:ln w="38100">
            <a:solidFill>
              <a:srgbClr val="A02CA3"/>
            </a:solidFill>
          </a:ln>
        </p:spPr>
        <p:txBody>
          <a:bodyPr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r>
              <a:rPr lang="en-US" sz="2400" dirty="0">
                <a:solidFill>
                  <a:prstClr val="black"/>
                </a:solidFill>
                <a:cs typeface="Arial" panose="020B0604020202020204" pitchFamily="34" charset="0"/>
              </a:rPr>
              <a:t>They study how we interact with others and how groups impact us individually.</a:t>
            </a:r>
          </a:p>
          <a:p>
            <a:pPr marL="0" indent="0" algn="ctr">
              <a:lnSpc>
                <a:spcPct val="100000"/>
              </a:lnSpc>
              <a:spcBef>
                <a:spcPts val="0"/>
              </a:spcBef>
              <a:buNone/>
            </a:pPr>
            <a:endParaRPr lang="en-US" sz="2400" dirty="0">
              <a:solidFill>
                <a:prstClr val="black"/>
              </a:solidFill>
              <a:cs typeface="Arial" panose="020B0604020202020204" pitchFamily="34" charset="0"/>
            </a:endParaRPr>
          </a:p>
          <a:p>
            <a:pPr marL="0" indent="0" algn="ctr">
              <a:lnSpc>
                <a:spcPct val="100000"/>
              </a:lnSpc>
              <a:spcBef>
                <a:spcPts val="0"/>
              </a:spcBef>
              <a:buNone/>
            </a:pPr>
            <a:r>
              <a:rPr lang="en-US" sz="2400" dirty="0">
                <a:solidFill>
                  <a:prstClr val="black"/>
                </a:solidFill>
                <a:cs typeface="Arial" panose="020B0604020202020204" pitchFamily="34" charset="0"/>
              </a:rPr>
              <a:t>They might work as university professors or in consulting positions, market research, or other applied fields such as social neuroscience.</a:t>
            </a:r>
          </a:p>
        </p:txBody>
      </p:sp>
      <p:pic>
        <p:nvPicPr>
          <p:cNvPr id="10" name="Picture 9" descr="decorative">
            <a:extLst>
              <a:ext uri="{FF2B5EF4-FFF2-40B4-BE49-F238E27FC236}">
                <a16:creationId xmlns:a16="http://schemas.microsoft.com/office/drawing/2014/main" id="{95636847-BE68-4D81-84FF-0548F54C7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1891" y="331945"/>
            <a:ext cx="690861" cy="690861"/>
          </a:xfrm>
          <a:prstGeom prst="rect">
            <a:avLst/>
          </a:prstGeom>
        </p:spPr>
      </p:pic>
    </p:spTree>
    <p:extLst>
      <p:ext uri="{BB962C8B-B14F-4D97-AF65-F5344CB8AC3E}">
        <p14:creationId xmlns:p14="http://schemas.microsoft.com/office/powerpoint/2010/main" val="203531077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2471E898-D7EA-4BCE-BA8E-922BB5B2F901}"/>
              </a:ext>
            </a:extLst>
          </p:cNvPr>
          <p:cNvSpPr>
            <a:spLocks noGrp="1"/>
          </p:cNvSpPr>
          <p:nvPr>
            <p:ph type="title"/>
          </p:nvPr>
        </p:nvSpPr>
        <p:spPr>
          <a:xfrm>
            <a:off x="2153841" y="457201"/>
            <a:ext cx="8111298" cy="811763"/>
          </a:xfrm>
        </p:spPr>
        <p:txBody>
          <a:bodyPr/>
          <a:lstStyle/>
          <a:p>
            <a:r>
              <a:rPr lang="en-US" b="1" dirty="0">
                <a:latin typeface="Arial" panose="020B0604020202020204" pitchFamily="34" charset="0"/>
                <a:cs typeface="Arial" panose="020B0604020202020204" pitchFamily="34" charset="0"/>
              </a:rPr>
              <a:t>2. What Would You Answer?</a:t>
            </a:r>
            <a:br>
              <a:rPr lang="en-US" b="1" dirty="0">
                <a:latin typeface="Arial" panose="020B0604020202020204" pitchFamily="34" charset="0"/>
                <a:cs typeface="Arial" panose="020B0604020202020204" pitchFamily="34" charset="0"/>
              </a:rPr>
            </a:br>
            <a:endParaRPr lang="en-US" dirty="0"/>
          </a:p>
        </p:txBody>
      </p:sp>
      <p:sp>
        <p:nvSpPr>
          <p:cNvPr id="9" name="Title 1"/>
          <p:cNvSpPr txBox="1">
            <a:spLocks/>
          </p:cNvSpPr>
          <p:nvPr/>
        </p:nvSpPr>
        <p:spPr>
          <a:xfrm>
            <a:off x="1944922" y="218364"/>
            <a:ext cx="8320217" cy="1127803"/>
          </a:xfrm>
          <a:prstGeom prst="rect">
            <a:avLst/>
          </a:prstGeom>
          <a:solidFill>
            <a:srgbClr val="D4E5F4"/>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2400" kern="1200">
                <a:solidFill>
                  <a:schemeClr val="tx1"/>
                </a:solidFill>
                <a:latin typeface="+mj-lt"/>
                <a:ea typeface="+mj-ea"/>
                <a:cs typeface="+mj-cs"/>
              </a:defRPr>
            </a:lvl1pPr>
          </a:lstStyle>
          <a:p>
            <a:pPr algn="ctr"/>
            <a:r>
              <a:rPr lang="en-US" sz="2800" b="1" dirty="0">
                <a:solidFill>
                  <a:prstClr val="black"/>
                </a:solidFill>
                <a:cs typeface="Arial" panose="020B0604020202020204" pitchFamily="34" charset="0"/>
              </a:rPr>
              <a:t>2. What Would You Answer?</a:t>
            </a:r>
          </a:p>
        </p:txBody>
      </p:sp>
      <p:sp>
        <p:nvSpPr>
          <p:cNvPr id="8" name="Content Placeholder 7"/>
          <p:cNvSpPr>
            <a:spLocks noGrp="1"/>
          </p:cNvSpPr>
          <p:nvPr>
            <p:ph idx="1"/>
          </p:nvPr>
        </p:nvSpPr>
        <p:spPr>
          <a:xfrm>
            <a:off x="2214465" y="1772817"/>
            <a:ext cx="7826076" cy="4088235"/>
          </a:xfrm>
          <a:solidFill>
            <a:srgbClr val="E7D9B1"/>
          </a:solidFill>
          <a:ln w="76200">
            <a:solidFill>
              <a:srgbClr val="D1EAF7"/>
            </a:solidFill>
          </a:ln>
        </p:spPr>
        <p:txBody>
          <a:bodyPr anchor="ctr"/>
          <a:lstStyle/>
          <a:p>
            <a:pPr marL="0" indent="0" algn="ctr">
              <a:buNone/>
            </a:pPr>
            <a:r>
              <a:rPr lang="en-US" b="1" dirty="0"/>
              <a:t>Which of the following psychologists would be most likely to investigate biological, psychological, cognitive, and social changes over a lifetime?</a:t>
            </a:r>
          </a:p>
          <a:p>
            <a:endParaRPr lang="en-US" dirty="0"/>
          </a:p>
          <a:p>
            <a:pPr marL="457200" indent="-457200">
              <a:buFont typeface="+mj-lt"/>
              <a:buAutoNum type="alphaUcPeriod"/>
            </a:pPr>
            <a:r>
              <a:rPr lang="en-US" dirty="0"/>
              <a:t>educational</a:t>
            </a:r>
          </a:p>
          <a:p>
            <a:pPr marL="457200" indent="-457200">
              <a:buFont typeface="+mj-lt"/>
              <a:buAutoNum type="alphaUcPeriod"/>
            </a:pPr>
            <a:r>
              <a:rPr lang="en-US" dirty="0"/>
              <a:t>experimental</a:t>
            </a:r>
          </a:p>
          <a:p>
            <a:pPr marL="457200" indent="-457200">
              <a:buFont typeface="+mj-lt"/>
              <a:buAutoNum type="alphaUcPeriod"/>
            </a:pPr>
            <a:r>
              <a:rPr lang="en-US" dirty="0"/>
              <a:t>social</a:t>
            </a:r>
          </a:p>
          <a:p>
            <a:pPr marL="457200" indent="-457200">
              <a:buFont typeface="+mj-lt"/>
              <a:buAutoNum type="alphaUcPeriod"/>
            </a:pPr>
            <a:r>
              <a:rPr lang="en-US" dirty="0"/>
              <a:t>cognitive</a:t>
            </a:r>
          </a:p>
          <a:p>
            <a:pPr marL="457200" indent="-457200">
              <a:buFont typeface="+mj-lt"/>
              <a:buAutoNum type="alphaUcPeriod"/>
            </a:pPr>
            <a:r>
              <a:rPr lang="en-US" dirty="0"/>
              <a:t>developmental</a:t>
            </a:r>
          </a:p>
        </p:txBody>
      </p:sp>
    </p:spTree>
    <p:extLst>
      <p:ext uri="{BB962C8B-B14F-4D97-AF65-F5344CB8AC3E}">
        <p14:creationId xmlns:p14="http://schemas.microsoft.com/office/powerpoint/2010/main" val="256384506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DF2151BD-CBFC-403D-AB3F-3B3EA7B009E0}"/>
              </a:ext>
            </a:extLst>
          </p:cNvPr>
          <p:cNvSpPr>
            <a:spLocks noGrp="1"/>
          </p:cNvSpPr>
          <p:nvPr>
            <p:ph type="title"/>
          </p:nvPr>
        </p:nvSpPr>
        <p:spPr>
          <a:xfrm>
            <a:off x="2152650" y="365127"/>
            <a:ext cx="7886700" cy="1081890"/>
          </a:xfrm>
        </p:spPr>
        <p:txBody>
          <a:bodyPr>
            <a:normAutofit fontScale="90000"/>
          </a:bodyPr>
          <a:lstStyle/>
          <a:p>
            <a:pPr>
              <a:lnSpc>
                <a:spcPct val="100000"/>
              </a:lnSpc>
            </a:pPr>
            <a:r>
              <a:rPr lang="en-US" sz="3600" b="1" dirty="0">
                <a:solidFill>
                  <a:schemeClr val="bg1"/>
                </a:solidFill>
              </a:rPr>
              <a:t>What do </a:t>
            </a:r>
            <a:r>
              <a:rPr lang="en-US" sz="3600" b="1" i="1" dirty="0">
                <a:solidFill>
                  <a:schemeClr val="bg1"/>
                </a:solidFill>
              </a:rPr>
              <a:t>forensic psychologists </a:t>
            </a:r>
            <a:br>
              <a:rPr lang="en-US" sz="3600" b="1" i="1" dirty="0">
                <a:solidFill>
                  <a:schemeClr val="bg1"/>
                </a:solidFill>
              </a:rPr>
            </a:br>
            <a:r>
              <a:rPr lang="en-US" sz="3600" b="1" dirty="0">
                <a:solidFill>
                  <a:schemeClr val="bg1"/>
                </a:solidFill>
              </a:rPr>
              <a:t>do, and where do they work?</a:t>
            </a:r>
            <a:br>
              <a:rPr lang="en-US" sz="3600" b="1" dirty="0">
                <a:solidFill>
                  <a:schemeClr val="bg1"/>
                </a:solidFill>
              </a:rPr>
            </a:br>
            <a:endParaRPr lang="en-US" dirty="0"/>
          </a:p>
        </p:txBody>
      </p:sp>
      <p:sp>
        <p:nvSpPr>
          <p:cNvPr id="7" name="Title 1">
            <a:extLst>
              <a:ext uri="{FF2B5EF4-FFF2-40B4-BE49-F238E27FC236}">
                <a16:creationId xmlns:a16="http://schemas.microsoft.com/office/drawing/2014/main" id="{EAD3A945-71DF-4C26-B7F8-1994ACEB13FD}"/>
              </a:ext>
            </a:extLst>
          </p:cNvPr>
          <p:cNvSpPr txBox="1">
            <a:spLocks/>
          </p:cNvSpPr>
          <p:nvPr/>
        </p:nvSpPr>
        <p:spPr>
          <a:xfrm>
            <a:off x="2159466" y="193430"/>
            <a:ext cx="810158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3200" b="1" dirty="0">
                <a:solidFill>
                  <a:prstClr val="white"/>
                </a:solidFill>
                <a:cs typeface="Arial" panose="020B0604020202020204" pitchFamily="34" charset="0"/>
              </a:rPr>
              <a:t>   </a:t>
            </a:r>
            <a:r>
              <a:rPr lang="en-US" sz="2800" b="1" dirty="0">
                <a:solidFill>
                  <a:prstClr val="white"/>
                </a:solidFill>
              </a:rPr>
              <a:t>What do </a:t>
            </a:r>
            <a:r>
              <a:rPr lang="en-US" sz="2800" b="1" i="1" dirty="0">
                <a:solidFill>
                  <a:prstClr val="white"/>
                </a:solidFill>
              </a:rPr>
              <a:t>forensic psychologists </a:t>
            </a:r>
          </a:p>
          <a:p>
            <a:pPr algn="ctr">
              <a:lnSpc>
                <a:spcPct val="100000"/>
              </a:lnSpc>
            </a:pPr>
            <a:r>
              <a:rPr lang="en-US" sz="2800" b="1" dirty="0">
                <a:solidFill>
                  <a:prstClr val="white"/>
                </a:solidFill>
              </a:rPr>
              <a:t>do, and where do they work?</a:t>
            </a:r>
          </a:p>
        </p:txBody>
      </p:sp>
      <p:sp>
        <p:nvSpPr>
          <p:cNvPr id="6" name="Content Placeholder 3">
            <a:extLst>
              <a:ext uri="{FF2B5EF4-FFF2-40B4-BE49-F238E27FC236}">
                <a16:creationId xmlns:a16="http://schemas.microsoft.com/office/drawing/2014/main" id="{C0F87BB5-82B6-47AD-AD34-15039735C65C}"/>
              </a:ext>
            </a:extLst>
          </p:cNvPr>
          <p:cNvSpPr txBox="1">
            <a:spLocks/>
          </p:cNvSpPr>
          <p:nvPr/>
        </p:nvSpPr>
        <p:spPr>
          <a:xfrm>
            <a:off x="1783307" y="4380681"/>
            <a:ext cx="8734568" cy="2252133"/>
          </a:xfrm>
          <a:prstGeom prst="rect">
            <a:avLst/>
          </a:prstGeom>
          <a:solidFill>
            <a:srgbClr val="E7D9B1"/>
          </a:solidFill>
          <a:ln w="38100">
            <a:solidFill>
              <a:srgbClr val="A02CA3"/>
            </a:solidFill>
          </a:ln>
        </p:spPr>
        <p:txBody>
          <a:bodyPr anchor="ctr">
            <a:normAutofit fontScale="77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endParaRPr lang="en-US" sz="3100" dirty="0">
              <a:solidFill>
                <a:prstClr val="black"/>
              </a:solidFill>
              <a:cs typeface="Arial" panose="020B0604020202020204" pitchFamily="34" charset="0"/>
            </a:endParaRPr>
          </a:p>
          <a:p>
            <a:pPr marL="0" indent="0" algn="ctr">
              <a:lnSpc>
                <a:spcPct val="100000"/>
              </a:lnSpc>
              <a:spcBef>
                <a:spcPts val="0"/>
              </a:spcBef>
              <a:buNone/>
            </a:pPr>
            <a:r>
              <a:rPr lang="en-US" sz="3100" dirty="0">
                <a:solidFill>
                  <a:prstClr val="black"/>
                </a:solidFill>
                <a:cs typeface="Arial" panose="020B0604020202020204" pitchFamily="34" charset="0"/>
              </a:rPr>
              <a:t>They bring law and psychology together. They might </a:t>
            </a:r>
          </a:p>
          <a:p>
            <a:pPr marL="0" indent="0" algn="ctr">
              <a:lnSpc>
                <a:spcPct val="100000"/>
              </a:lnSpc>
              <a:spcBef>
                <a:spcPts val="0"/>
              </a:spcBef>
              <a:buNone/>
            </a:pPr>
            <a:r>
              <a:rPr lang="en-US" sz="3100" dirty="0">
                <a:solidFill>
                  <a:prstClr val="black"/>
                </a:solidFill>
                <a:cs typeface="Arial" panose="020B0604020202020204" pitchFamily="34" charset="0"/>
              </a:rPr>
              <a:t>develop public policy for the mentally ill, consult on </a:t>
            </a:r>
          </a:p>
          <a:p>
            <a:pPr marL="0" indent="0" algn="ctr">
              <a:lnSpc>
                <a:spcPct val="100000"/>
              </a:lnSpc>
              <a:spcBef>
                <a:spcPts val="0"/>
              </a:spcBef>
              <a:buNone/>
            </a:pPr>
            <a:r>
              <a:rPr lang="en-US" sz="3100" dirty="0">
                <a:solidFill>
                  <a:prstClr val="black"/>
                </a:solidFill>
                <a:cs typeface="Arial" panose="020B0604020202020204" pitchFamily="34" charset="0"/>
              </a:rPr>
              <a:t>jury selection or help law enforcement in criminal cases.</a:t>
            </a:r>
          </a:p>
          <a:p>
            <a:pPr marL="0" indent="0" algn="ctr">
              <a:lnSpc>
                <a:spcPct val="100000"/>
              </a:lnSpc>
              <a:spcBef>
                <a:spcPts val="0"/>
              </a:spcBef>
              <a:buNone/>
            </a:pPr>
            <a:endParaRPr lang="en-US" sz="3100" dirty="0">
              <a:solidFill>
                <a:prstClr val="black"/>
              </a:solidFill>
              <a:cs typeface="Arial" panose="020B0604020202020204" pitchFamily="34" charset="0"/>
            </a:endParaRPr>
          </a:p>
          <a:p>
            <a:pPr marL="0" indent="0" algn="ctr">
              <a:lnSpc>
                <a:spcPct val="100000"/>
              </a:lnSpc>
              <a:spcBef>
                <a:spcPts val="0"/>
              </a:spcBef>
              <a:buNone/>
            </a:pPr>
            <a:r>
              <a:rPr lang="en-US" sz="3100" dirty="0">
                <a:solidFill>
                  <a:prstClr val="black"/>
                </a:solidFill>
                <a:cs typeface="Arial" panose="020B0604020202020204" pitchFamily="34" charset="0"/>
              </a:rPr>
              <a:t>They might work in a law school, a court, a mental health </a:t>
            </a:r>
          </a:p>
          <a:p>
            <a:pPr marL="0" indent="0" algn="ctr">
              <a:lnSpc>
                <a:spcPct val="100000"/>
              </a:lnSpc>
              <a:spcBef>
                <a:spcPts val="0"/>
              </a:spcBef>
              <a:buNone/>
            </a:pPr>
            <a:r>
              <a:rPr lang="en-US" sz="3100" dirty="0">
                <a:solidFill>
                  <a:prstClr val="black"/>
                </a:solidFill>
                <a:cs typeface="Arial" panose="020B0604020202020204" pitchFamily="34" charset="0"/>
              </a:rPr>
              <a:t>agency or a prison.</a:t>
            </a:r>
          </a:p>
          <a:p>
            <a:pPr>
              <a:lnSpc>
                <a:spcPct val="100000"/>
              </a:lnSpc>
              <a:spcBef>
                <a:spcPts val="0"/>
              </a:spcBef>
              <a:buFont typeface="Wingdings" panose="05000000000000000000" pitchFamily="2" charset="2"/>
              <a:buChar char="§"/>
            </a:pPr>
            <a:endParaRPr lang="en-US" sz="2400" dirty="0">
              <a:solidFill>
                <a:prstClr val="black"/>
              </a:solidFill>
              <a:cs typeface="Arial" panose="020B0604020202020204" pitchFamily="34" charset="0"/>
            </a:endParaRPr>
          </a:p>
        </p:txBody>
      </p:sp>
      <p:pic>
        <p:nvPicPr>
          <p:cNvPr id="3" name="Picture 2" descr="Psychology in the courtroom - Forensic  psychologists apply psychology's principles and methods in the criminal justice system.  They may assess witness credibility or testify in court on a defendant's stae of mind and future risk. ">
            <a:extLst>
              <a:ext uri="{FF2B5EF4-FFF2-40B4-BE49-F238E27FC236}">
                <a16:creationId xmlns:a16="http://schemas.microsoft.com/office/drawing/2014/main" id="{31945E1A-6BA8-41B2-B445-14506B8E12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5578" y="1589908"/>
            <a:ext cx="3481928" cy="2720174"/>
          </a:xfrm>
          <a:prstGeom prst="rect">
            <a:avLst/>
          </a:prstGeom>
          <a:solidFill>
            <a:schemeClr val="accent2"/>
          </a:solidFill>
        </p:spPr>
      </p:pic>
      <p:pic>
        <p:nvPicPr>
          <p:cNvPr id="2" name="Picture 1" descr="Ted Fitzgerald/AP Images"/>
          <p:cNvPicPr>
            <a:picLocks noChangeAspect="1"/>
          </p:cNvPicPr>
          <p:nvPr/>
        </p:nvPicPr>
        <p:blipFill>
          <a:blip r:embed="rId4"/>
          <a:stretch>
            <a:fillRect/>
          </a:stretch>
        </p:blipFill>
        <p:spPr>
          <a:xfrm>
            <a:off x="4301292" y="3262464"/>
            <a:ext cx="114286" cy="1047619"/>
          </a:xfrm>
          <a:prstGeom prst="rect">
            <a:avLst/>
          </a:prstGeom>
        </p:spPr>
      </p:pic>
      <p:pic>
        <p:nvPicPr>
          <p:cNvPr id="10" name="Picture 9" descr="decorative">
            <a:extLst>
              <a:ext uri="{FF2B5EF4-FFF2-40B4-BE49-F238E27FC236}">
                <a16:creationId xmlns:a16="http://schemas.microsoft.com/office/drawing/2014/main" id="{95636847-BE68-4D81-84FF-0548F54C75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9191" y="232017"/>
            <a:ext cx="690861" cy="690861"/>
          </a:xfrm>
          <a:prstGeom prst="rect">
            <a:avLst/>
          </a:prstGeom>
        </p:spPr>
      </p:pic>
    </p:spTree>
    <p:extLst>
      <p:ext uri="{BB962C8B-B14F-4D97-AF65-F5344CB8AC3E}">
        <p14:creationId xmlns:p14="http://schemas.microsoft.com/office/powerpoint/2010/main" val="184302265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0A7CF52-80B5-4345-B103-4ADA1425810E}"/>
              </a:ext>
            </a:extLst>
          </p:cNvPr>
          <p:cNvSpPr>
            <a:spLocks noGrp="1"/>
          </p:cNvSpPr>
          <p:nvPr>
            <p:ph type="title"/>
          </p:nvPr>
        </p:nvSpPr>
        <p:spPr>
          <a:xfrm>
            <a:off x="2152650" y="365127"/>
            <a:ext cx="7886700" cy="1238254"/>
          </a:xfrm>
        </p:spPr>
        <p:txBody>
          <a:bodyPr>
            <a:normAutofit fontScale="90000"/>
          </a:bodyPr>
          <a:lstStyle/>
          <a:p>
            <a:pPr>
              <a:lnSpc>
                <a:spcPct val="100000"/>
              </a:lnSpc>
            </a:pPr>
            <a:r>
              <a:rPr lang="en-US" sz="3600" b="1" dirty="0">
                <a:solidFill>
                  <a:schemeClr val="bg1"/>
                </a:solidFill>
              </a:rPr>
              <a:t>What do </a:t>
            </a:r>
            <a:r>
              <a:rPr lang="en-US" sz="3600" b="1" i="1" dirty="0">
                <a:solidFill>
                  <a:schemeClr val="bg1"/>
                </a:solidFill>
              </a:rPr>
              <a:t>environmental psychologists </a:t>
            </a:r>
            <a:br>
              <a:rPr lang="en-US" sz="3600" b="1" i="1" dirty="0">
                <a:solidFill>
                  <a:schemeClr val="bg1"/>
                </a:solidFill>
              </a:rPr>
            </a:br>
            <a:r>
              <a:rPr lang="en-US" sz="3600" b="1" dirty="0">
                <a:solidFill>
                  <a:schemeClr val="bg1"/>
                </a:solidFill>
              </a:rPr>
              <a:t>do, and where do they work?</a:t>
            </a:r>
            <a:endParaRPr lang="en-US" dirty="0"/>
          </a:p>
        </p:txBody>
      </p:sp>
      <p:sp>
        <p:nvSpPr>
          <p:cNvPr id="7" name="Title 1">
            <a:extLst>
              <a:ext uri="{FF2B5EF4-FFF2-40B4-BE49-F238E27FC236}">
                <a16:creationId xmlns:a16="http://schemas.microsoft.com/office/drawing/2014/main" id="{EAD3A945-71DF-4C26-B7F8-1994ACEB13FD}"/>
              </a:ext>
            </a:extLst>
          </p:cNvPr>
          <p:cNvSpPr txBox="1">
            <a:spLocks/>
          </p:cNvSpPr>
          <p:nvPr/>
        </p:nvSpPr>
        <p:spPr>
          <a:xfrm>
            <a:off x="2059062" y="345430"/>
            <a:ext cx="810158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3200" b="1" dirty="0">
                <a:solidFill>
                  <a:prstClr val="white"/>
                </a:solidFill>
                <a:cs typeface="Arial" panose="020B0604020202020204" pitchFamily="34" charset="0"/>
              </a:rPr>
              <a:t>   </a:t>
            </a:r>
            <a:r>
              <a:rPr lang="en-US" sz="2800" b="1" dirty="0">
                <a:solidFill>
                  <a:prstClr val="white"/>
                </a:solidFill>
              </a:rPr>
              <a:t>What do </a:t>
            </a:r>
            <a:r>
              <a:rPr lang="en-US" sz="2800" b="1" i="1" dirty="0">
                <a:solidFill>
                  <a:prstClr val="white"/>
                </a:solidFill>
              </a:rPr>
              <a:t>environmental psychologists </a:t>
            </a:r>
          </a:p>
          <a:p>
            <a:pPr algn="ctr">
              <a:lnSpc>
                <a:spcPct val="100000"/>
              </a:lnSpc>
            </a:pPr>
            <a:r>
              <a:rPr lang="en-US" sz="2800" b="1" dirty="0">
                <a:solidFill>
                  <a:prstClr val="white"/>
                </a:solidFill>
              </a:rPr>
              <a:t>do, and where do they work?</a:t>
            </a:r>
          </a:p>
        </p:txBody>
      </p:sp>
      <p:sp>
        <p:nvSpPr>
          <p:cNvPr id="6" name="Content Placeholder 3">
            <a:extLst>
              <a:ext uri="{FF2B5EF4-FFF2-40B4-BE49-F238E27FC236}">
                <a16:creationId xmlns:a16="http://schemas.microsoft.com/office/drawing/2014/main" id="{C0F87BB5-82B6-47AD-AD34-15039735C65C}"/>
              </a:ext>
            </a:extLst>
          </p:cNvPr>
          <p:cNvSpPr txBox="1">
            <a:spLocks/>
          </p:cNvSpPr>
          <p:nvPr/>
        </p:nvSpPr>
        <p:spPr>
          <a:xfrm>
            <a:off x="2086358" y="2179093"/>
            <a:ext cx="8099488" cy="4118071"/>
          </a:xfrm>
          <a:prstGeom prst="rect">
            <a:avLst/>
          </a:prstGeom>
          <a:solidFill>
            <a:srgbClr val="E7D9B1"/>
          </a:solidFill>
          <a:ln w="38100">
            <a:solidFill>
              <a:srgbClr val="A02CA3"/>
            </a:solidFill>
          </a:ln>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r>
              <a:rPr lang="en-US" sz="2400" dirty="0">
                <a:solidFill>
                  <a:prstClr val="black"/>
                </a:solidFill>
                <a:cs typeface="Arial" panose="020B0604020202020204" pitchFamily="34" charset="0"/>
              </a:rPr>
              <a:t>They study how we are influenced and affected by our natural or built (urban) surroundings.  </a:t>
            </a:r>
          </a:p>
          <a:p>
            <a:pPr marL="0" indent="0" algn="ctr">
              <a:lnSpc>
                <a:spcPct val="100000"/>
              </a:lnSpc>
              <a:spcBef>
                <a:spcPts val="0"/>
              </a:spcBef>
              <a:buNone/>
            </a:pPr>
            <a:endParaRPr lang="en-US" sz="2400" dirty="0">
              <a:solidFill>
                <a:prstClr val="black"/>
              </a:solidFill>
              <a:cs typeface="Arial" panose="020B0604020202020204" pitchFamily="34" charset="0"/>
            </a:endParaRPr>
          </a:p>
          <a:p>
            <a:pPr marL="0" indent="0" algn="ctr">
              <a:lnSpc>
                <a:spcPct val="100000"/>
              </a:lnSpc>
              <a:spcBef>
                <a:spcPts val="0"/>
              </a:spcBef>
              <a:buNone/>
            </a:pPr>
            <a:endParaRPr lang="en-US" sz="2400" dirty="0">
              <a:solidFill>
                <a:prstClr val="black"/>
              </a:solidFill>
              <a:cs typeface="Arial" panose="020B0604020202020204" pitchFamily="34" charset="0"/>
            </a:endParaRPr>
          </a:p>
          <a:p>
            <a:pPr marL="0" indent="0" algn="ctr">
              <a:lnSpc>
                <a:spcPct val="100000"/>
              </a:lnSpc>
              <a:spcBef>
                <a:spcPts val="0"/>
              </a:spcBef>
              <a:buNone/>
            </a:pPr>
            <a:r>
              <a:rPr lang="en-US" sz="2400" dirty="0">
                <a:solidFill>
                  <a:prstClr val="black"/>
                </a:solidFill>
                <a:cs typeface="Arial" panose="020B0604020202020204" pitchFamily="34" charset="0"/>
              </a:rPr>
              <a:t>They might work as university professors or as part of an interdisciplinary team, for a consulting firm, a nonprofit, or a government agency.</a:t>
            </a:r>
          </a:p>
        </p:txBody>
      </p:sp>
      <p:pic>
        <p:nvPicPr>
          <p:cNvPr id="10" name="Picture 9" descr="decorative">
            <a:extLst>
              <a:ext uri="{FF2B5EF4-FFF2-40B4-BE49-F238E27FC236}">
                <a16:creationId xmlns:a16="http://schemas.microsoft.com/office/drawing/2014/main" id="{95636847-BE68-4D81-84FF-0548F54C7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6359" y="372102"/>
            <a:ext cx="690861" cy="690861"/>
          </a:xfrm>
          <a:prstGeom prst="rect">
            <a:avLst/>
          </a:prstGeom>
        </p:spPr>
      </p:pic>
    </p:spTree>
    <p:extLst>
      <p:ext uri="{BB962C8B-B14F-4D97-AF65-F5344CB8AC3E}">
        <p14:creationId xmlns:p14="http://schemas.microsoft.com/office/powerpoint/2010/main" val="341219476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74C50BD-2076-4561-9B7F-E7EB5517FAAB}"/>
              </a:ext>
            </a:extLst>
          </p:cNvPr>
          <p:cNvSpPr>
            <a:spLocks noGrp="1"/>
          </p:cNvSpPr>
          <p:nvPr>
            <p:ph type="title"/>
          </p:nvPr>
        </p:nvSpPr>
        <p:spPr/>
        <p:txBody>
          <a:bodyPr/>
          <a:lstStyle/>
          <a:p>
            <a:pPr>
              <a:lnSpc>
                <a:spcPct val="100000"/>
              </a:lnSpc>
            </a:pPr>
            <a:r>
              <a:rPr lang="en-US" sz="4000" b="1" dirty="0">
                <a:solidFill>
                  <a:schemeClr val="bg1"/>
                </a:solidFill>
                <a:latin typeface="Arial" panose="020B0604020202020204" pitchFamily="34" charset="0"/>
                <a:cs typeface="Arial" panose="020B0604020202020204" pitchFamily="34" charset="0"/>
              </a:rPr>
              <a:t> </a:t>
            </a:r>
            <a:r>
              <a:rPr lang="en-US" sz="3600" b="1" dirty="0">
                <a:solidFill>
                  <a:schemeClr val="bg1"/>
                </a:solidFill>
              </a:rPr>
              <a:t>What do </a:t>
            </a:r>
            <a:r>
              <a:rPr lang="en-US" sz="3600" b="1" i="1" dirty="0">
                <a:solidFill>
                  <a:schemeClr val="bg1"/>
                </a:solidFill>
              </a:rPr>
              <a:t>health psychologists </a:t>
            </a:r>
            <a:r>
              <a:rPr lang="en-US" sz="3600" b="1" dirty="0">
                <a:solidFill>
                  <a:schemeClr val="bg1"/>
                </a:solidFill>
              </a:rPr>
              <a:t>do, </a:t>
            </a:r>
            <a:br>
              <a:rPr lang="en-US" sz="3600" b="1" dirty="0">
                <a:solidFill>
                  <a:schemeClr val="bg1"/>
                </a:solidFill>
              </a:rPr>
            </a:br>
            <a:r>
              <a:rPr lang="en-US" sz="3600" b="1" dirty="0">
                <a:solidFill>
                  <a:schemeClr val="bg1"/>
                </a:solidFill>
              </a:rPr>
              <a:t>and where do they work?</a:t>
            </a:r>
            <a:endParaRPr lang="en-US" dirty="0"/>
          </a:p>
        </p:txBody>
      </p:sp>
      <p:sp>
        <p:nvSpPr>
          <p:cNvPr id="7" name="Title 1">
            <a:extLst>
              <a:ext uri="{FF2B5EF4-FFF2-40B4-BE49-F238E27FC236}">
                <a16:creationId xmlns:a16="http://schemas.microsoft.com/office/drawing/2014/main" id="{EAD3A945-71DF-4C26-B7F8-1994ACEB13FD}"/>
              </a:ext>
            </a:extLst>
          </p:cNvPr>
          <p:cNvSpPr txBox="1">
            <a:spLocks/>
          </p:cNvSpPr>
          <p:nvPr/>
        </p:nvSpPr>
        <p:spPr>
          <a:xfrm>
            <a:off x="2154755" y="345430"/>
            <a:ext cx="810158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3200" b="1" dirty="0">
                <a:solidFill>
                  <a:prstClr val="white"/>
                </a:solidFill>
                <a:cs typeface="Arial" panose="020B0604020202020204" pitchFamily="34" charset="0"/>
              </a:rPr>
              <a:t>   </a:t>
            </a:r>
            <a:r>
              <a:rPr lang="en-US" sz="2800" b="1" dirty="0">
                <a:solidFill>
                  <a:prstClr val="white"/>
                </a:solidFill>
              </a:rPr>
              <a:t>What do </a:t>
            </a:r>
            <a:r>
              <a:rPr lang="en-US" sz="2800" b="1" i="1" dirty="0">
                <a:solidFill>
                  <a:prstClr val="white"/>
                </a:solidFill>
              </a:rPr>
              <a:t>health psychologists </a:t>
            </a:r>
            <a:r>
              <a:rPr lang="en-US" sz="2800" b="1" dirty="0">
                <a:solidFill>
                  <a:prstClr val="white"/>
                </a:solidFill>
              </a:rPr>
              <a:t>do, </a:t>
            </a:r>
          </a:p>
          <a:p>
            <a:pPr algn="ctr">
              <a:lnSpc>
                <a:spcPct val="100000"/>
              </a:lnSpc>
            </a:pPr>
            <a:r>
              <a:rPr lang="en-US" sz="2800" b="1" dirty="0">
                <a:solidFill>
                  <a:prstClr val="white"/>
                </a:solidFill>
              </a:rPr>
              <a:t>and where do they work?</a:t>
            </a:r>
          </a:p>
        </p:txBody>
      </p:sp>
      <p:sp>
        <p:nvSpPr>
          <p:cNvPr id="6" name="Content Placeholder 3">
            <a:extLst>
              <a:ext uri="{FF2B5EF4-FFF2-40B4-BE49-F238E27FC236}">
                <a16:creationId xmlns:a16="http://schemas.microsoft.com/office/drawing/2014/main" id="{C0F87BB5-82B6-47AD-AD34-15039735C65C}"/>
              </a:ext>
            </a:extLst>
          </p:cNvPr>
          <p:cNvSpPr txBox="1">
            <a:spLocks/>
          </p:cNvSpPr>
          <p:nvPr/>
        </p:nvSpPr>
        <p:spPr>
          <a:xfrm>
            <a:off x="2156851" y="2138149"/>
            <a:ext cx="8099488" cy="4056178"/>
          </a:xfrm>
          <a:prstGeom prst="rect">
            <a:avLst/>
          </a:prstGeom>
          <a:solidFill>
            <a:srgbClr val="E7D9B1"/>
          </a:solidFill>
          <a:ln w="38100">
            <a:solidFill>
              <a:srgbClr val="A02CA3"/>
            </a:solidFill>
          </a:ln>
        </p:spPr>
        <p:txBody>
          <a:bodyPr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endParaRPr lang="en-US" sz="2400" b="1" dirty="0">
              <a:solidFill>
                <a:prstClr val="black"/>
              </a:solidFill>
              <a:cs typeface="Arial" panose="020B0604020202020204" pitchFamily="34" charset="0"/>
            </a:endParaRPr>
          </a:p>
          <a:p>
            <a:pPr marL="0" indent="0" algn="ctr">
              <a:lnSpc>
                <a:spcPct val="100000"/>
              </a:lnSpc>
              <a:spcBef>
                <a:spcPts val="0"/>
              </a:spcBef>
              <a:buNone/>
            </a:pPr>
            <a:r>
              <a:rPr lang="en-US" sz="2400" dirty="0">
                <a:solidFill>
                  <a:prstClr val="black"/>
                </a:solidFill>
                <a:cs typeface="Arial" panose="020B0604020202020204" pitchFamily="34" charset="0"/>
              </a:rPr>
              <a:t>They work to promote health and prevent disease.  They might design programs to stop smoking, lose weight, improve sleep, manage pain, and prevent psychosocial problems related to disease.</a:t>
            </a:r>
          </a:p>
          <a:p>
            <a:pPr marL="0" indent="0" algn="ctr">
              <a:lnSpc>
                <a:spcPct val="100000"/>
              </a:lnSpc>
              <a:spcBef>
                <a:spcPts val="0"/>
              </a:spcBef>
              <a:buNone/>
            </a:pPr>
            <a:endParaRPr lang="en-US" sz="2400" dirty="0">
              <a:solidFill>
                <a:prstClr val="black"/>
              </a:solidFill>
              <a:cs typeface="Arial" panose="020B0604020202020204" pitchFamily="34" charset="0"/>
            </a:endParaRPr>
          </a:p>
          <a:p>
            <a:pPr marL="0" indent="0" algn="ctr">
              <a:lnSpc>
                <a:spcPct val="100000"/>
              </a:lnSpc>
              <a:spcBef>
                <a:spcPts val="0"/>
              </a:spcBef>
              <a:buNone/>
            </a:pPr>
            <a:endParaRPr lang="en-US" sz="2400" dirty="0">
              <a:solidFill>
                <a:prstClr val="black"/>
              </a:solidFill>
              <a:cs typeface="Arial" panose="020B0604020202020204" pitchFamily="34" charset="0"/>
            </a:endParaRPr>
          </a:p>
          <a:p>
            <a:pPr marL="0" indent="0" algn="ctr">
              <a:lnSpc>
                <a:spcPct val="100000"/>
              </a:lnSpc>
              <a:spcBef>
                <a:spcPts val="0"/>
              </a:spcBef>
              <a:buNone/>
            </a:pPr>
            <a:r>
              <a:rPr lang="en-US" sz="2400" dirty="0">
                <a:solidFill>
                  <a:prstClr val="black"/>
                </a:solidFill>
                <a:cs typeface="Arial" panose="020B0604020202020204" pitchFamily="34" charset="0"/>
              </a:rPr>
              <a:t>They work as university professors or in a rehabilitation center, hospital, medical school, public health agency, or private practice.</a:t>
            </a:r>
          </a:p>
        </p:txBody>
      </p:sp>
      <p:pic>
        <p:nvPicPr>
          <p:cNvPr id="10" name="Picture 9" descr="decorative">
            <a:extLst>
              <a:ext uri="{FF2B5EF4-FFF2-40B4-BE49-F238E27FC236}">
                <a16:creationId xmlns:a16="http://schemas.microsoft.com/office/drawing/2014/main" id="{95636847-BE68-4D81-84FF-0548F54C7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1895" y="368494"/>
            <a:ext cx="690861" cy="690861"/>
          </a:xfrm>
          <a:prstGeom prst="rect">
            <a:avLst/>
          </a:prstGeom>
        </p:spPr>
      </p:pic>
    </p:spTree>
    <p:extLst>
      <p:ext uri="{BB962C8B-B14F-4D97-AF65-F5344CB8AC3E}">
        <p14:creationId xmlns:p14="http://schemas.microsoft.com/office/powerpoint/2010/main" val="290411146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AFE7624-9865-451B-B360-85C5F4A2E17C}"/>
              </a:ext>
            </a:extLst>
          </p:cNvPr>
          <p:cNvSpPr>
            <a:spLocks noGrp="1"/>
          </p:cNvSpPr>
          <p:nvPr>
            <p:ph type="title"/>
          </p:nvPr>
        </p:nvSpPr>
        <p:spPr/>
        <p:txBody>
          <a:bodyPr/>
          <a:lstStyle/>
          <a:p>
            <a:pPr>
              <a:lnSpc>
                <a:spcPct val="100000"/>
              </a:lnSpc>
            </a:pPr>
            <a:r>
              <a:rPr lang="en-US" sz="4000" b="1" dirty="0">
                <a:solidFill>
                  <a:schemeClr val="bg1"/>
                </a:solidFill>
                <a:latin typeface="Arial" panose="020B0604020202020204" pitchFamily="34" charset="0"/>
                <a:cs typeface="Arial" panose="020B0604020202020204" pitchFamily="34" charset="0"/>
              </a:rPr>
              <a:t> </a:t>
            </a:r>
            <a:r>
              <a:rPr lang="en-US" sz="3600" b="1" dirty="0">
                <a:solidFill>
                  <a:schemeClr val="bg1"/>
                </a:solidFill>
              </a:rPr>
              <a:t>What do </a:t>
            </a:r>
            <a:r>
              <a:rPr lang="en-US" sz="3600" b="1" i="1" dirty="0">
                <a:solidFill>
                  <a:schemeClr val="bg1"/>
                </a:solidFill>
              </a:rPr>
              <a:t>I/O psychologists </a:t>
            </a:r>
            <a:r>
              <a:rPr lang="en-US" sz="3600" b="1" dirty="0">
                <a:solidFill>
                  <a:schemeClr val="bg1"/>
                </a:solidFill>
              </a:rPr>
              <a:t>do, </a:t>
            </a:r>
            <a:br>
              <a:rPr lang="en-US" sz="3600" b="1" dirty="0">
                <a:solidFill>
                  <a:schemeClr val="bg1"/>
                </a:solidFill>
              </a:rPr>
            </a:br>
            <a:r>
              <a:rPr lang="en-US" sz="3600" b="1" dirty="0">
                <a:solidFill>
                  <a:schemeClr val="bg1"/>
                </a:solidFill>
              </a:rPr>
              <a:t>and where do they work?</a:t>
            </a:r>
            <a:endParaRPr lang="en-US" dirty="0"/>
          </a:p>
        </p:txBody>
      </p:sp>
      <p:sp>
        <p:nvSpPr>
          <p:cNvPr id="7" name="Title 1">
            <a:extLst>
              <a:ext uri="{FF2B5EF4-FFF2-40B4-BE49-F238E27FC236}">
                <a16:creationId xmlns:a16="http://schemas.microsoft.com/office/drawing/2014/main" id="{EAD3A945-71DF-4C26-B7F8-1994ACEB13FD}"/>
              </a:ext>
            </a:extLst>
          </p:cNvPr>
          <p:cNvSpPr txBox="1">
            <a:spLocks/>
          </p:cNvSpPr>
          <p:nvPr/>
        </p:nvSpPr>
        <p:spPr>
          <a:xfrm>
            <a:off x="2047669" y="468262"/>
            <a:ext cx="810158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3200" b="1" dirty="0">
                <a:solidFill>
                  <a:prstClr val="white"/>
                </a:solidFill>
                <a:cs typeface="Arial" panose="020B0604020202020204" pitchFamily="34" charset="0"/>
              </a:rPr>
              <a:t>   </a:t>
            </a:r>
            <a:r>
              <a:rPr lang="en-US" sz="2800" b="1" dirty="0">
                <a:solidFill>
                  <a:prstClr val="white"/>
                </a:solidFill>
              </a:rPr>
              <a:t>What do </a:t>
            </a:r>
            <a:r>
              <a:rPr lang="en-US" sz="2800" b="1" i="1" dirty="0">
                <a:solidFill>
                  <a:prstClr val="white"/>
                </a:solidFill>
              </a:rPr>
              <a:t>I/O psychologists </a:t>
            </a:r>
            <a:r>
              <a:rPr lang="en-US" sz="2800" b="1" dirty="0">
                <a:solidFill>
                  <a:prstClr val="white"/>
                </a:solidFill>
              </a:rPr>
              <a:t>do, </a:t>
            </a:r>
          </a:p>
          <a:p>
            <a:pPr algn="ctr">
              <a:lnSpc>
                <a:spcPct val="100000"/>
              </a:lnSpc>
            </a:pPr>
            <a:r>
              <a:rPr lang="en-US" sz="2800" b="1" dirty="0">
                <a:solidFill>
                  <a:prstClr val="white"/>
                </a:solidFill>
              </a:rPr>
              <a:t>and where do they work?</a:t>
            </a:r>
          </a:p>
        </p:txBody>
      </p:sp>
      <p:sp>
        <p:nvSpPr>
          <p:cNvPr id="6" name="Content Placeholder 3">
            <a:extLst>
              <a:ext uri="{FF2B5EF4-FFF2-40B4-BE49-F238E27FC236}">
                <a16:creationId xmlns:a16="http://schemas.microsoft.com/office/drawing/2014/main" id="{C0F87BB5-82B6-47AD-AD34-15039735C65C}"/>
              </a:ext>
            </a:extLst>
          </p:cNvPr>
          <p:cNvSpPr txBox="1">
            <a:spLocks/>
          </p:cNvSpPr>
          <p:nvPr/>
        </p:nvSpPr>
        <p:spPr>
          <a:xfrm>
            <a:off x="2072591" y="2225588"/>
            <a:ext cx="8099488" cy="4114802"/>
          </a:xfrm>
          <a:prstGeom prst="rect">
            <a:avLst/>
          </a:prstGeom>
          <a:solidFill>
            <a:srgbClr val="E7D9B1"/>
          </a:solidFill>
          <a:ln w="38100">
            <a:solidFill>
              <a:srgbClr val="A02CA3"/>
            </a:solidFill>
          </a:ln>
        </p:spPr>
        <p:txBody>
          <a:bodyPr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endParaRPr lang="en-US" sz="2400" b="1" dirty="0">
              <a:solidFill>
                <a:prstClr val="black"/>
              </a:solidFill>
              <a:cs typeface="Arial" panose="020B0604020202020204" pitchFamily="34" charset="0"/>
            </a:endParaRPr>
          </a:p>
          <a:p>
            <a:pPr marL="0" indent="0" algn="ctr">
              <a:lnSpc>
                <a:spcPct val="100000"/>
              </a:lnSpc>
              <a:spcBef>
                <a:spcPts val="0"/>
              </a:spcBef>
              <a:buNone/>
            </a:pPr>
            <a:r>
              <a:rPr lang="en-US" sz="2400" dirty="0">
                <a:solidFill>
                  <a:prstClr val="black"/>
                </a:solidFill>
                <a:cs typeface="Arial" panose="020B0604020202020204" pitchFamily="34" charset="0"/>
              </a:rPr>
              <a:t>They study the relationship between people and our work environments.  They investigate worker productivity and personnel selection, as well as organizational structuring, consumer behavior, and training.  </a:t>
            </a:r>
          </a:p>
          <a:p>
            <a:pPr marL="0" indent="0" algn="ctr">
              <a:lnSpc>
                <a:spcPct val="100000"/>
              </a:lnSpc>
              <a:spcBef>
                <a:spcPts val="0"/>
              </a:spcBef>
              <a:buNone/>
            </a:pPr>
            <a:endParaRPr lang="en-US" sz="2400" dirty="0">
              <a:solidFill>
                <a:prstClr val="black"/>
              </a:solidFill>
              <a:cs typeface="Arial" panose="020B0604020202020204" pitchFamily="34" charset="0"/>
            </a:endParaRPr>
          </a:p>
          <a:p>
            <a:pPr marL="0" indent="0" algn="ctr">
              <a:lnSpc>
                <a:spcPct val="100000"/>
              </a:lnSpc>
              <a:spcBef>
                <a:spcPts val="0"/>
              </a:spcBef>
              <a:buNone/>
            </a:pPr>
            <a:endParaRPr lang="en-US" sz="2400" dirty="0">
              <a:solidFill>
                <a:prstClr val="black"/>
              </a:solidFill>
              <a:cs typeface="Arial" panose="020B0604020202020204" pitchFamily="34" charset="0"/>
            </a:endParaRPr>
          </a:p>
          <a:p>
            <a:pPr marL="0" indent="0" algn="ctr">
              <a:lnSpc>
                <a:spcPct val="100000"/>
              </a:lnSpc>
              <a:spcBef>
                <a:spcPts val="0"/>
              </a:spcBef>
              <a:buNone/>
            </a:pPr>
            <a:r>
              <a:rPr lang="en-US" sz="2400" dirty="0">
                <a:solidFill>
                  <a:prstClr val="black"/>
                </a:solidFill>
                <a:cs typeface="Arial" panose="020B0604020202020204" pitchFamily="34" charset="0"/>
              </a:rPr>
              <a:t>They work as university or in business, industry, consulting, or a government agency.</a:t>
            </a:r>
          </a:p>
        </p:txBody>
      </p:sp>
      <p:pic>
        <p:nvPicPr>
          <p:cNvPr id="10" name="Picture 9" descr="decorative">
            <a:extLst>
              <a:ext uri="{FF2B5EF4-FFF2-40B4-BE49-F238E27FC236}">
                <a16:creationId xmlns:a16="http://schemas.microsoft.com/office/drawing/2014/main" id="{95636847-BE68-4D81-84FF-0548F54C7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2592" y="495559"/>
            <a:ext cx="690861" cy="690861"/>
          </a:xfrm>
          <a:prstGeom prst="rect">
            <a:avLst/>
          </a:prstGeom>
        </p:spPr>
      </p:pic>
    </p:spTree>
    <p:extLst>
      <p:ext uri="{BB962C8B-B14F-4D97-AF65-F5344CB8AC3E}">
        <p14:creationId xmlns:p14="http://schemas.microsoft.com/office/powerpoint/2010/main" val="1954226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7766" y="328552"/>
            <a:ext cx="8101584" cy="1325880"/>
          </a:xfrm>
          <a:solidFill>
            <a:srgbClr val="A02CA3"/>
          </a:solidFill>
        </p:spPr>
        <p:txBody>
          <a:bodyPr anchor="ctr">
            <a:normAutofit/>
          </a:bodyPr>
          <a:lstStyle/>
          <a:p>
            <a:pPr algn="ctr"/>
            <a:r>
              <a:rPr lang="en-US" sz="2800" b="1" dirty="0">
                <a:solidFill>
                  <a:schemeClr val="bg1"/>
                </a:solidFill>
              </a:rPr>
              <a:t>The Greeks</a:t>
            </a:r>
          </a:p>
        </p:txBody>
      </p:sp>
      <p:sp>
        <p:nvSpPr>
          <p:cNvPr id="3" name="Text Placeholder 2"/>
          <p:cNvSpPr>
            <a:spLocks noGrp="1"/>
          </p:cNvSpPr>
          <p:nvPr>
            <p:ph type="body" sz="quarter" idx="14"/>
          </p:nvPr>
        </p:nvSpPr>
        <p:spPr>
          <a:solidFill>
            <a:srgbClr val="E7D9B1"/>
          </a:solidFill>
          <a:ln w="76200">
            <a:solidFill>
              <a:srgbClr val="A02CA3"/>
            </a:solidFill>
          </a:ln>
        </p:spPr>
        <p:txBody>
          <a:bodyPr>
            <a:normAutofit/>
          </a:bodyPr>
          <a:lstStyle/>
          <a:p>
            <a:r>
              <a:rPr lang="en-US" sz="2600" dirty="0"/>
              <a:t>Socrates </a:t>
            </a:r>
          </a:p>
          <a:p>
            <a:r>
              <a:rPr lang="en-US" sz="2600" dirty="0"/>
              <a:t>Plato</a:t>
            </a:r>
          </a:p>
        </p:txBody>
      </p:sp>
      <p:sp>
        <p:nvSpPr>
          <p:cNvPr id="5" name="Text Placeholder 4"/>
          <p:cNvSpPr>
            <a:spLocks noGrp="1"/>
          </p:cNvSpPr>
          <p:nvPr>
            <p:ph type="body" sz="quarter" idx="17"/>
          </p:nvPr>
        </p:nvSpPr>
        <p:spPr>
          <a:xfrm>
            <a:off x="5346700" y="2309020"/>
            <a:ext cx="4692650" cy="1730717"/>
          </a:xfrm>
          <a:solidFill>
            <a:srgbClr val="E7D9B1"/>
          </a:solidFill>
          <a:ln w="76200">
            <a:solidFill>
              <a:srgbClr val="A02CA3"/>
            </a:solidFill>
          </a:ln>
        </p:spPr>
        <p:txBody>
          <a:bodyPr anchor="ctr">
            <a:normAutofit/>
          </a:bodyPr>
          <a:lstStyle/>
          <a:p>
            <a:pPr marL="457200" indent="-457200" algn="l">
              <a:buFont typeface="Wingdings" panose="05000000000000000000" pitchFamily="2" charset="2"/>
              <a:buChar char="§"/>
            </a:pPr>
            <a:r>
              <a:rPr lang="en-US" sz="2400" dirty="0"/>
              <a:t>mind and body are separate</a:t>
            </a:r>
          </a:p>
          <a:p>
            <a:pPr marL="457200" indent="-457200" algn="l">
              <a:buFont typeface="Wingdings" panose="05000000000000000000" pitchFamily="2" charset="2"/>
              <a:buChar char="§"/>
            </a:pPr>
            <a:r>
              <a:rPr lang="en-US" sz="2400" dirty="0"/>
              <a:t>mind continues after death</a:t>
            </a:r>
          </a:p>
          <a:p>
            <a:pPr marL="457200" indent="-457200" algn="l">
              <a:buFont typeface="Wingdings" panose="05000000000000000000" pitchFamily="2" charset="2"/>
              <a:buChar char="§"/>
            </a:pPr>
            <a:r>
              <a:rPr lang="en-US" sz="2400" dirty="0"/>
              <a:t>knowledge is innate</a:t>
            </a:r>
          </a:p>
        </p:txBody>
      </p:sp>
      <p:sp>
        <p:nvSpPr>
          <p:cNvPr id="4" name="Text Placeholder 3"/>
          <p:cNvSpPr>
            <a:spLocks noGrp="1"/>
          </p:cNvSpPr>
          <p:nvPr>
            <p:ph type="body" sz="quarter" idx="15"/>
          </p:nvPr>
        </p:nvSpPr>
        <p:spPr>
          <a:solidFill>
            <a:srgbClr val="E7D9B1"/>
          </a:solidFill>
          <a:ln w="76200">
            <a:solidFill>
              <a:srgbClr val="A02CA3"/>
            </a:solidFill>
          </a:ln>
        </p:spPr>
        <p:txBody>
          <a:bodyPr>
            <a:normAutofit/>
          </a:bodyPr>
          <a:lstStyle/>
          <a:p>
            <a:r>
              <a:rPr lang="en-US" sz="2600" dirty="0"/>
              <a:t>Aristotle</a:t>
            </a:r>
          </a:p>
        </p:txBody>
      </p:sp>
      <p:sp>
        <p:nvSpPr>
          <p:cNvPr id="6" name="Text Placeholder 5"/>
          <p:cNvSpPr>
            <a:spLocks noGrp="1"/>
          </p:cNvSpPr>
          <p:nvPr>
            <p:ph type="body" sz="quarter" idx="18"/>
          </p:nvPr>
        </p:nvSpPr>
        <p:spPr>
          <a:solidFill>
            <a:srgbClr val="E7D9B1"/>
          </a:solidFill>
          <a:ln w="76200">
            <a:solidFill>
              <a:srgbClr val="A02CA3"/>
            </a:solidFill>
          </a:ln>
        </p:spPr>
        <p:txBody>
          <a:bodyPr anchor="ctr">
            <a:noAutofit/>
          </a:bodyPr>
          <a:lstStyle/>
          <a:p>
            <a:pPr marL="457200" indent="-457200" algn="l">
              <a:buFont typeface="Wingdings" panose="05000000000000000000" pitchFamily="2" charset="2"/>
              <a:buChar char="§"/>
            </a:pPr>
            <a:r>
              <a:rPr lang="en-US" sz="2400" dirty="0"/>
              <a:t>need data</a:t>
            </a:r>
          </a:p>
          <a:p>
            <a:pPr marL="457200" indent="-457200" algn="l">
              <a:buFont typeface="Wingdings" panose="05000000000000000000" pitchFamily="2" charset="2"/>
              <a:buChar char="§"/>
            </a:pPr>
            <a:r>
              <a:rPr lang="en-US" sz="2400" dirty="0"/>
              <a:t>knowledge comes from observation</a:t>
            </a:r>
          </a:p>
          <a:p>
            <a:pPr marL="457200" indent="-457200" algn="l">
              <a:buFont typeface="Wingdings" panose="05000000000000000000" pitchFamily="2" charset="2"/>
              <a:buChar char="§"/>
            </a:pPr>
            <a:r>
              <a:rPr lang="en-US" sz="2400" dirty="0"/>
              <a:t>knowledge is NOT innate</a:t>
            </a:r>
          </a:p>
        </p:txBody>
      </p:sp>
      <p:pic>
        <p:nvPicPr>
          <p:cNvPr id="7" name="Picture 6" descr="decorative">
            <a:extLst>
              <a:ext uri="{FF2B5EF4-FFF2-40B4-BE49-F238E27FC236}">
                <a16:creationId xmlns:a16="http://schemas.microsoft.com/office/drawing/2014/main" id="{9776A65B-F7A3-4A30-86CB-9C9B829C09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5227" y="369497"/>
            <a:ext cx="690861" cy="690861"/>
          </a:xfrm>
          <a:prstGeom prst="rect">
            <a:avLst/>
          </a:prstGeom>
        </p:spPr>
      </p:pic>
    </p:spTree>
    <p:extLst>
      <p:ext uri="{BB962C8B-B14F-4D97-AF65-F5344CB8AC3E}">
        <p14:creationId xmlns:p14="http://schemas.microsoft.com/office/powerpoint/2010/main" val="5270385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CC6641B-B34F-47EC-ACC5-B1D676CC7FE8}"/>
              </a:ext>
            </a:extLst>
          </p:cNvPr>
          <p:cNvSpPr>
            <a:spLocks noGrp="1"/>
          </p:cNvSpPr>
          <p:nvPr>
            <p:ph type="title"/>
          </p:nvPr>
        </p:nvSpPr>
        <p:spPr/>
        <p:txBody>
          <a:bodyPr>
            <a:normAutofit/>
          </a:bodyPr>
          <a:lstStyle/>
          <a:p>
            <a:pPr>
              <a:lnSpc>
                <a:spcPct val="100000"/>
              </a:lnSpc>
            </a:pPr>
            <a:r>
              <a:rPr lang="en-US" sz="3600" b="1" dirty="0">
                <a:solidFill>
                  <a:schemeClr val="bg1"/>
                </a:solidFill>
              </a:rPr>
              <a:t>What do </a:t>
            </a:r>
            <a:r>
              <a:rPr lang="en-US" sz="3600" b="1" i="1" dirty="0">
                <a:solidFill>
                  <a:schemeClr val="bg1"/>
                </a:solidFill>
              </a:rPr>
              <a:t>neuropsychologists </a:t>
            </a:r>
            <a:r>
              <a:rPr lang="en-US" sz="3600" b="1" dirty="0">
                <a:solidFill>
                  <a:schemeClr val="bg1"/>
                </a:solidFill>
              </a:rPr>
              <a:t>do, </a:t>
            </a:r>
            <a:br>
              <a:rPr lang="en-US" sz="3600" b="1" dirty="0">
                <a:solidFill>
                  <a:schemeClr val="bg1"/>
                </a:solidFill>
              </a:rPr>
            </a:br>
            <a:r>
              <a:rPr lang="en-US" sz="3600" b="1" dirty="0">
                <a:solidFill>
                  <a:schemeClr val="bg1"/>
                </a:solidFill>
              </a:rPr>
              <a:t>and where do they work?</a:t>
            </a:r>
            <a:endParaRPr lang="en-US" dirty="0"/>
          </a:p>
        </p:txBody>
      </p:sp>
      <p:sp>
        <p:nvSpPr>
          <p:cNvPr id="7" name="Title 1">
            <a:extLst>
              <a:ext uri="{FF2B5EF4-FFF2-40B4-BE49-F238E27FC236}">
                <a16:creationId xmlns:a16="http://schemas.microsoft.com/office/drawing/2014/main" id="{EAD3A945-71DF-4C26-B7F8-1994ACEB13FD}"/>
              </a:ext>
            </a:extLst>
          </p:cNvPr>
          <p:cNvSpPr txBox="1">
            <a:spLocks/>
          </p:cNvSpPr>
          <p:nvPr/>
        </p:nvSpPr>
        <p:spPr>
          <a:xfrm>
            <a:off x="2154755" y="468262"/>
            <a:ext cx="810158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2800" b="1" dirty="0">
                <a:solidFill>
                  <a:prstClr val="white"/>
                </a:solidFill>
                <a:cs typeface="Arial" panose="020B0604020202020204" pitchFamily="34" charset="0"/>
              </a:rPr>
              <a:t>   </a:t>
            </a:r>
            <a:r>
              <a:rPr lang="en-US" sz="2800" b="1" dirty="0">
                <a:solidFill>
                  <a:prstClr val="white"/>
                </a:solidFill>
              </a:rPr>
              <a:t>What do </a:t>
            </a:r>
            <a:r>
              <a:rPr lang="en-US" sz="2800" b="1" i="1" dirty="0">
                <a:solidFill>
                  <a:prstClr val="white"/>
                </a:solidFill>
              </a:rPr>
              <a:t>neuropsychologists </a:t>
            </a:r>
            <a:r>
              <a:rPr lang="en-US" sz="2800" b="1" dirty="0">
                <a:solidFill>
                  <a:prstClr val="white"/>
                </a:solidFill>
              </a:rPr>
              <a:t>do, </a:t>
            </a:r>
          </a:p>
          <a:p>
            <a:pPr algn="ctr">
              <a:lnSpc>
                <a:spcPct val="100000"/>
              </a:lnSpc>
            </a:pPr>
            <a:r>
              <a:rPr lang="en-US" sz="2800" b="1" dirty="0">
                <a:solidFill>
                  <a:prstClr val="white"/>
                </a:solidFill>
              </a:rPr>
              <a:t>and where do they work?</a:t>
            </a:r>
          </a:p>
        </p:txBody>
      </p:sp>
      <p:sp>
        <p:nvSpPr>
          <p:cNvPr id="6" name="Content Placeholder 3">
            <a:extLst>
              <a:ext uri="{FF2B5EF4-FFF2-40B4-BE49-F238E27FC236}">
                <a16:creationId xmlns:a16="http://schemas.microsoft.com/office/drawing/2014/main" id="{C0F87BB5-82B6-47AD-AD34-15039735C65C}"/>
              </a:ext>
            </a:extLst>
          </p:cNvPr>
          <p:cNvSpPr txBox="1">
            <a:spLocks/>
          </p:cNvSpPr>
          <p:nvPr/>
        </p:nvSpPr>
        <p:spPr>
          <a:xfrm>
            <a:off x="2154755" y="2165311"/>
            <a:ext cx="8099488" cy="4114802"/>
          </a:xfrm>
          <a:prstGeom prst="rect">
            <a:avLst/>
          </a:prstGeom>
          <a:solidFill>
            <a:srgbClr val="E7D9B1"/>
          </a:solidFill>
          <a:ln w="38100">
            <a:solidFill>
              <a:srgbClr val="A02CA3"/>
            </a:solidFill>
          </a:ln>
        </p:spPr>
        <p:txBody>
          <a:bodyPr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endParaRPr lang="en-US" sz="2400" b="1" dirty="0">
              <a:solidFill>
                <a:prstClr val="black"/>
              </a:solidFill>
              <a:cs typeface="Arial" panose="020B0604020202020204" pitchFamily="34" charset="0"/>
            </a:endParaRPr>
          </a:p>
          <a:p>
            <a:pPr marL="0" indent="0" algn="ctr">
              <a:lnSpc>
                <a:spcPct val="100000"/>
              </a:lnSpc>
              <a:spcBef>
                <a:spcPts val="0"/>
              </a:spcBef>
              <a:buNone/>
            </a:pPr>
            <a:r>
              <a:rPr lang="en-US" sz="2400" dirty="0">
                <a:solidFill>
                  <a:prstClr val="black"/>
                </a:solidFill>
                <a:cs typeface="Arial" panose="020B0604020202020204" pitchFamily="34" charset="0"/>
              </a:rPr>
              <a:t>They study how our brain impacts our </a:t>
            </a:r>
          </a:p>
          <a:p>
            <a:pPr marL="0" indent="0" algn="ctr">
              <a:lnSpc>
                <a:spcPct val="100000"/>
              </a:lnSpc>
              <a:spcBef>
                <a:spcPts val="0"/>
              </a:spcBef>
              <a:buNone/>
            </a:pPr>
            <a:r>
              <a:rPr lang="en-US" sz="2400" dirty="0">
                <a:solidFill>
                  <a:prstClr val="black"/>
                </a:solidFill>
                <a:cs typeface="Arial" panose="020B0604020202020204" pitchFamily="34" charset="0"/>
              </a:rPr>
              <a:t>behavior and thoughts.</a:t>
            </a:r>
          </a:p>
          <a:p>
            <a:pPr marL="0" indent="0" algn="ctr">
              <a:lnSpc>
                <a:spcPct val="100000"/>
              </a:lnSpc>
              <a:spcBef>
                <a:spcPts val="0"/>
              </a:spcBef>
              <a:buNone/>
            </a:pPr>
            <a:r>
              <a:rPr lang="en-US" sz="2400" dirty="0">
                <a:solidFill>
                  <a:prstClr val="black"/>
                </a:solidFill>
                <a:cs typeface="Arial" panose="020B0604020202020204" pitchFamily="34" charset="0"/>
              </a:rPr>
              <a:t>They might treat Alzheimer’s or stroke, work </a:t>
            </a:r>
          </a:p>
          <a:p>
            <a:pPr marL="0" indent="0" algn="ctr">
              <a:lnSpc>
                <a:spcPct val="100000"/>
              </a:lnSpc>
              <a:spcBef>
                <a:spcPts val="0"/>
              </a:spcBef>
              <a:buNone/>
            </a:pPr>
            <a:r>
              <a:rPr lang="en-US" sz="2400" dirty="0">
                <a:solidFill>
                  <a:prstClr val="black"/>
                </a:solidFill>
                <a:cs typeface="Arial" panose="020B0604020202020204" pitchFamily="34" charset="0"/>
              </a:rPr>
              <a:t>with athletes and concussions or </a:t>
            </a:r>
          </a:p>
          <a:p>
            <a:pPr marL="0" indent="0" algn="ctr">
              <a:lnSpc>
                <a:spcPct val="100000"/>
              </a:lnSpc>
              <a:spcBef>
                <a:spcPts val="0"/>
              </a:spcBef>
              <a:buNone/>
            </a:pPr>
            <a:r>
              <a:rPr lang="en-US" sz="2400" dirty="0">
                <a:solidFill>
                  <a:prstClr val="black"/>
                </a:solidFill>
                <a:cs typeface="Arial" panose="020B0604020202020204" pitchFamily="34" charset="0"/>
              </a:rPr>
              <a:t>with people with autism or ADHD.</a:t>
            </a:r>
          </a:p>
          <a:p>
            <a:pPr marL="0" indent="0" algn="ctr">
              <a:lnSpc>
                <a:spcPct val="100000"/>
              </a:lnSpc>
              <a:spcBef>
                <a:spcPts val="0"/>
              </a:spcBef>
              <a:buNone/>
            </a:pPr>
            <a:endParaRPr lang="en-US" sz="2400" dirty="0">
              <a:solidFill>
                <a:prstClr val="black"/>
              </a:solidFill>
              <a:cs typeface="Arial" panose="020B0604020202020204" pitchFamily="34" charset="0"/>
            </a:endParaRPr>
          </a:p>
          <a:p>
            <a:pPr marL="0" indent="0" algn="ctr">
              <a:lnSpc>
                <a:spcPct val="100000"/>
              </a:lnSpc>
              <a:spcBef>
                <a:spcPts val="0"/>
              </a:spcBef>
              <a:buNone/>
            </a:pPr>
            <a:endParaRPr lang="en-US" sz="2400" dirty="0">
              <a:solidFill>
                <a:prstClr val="black"/>
              </a:solidFill>
              <a:cs typeface="Arial" panose="020B0604020202020204" pitchFamily="34" charset="0"/>
            </a:endParaRPr>
          </a:p>
          <a:p>
            <a:pPr marL="0" indent="0" algn="ctr">
              <a:lnSpc>
                <a:spcPct val="100000"/>
              </a:lnSpc>
              <a:spcBef>
                <a:spcPts val="0"/>
              </a:spcBef>
              <a:buNone/>
            </a:pPr>
            <a:r>
              <a:rPr lang="en-US" sz="2400" dirty="0">
                <a:solidFill>
                  <a:prstClr val="black"/>
                </a:solidFill>
                <a:cs typeface="Arial" panose="020B0604020202020204" pitchFamily="34" charset="0"/>
              </a:rPr>
              <a:t>They work as university professors and some clinical neuropsychologists may work in a hospital neurology, neurosurgery, or psychiatric unit.</a:t>
            </a:r>
          </a:p>
          <a:p>
            <a:pPr marL="0" indent="0" algn="ctr">
              <a:lnSpc>
                <a:spcPct val="100000"/>
              </a:lnSpc>
              <a:spcBef>
                <a:spcPts val="0"/>
              </a:spcBef>
              <a:buNone/>
            </a:pPr>
            <a:endParaRPr lang="en-US" sz="2400" b="1" dirty="0">
              <a:solidFill>
                <a:prstClr val="black"/>
              </a:solidFill>
              <a:cs typeface="Arial" panose="020B0604020202020204" pitchFamily="34" charset="0"/>
            </a:endParaRPr>
          </a:p>
        </p:txBody>
      </p:sp>
      <p:pic>
        <p:nvPicPr>
          <p:cNvPr id="10" name="Picture 9" descr="decorative">
            <a:extLst>
              <a:ext uri="{FF2B5EF4-FFF2-40B4-BE49-F238E27FC236}">
                <a16:creationId xmlns:a16="http://schemas.microsoft.com/office/drawing/2014/main" id="{95636847-BE68-4D81-84FF-0548F54C7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543" y="491326"/>
            <a:ext cx="690861" cy="690861"/>
          </a:xfrm>
          <a:prstGeom prst="rect">
            <a:avLst/>
          </a:prstGeom>
        </p:spPr>
      </p:pic>
    </p:spTree>
    <p:extLst>
      <p:ext uri="{BB962C8B-B14F-4D97-AF65-F5344CB8AC3E}">
        <p14:creationId xmlns:p14="http://schemas.microsoft.com/office/powerpoint/2010/main" val="34207410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394A277-C88C-4EEA-BA45-945B7BFF8479}"/>
              </a:ext>
            </a:extLst>
          </p:cNvPr>
          <p:cNvSpPr>
            <a:spLocks noGrp="1"/>
          </p:cNvSpPr>
          <p:nvPr>
            <p:ph type="title"/>
          </p:nvPr>
        </p:nvSpPr>
        <p:spPr/>
        <p:txBody>
          <a:bodyPr>
            <a:normAutofit/>
          </a:bodyPr>
          <a:lstStyle/>
          <a:p>
            <a:pPr>
              <a:lnSpc>
                <a:spcPct val="100000"/>
              </a:lnSpc>
            </a:pPr>
            <a:r>
              <a:rPr lang="en-US" sz="3600" b="1" dirty="0">
                <a:solidFill>
                  <a:schemeClr val="bg1"/>
                </a:solidFill>
              </a:rPr>
              <a:t>What do </a:t>
            </a:r>
            <a:r>
              <a:rPr lang="en-US" sz="3600" b="1" i="1" dirty="0">
                <a:solidFill>
                  <a:schemeClr val="bg1"/>
                </a:solidFill>
              </a:rPr>
              <a:t>rehabilitation psychologists </a:t>
            </a:r>
            <a:br>
              <a:rPr lang="en-US" sz="3600" b="1" i="1" dirty="0">
                <a:solidFill>
                  <a:schemeClr val="bg1"/>
                </a:solidFill>
              </a:rPr>
            </a:br>
            <a:r>
              <a:rPr lang="en-US" sz="3600" b="1" dirty="0">
                <a:solidFill>
                  <a:schemeClr val="bg1"/>
                </a:solidFill>
              </a:rPr>
              <a:t>do, and where do they work?</a:t>
            </a:r>
            <a:endParaRPr lang="en-US" dirty="0"/>
          </a:p>
        </p:txBody>
      </p:sp>
      <p:sp>
        <p:nvSpPr>
          <p:cNvPr id="7" name="Title 1">
            <a:extLst>
              <a:ext uri="{FF2B5EF4-FFF2-40B4-BE49-F238E27FC236}">
                <a16:creationId xmlns:a16="http://schemas.microsoft.com/office/drawing/2014/main" id="{EAD3A945-71DF-4C26-B7F8-1994ACEB13FD}"/>
              </a:ext>
            </a:extLst>
          </p:cNvPr>
          <p:cNvSpPr txBox="1">
            <a:spLocks/>
          </p:cNvSpPr>
          <p:nvPr/>
        </p:nvSpPr>
        <p:spPr>
          <a:xfrm>
            <a:off x="2166307" y="368493"/>
            <a:ext cx="810158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3200" b="1" dirty="0">
                <a:solidFill>
                  <a:prstClr val="white"/>
                </a:solidFill>
                <a:cs typeface="Arial" panose="020B0604020202020204" pitchFamily="34" charset="0"/>
              </a:rPr>
              <a:t>   </a:t>
            </a:r>
            <a:r>
              <a:rPr lang="en-US" sz="2800" b="1" dirty="0">
                <a:solidFill>
                  <a:prstClr val="white"/>
                </a:solidFill>
              </a:rPr>
              <a:t>What do </a:t>
            </a:r>
            <a:r>
              <a:rPr lang="en-US" sz="2800" b="1" i="1" dirty="0">
                <a:solidFill>
                  <a:prstClr val="white"/>
                </a:solidFill>
              </a:rPr>
              <a:t>rehabilitation psychologists </a:t>
            </a:r>
          </a:p>
          <a:p>
            <a:pPr algn="ctr">
              <a:lnSpc>
                <a:spcPct val="100000"/>
              </a:lnSpc>
            </a:pPr>
            <a:r>
              <a:rPr lang="en-US" sz="2800" b="1" dirty="0">
                <a:solidFill>
                  <a:prstClr val="white"/>
                </a:solidFill>
              </a:rPr>
              <a:t>do, and where do they work?</a:t>
            </a:r>
          </a:p>
        </p:txBody>
      </p:sp>
      <p:sp>
        <p:nvSpPr>
          <p:cNvPr id="6" name="Content Placeholder 3">
            <a:extLst>
              <a:ext uri="{FF2B5EF4-FFF2-40B4-BE49-F238E27FC236}">
                <a16:creationId xmlns:a16="http://schemas.microsoft.com/office/drawing/2014/main" id="{C0F87BB5-82B6-47AD-AD34-15039735C65C}"/>
              </a:ext>
            </a:extLst>
          </p:cNvPr>
          <p:cNvSpPr txBox="1">
            <a:spLocks/>
          </p:cNvSpPr>
          <p:nvPr/>
        </p:nvSpPr>
        <p:spPr>
          <a:xfrm>
            <a:off x="2195542" y="2198807"/>
            <a:ext cx="8099488" cy="3792510"/>
          </a:xfrm>
          <a:prstGeom prst="rect">
            <a:avLst/>
          </a:prstGeom>
          <a:solidFill>
            <a:srgbClr val="E7D9B1"/>
          </a:solidFill>
          <a:ln w="38100">
            <a:solidFill>
              <a:srgbClr val="A02CA3"/>
            </a:solidFill>
          </a:ln>
        </p:spPr>
        <p:txBody>
          <a:bodyPr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endParaRPr lang="en-US" sz="2400" b="1" dirty="0">
              <a:solidFill>
                <a:prstClr val="black"/>
              </a:solidFill>
              <a:cs typeface="Arial" panose="020B0604020202020204" pitchFamily="34" charset="0"/>
            </a:endParaRPr>
          </a:p>
          <a:p>
            <a:pPr marL="0" indent="0" algn="ctr">
              <a:lnSpc>
                <a:spcPct val="100000"/>
              </a:lnSpc>
              <a:spcBef>
                <a:spcPts val="0"/>
              </a:spcBef>
              <a:buNone/>
            </a:pPr>
            <a:r>
              <a:rPr lang="en-US" sz="2400" dirty="0">
                <a:solidFill>
                  <a:prstClr val="black"/>
                </a:solidFill>
                <a:cs typeface="Arial" panose="020B0604020202020204" pitchFamily="34" charset="0"/>
              </a:rPr>
              <a:t>They help individuals who have lost functioning after an accident or illness.</a:t>
            </a:r>
          </a:p>
          <a:p>
            <a:pPr marL="0" indent="0" algn="ctr">
              <a:lnSpc>
                <a:spcPct val="100000"/>
              </a:lnSpc>
              <a:spcBef>
                <a:spcPts val="0"/>
              </a:spcBef>
              <a:buNone/>
            </a:pPr>
            <a:endParaRPr lang="en-US" sz="2400" dirty="0">
              <a:solidFill>
                <a:prstClr val="black"/>
              </a:solidFill>
              <a:cs typeface="Arial" panose="020B0604020202020204" pitchFamily="34" charset="0"/>
            </a:endParaRPr>
          </a:p>
          <a:p>
            <a:pPr marL="0" indent="0" algn="ctr">
              <a:lnSpc>
                <a:spcPct val="100000"/>
              </a:lnSpc>
              <a:spcBef>
                <a:spcPts val="0"/>
              </a:spcBef>
              <a:buNone/>
            </a:pPr>
            <a:r>
              <a:rPr lang="en-US" sz="2400" dirty="0">
                <a:solidFill>
                  <a:prstClr val="black"/>
                </a:solidFill>
                <a:cs typeface="Arial" panose="020B0604020202020204" pitchFamily="34" charset="0"/>
              </a:rPr>
              <a:t>They might work as university professors conducting basic or at a medical school, rehabilitation center, federal vocational rehabilitation agency, or in private practice working with individuals who have disabilities.</a:t>
            </a:r>
          </a:p>
          <a:p>
            <a:pPr>
              <a:lnSpc>
                <a:spcPct val="100000"/>
              </a:lnSpc>
              <a:spcBef>
                <a:spcPts val="0"/>
              </a:spcBef>
              <a:buFont typeface="Wingdings" panose="05000000000000000000" pitchFamily="2" charset="2"/>
              <a:buChar char="§"/>
            </a:pPr>
            <a:endParaRPr lang="en-US" sz="2400" dirty="0">
              <a:solidFill>
                <a:prstClr val="black"/>
              </a:solidFill>
              <a:cs typeface="Arial" panose="020B0604020202020204" pitchFamily="34" charset="0"/>
            </a:endParaRPr>
          </a:p>
        </p:txBody>
      </p:sp>
      <p:pic>
        <p:nvPicPr>
          <p:cNvPr id="10" name="Picture 9" descr="decorative">
            <a:extLst>
              <a:ext uri="{FF2B5EF4-FFF2-40B4-BE49-F238E27FC236}">
                <a16:creationId xmlns:a16="http://schemas.microsoft.com/office/drawing/2014/main" id="{95636847-BE68-4D81-84FF-0548F54C7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191" y="395790"/>
            <a:ext cx="690861" cy="690861"/>
          </a:xfrm>
          <a:prstGeom prst="rect">
            <a:avLst/>
          </a:prstGeom>
        </p:spPr>
      </p:pic>
    </p:spTree>
    <p:extLst>
      <p:ext uri="{BB962C8B-B14F-4D97-AF65-F5344CB8AC3E}">
        <p14:creationId xmlns:p14="http://schemas.microsoft.com/office/powerpoint/2010/main" val="6005733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FEF4E758-1B35-4C29-B1F5-8DFD0FE73D61}"/>
              </a:ext>
            </a:extLst>
          </p:cNvPr>
          <p:cNvSpPr>
            <a:spLocks noGrp="1"/>
          </p:cNvSpPr>
          <p:nvPr>
            <p:ph type="title"/>
          </p:nvPr>
        </p:nvSpPr>
        <p:spPr/>
        <p:txBody>
          <a:bodyPr/>
          <a:lstStyle/>
          <a:p>
            <a:pPr>
              <a:lnSpc>
                <a:spcPct val="100000"/>
              </a:lnSpc>
            </a:pPr>
            <a:r>
              <a:rPr lang="en-US" sz="4000" b="1" dirty="0">
                <a:solidFill>
                  <a:schemeClr val="bg1"/>
                </a:solidFill>
                <a:latin typeface="Arial" panose="020B0604020202020204" pitchFamily="34" charset="0"/>
                <a:cs typeface="Arial" panose="020B0604020202020204" pitchFamily="34" charset="0"/>
              </a:rPr>
              <a:t> </a:t>
            </a:r>
            <a:r>
              <a:rPr lang="en-US" sz="3600" b="1" dirty="0">
                <a:solidFill>
                  <a:schemeClr val="bg1"/>
                </a:solidFill>
              </a:rPr>
              <a:t>What do </a:t>
            </a:r>
            <a:r>
              <a:rPr lang="en-US" sz="3600" b="1" i="1" dirty="0">
                <a:solidFill>
                  <a:schemeClr val="bg1"/>
                </a:solidFill>
              </a:rPr>
              <a:t>school psychologists </a:t>
            </a:r>
            <a:r>
              <a:rPr lang="en-US" sz="3600" b="1" dirty="0">
                <a:solidFill>
                  <a:schemeClr val="bg1"/>
                </a:solidFill>
              </a:rPr>
              <a:t>do, </a:t>
            </a:r>
            <a:br>
              <a:rPr lang="en-US" sz="3600" b="1" dirty="0">
                <a:solidFill>
                  <a:schemeClr val="bg1"/>
                </a:solidFill>
              </a:rPr>
            </a:br>
            <a:r>
              <a:rPr lang="en-US" sz="3600" b="1" dirty="0">
                <a:solidFill>
                  <a:schemeClr val="bg1"/>
                </a:solidFill>
              </a:rPr>
              <a:t>and where do they work?</a:t>
            </a:r>
            <a:endParaRPr lang="en-US" dirty="0"/>
          </a:p>
        </p:txBody>
      </p:sp>
      <p:sp>
        <p:nvSpPr>
          <p:cNvPr id="7" name="Title 1">
            <a:extLst>
              <a:ext uri="{FF2B5EF4-FFF2-40B4-BE49-F238E27FC236}">
                <a16:creationId xmlns:a16="http://schemas.microsoft.com/office/drawing/2014/main" id="{EAD3A945-71DF-4C26-B7F8-1994ACEB13FD}"/>
              </a:ext>
            </a:extLst>
          </p:cNvPr>
          <p:cNvSpPr txBox="1">
            <a:spLocks/>
          </p:cNvSpPr>
          <p:nvPr/>
        </p:nvSpPr>
        <p:spPr>
          <a:xfrm>
            <a:off x="2156851" y="350208"/>
            <a:ext cx="810158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3200" b="1" dirty="0">
                <a:solidFill>
                  <a:prstClr val="white"/>
                </a:solidFill>
                <a:cs typeface="Arial" panose="020B0604020202020204" pitchFamily="34" charset="0"/>
              </a:rPr>
              <a:t>   </a:t>
            </a:r>
            <a:r>
              <a:rPr lang="en-US" sz="2800" b="1" dirty="0">
                <a:solidFill>
                  <a:prstClr val="white"/>
                </a:solidFill>
              </a:rPr>
              <a:t>What do </a:t>
            </a:r>
            <a:r>
              <a:rPr lang="en-US" sz="2800" b="1" i="1" dirty="0">
                <a:solidFill>
                  <a:prstClr val="white"/>
                </a:solidFill>
              </a:rPr>
              <a:t>school psychologists </a:t>
            </a:r>
            <a:r>
              <a:rPr lang="en-US" sz="2800" b="1" dirty="0">
                <a:solidFill>
                  <a:prstClr val="white"/>
                </a:solidFill>
              </a:rPr>
              <a:t>do, </a:t>
            </a:r>
          </a:p>
          <a:p>
            <a:pPr algn="ctr">
              <a:lnSpc>
                <a:spcPct val="100000"/>
              </a:lnSpc>
            </a:pPr>
            <a:r>
              <a:rPr lang="en-US" sz="2800" b="1" dirty="0">
                <a:solidFill>
                  <a:prstClr val="white"/>
                </a:solidFill>
              </a:rPr>
              <a:t>and where do they work?</a:t>
            </a:r>
          </a:p>
        </p:txBody>
      </p:sp>
      <p:sp>
        <p:nvSpPr>
          <p:cNvPr id="6" name="Content Placeholder 3">
            <a:extLst>
              <a:ext uri="{FF2B5EF4-FFF2-40B4-BE49-F238E27FC236}">
                <a16:creationId xmlns:a16="http://schemas.microsoft.com/office/drawing/2014/main" id="{C0F87BB5-82B6-47AD-AD34-15039735C65C}"/>
              </a:ext>
            </a:extLst>
          </p:cNvPr>
          <p:cNvSpPr txBox="1">
            <a:spLocks/>
          </p:cNvSpPr>
          <p:nvPr/>
        </p:nvSpPr>
        <p:spPr>
          <a:xfrm>
            <a:off x="2206388" y="1856096"/>
            <a:ext cx="4490113" cy="4763068"/>
          </a:xfrm>
          <a:prstGeom prst="rect">
            <a:avLst/>
          </a:prstGeom>
          <a:solidFill>
            <a:srgbClr val="E7D9B1"/>
          </a:solidFill>
          <a:ln w="38100">
            <a:solidFill>
              <a:srgbClr val="A02CA3"/>
            </a:solidFill>
          </a:ln>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r>
              <a:rPr lang="en-US" sz="2400" b="1" dirty="0">
                <a:solidFill>
                  <a:prstClr val="black"/>
                </a:solidFill>
                <a:cs typeface="Arial" panose="020B0604020202020204" pitchFamily="34" charset="0"/>
              </a:rPr>
              <a:t>  </a:t>
            </a:r>
          </a:p>
          <a:p>
            <a:pPr marL="0" indent="0" algn="ctr">
              <a:lnSpc>
                <a:spcPct val="100000"/>
              </a:lnSpc>
              <a:spcBef>
                <a:spcPts val="0"/>
              </a:spcBef>
              <a:buNone/>
            </a:pPr>
            <a:r>
              <a:rPr lang="en-US" sz="2400" dirty="0">
                <a:solidFill>
                  <a:prstClr val="black"/>
                </a:solidFill>
                <a:cs typeface="Arial" panose="020B0604020202020204" pitchFamily="34" charset="0"/>
              </a:rPr>
              <a:t>They work with kids in school dealing with problems that may negatively impact learning in the classroom.</a:t>
            </a:r>
          </a:p>
          <a:p>
            <a:pPr marL="0" indent="0" algn="ctr">
              <a:lnSpc>
                <a:spcPct val="100000"/>
              </a:lnSpc>
              <a:spcBef>
                <a:spcPts val="0"/>
              </a:spcBef>
              <a:buNone/>
            </a:pPr>
            <a:endParaRPr lang="en-US" sz="2400" dirty="0">
              <a:solidFill>
                <a:prstClr val="black"/>
              </a:solidFill>
              <a:cs typeface="Arial" panose="020B0604020202020204" pitchFamily="34" charset="0"/>
            </a:endParaRPr>
          </a:p>
          <a:p>
            <a:pPr marL="0" indent="0" algn="ctr">
              <a:lnSpc>
                <a:spcPct val="100000"/>
              </a:lnSpc>
              <a:spcBef>
                <a:spcPts val="0"/>
              </a:spcBef>
              <a:buNone/>
            </a:pPr>
            <a:r>
              <a:rPr lang="en-US" sz="2400" dirty="0">
                <a:solidFill>
                  <a:prstClr val="black"/>
                </a:solidFill>
                <a:cs typeface="Arial" panose="020B0604020202020204" pitchFamily="34" charset="0"/>
              </a:rPr>
              <a:t>Most work in elementary and secondary schools.</a:t>
            </a:r>
          </a:p>
          <a:p>
            <a:pPr marL="0" indent="0" algn="ctr">
              <a:lnSpc>
                <a:spcPct val="100000"/>
              </a:lnSpc>
              <a:spcBef>
                <a:spcPts val="0"/>
              </a:spcBef>
              <a:buNone/>
            </a:pPr>
            <a:r>
              <a:rPr lang="en-US" sz="2400" dirty="0">
                <a:solidFill>
                  <a:prstClr val="black"/>
                </a:solidFill>
                <a:cs typeface="Arial" panose="020B0604020202020204" pitchFamily="34" charset="0"/>
              </a:rPr>
              <a:t>Some might work as university professors or for a government agency or private research company.</a:t>
            </a:r>
          </a:p>
          <a:p>
            <a:pPr marL="0" indent="0">
              <a:lnSpc>
                <a:spcPct val="100000"/>
              </a:lnSpc>
              <a:spcBef>
                <a:spcPts val="0"/>
              </a:spcBef>
              <a:buNone/>
            </a:pPr>
            <a:endParaRPr lang="en-US" sz="2400" dirty="0">
              <a:solidFill>
                <a:prstClr val="black"/>
              </a:solidFill>
              <a:cs typeface="Arial" panose="020B0604020202020204" pitchFamily="34" charset="0"/>
            </a:endParaRPr>
          </a:p>
        </p:txBody>
      </p:sp>
      <p:pic>
        <p:nvPicPr>
          <p:cNvPr id="2" name="Picture 1"/>
          <p:cNvPicPr>
            <a:picLocks noChangeAspect="1"/>
          </p:cNvPicPr>
          <p:nvPr/>
        </p:nvPicPr>
        <p:blipFill>
          <a:blip r:embed="rId3"/>
          <a:stretch>
            <a:fillRect/>
          </a:stretch>
        </p:blipFill>
        <p:spPr>
          <a:xfrm>
            <a:off x="6805685" y="1856096"/>
            <a:ext cx="3452751" cy="4763068"/>
          </a:xfrm>
          <a:prstGeom prst="rect">
            <a:avLst/>
          </a:prstGeom>
        </p:spPr>
      </p:pic>
      <p:pic>
        <p:nvPicPr>
          <p:cNvPr id="3" name="Picture 2" descr="© Spencer Grant/PhotoEdit – All Rights Reserved"/>
          <p:cNvPicPr>
            <a:picLocks noChangeAspect="1"/>
          </p:cNvPicPr>
          <p:nvPr/>
        </p:nvPicPr>
        <p:blipFill>
          <a:blip r:embed="rId4"/>
          <a:stretch>
            <a:fillRect/>
          </a:stretch>
        </p:blipFill>
        <p:spPr>
          <a:xfrm>
            <a:off x="10258436" y="4619164"/>
            <a:ext cx="133333" cy="2000000"/>
          </a:xfrm>
          <a:prstGeom prst="rect">
            <a:avLst/>
          </a:prstGeom>
        </p:spPr>
      </p:pic>
      <p:pic>
        <p:nvPicPr>
          <p:cNvPr id="10" name="Picture 9" descr="decorative">
            <a:extLst>
              <a:ext uri="{FF2B5EF4-FFF2-40B4-BE49-F238E27FC236}">
                <a16:creationId xmlns:a16="http://schemas.microsoft.com/office/drawing/2014/main" id="{95636847-BE68-4D81-84FF-0548F54C75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7796" y="395786"/>
            <a:ext cx="690861" cy="690861"/>
          </a:xfrm>
          <a:prstGeom prst="rect">
            <a:avLst/>
          </a:prstGeom>
        </p:spPr>
      </p:pic>
    </p:spTree>
    <p:extLst>
      <p:ext uri="{BB962C8B-B14F-4D97-AF65-F5344CB8AC3E}">
        <p14:creationId xmlns:p14="http://schemas.microsoft.com/office/powerpoint/2010/main" val="120710643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627FE890-CAAA-4EC2-9E8D-B6C7A1093977}"/>
              </a:ext>
            </a:extLst>
          </p:cNvPr>
          <p:cNvSpPr>
            <a:spLocks noGrp="1"/>
          </p:cNvSpPr>
          <p:nvPr>
            <p:ph type="title"/>
          </p:nvPr>
        </p:nvSpPr>
        <p:spPr/>
        <p:txBody>
          <a:bodyPr>
            <a:normAutofit/>
          </a:bodyPr>
          <a:lstStyle/>
          <a:p>
            <a:pPr>
              <a:lnSpc>
                <a:spcPct val="100000"/>
              </a:lnSpc>
            </a:pPr>
            <a:r>
              <a:rPr lang="en-US" sz="3600" b="1" dirty="0">
                <a:solidFill>
                  <a:schemeClr val="bg1"/>
                </a:solidFill>
              </a:rPr>
              <a:t>What do </a:t>
            </a:r>
            <a:r>
              <a:rPr lang="en-US" sz="3600" b="1" i="1" dirty="0">
                <a:solidFill>
                  <a:schemeClr val="bg1"/>
                </a:solidFill>
              </a:rPr>
              <a:t>sports psychologists </a:t>
            </a:r>
            <a:r>
              <a:rPr lang="en-US" sz="3600" b="1" dirty="0">
                <a:solidFill>
                  <a:schemeClr val="bg1"/>
                </a:solidFill>
              </a:rPr>
              <a:t>do, </a:t>
            </a:r>
            <a:br>
              <a:rPr lang="en-US" sz="3600" b="1" dirty="0">
                <a:solidFill>
                  <a:schemeClr val="bg1"/>
                </a:solidFill>
              </a:rPr>
            </a:br>
            <a:r>
              <a:rPr lang="en-US" sz="3600" b="1" dirty="0">
                <a:solidFill>
                  <a:schemeClr val="bg1"/>
                </a:solidFill>
              </a:rPr>
              <a:t>and where do they work?</a:t>
            </a:r>
            <a:endParaRPr lang="en-US" dirty="0"/>
          </a:p>
        </p:txBody>
      </p:sp>
      <p:sp>
        <p:nvSpPr>
          <p:cNvPr id="7" name="Title 1">
            <a:extLst>
              <a:ext uri="{FF2B5EF4-FFF2-40B4-BE49-F238E27FC236}">
                <a16:creationId xmlns:a16="http://schemas.microsoft.com/office/drawing/2014/main" id="{EAD3A945-71DF-4C26-B7F8-1994ACEB13FD}"/>
              </a:ext>
            </a:extLst>
          </p:cNvPr>
          <p:cNvSpPr txBox="1">
            <a:spLocks/>
          </p:cNvSpPr>
          <p:nvPr/>
        </p:nvSpPr>
        <p:spPr>
          <a:xfrm>
            <a:off x="2086358" y="265748"/>
            <a:ext cx="810158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2800" b="1" dirty="0">
                <a:solidFill>
                  <a:prstClr val="white"/>
                </a:solidFill>
              </a:rPr>
              <a:t>What do </a:t>
            </a:r>
            <a:r>
              <a:rPr lang="en-US" sz="2800" b="1" i="1" dirty="0">
                <a:solidFill>
                  <a:prstClr val="white"/>
                </a:solidFill>
              </a:rPr>
              <a:t>sports psychologists </a:t>
            </a:r>
            <a:r>
              <a:rPr lang="en-US" sz="2800" b="1" dirty="0">
                <a:solidFill>
                  <a:prstClr val="white"/>
                </a:solidFill>
              </a:rPr>
              <a:t>do, </a:t>
            </a:r>
          </a:p>
          <a:p>
            <a:pPr algn="ctr">
              <a:lnSpc>
                <a:spcPct val="100000"/>
              </a:lnSpc>
            </a:pPr>
            <a:r>
              <a:rPr lang="en-US" sz="2800" b="1" dirty="0">
                <a:solidFill>
                  <a:prstClr val="white"/>
                </a:solidFill>
              </a:rPr>
              <a:t>and where do they work?</a:t>
            </a:r>
          </a:p>
        </p:txBody>
      </p:sp>
      <p:sp>
        <p:nvSpPr>
          <p:cNvPr id="6" name="Content Placeholder 3">
            <a:extLst>
              <a:ext uri="{FF2B5EF4-FFF2-40B4-BE49-F238E27FC236}">
                <a16:creationId xmlns:a16="http://schemas.microsoft.com/office/drawing/2014/main" id="{C0F87BB5-82B6-47AD-AD34-15039735C65C}"/>
              </a:ext>
            </a:extLst>
          </p:cNvPr>
          <p:cNvSpPr txBox="1">
            <a:spLocks/>
          </p:cNvSpPr>
          <p:nvPr/>
        </p:nvSpPr>
        <p:spPr>
          <a:xfrm>
            <a:off x="1728716" y="4406199"/>
            <a:ext cx="8802806" cy="2335795"/>
          </a:xfrm>
          <a:prstGeom prst="rect">
            <a:avLst/>
          </a:prstGeom>
          <a:solidFill>
            <a:srgbClr val="E7D9B1"/>
          </a:solidFill>
          <a:ln w="38100">
            <a:solidFill>
              <a:srgbClr val="A02CA3"/>
            </a:solidFill>
          </a:ln>
        </p:spPr>
        <p:txBody>
          <a:bodyPr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r>
              <a:rPr lang="en-US" sz="2400" dirty="0">
                <a:solidFill>
                  <a:prstClr val="black"/>
                </a:solidFill>
                <a:cs typeface="Arial" panose="020B0604020202020204" pitchFamily="34" charset="0"/>
              </a:rPr>
              <a:t>They work with athletes to help them improve their performance.</a:t>
            </a:r>
          </a:p>
          <a:p>
            <a:pPr marL="0" indent="0" algn="ctr">
              <a:lnSpc>
                <a:spcPct val="100000"/>
              </a:lnSpc>
              <a:spcBef>
                <a:spcPts val="0"/>
              </a:spcBef>
              <a:buNone/>
            </a:pPr>
            <a:r>
              <a:rPr lang="en-US" sz="2400" dirty="0">
                <a:solidFill>
                  <a:prstClr val="black"/>
                </a:solidFill>
                <a:cs typeface="Arial" panose="020B0604020202020204" pitchFamily="34" charset="0"/>
              </a:rPr>
              <a:t>They might work as university professors or as a consultant for a team, or private company.  They may work with athletes that have psychological problems such as anxiety or substance abuse.</a:t>
            </a:r>
          </a:p>
        </p:txBody>
      </p:sp>
      <p:pic>
        <p:nvPicPr>
          <p:cNvPr id="2" name="Picture 1"/>
          <p:cNvPicPr>
            <a:picLocks noChangeAspect="1"/>
          </p:cNvPicPr>
          <p:nvPr/>
        </p:nvPicPr>
        <p:blipFill>
          <a:blip r:embed="rId3"/>
          <a:stretch>
            <a:fillRect/>
          </a:stretch>
        </p:blipFill>
        <p:spPr>
          <a:xfrm>
            <a:off x="4508724" y="1674613"/>
            <a:ext cx="3256853" cy="2648600"/>
          </a:xfrm>
          <a:prstGeom prst="rect">
            <a:avLst/>
          </a:prstGeom>
        </p:spPr>
      </p:pic>
      <p:pic>
        <p:nvPicPr>
          <p:cNvPr id="3" name="Picture 2" descr="Phil Walter/Getty Images"/>
          <p:cNvPicPr>
            <a:picLocks noChangeAspect="1"/>
          </p:cNvPicPr>
          <p:nvPr/>
        </p:nvPicPr>
        <p:blipFill>
          <a:blip r:embed="rId4"/>
          <a:stretch>
            <a:fillRect/>
          </a:stretch>
        </p:blipFill>
        <p:spPr>
          <a:xfrm>
            <a:off x="4365867" y="3332737"/>
            <a:ext cx="142857" cy="990476"/>
          </a:xfrm>
          <a:prstGeom prst="rect">
            <a:avLst/>
          </a:prstGeom>
        </p:spPr>
      </p:pic>
      <p:pic>
        <p:nvPicPr>
          <p:cNvPr id="10" name="Picture 9" descr="decorative">
            <a:extLst>
              <a:ext uri="{FF2B5EF4-FFF2-40B4-BE49-F238E27FC236}">
                <a16:creationId xmlns:a16="http://schemas.microsoft.com/office/drawing/2014/main" id="{95636847-BE68-4D81-84FF-0548F54C75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7303" y="300250"/>
            <a:ext cx="690861" cy="690861"/>
          </a:xfrm>
          <a:prstGeom prst="rect">
            <a:avLst/>
          </a:prstGeom>
        </p:spPr>
      </p:pic>
    </p:spTree>
    <p:extLst>
      <p:ext uri="{BB962C8B-B14F-4D97-AF65-F5344CB8AC3E}">
        <p14:creationId xmlns:p14="http://schemas.microsoft.com/office/powerpoint/2010/main" val="216242649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DCC2A36-59C1-4DD1-BA34-EAE9B45282DA}"/>
              </a:ext>
            </a:extLst>
          </p:cNvPr>
          <p:cNvSpPr>
            <a:spLocks noGrp="1"/>
          </p:cNvSpPr>
          <p:nvPr>
            <p:ph type="title"/>
          </p:nvPr>
        </p:nvSpPr>
        <p:spPr/>
        <p:txBody>
          <a:bodyPr>
            <a:normAutofit/>
          </a:bodyPr>
          <a:lstStyle/>
          <a:p>
            <a:pPr>
              <a:lnSpc>
                <a:spcPct val="100000"/>
              </a:lnSpc>
            </a:pPr>
            <a:r>
              <a:rPr lang="en-US" sz="3600" b="1" dirty="0">
                <a:solidFill>
                  <a:schemeClr val="bg1"/>
                </a:solidFill>
              </a:rPr>
              <a:t>What do </a:t>
            </a:r>
            <a:r>
              <a:rPr lang="en-US" sz="3600" b="1" i="1" dirty="0">
                <a:solidFill>
                  <a:schemeClr val="bg1"/>
                </a:solidFill>
              </a:rPr>
              <a:t>clinical psychologists </a:t>
            </a:r>
            <a:r>
              <a:rPr lang="en-US" sz="3600" b="1" dirty="0">
                <a:solidFill>
                  <a:schemeClr val="bg1"/>
                </a:solidFill>
              </a:rPr>
              <a:t>do, </a:t>
            </a:r>
            <a:br>
              <a:rPr lang="en-US" sz="3600" b="1" dirty="0">
                <a:solidFill>
                  <a:schemeClr val="bg1"/>
                </a:solidFill>
              </a:rPr>
            </a:br>
            <a:r>
              <a:rPr lang="en-US" sz="3600" b="1" dirty="0">
                <a:solidFill>
                  <a:schemeClr val="bg1"/>
                </a:solidFill>
              </a:rPr>
              <a:t>and where do they work?</a:t>
            </a:r>
            <a:endParaRPr lang="en-US" dirty="0"/>
          </a:p>
        </p:txBody>
      </p:sp>
      <p:sp>
        <p:nvSpPr>
          <p:cNvPr id="7" name="Title 1">
            <a:extLst>
              <a:ext uri="{FF2B5EF4-FFF2-40B4-BE49-F238E27FC236}">
                <a16:creationId xmlns:a16="http://schemas.microsoft.com/office/drawing/2014/main" id="{EAD3A945-71DF-4C26-B7F8-1994ACEB13FD}"/>
              </a:ext>
            </a:extLst>
          </p:cNvPr>
          <p:cNvSpPr txBox="1">
            <a:spLocks/>
          </p:cNvSpPr>
          <p:nvPr/>
        </p:nvSpPr>
        <p:spPr>
          <a:xfrm>
            <a:off x="2154755" y="402226"/>
            <a:ext cx="810158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3200" b="1" dirty="0">
                <a:solidFill>
                  <a:prstClr val="white"/>
                </a:solidFill>
                <a:cs typeface="Arial" panose="020B0604020202020204" pitchFamily="34" charset="0"/>
              </a:rPr>
              <a:t>   </a:t>
            </a:r>
            <a:r>
              <a:rPr lang="en-US" sz="2800" b="1" dirty="0">
                <a:solidFill>
                  <a:prstClr val="white"/>
                </a:solidFill>
              </a:rPr>
              <a:t>What do </a:t>
            </a:r>
            <a:r>
              <a:rPr lang="en-US" sz="2800" b="1" i="1" dirty="0">
                <a:solidFill>
                  <a:prstClr val="white"/>
                </a:solidFill>
              </a:rPr>
              <a:t>clinical psychologists </a:t>
            </a:r>
            <a:r>
              <a:rPr lang="en-US" sz="2800" b="1" dirty="0">
                <a:solidFill>
                  <a:prstClr val="white"/>
                </a:solidFill>
              </a:rPr>
              <a:t>do, </a:t>
            </a:r>
          </a:p>
          <a:p>
            <a:pPr algn="ctr">
              <a:lnSpc>
                <a:spcPct val="100000"/>
              </a:lnSpc>
            </a:pPr>
            <a:r>
              <a:rPr lang="en-US" sz="2800" b="1" dirty="0">
                <a:solidFill>
                  <a:prstClr val="white"/>
                </a:solidFill>
              </a:rPr>
              <a:t>and where do they work?</a:t>
            </a:r>
          </a:p>
        </p:txBody>
      </p:sp>
      <p:sp>
        <p:nvSpPr>
          <p:cNvPr id="6" name="Content Placeholder 3">
            <a:extLst>
              <a:ext uri="{FF2B5EF4-FFF2-40B4-BE49-F238E27FC236}">
                <a16:creationId xmlns:a16="http://schemas.microsoft.com/office/drawing/2014/main" id="{C0F87BB5-82B6-47AD-AD34-15039735C65C}"/>
              </a:ext>
            </a:extLst>
          </p:cNvPr>
          <p:cNvSpPr txBox="1">
            <a:spLocks/>
          </p:cNvSpPr>
          <p:nvPr/>
        </p:nvSpPr>
        <p:spPr>
          <a:xfrm>
            <a:off x="2195542" y="2177063"/>
            <a:ext cx="8099488" cy="4114802"/>
          </a:xfrm>
          <a:prstGeom prst="rect">
            <a:avLst/>
          </a:prstGeom>
          <a:solidFill>
            <a:srgbClr val="E7D9B1"/>
          </a:solidFill>
          <a:ln w="38100">
            <a:solidFill>
              <a:srgbClr val="A02CA3"/>
            </a:solidFill>
          </a:ln>
        </p:spPr>
        <p:txBody>
          <a:bodyPr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r>
              <a:rPr lang="en-US" sz="2400" dirty="0">
                <a:solidFill>
                  <a:prstClr val="black"/>
                </a:solidFill>
                <a:cs typeface="Arial" panose="020B0604020202020204" pitchFamily="34" charset="0"/>
              </a:rPr>
              <a:t>They promote psychological health in individuals, groups, or organizations.  May specialize in specific psychiatric disorders.</a:t>
            </a:r>
          </a:p>
          <a:p>
            <a:pPr marL="0" indent="0" algn="ctr">
              <a:lnSpc>
                <a:spcPct val="100000"/>
              </a:lnSpc>
              <a:spcBef>
                <a:spcPts val="0"/>
              </a:spcBef>
              <a:buNone/>
            </a:pPr>
            <a:endParaRPr lang="en-US" sz="2400" dirty="0">
              <a:solidFill>
                <a:prstClr val="black"/>
              </a:solidFill>
              <a:cs typeface="Arial" panose="020B0604020202020204" pitchFamily="34" charset="0"/>
            </a:endParaRPr>
          </a:p>
          <a:p>
            <a:pPr marL="0" indent="0" algn="ctr">
              <a:lnSpc>
                <a:spcPct val="100000"/>
              </a:lnSpc>
              <a:spcBef>
                <a:spcPts val="0"/>
              </a:spcBef>
              <a:buNone/>
            </a:pPr>
            <a:endParaRPr lang="en-US" sz="2400" dirty="0">
              <a:solidFill>
                <a:prstClr val="black"/>
              </a:solidFill>
              <a:cs typeface="Arial" panose="020B0604020202020204" pitchFamily="34" charset="0"/>
            </a:endParaRPr>
          </a:p>
          <a:p>
            <a:pPr marL="0" indent="0" algn="ctr">
              <a:lnSpc>
                <a:spcPct val="100000"/>
              </a:lnSpc>
              <a:spcBef>
                <a:spcPts val="0"/>
              </a:spcBef>
              <a:buNone/>
            </a:pPr>
            <a:r>
              <a:rPr lang="en-US" sz="2400" dirty="0">
                <a:solidFill>
                  <a:prstClr val="black"/>
                </a:solidFill>
                <a:cs typeface="Arial" panose="020B0604020202020204" pitchFamily="34" charset="0"/>
              </a:rPr>
              <a:t>They provide therapy in private practice, mental health organizations, schools, industries, legal systems, counseling centers, correctional facilities, or the military.</a:t>
            </a:r>
          </a:p>
        </p:txBody>
      </p:sp>
      <p:pic>
        <p:nvPicPr>
          <p:cNvPr id="10" name="Picture 9" descr="decorative">
            <a:extLst>
              <a:ext uri="{FF2B5EF4-FFF2-40B4-BE49-F238E27FC236}">
                <a16:creationId xmlns:a16="http://schemas.microsoft.com/office/drawing/2014/main" id="{95636847-BE68-4D81-84FF-0548F54C7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543" y="450376"/>
            <a:ext cx="690861" cy="690861"/>
          </a:xfrm>
          <a:prstGeom prst="rect">
            <a:avLst/>
          </a:prstGeom>
        </p:spPr>
      </p:pic>
    </p:spTree>
    <p:extLst>
      <p:ext uri="{BB962C8B-B14F-4D97-AF65-F5344CB8AC3E}">
        <p14:creationId xmlns:p14="http://schemas.microsoft.com/office/powerpoint/2010/main" val="247704377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C958DCB-7944-4CD3-AFE9-D751CB698421}"/>
              </a:ext>
            </a:extLst>
          </p:cNvPr>
          <p:cNvSpPr>
            <a:spLocks noGrp="1"/>
          </p:cNvSpPr>
          <p:nvPr>
            <p:ph type="title"/>
          </p:nvPr>
        </p:nvSpPr>
        <p:spPr/>
        <p:txBody>
          <a:bodyPr>
            <a:normAutofit/>
          </a:bodyPr>
          <a:lstStyle/>
          <a:p>
            <a:pPr>
              <a:lnSpc>
                <a:spcPct val="100000"/>
              </a:lnSpc>
            </a:pPr>
            <a:r>
              <a:rPr lang="en-US" sz="3600" b="1" dirty="0">
                <a:solidFill>
                  <a:schemeClr val="bg1"/>
                </a:solidFill>
              </a:rPr>
              <a:t>What do </a:t>
            </a:r>
            <a:r>
              <a:rPr lang="en-US" sz="3600" b="1" i="1" dirty="0">
                <a:solidFill>
                  <a:schemeClr val="bg1"/>
                </a:solidFill>
              </a:rPr>
              <a:t>community psychologists </a:t>
            </a:r>
            <a:br>
              <a:rPr lang="en-US" sz="3600" b="1" i="1" dirty="0">
                <a:solidFill>
                  <a:schemeClr val="bg1"/>
                </a:solidFill>
              </a:rPr>
            </a:br>
            <a:r>
              <a:rPr lang="en-US" sz="3600" b="1" dirty="0">
                <a:solidFill>
                  <a:schemeClr val="bg1"/>
                </a:solidFill>
              </a:rPr>
              <a:t>do, and where do they work?</a:t>
            </a:r>
            <a:endParaRPr lang="en-US" dirty="0"/>
          </a:p>
        </p:txBody>
      </p:sp>
      <p:sp>
        <p:nvSpPr>
          <p:cNvPr id="7" name="Title 1">
            <a:extLst>
              <a:ext uri="{FF2B5EF4-FFF2-40B4-BE49-F238E27FC236}">
                <a16:creationId xmlns:a16="http://schemas.microsoft.com/office/drawing/2014/main" id="{EAD3A945-71DF-4C26-B7F8-1994ACEB13FD}"/>
              </a:ext>
            </a:extLst>
          </p:cNvPr>
          <p:cNvSpPr txBox="1">
            <a:spLocks/>
          </p:cNvSpPr>
          <p:nvPr/>
        </p:nvSpPr>
        <p:spPr>
          <a:xfrm>
            <a:off x="2154755" y="255699"/>
            <a:ext cx="810158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3200" b="1" dirty="0">
                <a:solidFill>
                  <a:prstClr val="white"/>
                </a:solidFill>
                <a:cs typeface="Arial" panose="020B0604020202020204" pitchFamily="34" charset="0"/>
              </a:rPr>
              <a:t>   </a:t>
            </a:r>
            <a:r>
              <a:rPr lang="en-US" sz="2800" b="1" dirty="0">
                <a:solidFill>
                  <a:prstClr val="white"/>
                </a:solidFill>
              </a:rPr>
              <a:t>What do </a:t>
            </a:r>
            <a:r>
              <a:rPr lang="en-US" sz="2800" b="1" i="1" dirty="0">
                <a:solidFill>
                  <a:prstClr val="white"/>
                </a:solidFill>
              </a:rPr>
              <a:t>community psychologists </a:t>
            </a:r>
          </a:p>
          <a:p>
            <a:pPr algn="ctr">
              <a:lnSpc>
                <a:spcPct val="100000"/>
              </a:lnSpc>
            </a:pPr>
            <a:r>
              <a:rPr lang="en-US" sz="2800" b="1" dirty="0">
                <a:solidFill>
                  <a:prstClr val="white"/>
                </a:solidFill>
              </a:rPr>
              <a:t>do, and where do they work?</a:t>
            </a:r>
          </a:p>
        </p:txBody>
      </p:sp>
      <p:sp>
        <p:nvSpPr>
          <p:cNvPr id="6" name="Content Placeholder 3">
            <a:extLst>
              <a:ext uri="{FF2B5EF4-FFF2-40B4-BE49-F238E27FC236}">
                <a16:creationId xmlns:a16="http://schemas.microsoft.com/office/drawing/2014/main" id="{C0F87BB5-82B6-47AD-AD34-15039735C65C}"/>
              </a:ext>
            </a:extLst>
          </p:cNvPr>
          <p:cNvSpPr txBox="1">
            <a:spLocks/>
          </p:cNvSpPr>
          <p:nvPr/>
        </p:nvSpPr>
        <p:spPr>
          <a:xfrm>
            <a:off x="1821401" y="2438400"/>
            <a:ext cx="8434939" cy="4204117"/>
          </a:xfrm>
          <a:prstGeom prst="rect">
            <a:avLst/>
          </a:prstGeom>
          <a:solidFill>
            <a:srgbClr val="E7D9B1"/>
          </a:solidFill>
          <a:ln w="38100">
            <a:solidFill>
              <a:srgbClr val="A02CA3"/>
            </a:solidFill>
          </a:ln>
        </p:spPr>
        <p:txBody>
          <a:bodyPr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r>
              <a:rPr lang="en-US" sz="2400" dirty="0">
                <a:solidFill>
                  <a:prstClr val="black"/>
                </a:solidFill>
                <a:cs typeface="Arial" panose="020B0604020202020204" pitchFamily="34" charset="0"/>
              </a:rPr>
              <a:t>They work with larger groups and communities and focusing on crisis management…such as recovering from a hurricane.</a:t>
            </a:r>
          </a:p>
          <a:p>
            <a:pPr marL="0" indent="0" algn="ctr">
              <a:lnSpc>
                <a:spcPct val="100000"/>
              </a:lnSpc>
              <a:spcBef>
                <a:spcPts val="0"/>
              </a:spcBef>
              <a:buNone/>
            </a:pPr>
            <a:endParaRPr lang="en-US" sz="2400" dirty="0">
              <a:solidFill>
                <a:prstClr val="black"/>
              </a:solidFill>
              <a:cs typeface="Arial" panose="020B0604020202020204" pitchFamily="34" charset="0"/>
            </a:endParaRPr>
          </a:p>
          <a:p>
            <a:pPr marL="0" indent="0" algn="ctr">
              <a:lnSpc>
                <a:spcPct val="100000"/>
              </a:lnSpc>
              <a:spcBef>
                <a:spcPts val="0"/>
              </a:spcBef>
              <a:buNone/>
            </a:pPr>
            <a:endParaRPr lang="en-US" sz="2400" dirty="0">
              <a:solidFill>
                <a:prstClr val="black"/>
              </a:solidFill>
              <a:cs typeface="Arial" panose="020B0604020202020204" pitchFamily="34" charset="0"/>
            </a:endParaRPr>
          </a:p>
          <a:p>
            <a:pPr marL="0" indent="0" algn="ctr">
              <a:lnSpc>
                <a:spcPct val="100000"/>
              </a:lnSpc>
              <a:spcBef>
                <a:spcPts val="0"/>
              </a:spcBef>
              <a:buNone/>
            </a:pPr>
            <a:r>
              <a:rPr lang="en-US" sz="2400" dirty="0">
                <a:solidFill>
                  <a:prstClr val="black"/>
                </a:solidFill>
                <a:cs typeface="Arial" panose="020B0604020202020204" pitchFamily="34" charset="0"/>
              </a:rPr>
              <a:t>They work as university professors or in federal, state, or local mental health departments or as consultants for private or government agencies.</a:t>
            </a:r>
          </a:p>
        </p:txBody>
      </p:sp>
      <p:pic>
        <p:nvPicPr>
          <p:cNvPr id="10" name="Picture 9" descr="decorative">
            <a:extLst>
              <a:ext uri="{FF2B5EF4-FFF2-40B4-BE49-F238E27FC236}">
                <a16:creationId xmlns:a16="http://schemas.microsoft.com/office/drawing/2014/main" id="{95636847-BE68-4D81-84FF-0548F54C7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543" y="286608"/>
            <a:ext cx="690861" cy="690861"/>
          </a:xfrm>
          <a:prstGeom prst="rect">
            <a:avLst/>
          </a:prstGeom>
        </p:spPr>
      </p:pic>
    </p:spTree>
    <p:extLst>
      <p:ext uri="{BB962C8B-B14F-4D97-AF65-F5344CB8AC3E}">
        <p14:creationId xmlns:p14="http://schemas.microsoft.com/office/powerpoint/2010/main" val="393655770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03D44C5-BEA9-44D0-BC65-F868F5624733}"/>
              </a:ext>
            </a:extLst>
          </p:cNvPr>
          <p:cNvSpPr>
            <a:spLocks noGrp="1"/>
          </p:cNvSpPr>
          <p:nvPr>
            <p:ph type="title"/>
          </p:nvPr>
        </p:nvSpPr>
        <p:spPr/>
        <p:txBody>
          <a:bodyPr/>
          <a:lstStyle/>
          <a:p>
            <a:pPr>
              <a:lnSpc>
                <a:spcPct val="100000"/>
              </a:lnSpc>
            </a:pPr>
            <a:r>
              <a:rPr lang="en-US" sz="4000" b="1" dirty="0">
                <a:solidFill>
                  <a:schemeClr val="bg1"/>
                </a:solidFill>
                <a:latin typeface="Arial" panose="020B0604020202020204" pitchFamily="34" charset="0"/>
                <a:cs typeface="Arial" panose="020B0604020202020204" pitchFamily="34" charset="0"/>
              </a:rPr>
              <a:t> </a:t>
            </a:r>
            <a:r>
              <a:rPr lang="en-US" sz="3600" b="1" dirty="0">
                <a:solidFill>
                  <a:schemeClr val="bg1"/>
                </a:solidFill>
              </a:rPr>
              <a:t>What do </a:t>
            </a:r>
            <a:r>
              <a:rPr lang="en-US" sz="3600" b="1" i="1" dirty="0">
                <a:solidFill>
                  <a:schemeClr val="bg1"/>
                </a:solidFill>
              </a:rPr>
              <a:t>counseling psychologists </a:t>
            </a:r>
            <a:br>
              <a:rPr lang="en-US" sz="3600" b="1" i="1" dirty="0">
                <a:solidFill>
                  <a:schemeClr val="bg1"/>
                </a:solidFill>
              </a:rPr>
            </a:br>
            <a:r>
              <a:rPr lang="en-US" sz="3600" b="1" dirty="0">
                <a:solidFill>
                  <a:schemeClr val="bg1"/>
                </a:solidFill>
              </a:rPr>
              <a:t>do, and where do they work?</a:t>
            </a:r>
            <a:endParaRPr lang="en-US" dirty="0"/>
          </a:p>
        </p:txBody>
      </p:sp>
      <p:sp>
        <p:nvSpPr>
          <p:cNvPr id="7" name="Title 1">
            <a:extLst>
              <a:ext uri="{FF2B5EF4-FFF2-40B4-BE49-F238E27FC236}">
                <a16:creationId xmlns:a16="http://schemas.microsoft.com/office/drawing/2014/main" id="{EAD3A945-71DF-4C26-B7F8-1994ACEB13FD}"/>
              </a:ext>
            </a:extLst>
          </p:cNvPr>
          <p:cNvSpPr txBox="1">
            <a:spLocks/>
          </p:cNvSpPr>
          <p:nvPr/>
        </p:nvSpPr>
        <p:spPr>
          <a:xfrm>
            <a:off x="2154755" y="345430"/>
            <a:ext cx="810158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3200" b="1" dirty="0">
                <a:solidFill>
                  <a:prstClr val="white"/>
                </a:solidFill>
                <a:cs typeface="Arial" panose="020B0604020202020204" pitchFamily="34" charset="0"/>
              </a:rPr>
              <a:t>   </a:t>
            </a:r>
            <a:r>
              <a:rPr lang="en-US" sz="2800" b="1" dirty="0">
                <a:solidFill>
                  <a:prstClr val="white"/>
                </a:solidFill>
              </a:rPr>
              <a:t>What do </a:t>
            </a:r>
            <a:r>
              <a:rPr lang="en-US" sz="2800" b="1" i="1" dirty="0">
                <a:solidFill>
                  <a:prstClr val="white"/>
                </a:solidFill>
              </a:rPr>
              <a:t>counseling psychologists </a:t>
            </a:r>
          </a:p>
          <a:p>
            <a:pPr algn="ctr">
              <a:lnSpc>
                <a:spcPct val="100000"/>
              </a:lnSpc>
            </a:pPr>
            <a:r>
              <a:rPr lang="en-US" sz="2800" b="1" dirty="0">
                <a:solidFill>
                  <a:prstClr val="white"/>
                </a:solidFill>
              </a:rPr>
              <a:t>do, and where do they work?</a:t>
            </a:r>
          </a:p>
        </p:txBody>
      </p:sp>
      <p:sp>
        <p:nvSpPr>
          <p:cNvPr id="6" name="Content Placeholder 3">
            <a:extLst>
              <a:ext uri="{FF2B5EF4-FFF2-40B4-BE49-F238E27FC236}">
                <a16:creationId xmlns:a16="http://schemas.microsoft.com/office/drawing/2014/main" id="{C0F87BB5-82B6-47AD-AD34-15039735C65C}"/>
              </a:ext>
            </a:extLst>
          </p:cNvPr>
          <p:cNvSpPr txBox="1">
            <a:spLocks/>
          </p:cNvSpPr>
          <p:nvPr/>
        </p:nvSpPr>
        <p:spPr>
          <a:xfrm>
            <a:off x="2154755" y="2366095"/>
            <a:ext cx="8099488" cy="3610356"/>
          </a:xfrm>
          <a:prstGeom prst="rect">
            <a:avLst/>
          </a:prstGeom>
          <a:solidFill>
            <a:srgbClr val="E7D9B1"/>
          </a:solidFill>
          <a:ln w="38100">
            <a:solidFill>
              <a:srgbClr val="A02CA3"/>
            </a:solidFill>
          </a:ln>
        </p:spPr>
        <p:txBody>
          <a:bodyPr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r>
              <a:rPr lang="en-US" sz="2400" dirty="0">
                <a:solidFill>
                  <a:prstClr val="black"/>
                </a:solidFill>
                <a:cs typeface="Arial" panose="020B0604020202020204" pitchFamily="34" charset="0"/>
              </a:rPr>
              <a:t>They help individuals cope with or make difficult life changes.  </a:t>
            </a:r>
          </a:p>
          <a:p>
            <a:pPr marL="0" indent="0" algn="ctr">
              <a:lnSpc>
                <a:spcPct val="100000"/>
              </a:lnSpc>
              <a:spcBef>
                <a:spcPts val="0"/>
              </a:spcBef>
              <a:buNone/>
            </a:pPr>
            <a:endParaRPr lang="en-US" sz="2400" dirty="0">
              <a:solidFill>
                <a:prstClr val="black"/>
              </a:solidFill>
              <a:cs typeface="Arial" panose="020B0604020202020204" pitchFamily="34" charset="0"/>
            </a:endParaRPr>
          </a:p>
          <a:p>
            <a:pPr marL="0" indent="0" algn="ctr">
              <a:lnSpc>
                <a:spcPct val="100000"/>
              </a:lnSpc>
              <a:spcBef>
                <a:spcPts val="0"/>
              </a:spcBef>
              <a:buNone/>
            </a:pPr>
            <a:endParaRPr lang="en-US" sz="2400" dirty="0">
              <a:solidFill>
                <a:prstClr val="black"/>
              </a:solidFill>
              <a:cs typeface="Arial" panose="020B0604020202020204" pitchFamily="34" charset="0"/>
            </a:endParaRPr>
          </a:p>
          <a:p>
            <a:pPr marL="0" indent="0" algn="ctr">
              <a:lnSpc>
                <a:spcPct val="100000"/>
              </a:lnSpc>
              <a:spcBef>
                <a:spcPts val="0"/>
              </a:spcBef>
              <a:buNone/>
            </a:pPr>
            <a:r>
              <a:rPr lang="en-US" sz="2400" dirty="0">
                <a:solidFill>
                  <a:prstClr val="black"/>
                </a:solidFill>
                <a:cs typeface="Arial" panose="020B0604020202020204" pitchFamily="34" charset="0"/>
              </a:rPr>
              <a:t>They work as university professors or in a counseling center, community mental health center, school, business, or in private practice.</a:t>
            </a:r>
          </a:p>
        </p:txBody>
      </p:sp>
      <p:pic>
        <p:nvPicPr>
          <p:cNvPr id="10" name="Picture 9" descr="decorative">
            <a:extLst>
              <a:ext uri="{FF2B5EF4-FFF2-40B4-BE49-F238E27FC236}">
                <a16:creationId xmlns:a16="http://schemas.microsoft.com/office/drawing/2014/main" id="{95636847-BE68-4D81-84FF-0548F54C7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1895" y="368496"/>
            <a:ext cx="690861" cy="690861"/>
          </a:xfrm>
          <a:prstGeom prst="rect">
            <a:avLst/>
          </a:prstGeom>
        </p:spPr>
      </p:pic>
    </p:spTree>
    <p:extLst>
      <p:ext uri="{BB962C8B-B14F-4D97-AF65-F5344CB8AC3E}">
        <p14:creationId xmlns:p14="http://schemas.microsoft.com/office/powerpoint/2010/main" val="409470871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65D07207-C563-4719-B954-F5FD9BA6A158}"/>
              </a:ext>
            </a:extLst>
          </p:cNvPr>
          <p:cNvSpPr>
            <a:spLocks noGrp="1"/>
          </p:cNvSpPr>
          <p:nvPr>
            <p:ph type="title"/>
          </p:nvPr>
        </p:nvSpPr>
        <p:spPr>
          <a:xfrm>
            <a:off x="2153841" y="457201"/>
            <a:ext cx="7886700" cy="895739"/>
          </a:xfrm>
        </p:spPr>
        <p:txBody>
          <a:bodyPr/>
          <a:lstStyle/>
          <a:p>
            <a:r>
              <a:rPr lang="en-US" b="1" dirty="0">
                <a:solidFill>
                  <a:schemeClr val="bg1"/>
                </a:solidFill>
                <a:latin typeface="Arial" panose="020B0604020202020204" pitchFamily="34" charset="0"/>
                <a:cs typeface="Arial" panose="020B0604020202020204" pitchFamily="34" charset="0"/>
              </a:rPr>
              <a:t>3. What Would You Answer?</a:t>
            </a:r>
            <a:br>
              <a:rPr lang="en-US" b="1" dirty="0">
                <a:solidFill>
                  <a:schemeClr val="bg1"/>
                </a:solidFill>
                <a:latin typeface="Arial" panose="020B0604020202020204" pitchFamily="34" charset="0"/>
                <a:cs typeface="Arial" panose="020B0604020202020204" pitchFamily="34" charset="0"/>
              </a:rPr>
            </a:br>
            <a:endParaRPr lang="en-US" dirty="0">
              <a:solidFill>
                <a:schemeClr val="bg1"/>
              </a:solidFill>
            </a:endParaRPr>
          </a:p>
        </p:txBody>
      </p:sp>
      <p:sp>
        <p:nvSpPr>
          <p:cNvPr id="9" name="Title 1"/>
          <p:cNvSpPr txBox="1">
            <a:spLocks/>
          </p:cNvSpPr>
          <p:nvPr/>
        </p:nvSpPr>
        <p:spPr>
          <a:xfrm>
            <a:off x="1944921" y="319964"/>
            <a:ext cx="8320217" cy="1127803"/>
          </a:xfrm>
          <a:prstGeom prst="rect">
            <a:avLst/>
          </a:prstGeom>
          <a:solidFill>
            <a:srgbClr val="D4E5F4"/>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2400" kern="1200">
                <a:solidFill>
                  <a:schemeClr val="tx1"/>
                </a:solidFill>
                <a:latin typeface="+mj-lt"/>
                <a:ea typeface="+mj-ea"/>
                <a:cs typeface="+mj-cs"/>
              </a:defRPr>
            </a:lvl1pPr>
          </a:lstStyle>
          <a:p>
            <a:pPr algn="ctr"/>
            <a:r>
              <a:rPr lang="en-US" sz="2800" b="1" dirty="0">
                <a:solidFill>
                  <a:prstClr val="black"/>
                </a:solidFill>
                <a:cs typeface="Arial" panose="020B0604020202020204" pitchFamily="34" charset="0"/>
              </a:rPr>
              <a:t>3. What Would You Answer?</a:t>
            </a:r>
          </a:p>
        </p:txBody>
      </p:sp>
      <p:sp>
        <p:nvSpPr>
          <p:cNvPr id="8" name="Content Placeholder 7"/>
          <p:cNvSpPr>
            <a:spLocks noGrp="1"/>
          </p:cNvSpPr>
          <p:nvPr>
            <p:ph idx="1"/>
          </p:nvPr>
        </p:nvSpPr>
        <p:spPr>
          <a:xfrm>
            <a:off x="2167813" y="1828801"/>
            <a:ext cx="7872729" cy="4032251"/>
          </a:xfrm>
          <a:solidFill>
            <a:srgbClr val="E7D9B1"/>
          </a:solidFill>
          <a:ln w="76200">
            <a:solidFill>
              <a:srgbClr val="D1EAF7"/>
            </a:solidFill>
          </a:ln>
        </p:spPr>
        <p:txBody>
          <a:bodyPr anchor="ctr"/>
          <a:lstStyle/>
          <a:p>
            <a:pPr marL="0" indent="0" algn="ctr">
              <a:buNone/>
            </a:pPr>
            <a:r>
              <a:rPr lang="en-US" b="1" dirty="0"/>
              <a:t>Who among the following would most likely study the interaction of people, machines, and physical environments?</a:t>
            </a:r>
          </a:p>
          <a:p>
            <a:endParaRPr lang="en-US" dirty="0"/>
          </a:p>
          <a:p>
            <a:pPr marL="457200" indent="-457200">
              <a:buFont typeface="+mj-lt"/>
              <a:buAutoNum type="alphaUcPeriod"/>
            </a:pPr>
            <a:r>
              <a:rPr lang="en-US" dirty="0"/>
              <a:t>human factors psychologist</a:t>
            </a:r>
          </a:p>
          <a:p>
            <a:pPr marL="457200" indent="-457200">
              <a:buFont typeface="+mj-lt"/>
              <a:buAutoNum type="alphaUcPeriod"/>
            </a:pPr>
            <a:r>
              <a:rPr lang="en-US" dirty="0"/>
              <a:t>personality psychologist</a:t>
            </a:r>
          </a:p>
          <a:p>
            <a:pPr marL="457200" indent="-457200">
              <a:buFont typeface="+mj-lt"/>
              <a:buAutoNum type="alphaUcPeriod"/>
            </a:pPr>
            <a:r>
              <a:rPr lang="en-US" dirty="0"/>
              <a:t>industrial-organizational psychologist</a:t>
            </a:r>
          </a:p>
          <a:p>
            <a:pPr marL="457200" indent="-457200">
              <a:buFont typeface="+mj-lt"/>
              <a:buAutoNum type="alphaUcPeriod"/>
            </a:pPr>
            <a:r>
              <a:rPr lang="en-US" dirty="0"/>
              <a:t>counseling psychologist</a:t>
            </a:r>
          </a:p>
          <a:p>
            <a:pPr marL="457200" indent="-457200">
              <a:buFont typeface="+mj-lt"/>
              <a:buAutoNum type="alphaUcPeriod"/>
            </a:pPr>
            <a:r>
              <a:rPr lang="en-US" dirty="0"/>
              <a:t>educational psychologist</a:t>
            </a:r>
          </a:p>
        </p:txBody>
      </p:sp>
    </p:spTree>
    <p:extLst>
      <p:ext uri="{BB962C8B-B14F-4D97-AF65-F5344CB8AC3E}">
        <p14:creationId xmlns:p14="http://schemas.microsoft.com/office/powerpoint/2010/main" val="132334464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433AC7BD-9610-457E-BF7C-A91D1DC41C5B}"/>
              </a:ext>
            </a:extLst>
          </p:cNvPr>
          <p:cNvSpPr>
            <a:spLocks noGrp="1"/>
          </p:cNvSpPr>
          <p:nvPr>
            <p:ph type="title"/>
          </p:nvPr>
        </p:nvSpPr>
        <p:spPr>
          <a:xfrm>
            <a:off x="2153841" y="457200"/>
            <a:ext cx="7347832" cy="888966"/>
          </a:xfrm>
        </p:spPr>
        <p:txBody>
          <a:bodyPr/>
          <a:lstStyle/>
          <a:p>
            <a:r>
              <a:rPr lang="en-US" b="1" dirty="0">
                <a:solidFill>
                  <a:schemeClr val="bg1"/>
                </a:solidFill>
                <a:latin typeface="Arial" panose="020B0604020202020204" pitchFamily="34" charset="0"/>
                <a:cs typeface="Arial" panose="020B0604020202020204" pitchFamily="34" charset="0"/>
              </a:rPr>
              <a:t>4. What Would You Answer?</a:t>
            </a:r>
            <a:br>
              <a:rPr lang="en-US" b="1" dirty="0">
                <a:solidFill>
                  <a:schemeClr val="bg1"/>
                </a:solidFill>
                <a:latin typeface="Arial" panose="020B0604020202020204" pitchFamily="34" charset="0"/>
                <a:cs typeface="Arial" panose="020B0604020202020204" pitchFamily="34" charset="0"/>
              </a:rPr>
            </a:br>
            <a:endParaRPr lang="en-US" dirty="0">
              <a:solidFill>
                <a:schemeClr val="bg1"/>
              </a:solidFill>
            </a:endParaRPr>
          </a:p>
        </p:txBody>
      </p:sp>
      <p:sp>
        <p:nvSpPr>
          <p:cNvPr id="9" name="Title 1"/>
          <p:cNvSpPr txBox="1">
            <a:spLocks/>
          </p:cNvSpPr>
          <p:nvPr/>
        </p:nvSpPr>
        <p:spPr>
          <a:xfrm>
            <a:off x="1944922" y="218364"/>
            <a:ext cx="8320217" cy="1127803"/>
          </a:xfrm>
          <a:prstGeom prst="rect">
            <a:avLst/>
          </a:prstGeom>
          <a:solidFill>
            <a:srgbClr val="D4E5F4"/>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2400" kern="1200">
                <a:solidFill>
                  <a:schemeClr val="tx1"/>
                </a:solidFill>
                <a:latin typeface="+mj-lt"/>
                <a:ea typeface="+mj-ea"/>
                <a:cs typeface="+mj-cs"/>
              </a:defRPr>
            </a:lvl1pPr>
          </a:lstStyle>
          <a:p>
            <a:pPr algn="ctr"/>
            <a:r>
              <a:rPr lang="en-US" sz="2800" b="1" dirty="0">
                <a:solidFill>
                  <a:prstClr val="black"/>
                </a:solidFill>
                <a:cs typeface="Arial" panose="020B0604020202020204" pitchFamily="34" charset="0"/>
              </a:rPr>
              <a:t>4. What Would You Answer?</a:t>
            </a:r>
          </a:p>
        </p:txBody>
      </p:sp>
      <p:sp>
        <p:nvSpPr>
          <p:cNvPr id="8" name="Content Placeholder 7"/>
          <p:cNvSpPr>
            <a:spLocks noGrp="1"/>
          </p:cNvSpPr>
          <p:nvPr>
            <p:ph idx="1"/>
          </p:nvPr>
        </p:nvSpPr>
        <p:spPr>
          <a:xfrm>
            <a:off x="2055845" y="1586205"/>
            <a:ext cx="8089641" cy="4805265"/>
          </a:xfrm>
          <a:solidFill>
            <a:srgbClr val="E7D9B1"/>
          </a:solidFill>
          <a:ln w="76200">
            <a:solidFill>
              <a:srgbClr val="D1EAF7"/>
            </a:solidFill>
          </a:ln>
        </p:spPr>
        <p:txBody>
          <a:bodyPr anchor="ctr">
            <a:normAutofit/>
          </a:bodyPr>
          <a:lstStyle/>
          <a:p>
            <a:pPr marL="0" indent="0" algn="ctr">
              <a:buNone/>
            </a:pPr>
            <a:r>
              <a:rPr lang="en-US" dirty="0"/>
              <a:t>Anisha, a high school junior, has been struggling recently in many areas of her life.  She is overweight and spends several hours per day watching Netflix and YouTube.  She is having trouble keeping up in her classes and says she cannot seem to maintain her focus.  She also is having trouble making friends and “fitting in” at school.</a:t>
            </a:r>
          </a:p>
          <a:p>
            <a:endParaRPr lang="en-US" dirty="0"/>
          </a:p>
          <a:p>
            <a:pPr marL="0" indent="0">
              <a:buNone/>
            </a:pPr>
            <a:r>
              <a:rPr lang="en-US" b="1" dirty="0"/>
              <a:t>Explain how the following applied psychologists might attempt to help Anisha’s current situation.</a:t>
            </a:r>
          </a:p>
          <a:p>
            <a:pPr>
              <a:buFont typeface="Wingdings" panose="05000000000000000000" pitchFamily="2" charset="2"/>
              <a:buChar char="§"/>
            </a:pPr>
            <a:r>
              <a:rPr lang="en-US" dirty="0"/>
              <a:t>health psychologists</a:t>
            </a:r>
          </a:p>
          <a:p>
            <a:pPr>
              <a:buFont typeface="Wingdings" panose="05000000000000000000" pitchFamily="2" charset="2"/>
              <a:buChar char="§"/>
            </a:pPr>
            <a:r>
              <a:rPr lang="en-US" dirty="0"/>
              <a:t>school psychologists</a:t>
            </a:r>
          </a:p>
          <a:p>
            <a:pPr>
              <a:buFont typeface="Wingdings" panose="05000000000000000000" pitchFamily="2" charset="2"/>
              <a:buChar char="§"/>
            </a:pPr>
            <a:r>
              <a:rPr lang="en-US" dirty="0"/>
              <a:t>counseling psychologists</a:t>
            </a:r>
          </a:p>
        </p:txBody>
      </p:sp>
    </p:spTree>
    <p:extLst>
      <p:ext uri="{BB962C8B-B14F-4D97-AF65-F5344CB8AC3E}">
        <p14:creationId xmlns:p14="http://schemas.microsoft.com/office/powerpoint/2010/main" val="206339505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7"/>
            <a:ext cx="8101584" cy="1325563"/>
          </a:xfrm>
          <a:solidFill>
            <a:srgbClr val="A02CA3"/>
          </a:solidFill>
        </p:spPr>
        <p:txBody>
          <a:bodyPr>
            <a:normAutofit/>
          </a:bodyPr>
          <a:lstStyle/>
          <a:p>
            <a:r>
              <a:rPr lang="en-US" sz="3600" b="1" dirty="0">
                <a:solidFill>
                  <a:schemeClr val="bg1"/>
                </a:solidFill>
              </a:rPr>
              <a:t>Learning Target 3-1 Review</a:t>
            </a:r>
          </a:p>
        </p:txBody>
      </p:sp>
      <p:sp>
        <p:nvSpPr>
          <p:cNvPr id="5" name="TextBox 4"/>
          <p:cNvSpPr txBox="1"/>
          <p:nvPr/>
        </p:nvSpPr>
        <p:spPr>
          <a:xfrm>
            <a:off x="2152650" y="1852160"/>
            <a:ext cx="8101584" cy="954107"/>
          </a:xfrm>
          <a:prstGeom prst="rect">
            <a:avLst/>
          </a:prstGeom>
          <a:solidFill>
            <a:srgbClr val="D1EDFF"/>
          </a:solidFill>
        </p:spPr>
        <p:txBody>
          <a:bodyPr wrap="square" rtlCol="0" anchor="ctr">
            <a:spAutoFit/>
          </a:bodyPr>
          <a:lstStyle/>
          <a:p>
            <a:pPr lvl="1" algn="ctr"/>
            <a:r>
              <a:rPr lang="en-US" sz="2800" dirty="0">
                <a:solidFill>
                  <a:prstClr val="black"/>
                </a:solidFill>
              </a:rPr>
              <a:t>Explain the difference between </a:t>
            </a:r>
            <a:r>
              <a:rPr lang="en-US" sz="2800" b="1" i="1" dirty="0">
                <a:solidFill>
                  <a:prstClr val="black"/>
                </a:solidFill>
              </a:rPr>
              <a:t>basic </a:t>
            </a:r>
            <a:r>
              <a:rPr lang="en-US" sz="2800" dirty="0">
                <a:solidFill>
                  <a:prstClr val="black"/>
                </a:solidFill>
              </a:rPr>
              <a:t>and </a:t>
            </a:r>
            <a:r>
              <a:rPr lang="en-US" sz="2800" b="1" i="1" dirty="0">
                <a:solidFill>
                  <a:prstClr val="black"/>
                </a:solidFill>
              </a:rPr>
              <a:t>applied</a:t>
            </a:r>
            <a:r>
              <a:rPr lang="en-US" sz="2800" dirty="0">
                <a:solidFill>
                  <a:prstClr val="black"/>
                </a:solidFill>
              </a:rPr>
              <a:t> psychology.</a:t>
            </a:r>
          </a:p>
        </p:txBody>
      </p:sp>
      <p:sp>
        <p:nvSpPr>
          <p:cNvPr id="6" name="TextBox 5"/>
          <p:cNvSpPr txBox="1"/>
          <p:nvPr/>
        </p:nvSpPr>
        <p:spPr>
          <a:xfrm>
            <a:off x="2152650" y="3418513"/>
            <a:ext cx="8101584" cy="1692771"/>
          </a:xfrm>
          <a:prstGeom prst="rect">
            <a:avLst/>
          </a:prstGeom>
          <a:solidFill>
            <a:schemeClr val="bg1"/>
          </a:solidFill>
          <a:ln w="76200">
            <a:solidFill>
              <a:srgbClr val="A02CA3"/>
            </a:solidFill>
          </a:ln>
        </p:spPr>
        <p:txBody>
          <a:bodyPr wrap="square" rtlCol="0">
            <a:spAutoFit/>
          </a:bodyPr>
          <a:lstStyle/>
          <a:p>
            <a:pPr marL="457200" indent="-457200">
              <a:buFont typeface="Wingdings" panose="05000000000000000000" pitchFamily="2" charset="2"/>
              <a:buChar char="§"/>
            </a:pPr>
            <a:r>
              <a:rPr lang="en-US" sz="2600" dirty="0">
                <a:solidFill>
                  <a:prstClr val="black"/>
                </a:solidFill>
              </a:rPr>
              <a:t>Scientists conduct </a:t>
            </a:r>
            <a:r>
              <a:rPr lang="en-US" sz="2600" b="1" i="1" dirty="0">
                <a:solidFill>
                  <a:prstClr val="black"/>
                </a:solidFill>
              </a:rPr>
              <a:t>basic research </a:t>
            </a:r>
            <a:r>
              <a:rPr lang="en-US" sz="2600" dirty="0">
                <a:solidFill>
                  <a:prstClr val="black"/>
                </a:solidFill>
              </a:rPr>
              <a:t>to increase the field’s knowledge base</a:t>
            </a:r>
          </a:p>
          <a:p>
            <a:pPr marL="457200" indent="-457200">
              <a:buFont typeface="Wingdings" panose="05000000000000000000" pitchFamily="2" charset="2"/>
              <a:buChar char="§"/>
            </a:pPr>
            <a:r>
              <a:rPr lang="en-US" sz="2600" dirty="0">
                <a:solidFill>
                  <a:prstClr val="black"/>
                </a:solidFill>
              </a:rPr>
              <a:t>Scientists conduct </a:t>
            </a:r>
            <a:r>
              <a:rPr lang="en-US" sz="2600" b="1" i="1" dirty="0">
                <a:solidFill>
                  <a:prstClr val="black"/>
                </a:solidFill>
              </a:rPr>
              <a:t>applied research </a:t>
            </a:r>
            <a:r>
              <a:rPr lang="en-US" sz="2600" dirty="0">
                <a:solidFill>
                  <a:prstClr val="black"/>
                </a:solidFill>
              </a:rPr>
              <a:t>to solve practical problems</a:t>
            </a:r>
          </a:p>
        </p:txBody>
      </p:sp>
      <p:pic>
        <p:nvPicPr>
          <p:cNvPr id="7" name="Picture 6" descr="decorative">
            <a:extLst>
              <a:ext uri="{FF2B5EF4-FFF2-40B4-BE49-F238E27FC236}">
                <a16:creationId xmlns:a16="http://schemas.microsoft.com/office/drawing/2014/main" id="{042C4AB2-CBBD-4D66-ABED-AB98102A0C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3006" y="1902913"/>
            <a:ext cx="690861" cy="690861"/>
          </a:xfrm>
          <a:prstGeom prst="rect">
            <a:avLst/>
          </a:prstGeom>
        </p:spPr>
      </p:pic>
    </p:spTree>
    <p:extLst>
      <p:ext uri="{BB962C8B-B14F-4D97-AF65-F5344CB8AC3E}">
        <p14:creationId xmlns:p14="http://schemas.microsoft.com/office/powerpoint/2010/main" val="2884215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a:extLst>
              <a:ext uri="{FF2B5EF4-FFF2-40B4-BE49-F238E27FC236}">
                <a16:creationId xmlns:a16="http://schemas.microsoft.com/office/drawing/2014/main" id="{DC054A29-58F5-46A9-8B64-6458BCA84679}"/>
              </a:ext>
            </a:extLst>
          </p:cNvPr>
          <p:cNvSpPr>
            <a:spLocks noGrp="1"/>
          </p:cNvSpPr>
          <p:nvPr>
            <p:ph type="title"/>
          </p:nvPr>
        </p:nvSpPr>
        <p:spPr>
          <a:xfrm>
            <a:off x="2045208" y="682271"/>
            <a:ext cx="7886700" cy="852489"/>
          </a:xfrm>
        </p:spPr>
        <p:txBody>
          <a:bodyPr>
            <a:normAutofit fontScale="90000"/>
          </a:bodyPr>
          <a:lstStyle/>
          <a:p>
            <a:r>
              <a:rPr lang="en-US" sz="3600" b="1" dirty="0">
                <a:solidFill>
                  <a:schemeClr val="bg1"/>
                </a:solidFill>
              </a:rPr>
              <a:t>The French</a:t>
            </a:r>
            <a:br>
              <a:rPr lang="en-US" sz="3600" b="1" dirty="0">
                <a:solidFill>
                  <a:schemeClr val="bg1"/>
                </a:solidFill>
              </a:rPr>
            </a:br>
            <a:endParaRPr lang="en-US" dirty="0"/>
          </a:p>
        </p:txBody>
      </p:sp>
      <p:sp>
        <p:nvSpPr>
          <p:cNvPr id="6" name="Title 1">
            <a:extLst>
              <a:ext uri="{FF2B5EF4-FFF2-40B4-BE49-F238E27FC236}">
                <a16:creationId xmlns:a16="http://schemas.microsoft.com/office/drawing/2014/main" id="{73F1F146-90B7-4515-A3C6-CB87E87660A5}"/>
              </a:ext>
            </a:extLst>
          </p:cNvPr>
          <p:cNvSpPr txBox="1">
            <a:spLocks/>
          </p:cNvSpPr>
          <p:nvPr/>
        </p:nvSpPr>
        <p:spPr>
          <a:xfrm>
            <a:off x="1937766" y="328552"/>
            <a:ext cx="810158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800" b="1" dirty="0">
                <a:solidFill>
                  <a:prstClr val="white"/>
                </a:solidFill>
              </a:rPr>
              <a:t>The French</a:t>
            </a:r>
          </a:p>
        </p:txBody>
      </p:sp>
      <p:sp>
        <p:nvSpPr>
          <p:cNvPr id="3" name="Text Placeholder 2"/>
          <p:cNvSpPr>
            <a:spLocks noGrp="1"/>
          </p:cNvSpPr>
          <p:nvPr>
            <p:ph type="body" sz="quarter" idx="14"/>
          </p:nvPr>
        </p:nvSpPr>
        <p:spPr>
          <a:xfrm>
            <a:off x="2152650" y="2309020"/>
            <a:ext cx="2400300" cy="3354933"/>
          </a:xfrm>
          <a:solidFill>
            <a:srgbClr val="E7D9B1"/>
          </a:solidFill>
          <a:ln w="76200">
            <a:solidFill>
              <a:srgbClr val="A02CA3"/>
            </a:solidFill>
          </a:ln>
        </p:spPr>
        <p:txBody>
          <a:bodyPr>
            <a:normAutofit/>
          </a:bodyPr>
          <a:lstStyle/>
          <a:p>
            <a:r>
              <a:rPr lang="en-US" sz="2800" dirty="0"/>
              <a:t>René Descartes</a:t>
            </a:r>
          </a:p>
        </p:txBody>
      </p:sp>
      <p:sp>
        <p:nvSpPr>
          <p:cNvPr id="5" name="Text Placeholder 4"/>
          <p:cNvSpPr>
            <a:spLocks noGrp="1"/>
          </p:cNvSpPr>
          <p:nvPr>
            <p:ph type="body" sz="quarter" idx="17"/>
          </p:nvPr>
        </p:nvSpPr>
        <p:spPr>
          <a:xfrm>
            <a:off x="5346700" y="2309020"/>
            <a:ext cx="4692650" cy="3354933"/>
          </a:xfrm>
          <a:solidFill>
            <a:srgbClr val="E7D9B1"/>
          </a:solidFill>
          <a:ln w="76200">
            <a:solidFill>
              <a:srgbClr val="A02CA3"/>
            </a:solidFill>
          </a:ln>
        </p:spPr>
        <p:txBody>
          <a:bodyPr anchor="ctr">
            <a:normAutofit/>
          </a:bodyPr>
          <a:lstStyle/>
          <a:p>
            <a:pPr marL="342900" indent="-342900" algn="l">
              <a:buFont typeface="Wingdings" panose="05000000000000000000" pitchFamily="2" charset="2"/>
              <a:buChar char="§"/>
            </a:pPr>
            <a:r>
              <a:rPr lang="en-US" sz="2400" dirty="0"/>
              <a:t>agreed with Socrates and Plato</a:t>
            </a:r>
          </a:p>
          <a:p>
            <a:pPr marL="342900" indent="-342900" algn="l">
              <a:buFont typeface="Wingdings" panose="05000000000000000000" pitchFamily="2" charset="2"/>
              <a:buChar char="§"/>
            </a:pPr>
            <a:endParaRPr lang="en-US" sz="2400" dirty="0"/>
          </a:p>
          <a:p>
            <a:pPr marL="342900" indent="-342900" algn="l">
              <a:buFont typeface="Wingdings" panose="05000000000000000000" pitchFamily="2" charset="2"/>
              <a:buChar char="§"/>
            </a:pPr>
            <a:r>
              <a:rPr lang="en-US" sz="2400" dirty="0"/>
              <a:t>dissected animals</a:t>
            </a:r>
          </a:p>
          <a:p>
            <a:pPr marL="342900" indent="-342900" algn="l">
              <a:buFont typeface="Wingdings" panose="05000000000000000000" pitchFamily="2" charset="2"/>
              <a:buChar char="§"/>
            </a:pPr>
            <a:endParaRPr lang="en-US" sz="2400" dirty="0"/>
          </a:p>
          <a:p>
            <a:pPr marL="342900" indent="-342900" algn="l">
              <a:buFont typeface="Wingdings" panose="05000000000000000000" pitchFamily="2" charset="2"/>
              <a:buChar char="§"/>
            </a:pPr>
            <a:r>
              <a:rPr lang="en-US" sz="2400" dirty="0"/>
              <a:t>fluid in brain flows through nerves to muscles causing movement</a:t>
            </a:r>
          </a:p>
        </p:txBody>
      </p:sp>
      <p:pic>
        <p:nvPicPr>
          <p:cNvPr id="8" name="Picture 7" descr="decorative">
            <a:extLst>
              <a:ext uri="{FF2B5EF4-FFF2-40B4-BE49-F238E27FC236}">
                <a16:creationId xmlns:a16="http://schemas.microsoft.com/office/drawing/2014/main" id="{D4C1B828-867A-4F64-9E2A-077E1066C4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8875" y="373104"/>
            <a:ext cx="690861" cy="690861"/>
          </a:xfrm>
          <a:prstGeom prst="rect">
            <a:avLst/>
          </a:prstGeom>
        </p:spPr>
      </p:pic>
    </p:spTree>
    <p:extLst>
      <p:ext uri="{BB962C8B-B14F-4D97-AF65-F5344CB8AC3E}">
        <p14:creationId xmlns:p14="http://schemas.microsoft.com/office/powerpoint/2010/main" val="189396135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7"/>
            <a:ext cx="8101584" cy="1325563"/>
          </a:xfrm>
          <a:solidFill>
            <a:srgbClr val="A02CA3"/>
          </a:solidFill>
        </p:spPr>
        <p:txBody>
          <a:bodyPr>
            <a:normAutofit/>
          </a:bodyPr>
          <a:lstStyle/>
          <a:p>
            <a:r>
              <a:rPr lang="en-US" sz="3600" b="1" dirty="0">
                <a:solidFill>
                  <a:schemeClr val="bg1"/>
                </a:solidFill>
              </a:rPr>
              <a:t>Learning Target 3-2 Review</a:t>
            </a:r>
          </a:p>
        </p:txBody>
      </p:sp>
      <p:sp>
        <p:nvSpPr>
          <p:cNvPr id="5" name="TextBox 4"/>
          <p:cNvSpPr txBox="1"/>
          <p:nvPr/>
        </p:nvSpPr>
        <p:spPr>
          <a:xfrm>
            <a:off x="2134766" y="1888246"/>
            <a:ext cx="8101584" cy="954107"/>
          </a:xfrm>
          <a:prstGeom prst="rect">
            <a:avLst/>
          </a:prstGeom>
          <a:solidFill>
            <a:srgbClr val="D1EDFF"/>
          </a:solidFill>
        </p:spPr>
        <p:txBody>
          <a:bodyPr wrap="square" rtlCol="0" anchor="ctr">
            <a:spAutoFit/>
          </a:bodyPr>
          <a:lstStyle/>
          <a:p>
            <a:pPr lvl="1" algn="ctr"/>
            <a:r>
              <a:rPr lang="en-US" sz="2800" dirty="0">
                <a:solidFill>
                  <a:prstClr val="black"/>
                </a:solidFill>
              </a:rPr>
              <a:t>Describe what psychologists working </a:t>
            </a:r>
          </a:p>
          <a:p>
            <a:pPr lvl="1" algn="ctr"/>
            <a:r>
              <a:rPr lang="en-US" sz="2800" dirty="0">
                <a:solidFill>
                  <a:prstClr val="black"/>
                </a:solidFill>
              </a:rPr>
              <a:t>in various subfields do and where they work.</a:t>
            </a:r>
          </a:p>
        </p:txBody>
      </p:sp>
      <p:sp>
        <p:nvSpPr>
          <p:cNvPr id="6" name="TextBox 5"/>
          <p:cNvSpPr txBox="1"/>
          <p:nvPr/>
        </p:nvSpPr>
        <p:spPr>
          <a:xfrm>
            <a:off x="2152650" y="3418512"/>
            <a:ext cx="8101584" cy="2893100"/>
          </a:xfrm>
          <a:prstGeom prst="rect">
            <a:avLst/>
          </a:prstGeom>
          <a:solidFill>
            <a:schemeClr val="bg1"/>
          </a:solidFill>
          <a:ln w="76200">
            <a:solidFill>
              <a:srgbClr val="A02CA3"/>
            </a:solidFill>
          </a:ln>
        </p:spPr>
        <p:txBody>
          <a:bodyPr wrap="square" rtlCol="0">
            <a:spAutoFit/>
          </a:bodyPr>
          <a:lstStyle/>
          <a:p>
            <a:r>
              <a:rPr lang="en-US" sz="2600" dirty="0">
                <a:solidFill>
                  <a:prstClr val="black"/>
                </a:solidFill>
              </a:rPr>
              <a:t>Psychology’s subfields include: cognitive, developmental, educational, experimental, psychometric and quantitative, social psychology,</a:t>
            </a:r>
          </a:p>
          <a:p>
            <a:r>
              <a:rPr lang="en-US" sz="2600" dirty="0">
                <a:solidFill>
                  <a:prstClr val="black"/>
                </a:solidFill>
              </a:rPr>
              <a:t>forensic, health, industrial-organizational,</a:t>
            </a:r>
          </a:p>
          <a:p>
            <a:r>
              <a:rPr lang="en-US" sz="2600" dirty="0">
                <a:solidFill>
                  <a:prstClr val="black"/>
                </a:solidFill>
              </a:rPr>
              <a:t>neuropsychology, rehabilitation, school, and</a:t>
            </a:r>
          </a:p>
          <a:p>
            <a:r>
              <a:rPr lang="en-US" sz="2600" dirty="0">
                <a:solidFill>
                  <a:prstClr val="black"/>
                </a:solidFill>
              </a:rPr>
              <a:t>sport psychology and the helping professions clinical, community, and counseling</a:t>
            </a:r>
          </a:p>
        </p:txBody>
      </p:sp>
      <p:pic>
        <p:nvPicPr>
          <p:cNvPr id="7" name="Picture 6" descr="decorative">
            <a:extLst>
              <a:ext uri="{FF2B5EF4-FFF2-40B4-BE49-F238E27FC236}">
                <a16:creationId xmlns:a16="http://schemas.microsoft.com/office/drawing/2014/main" id="{042C4AB2-CBBD-4D66-ABED-AB98102A0C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9359" y="1924334"/>
            <a:ext cx="690861" cy="690861"/>
          </a:xfrm>
          <a:prstGeom prst="rect">
            <a:avLst/>
          </a:prstGeom>
        </p:spPr>
      </p:pic>
    </p:spTree>
    <p:extLst>
      <p:ext uri="{BB962C8B-B14F-4D97-AF65-F5344CB8AC3E}">
        <p14:creationId xmlns:p14="http://schemas.microsoft.com/office/powerpoint/2010/main" val="93392634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7"/>
            <a:ext cx="8101584" cy="1325563"/>
          </a:xfrm>
          <a:solidFill>
            <a:srgbClr val="A02CA3"/>
          </a:solidFill>
        </p:spPr>
        <p:txBody>
          <a:bodyPr>
            <a:normAutofit/>
          </a:bodyPr>
          <a:lstStyle/>
          <a:p>
            <a:r>
              <a:rPr lang="en-US" sz="3600" b="1" dirty="0">
                <a:solidFill>
                  <a:schemeClr val="bg1"/>
                </a:solidFill>
              </a:rPr>
              <a:t>Learning Target 3-2 Review cont.</a:t>
            </a:r>
          </a:p>
        </p:txBody>
      </p:sp>
      <p:sp>
        <p:nvSpPr>
          <p:cNvPr id="5" name="TextBox 4"/>
          <p:cNvSpPr txBox="1"/>
          <p:nvPr/>
        </p:nvSpPr>
        <p:spPr>
          <a:xfrm>
            <a:off x="2189358" y="1901894"/>
            <a:ext cx="8101584" cy="954107"/>
          </a:xfrm>
          <a:prstGeom prst="rect">
            <a:avLst/>
          </a:prstGeom>
          <a:solidFill>
            <a:srgbClr val="D1EDFF"/>
          </a:solidFill>
        </p:spPr>
        <p:txBody>
          <a:bodyPr wrap="square" rtlCol="0" anchor="ctr">
            <a:spAutoFit/>
          </a:bodyPr>
          <a:lstStyle/>
          <a:p>
            <a:pPr lvl="1" algn="ctr"/>
            <a:r>
              <a:rPr lang="en-US" sz="2800" dirty="0">
                <a:solidFill>
                  <a:prstClr val="black"/>
                </a:solidFill>
              </a:rPr>
              <a:t>Describe what psychologists working in </a:t>
            </a:r>
          </a:p>
          <a:p>
            <a:pPr lvl="1" algn="ctr"/>
            <a:r>
              <a:rPr lang="en-US" sz="2800" dirty="0">
                <a:solidFill>
                  <a:prstClr val="black"/>
                </a:solidFill>
              </a:rPr>
              <a:t>various subfields do and where they work.</a:t>
            </a:r>
          </a:p>
        </p:txBody>
      </p:sp>
      <p:sp>
        <p:nvSpPr>
          <p:cNvPr id="6" name="TextBox 5"/>
          <p:cNvSpPr txBox="1"/>
          <p:nvPr/>
        </p:nvSpPr>
        <p:spPr>
          <a:xfrm>
            <a:off x="2152650" y="3418512"/>
            <a:ext cx="8101584" cy="2893100"/>
          </a:xfrm>
          <a:prstGeom prst="rect">
            <a:avLst/>
          </a:prstGeom>
          <a:solidFill>
            <a:schemeClr val="bg1"/>
          </a:solidFill>
          <a:ln w="76200">
            <a:solidFill>
              <a:srgbClr val="A02CA3"/>
            </a:solidFill>
          </a:ln>
        </p:spPr>
        <p:txBody>
          <a:bodyPr wrap="square" rtlCol="0">
            <a:spAutoFit/>
          </a:bodyPr>
          <a:lstStyle/>
          <a:p>
            <a:r>
              <a:rPr lang="en-US" sz="2600" dirty="0">
                <a:solidFill>
                  <a:prstClr val="black"/>
                </a:solidFill>
              </a:rPr>
              <a:t>Work settings for psychologists include: </a:t>
            </a:r>
          </a:p>
          <a:p>
            <a:pPr marL="457200" indent="-457200">
              <a:buFont typeface="Wingdings" panose="05000000000000000000" pitchFamily="2" charset="2"/>
              <a:buChar char="§"/>
            </a:pPr>
            <a:r>
              <a:rPr lang="en-US" sz="2600" dirty="0">
                <a:solidFill>
                  <a:prstClr val="black"/>
                </a:solidFill>
              </a:rPr>
              <a:t>government agencies, </a:t>
            </a:r>
          </a:p>
          <a:p>
            <a:pPr marL="457200" indent="-457200">
              <a:buFont typeface="Wingdings" panose="05000000000000000000" pitchFamily="2" charset="2"/>
              <a:buChar char="§"/>
            </a:pPr>
            <a:r>
              <a:rPr lang="en-US" sz="2600" dirty="0">
                <a:solidFill>
                  <a:prstClr val="black"/>
                </a:solidFill>
              </a:rPr>
              <a:t>industrial and business settings, </a:t>
            </a:r>
          </a:p>
          <a:p>
            <a:pPr marL="457200" indent="-457200">
              <a:buFont typeface="Wingdings" panose="05000000000000000000" pitchFamily="2" charset="2"/>
              <a:buChar char="§"/>
            </a:pPr>
            <a:r>
              <a:rPr lang="en-US" sz="2600" dirty="0">
                <a:solidFill>
                  <a:prstClr val="black"/>
                </a:solidFill>
              </a:rPr>
              <a:t>clinics and counseling centers, </a:t>
            </a:r>
          </a:p>
          <a:p>
            <a:pPr marL="457200" indent="-457200">
              <a:buFont typeface="Wingdings" panose="05000000000000000000" pitchFamily="2" charset="2"/>
              <a:buChar char="§"/>
            </a:pPr>
            <a:r>
              <a:rPr lang="en-US" sz="2600" dirty="0">
                <a:solidFill>
                  <a:prstClr val="black"/>
                </a:solidFill>
              </a:rPr>
              <a:t>health care institutions, </a:t>
            </a:r>
          </a:p>
          <a:p>
            <a:pPr marL="457200" indent="-457200">
              <a:buFont typeface="Wingdings" panose="05000000000000000000" pitchFamily="2" charset="2"/>
              <a:buChar char="§"/>
            </a:pPr>
            <a:r>
              <a:rPr lang="en-US" sz="2600" dirty="0">
                <a:solidFill>
                  <a:prstClr val="black"/>
                </a:solidFill>
              </a:rPr>
              <a:t>schools, universities, and </a:t>
            </a:r>
          </a:p>
          <a:p>
            <a:pPr marL="457200" indent="-457200">
              <a:buFont typeface="Wingdings" panose="05000000000000000000" pitchFamily="2" charset="2"/>
              <a:buChar char="§"/>
            </a:pPr>
            <a:r>
              <a:rPr lang="en-US" sz="2600" dirty="0">
                <a:solidFill>
                  <a:prstClr val="black"/>
                </a:solidFill>
              </a:rPr>
              <a:t>research organizations.</a:t>
            </a:r>
          </a:p>
        </p:txBody>
      </p:sp>
      <p:pic>
        <p:nvPicPr>
          <p:cNvPr id="7" name="Picture 6" descr="decorative">
            <a:extLst>
              <a:ext uri="{FF2B5EF4-FFF2-40B4-BE49-F238E27FC236}">
                <a16:creationId xmlns:a16="http://schemas.microsoft.com/office/drawing/2014/main" id="{042C4AB2-CBBD-4D66-ABED-AB98102A0C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0303" y="1937982"/>
            <a:ext cx="690861" cy="690861"/>
          </a:xfrm>
          <a:prstGeom prst="rect">
            <a:avLst/>
          </a:prstGeom>
        </p:spPr>
      </p:pic>
    </p:spTree>
    <p:extLst>
      <p:ext uri="{BB962C8B-B14F-4D97-AF65-F5344CB8AC3E}">
        <p14:creationId xmlns:p14="http://schemas.microsoft.com/office/powerpoint/2010/main" val="1867008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hidden="1">
            <a:extLst>
              <a:ext uri="{FF2B5EF4-FFF2-40B4-BE49-F238E27FC236}">
                <a16:creationId xmlns:a16="http://schemas.microsoft.com/office/drawing/2014/main" id="{FA18D1E3-5B43-4711-BF43-2F82657B6A24}"/>
              </a:ext>
            </a:extLst>
          </p:cNvPr>
          <p:cNvSpPr>
            <a:spLocks noGrp="1"/>
          </p:cNvSpPr>
          <p:nvPr>
            <p:ph type="title"/>
          </p:nvPr>
        </p:nvSpPr>
        <p:spPr>
          <a:xfrm>
            <a:off x="2152650" y="641329"/>
            <a:ext cx="7886700" cy="852489"/>
          </a:xfrm>
        </p:spPr>
        <p:txBody>
          <a:bodyPr/>
          <a:lstStyle/>
          <a:p>
            <a:r>
              <a:rPr lang="en-US" dirty="0">
                <a:solidFill>
                  <a:schemeClr val="bg1"/>
                </a:solidFill>
              </a:rPr>
              <a:t>The British</a:t>
            </a:r>
          </a:p>
        </p:txBody>
      </p:sp>
      <p:sp>
        <p:nvSpPr>
          <p:cNvPr id="9" name="Title 1">
            <a:extLst>
              <a:ext uri="{FF2B5EF4-FFF2-40B4-BE49-F238E27FC236}">
                <a16:creationId xmlns:a16="http://schemas.microsoft.com/office/drawing/2014/main" id="{5A789235-5C04-4FA5-A84A-E71D4FEA97E4}"/>
              </a:ext>
            </a:extLst>
          </p:cNvPr>
          <p:cNvSpPr txBox="1">
            <a:spLocks/>
          </p:cNvSpPr>
          <p:nvPr/>
        </p:nvSpPr>
        <p:spPr>
          <a:xfrm>
            <a:off x="1978710" y="287610"/>
            <a:ext cx="810158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800" b="1" dirty="0">
                <a:solidFill>
                  <a:prstClr val="white"/>
                </a:solidFill>
              </a:rPr>
              <a:t>The British</a:t>
            </a:r>
          </a:p>
        </p:txBody>
      </p:sp>
      <p:sp>
        <p:nvSpPr>
          <p:cNvPr id="3" name="Text Placeholder 2"/>
          <p:cNvSpPr>
            <a:spLocks noGrp="1"/>
          </p:cNvSpPr>
          <p:nvPr>
            <p:ph type="body" sz="quarter" idx="14"/>
          </p:nvPr>
        </p:nvSpPr>
        <p:spPr>
          <a:xfrm>
            <a:off x="2152648" y="2309020"/>
            <a:ext cx="2590411" cy="1244600"/>
          </a:xfrm>
          <a:solidFill>
            <a:srgbClr val="E7D9B1"/>
          </a:solidFill>
          <a:ln w="76200">
            <a:solidFill>
              <a:srgbClr val="A02CA3"/>
            </a:solidFill>
          </a:ln>
        </p:spPr>
        <p:txBody>
          <a:bodyPr>
            <a:normAutofit/>
          </a:bodyPr>
          <a:lstStyle/>
          <a:p>
            <a:r>
              <a:rPr lang="en-US" sz="2800" dirty="0"/>
              <a:t>Francis Bacon</a:t>
            </a:r>
          </a:p>
        </p:txBody>
      </p:sp>
      <p:sp>
        <p:nvSpPr>
          <p:cNvPr id="5" name="Text Placeholder 4"/>
          <p:cNvSpPr>
            <a:spLocks noGrp="1"/>
          </p:cNvSpPr>
          <p:nvPr>
            <p:ph type="body" sz="quarter" idx="17"/>
          </p:nvPr>
        </p:nvSpPr>
        <p:spPr>
          <a:xfrm>
            <a:off x="5346700" y="2053830"/>
            <a:ext cx="4692650" cy="1754980"/>
          </a:xfrm>
          <a:solidFill>
            <a:srgbClr val="E7D9B1"/>
          </a:solidFill>
          <a:ln w="76200">
            <a:solidFill>
              <a:srgbClr val="A02CA3"/>
            </a:solidFill>
          </a:ln>
        </p:spPr>
        <p:txBody>
          <a:bodyPr anchor="ctr">
            <a:normAutofit/>
          </a:bodyPr>
          <a:lstStyle/>
          <a:p>
            <a:pPr marL="342900" indent="-342900" algn="l">
              <a:buFont typeface="Wingdings" panose="05000000000000000000" pitchFamily="2" charset="2"/>
              <a:buChar char="§"/>
            </a:pPr>
            <a:r>
              <a:rPr lang="en-US" sz="2400" dirty="0"/>
              <a:t>founder of modern science</a:t>
            </a:r>
          </a:p>
          <a:p>
            <a:pPr marL="342900" indent="-342900" algn="l">
              <a:buFont typeface="Wingdings" panose="05000000000000000000" pitchFamily="2" charset="2"/>
              <a:buChar char="§"/>
            </a:pPr>
            <a:r>
              <a:rPr lang="en-US" sz="2400" b="1" i="1" dirty="0"/>
              <a:t>empiricism</a:t>
            </a:r>
          </a:p>
        </p:txBody>
      </p:sp>
      <p:sp>
        <p:nvSpPr>
          <p:cNvPr id="4" name="Text Placeholder 3"/>
          <p:cNvSpPr>
            <a:spLocks noGrp="1"/>
          </p:cNvSpPr>
          <p:nvPr>
            <p:ph type="body" sz="quarter" idx="15"/>
          </p:nvPr>
        </p:nvSpPr>
        <p:spPr>
          <a:xfrm>
            <a:off x="2152647" y="4402448"/>
            <a:ext cx="2590411" cy="1244600"/>
          </a:xfrm>
          <a:solidFill>
            <a:srgbClr val="E7D9B1"/>
          </a:solidFill>
          <a:ln w="76200">
            <a:solidFill>
              <a:srgbClr val="A02CA3"/>
            </a:solidFill>
          </a:ln>
        </p:spPr>
        <p:txBody>
          <a:bodyPr>
            <a:normAutofit/>
          </a:bodyPr>
          <a:lstStyle/>
          <a:p>
            <a:r>
              <a:rPr lang="en-US" sz="2800" dirty="0"/>
              <a:t>John Locke</a:t>
            </a:r>
          </a:p>
        </p:txBody>
      </p:sp>
      <p:sp>
        <p:nvSpPr>
          <p:cNvPr id="6" name="Text Placeholder 5"/>
          <p:cNvSpPr>
            <a:spLocks noGrp="1"/>
          </p:cNvSpPr>
          <p:nvPr>
            <p:ph type="body" sz="quarter" idx="18"/>
          </p:nvPr>
        </p:nvSpPr>
        <p:spPr>
          <a:xfrm>
            <a:off x="5346700" y="4136741"/>
            <a:ext cx="4692650" cy="1776015"/>
          </a:xfrm>
          <a:solidFill>
            <a:srgbClr val="E7D9B1"/>
          </a:solidFill>
          <a:ln w="76200">
            <a:solidFill>
              <a:srgbClr val="A02CA3"/>
            </a:solidFill>
          </a:ln>
        </p:spPr>
        <p:txBody>
          <a:bodyPr anchor="ctr">
            <a:normAutofit/>
          </a:bodyPr>
          <a:lstStyle/>
          <a:p>
            <a:pPr marL="342900" indent="-342900" algn="l">
              <a:buFont typeface="Wingdings" panose="05000000000000000000" pitchFamily="2" charset="2"/>
              <a:buChar char="§"/>
            </a:pPr>
            <a:r>
              <a:rPr lang="en-US" sz="2400" i="1" dirty="0"/>
              <a:t>tabula rasa</a:t>
            </a:r>
          </a:p>
          <a:p>
            <a:pPr marL="342900" indent="-342900" algn="l">
              <a:buFont typeface="Wingdings" panose="05000000000000000000" pitchFamily="2" charset="2"/>
              <a:buChar char="§"/>
            </a:pPr>
            <a:r>
              <a:rPr lang="en-US" sz="2400" dirty="0"/>
              <a:t>the mind at birth is a blank slate on which experience writes</a:t>
            </a:r>
          </a:p>
        </p:txBody>
      </p:sp>
      <p:pic>
        <p:nvPicPr>
          <p:cNvPr id="10" name="Picture 9" descr="decorative">
            <a:extLst>
              <a:ext uri="{FF2B5EF4-FFF2-40B4-BE49-F238E27FC236}">
                <a16:creationId xmlns:a16="http://schemas.microsoft.com/office/drawing/2014/main" id="{FA4745E8-BD60-4249-9947-D86D672BAC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467" y="332162"/>
            <a:ext cx="690861" cy="690861"/>
          </a:xfrm>
          <a:prstGeom prst="rect">
            <a:avLst/>
          </a:prstGeom>
        </p:spPr>
      </p:pic>
    </p:spTree>
    <p:extLst>
      <p:ext uri="{BB962C8B-B14F-4D97-AF65-F5344CB8AC3E}">
        <p14:creationId xmlns:p14="http://schemas.microsoft.com/office/powerpoint/2010/main" val="2346225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a:extLst>
              <a:ext uri="{FF2B5EF4-FFF2-40B4-BE49-F238E27FC236}">
                <a16:creationId xmlns:a16="http://schemas.microsoft.com/office/drawing/2014/main" id="{6DA8E358-1F41-47EF-8C74-45C0710C1D52}"/>
              </a:ext>
            </a:extLst>
          </p:cNvPr>
          <p:cNvSpPr>
            <a:spLocks noGrp="1"/>
          </p:cNvSpPr>
          <p:nvPr>
            <p:ph type="title"/>
          </p:nvPr>
        </p:nvSpPr>
        <p:spPr/>
        <p:txBody>
          <a:bodyPr/>
          <a:lstStyle/>
          <a:p>
            <a:r>
              <a:rPr lang="en-US" dirty="0">
                <a:solidFill>
                  <a:schemeClr val="bg1"/>
                </a:solidFill>
              </a:rPr>
              <a:t>What is empiricism?</a:t>
            </a:r>
          </a:p>
        </p:txBody>
      </p:sp>
      <p:sp>
        <p:nvSpPr>
          <p:cNvPr id="6" name="Title 1">
            <a:extLst>
              <a:ext uri="{FF2B5EF4-FFF2-40B4-BE49-F238E27FC236}">
                <a16:creationId xmlns:a16="http://schemas.microsoft.com/office/drawing/2014/main" id="{C0FFAD26-58CE-4787-A6F9-F7C4ADE582EA}"/>
              </a:ext>
            </a:extLst>
          </p:cNvPr>
          <p:cNvSpPr txBox="1">
            <a:spLocks/>
          </p:cNvSpPr>
          <p:nvPr/>
        </p:nvSpPr>
        <p:spPr>
          <a:xfrm>
            <a:off x="2152650" y="316453"/>
            <a:ext cx="810158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800" b="1" dirty="0">
                <a:solidFill>
                  <a:prstClr val="white"/>
                </a:solidFill>
              </a:rPr>
              <a:t>What is empiricism?</a:t>
            </a:r>
          </a:p>
        </p:txBody>
      </p:sp>
      <p:sp>
        <p:nvSpPr>
          <p:cNvPr id="4" name="Text Placeholder 3"/>
          <p:cNvSpPr>
            <a:spLocks noGrp="1"/>
          </p:cNvSpPr>
          <p:nvPr>
            <p:ph type="body" sz="quarter" idx="14"/>
          </p:nvPr>
        </p:nvSpPr>
        <p:spPr>
          <a:solidFill>
            <a:srgbClr val="E7D9B1"/>
          </a:solidFill>
          <a:ln w="76200">
            <a:solidFill>
              <a:srgbClr val="A02CA3"/>
            </a:solidFill>
          </a:ln>
        </p:spPr>
        <p:txBody>
          <a:bodyPr/>
          <a:lstStyle/>
          <a:p>
            <a:r>
              <a:rPr lang="en-US" sz="2400" dirty="0"/>
              <a:t>The idea that knowledge is the result of </a:t>
            </a:r>
            <a:r>
              <a:rPr lang="en-US" sz="2400" i="1" dirty="0"/>
              <a:t>experience</a:t>
            </a:r>
            <a:r>
              <a:rPr lang="en-US" sz="2400" dirty="0"/>
              <a:t> and that scientific knowledge is developed through </a:t>
            </a:r>
            <a:r>
              <a:rPr lang="en-US" sz="2400" i="1" dirty="0"/>
              <a:t>observation</a:t>
            </a:r>
            <a:r>
              <a:rPr lang="en-US" sz="2400" dirty="0"/>
              <a:t> and </a:t>
            </a:r>
            <a:r>
              <a:rPr lang="en-US" sz="2400" i="1" dirty="0"/>
              <a:t>experimentation</a:t>
            </a:r>
            <a:r>
              <a:rPr lang="en-US" sz="2400" dirty="0"/>
              <a:t>.</a:t>
            </a:r>
          </a:p>
          <a:p>
            <a:endParaRPr lang="en-US" dirty="0"/>
          </a:p>
        </p:txBody>
      </p:sp>
      <p:pic>
        <p:nvPicPr>
          <p:cNvPr id="3" name="Picture Placeholder 2"/>
          <p:cNvPicPr>
            <a:picLocks noGrp="1" noChangeAspect="1"/>
          </p:cNvPicPr>
          <p:nvPr>
            <p:ph type="pic" sz="quarter" idx="13"/>
          </p:nvPr>
        </p:nvPicPr>
        <p:blipFill>
          <a:blip r:embed="rId2"/>
          <a:srcRect t="5151" b="5151"/>
          <a:stretch>
            <a:fillRect/>
          </a:stretch>
        </p:blipFill>
        <p:spPr>
          <a:xfrm>
            <a:off x="2357923" y="2032000"/>
            <a:ext cx="3041650" cy="3975100"/>
          </a:xfrm>
          <a:ln w="76200">
            <a:solidFill>
              <a:srgbClr val="A02CA3"/>
            </a:solidFill>
          </a:ln>
        </p:spPr>
      </p:pic>
      <p:pic>
        <p:nvPicPr>
          <p:cNvPr id="9" name="Picture 8" descr="decorative">
            <a:extLst>
              <a:ext uri="{FF2B5EF4-FFF2-40B4-BE49-F238E27FC236}">
                <a16:creationId xmlns:a16="http://schemas.microsoft.com/office/drawing/2014/main" id="{A705D349-24FA-459B-80F7-4552D0846F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4034" y="367953"/>
            <a:ext cx="690861" cy="690861"/>
          </a:xfrm>
          <a:prstGeom prst="rect">
            <a:avLst/>
          </a:prstGeom>
        </p:spPr>
      </p:pic>
    </p:spTree>
    <p:extLst>
      <p:ext uri="{BB962C8B-B14F-4D97-AF65-F5344CB8AC3E}">
        <p14:creationId xmlns:p14="http://schemas.microsoft.com/office/powerpoint/2010/main" val="22648106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6"/>
            <a:ext cx="8101584" cy="1325880"/>
          </a:xfrm>
          <a:solidFill>
            <a:srgbClr val="A02CA3"/>
          </a:solidFill>
        </p:spPr>
        <p:txBody>
          <a:bodyPr anchor="ctr">
            <a:normAutofit/>
          </a:bodyPr>
          <a:lstStyle/>
          <a:p>
            <a:pPr algn="ctr"/>
            <a:r>
              <a:rPr lang="en-US" sz="2800" b="1" dirty="0">
                <a:solidFill>
                  <a:schemeClr val="bg1"/>
                </a:solidFill>
                <a:latin typeface="Arial" panose="020B0604020202020204" pitchFamily="34" charset="0"/>
                <a:cs typeface="Arial" panose="020B0604020202020204" pitchFamily="34" charset="0"/>
              </a:rPr>
              <a:t>What were important milestones in psychology’s early development?</a:t>
            </a:r>
            <a:endParaRPr lang="en-US" sz="2800" b="1" dirty="0"/>
          </a:p>
        </p:txBody>
      </p:sp>
      <p:sp>
        <p:nvSpPr>
          <p:cNvPr id="4" name="Text Placeholder 3"/>
          <p:cNvSpPr>
            <a:spLocks noGrp="1"/>
          </p:cNvSpPr>
          <p:nvPr>
            <p:ph type="body" sz="quarter" idx="14"/>
          </p:nvPr>
        </p:nvSpPr>
        <p:spPr>
          <a:xfrm>
            <a:off x="5986818" y="2037978"/>
            <a:ext cx="4052532" cy="4353636"/>
          </a:xfrm>
          <a:solidFill>
            <a:srgbClr val="E7D9B1"/>
          </a:solidFill>
          <a:ln w="76200">
            <a:solidFill>
              <a:srgbClr val="A02CA3"/>
            </a:solidFill>
          </a:ln>
        </p:spPr>
        <p:txBody>
          <a:bodyPr>
            <a:normAutofit/>
          </a:bodyPr>
          <a:lstStyle/>
          <a:p>
            <a:pPr marL="342900" indent="-342900" algn="l">
              <a:buFont typeface="Wingdings" panose="05000000000000000000" pitchFamily="2" charset="2"/>
              <a:buChar char="§"/>
            </a:pPr>
            <a:r>
              <a:rPr lang="en-US" sz="2600" dirty="0">
                <a:solidFill>
                  <a:prstClr val="black"/>
                </a:solidFill>
                <a:latin typeface="Arial" panose="020B0604020202020204" pitchFamily="34" charset="0"/>
                <a:cs typeface="Arial" panose="020B0604020202020204" pitchFamily="34" charset="0"/>
              </a:rPr>
              <a:t>established the first psychology lab </a:t>
            </a:r>
          </a:p>
          <a:p>
            <a:pPr marL="342900" indent="-342900" algn="l">
              <a:buFont typeface="Wingdings" panose="05000000000000000000" pitchFamily="2" charset="2"/>
              <a:buChar char="§"/>
            </a:pPr>
            <a:r>
              <a:rPr lang="en-US" sz="2600" dirty="0">
                <a:solidFill>
                  <a:prstClr val="black"/>
                </a:solidFill>
                <a:latin typeface="Arial" panose="020B0604020202020204" pitchFamily="34" charset="0"/>
                <a:cs typeface="Arial" panose="020B0604020202020204" pitchFamily="34" charset="0"/>
              </a:rPr>
              <a:t>wanted to measure the “atoms of the mind”… the fastest mental processes</a:t>
            </a:r>
          </a:p>
          <a:p>
            <a:endParaRPr lang="en-US" dirty="0"/>
          </a:p>
        </p:txBody>
      </p:sp>
      <p:sp>
        <p:nvSpPr>
          <p:cNvPr id="5" name="Text Placeholder 4"/>
          <p:cNvSpPr>
            <a:spLocks noGrp="1"/>
          </p:cNvSpPr>
          <p:nvPr>
            <p:ph type="body" sz="quarter" idx="15"/>
          </p:nvPr>
        </p:nvSpPr>
        <p:spPr>
          <a:xfrm>
            <a:off x="2162939" y="5853633"/>
            <a:ext cx="3117850" cy="669688"/>
          </a:xfrm>
          <a:solidFill>
            <a:srgbClr val="A02CA3"/>
          </a:solidFill>
        </p:spPr>
        <p:txBody>
          <a:bodyPr>
            <a:noAutofit/>
          </a:bodyPr>
          <a:lstStyle/>
          <a:p>
            <a:pPr marL="0" indent="0" algn="ctr">
              <a:buNone/>
            </a:pPr>
            <a:r>
              <a:rPr lang="en-US" sz="1800" b="1" dirty="0">
                <a:solidFill>
                  <a:schemeClr val="bg1"/>
                </a:solidFill>
              </a:rPr>
              <a:t>Wilhelm Wundt </a:t>
            </a:r>
          </a:p>
          <a:p>
            <a:pPr marL="0" indent="0" algn="ctr">
              <a:buNone/>
            </a:pPr>
            <a:r>
              <a:rPr lang="en-US" sz="1800" b="1" dirty="0">
                <a:solidFill>
                  <a:schemeClr val="bg1"/>
                </a:solidFill>
              </a:rPr>
              <a:t>(1832-1920)</a:t>
            </a:r>
          </a:p>
        </p:txBody>
      </p:sp>
      <p:pic>
        <p:nvPicPr>
          <p:cNvPr id="8" name="Picture 7"/>
          <p:cNvPicPr>
            <a:picLocks noChangeAspect="1"/>
          </p:cNvPicPr>
          <p:nvPr/>
        </p:nvPicPr>
        <p:blipFill>
          <a:blip r:embed="rId2"/>
          <a:stretch>
            <a:fillRect/>
          </a:stretch>
        </p:blipFill>
        <p:spPr>
          <a:xfrm>
            <a:off x="2162940" y="2037979"/>
            <a:ext cx="3107561" cy="3782311"/>
          </a:xfrm>
          <a:prstGeom prst="rect">
            <a:avLst/>
          </a:prstGeom>
        </p:spPr>
      </p:pic>
      <p:pic>
        <p:nvPicPr>
          <p:cNvPr id="7" name="Picture 6" descr="decorative">
            <a:extLst>
              <a:ext uri="{FF2B5EF4-FFF2-40B4-BE49-F238E27FC236}">
                <a16:creationId xmlns:a16="http://schemas.microsoft.com/office/drawing/2014/main" id="{6E73AB95-FDCE-4CAF-893E-E0D7497323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3595" y="406071"/>
            <a:ext cx="690861" cy="690861"/>
          </a:xfrm>
          <a:prstGeom prst="rect">
            <a:avLst/>
          </a:prstGeom>
        </p:spPr>
      </p:pic>
    </p:spTree>
    <p:extLst>
      <p:ext uri="{BB962C8B-B14F-4D97-AF65-F5344CB8AC3E}">
        <p14:creationId xmlns:p14="http://schemas.microsoft.com/office/powerpoint/2010/main" val="10925987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3841" y="365127"/>
            <a:ext cx="8101584" cy="1325563"/>
          </a:xfrm>
          <a:solidFill>
            <a:srgbClr val="A02CA3"/>
          </a:solidFill>
        </p:spPr>
        <p:txBody>
          <a:bodyPr>
            <a:normAutofit/>
          </a:bodyPr>
          <a:lstStyle/>
          <a:p>
            <a:pPr algn="ctr"/>
            <a:r>
              <a:rPr lang="en-US" sz="2800" b="1" dirty="0">
                <a:solidFill>
                  <a:schemeClr val="bg1"/>
                </a:solidFill>
                <a:latin typeface="Arial" panose="020B0604020202020204" pitchFamily="34" charset="0"/>
                <a:cs typeface="Arial" panose="020B0604020202020204" pitchFamily="34" charset="0"/>
              </a:rPr>
              <a:t>Wundt’s experimental design question</a:t>
            </a:r>
          </a:p>
        </p:txBody>
      </p:sp>
      <p:sp>
        <p:nvSpPr>
          <p:cNvPr id="3" name="Text Placeholder 2"/>
          <p:cNvSpPr>
            <a:spLocks noGrp="1"/>
          </p:cNvSpPr>
          <p:nvPr>
            <p:ph type="body" idx="1"/>
          </p:nvPr>
        </p:nvSpPr>
        <p:spPr>
          <a:xfrm>
            <a:off x="5349552" y="1795416"/>
            <a:ext cx="4818247" cy="1272267"/>
          </a:xfrm>
          <a:solidFill>
            <a:srgbClr val="E7D9B1"/>
          </a:solidFill>
          <a:ln w="76200">
            <a:solidFill>
              <a:srgbClr val="A02CA3"/>
            </a:solidFill>
          </a:ln>
        </p:spPr>
        <p:txBody>
          <a:bodyPr anchor="ctr">
            <a:normAutofit/>
          </a:bodyPr>
          <a:lstStyle/>
          <a:p>
            <a:pPr algn="ctr">
              <a:lnSpc>
                <a:spcPct val="100000"/>
              </a:lnSpc>
              <a:spcBef>
                <a:spcPts val="0"/>
              </a:spcBef>
            </a:pPr>
            <a:r>
              <a:rPr lang="en-US" sz="2600" dirty="0">
                <a:latin typeface="Arial" panose="020B0604020202020204" pitchFamily="34" charset="0"/>
                <a:cs typeface="Arial" panose="020B0604020202020204" pitchFamily="34" charset="0"/>
              </a:rPr>
              <a:t>What did he test? </a:t>
            </a:r>
          </a:p>
          <a:p>
            <a:pPr algn="ctr">
              <a:lnSpc>
                <a:spcPct val="100000"/>
              </a:lnSpc>
              <a:spcBef>
                <a:spcPts val="0"/>
              </a:spcBef>
            </a:pPr>
            <a:r>
              <a:rPr lang="en-US" sz="2600" dirty="0">
                <a:latin typeface="Arial" panose="020B0604020202020204" pitchFamily="34" charset="0"/>
                <a:cs typeface="Arial" panose="020B0604020202020204" pitchFamily="34" charset="0"/>
              </a:rPr>
              <a:t>What was he curious about?</a:t>
            </a:r>
          </a:p>
        </p:txBody>
      </p:sp>
      <p:sp>
        <p:nvSpPr>
          <p:cNvPr id="4" name="Content Placeholder 3"/>
          <p:cNvSpPr>
            <a:spLocks noGrp="1"/>
          </p:cNvSpPr>
          <p:nvPr>
            <p:ph sz="half" idx="2"/>
          </p:nvPr>
        </p:nvSpPr>
        <p:spPr>
          <a:xfrm>
            <a:off x="5349551" y="3172408"/>
            <a:ext cx="4818247" cy="3433665"/>
          </a:xfrm>
          <a:solidFill>
            <a:srgbClr val="E7D9B1"/>
          </a:solidFill>
          <a:ln w="76200">
            <a:solidFill>
              <a:srgbClr val="A02CA3"/>
            </a:solidFill>
          </a:ln>
        </p:spPr>
        <p:txBody>
          <a:bodyPr>
            <a:noAutofit/>
          </a:bodyPr>
          <a:lstStyle/>
          <a:p>
            <a:pPr marL="0" indent="0" algn="ctr">
              <a:lnSpc>
                <a:spcPct val="100000"/>
              </a:lnSpc>
              <a:spcBef>
                <a:spcPts val="0"/>
              </a:spcBef>
              <a:buNone/>
            </a:pPr>
            <a:r>
              <a:rPr lang="en-US" sz="2400" dirty="0">
                <a:latin typeface="Arial" panose="020B0604020202020204" pitchFamily="34" charset="0"/>
                <a:cs typeface="Arial" panose="020B0604020202020204" pitchFamily="34" charset="0"/>
              </a:rPr>
              <a:t>In two separate trials, subjects were asked to press a </a:t>
            </a:r>
          </a:p>
          <a:p>
            <a:pPr marL="0" indent="0" algn="ctr">
              <a:lnSpc>
                <a:spcPct val="100000"/>
              </a:lnSpc>
              <a:spcBef>
                <a:spcPts val="0"/>
              </a:spcBef>
              <a:buNone/>
            </a:pPr>
            <a:r>
              <a:rPr lang="en-US" sz="2400" dirty="0">
                <a:latin typeface="Arial" panose="020B0604020202020204" pitchFamily="34" charset="0"/>
                <a:cs typeface="Arial" panose="020B0604020202020204" pitchFamily="34" charset="0"/>
              </a:rPr>
              <a:t>telegraph key as soon as…</a:t>
            </a:r>
          </a:p>
          <a:p>
            <a:pPr marL="0" indent="0" algn="ctr">
              <a:lnSpc>
                <a:spcPct val="100000"/>
              </a:lnSpc>
              <a:spcBef>
                <a:spcPts val="0"/>
              </a:spcBef>
              <a:buNone/>
            </a:pPr>
            <a:endParaRPr lang="en-US" sz="2400" dirty="0">
              <a:latin typeface="Arial" panose="020B0604020202020204" pitchFamily="34" charset="0"/>
              <a:cs typeface="Arial" panose="020B0604020202020204" pitchFamily="34" charset="0"/>
            </a:endParaRPr>
          </a:p>
          <a:p>
            <a:pPr>
              <a:lnSpc>
                <a:spcPct val="100000"/>
              </a:lnSpc>
              <a:spcBef>
                <a:spcPts val="0"/>
              </a:spcBef>
              <a:buFont typeface="Wingdings" panose="05000000000000000000" pitchFamily="2" charset="2"/>
              <a:buChar char="§"/>
            </a:pPr>
            <a:r>
              <a:rPr lang="en-US" sz="2400" dirty="0">
                <a:latin typeface="Arial" panose="020B0604020202020204" pitchFamily="34" charset="0"/>
                <a:cs typeface="Arial" panose="020B0604020202020204" pitchFamily="34" charset="0"/>
              </a:rPr>
              <a:t>they</a:t>
            </a:r>
            <a:r>
              <a:rPr lang="en-US" sz="2400" b="1" i="1" dirty="0">
                <a:latin typeface="Arial" panose="020B0604020202020204" pitchFamily="34" charset="0"/>
                <a:cs typeface="Arial" panose="020B0604020202020204" pitchFamily="34" charset="0"/>
              </a:rPr>
              <a:t> heard </a:t>
            </a:r>
            <a:r>
              <a:rPr lang="en-US" sz="2400" dirty="0">
                <a:latin typeface="Arial" panose="020B0604020202020204" pitchFamily="34" charset="0"/>
                <a:cs typeface="Arial" panose="020B0604020202020204" pitchFamily="34" charset="0"/>
              </a:rPr>
              <a:t>the sound of a  ball hitting a platform</a:t>
            </a:r>
          </a:p>
          <a:p>
            <a:pPr>
              <a:lnSpc>
                <a:spcPct val="100000"/>
              </a:lnSpc>
              <a:spcBef>
                <a:spcPts val="0"/>
              </a:spcBef>
              <a:buFont typeface="Wingdings" panose="05000000000000000000" pitchFamily="2" charset="2"/>
              <a:buChar char="§"/>
            </a:pPr>
            <a:r>
              <a:rPr lang="en-US" sz="2400" dirty="0">
                <a:latin typeface="Arial" panose="020B0604020202020204" pitchFamily="34" charset="0"/>
                <a:cs typeface="Arial" panose="020B0604020202020204" pitchFamily="34" charset="0"/>
              </a:rPr>
              <a:t>they were </a:t>
            </a:r>
            <a:r>
              <a:rPr lang="en-US" sz="2400" b="1" i="1" dirty="0">
                <a:latin typeface="Arial" panose="020B0604020202020204" pitchFamily="34" charset="0"/>
                <a:cs typeface="Arial" panose="020B0604020202020204" pitchFamily="34" charset="0"/>
              </a:rPr>
              <a:t>consciously aware </a:t>
            </a:r>
            <a:r>
              <a:rPr lang="en-US" sz="2400" dirty="0">
                <a:latin typeface="Arial" panose="020B0604020202020204" pitchFamily="34" charset="0"/>
                <a:cs typeface="Arial" panose="020B0604020202020204" pitchFamily="34" charset="0"/>
              </a:rPr>
              <a:t>of perceiving the sound</a:t>
            </a:r>
          </a:p>
        </p:txBody>
      </p:sp>
      <p:pic>
        <p:nvPicPr>
          <p:cNvPr id="6" name="Picture 5"/>
          <p:cNvPicPr>
            <a:picLocks noChangeAspect="1"/>
          </p:cNvPicPr>
          <p:nvPr/>
        </p:nvPicPr>
        <p:blipFill>
          <a:blip r:embed="rId2"/>
          <a:stretch>
            <a:fillRect/>
          </a:stretch>
        </p:blipFill>
        <p:spPr>
          <a:xfrm>
            <a:off x="2153842" y="1970412"/>
            <a:ext cx="2638095" cy="4552381"/>
          </a:xfrm>
          <a:prstGeom prst="rect">
            <a:avLst/>
          </a:prstGeom>
        </p:spPr>
      </p:pic>
    </p:spTree>
    <p:extLst>
      <p:ext uri="{BB962C8B-B14F-4D97-AF65-F5344CB8AC3E}">
        <p14:creationId xmlns:p14="http://schemas.microsoft.com/office/powerpoint/2010/main" val="14021649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3841" y="365127"/>
            <a:ext cx="8101584" cy="1325563"/>
          </a:xfrm>
          <a:solidFill>
            <a:srgbClr val="A02CA3"/>
          </a:solidFill>
        </p:spPr>
        <p:txBody>
          <a:bodyPr>
            <a:normAutofit/>
          </a:bodyPr>
          <a:lstStyle/>
          <a:p>
            <a:pPr algn="ctr"/>
            <a:r>
              <a:rPr lang="en-US" sz="2800" b="1" dirty="0">
                <a:solidFill>
                  <a:schemeClr val="bg1"/>
                </a:solidFill>
                <a:latin typeface="Arial" panose="020B0604020202020204" pitchFamily="34" charset="0"/>
                <a:cs typeface="Arial" panose="020B0604020202020204" pitchFamily="34" charset="0"/>
              </a:rPr>
              <a:t>Wundt’s experimental design results</a:t>
            </a:r>
          </a:p>
        </p:txBody>
      </p:sp>
      <p:sp>
        <p:nvSpPr>
          <p:cNvPr id="9" name="Text Placeholder 2"/>
          <p:cNvSpPr>
            <a:spLocks noGrp="1"/>
          </p:cNvSpPr>
          <p:nvPr>
            <p:ph type="body" idx="1"/>
          </p:nvPr>
        </p:nvSpPr>
        <p:spPr>
          <a:xfrm>
            <a:off x="5728139" y="1786758"/>
            <a:ext cx="4527287" cy="1008994"/>
          </a:xfrm>
          <a:solidFill>
            <a:srgbClr val="E7D9B1"/>
          </a:solidFill>
          <a:ln w="76200">
            <a:solidFill>
              <a:srgbClr val="A02CA3"/>
            </a:solidFill>
          </a:ln>
        </p:spPr>
        <p:txBody>
          <a:bodyPr anchor="ctr">
            <a:normAutofit/>
          </a:bodyPr>
          <a:lstStyle/>
          <a:p>
            <a:pPr algn="ctr">
              <a:lnSpc>
                <a:spcPct val="100000"/>
              </a:lnSpc>
              <a:spcBef>
                <a:spcPts val="0"/>
              </a:spcBef>
            </a:pPr>
            <a:r>
              <a:rPr lang="en-US" sz="2600" dirty="0">
                <a:latin typeface="Arial" panose="020B0604020202020204" pitchFamily="34" charset="0"/>
                <a:cs typeface="Arial" panose="020B0604020202020204" pitchFamily="34" charset="0"/>
              </a:rPr>
              <a:t>What did he find? </a:t>
            </a:r>
          </a:p>
          <a:p>
            <a:pPr algn="ctr">
              <a:lnSpc>
                <a:spcPct val="100000"/>
              </a:lnSpc>
              <a:spcBef>
                <a:spcPts val="0"/>
              </a:spcBef>
            </a:pPr>
            <a:r>
              <a:rPr lang="en-US" sz="2600" dirty="0">
                <a:latin typeface="Arial" panose="020B0604020202020204" pitchFamily="34" charset="0"/>
                <a:cs typeface="Arial" panose="020B0604020202020204" pitchFamily="34" charset="0"/>
              </a:rPr>
              <a:t>What were the results?</a:t>
            </a:r>
          </a:p>
        </p:txBody>
      </p:sp>
      <p:sp>
        <p:nvSpPr>
          <p:cNvPr id="8" name="Content Placeholder 3"/>
          <p:cNvSpPr>
            <a:spLocks noGrp="1"/>
          </p:cNvSpPr>
          <p:nvPr>
            <p:ph sz="half" idx="2"/>
          </p:nvPr>
        </p:nvSpPr>
        <p:spPr>
          <a:xfrm>
            <a:off x="5728139" y="2931437"/>
            <a:ext cx="4527287" cy="3684588"/>
          </a:xfrm>
          <a:solidFill>
            <a:srgbClr val="E7D9B1"/>
          </a:solidFill>
          <a:ln w="76200">
            <a:solidFill>
              <a:srgbClr val="A02CA3"/>
            </a:solidFill>
          </a:ln>
        </p:spPr>
        <p:txBody>
          <a:bodyPr>
            <a:noAutofit/>
          </a:bodyPr>
          <a:lstStyle/>
          <a:p>
            <a:pPr>
              <a:lnSpc>
                <a:spcPct val="100000"/>
              </a:lnSpc>
              <a:spcBef>
                <a:spcPts val="0"/>
              </a:spcBef>
              <a:buFont typeface="Wingdings" panose="05000000000000000000" pitchFamily="2" charset="2"/>
              <a:buChar char="§"/>
            </a:pPr>
            <a:r>
              <a:rPr lang="en-US" sz="2400" dirty="0">
                <a:latin typeface="Arial" panose="020B0604020202020204" pitchFamily="34" charset="0"/>
                <a:cs typeface="Arial" panose="020B0604020202020204" pitchFamily="34" charset="0"/>
              </a:rPr>
              <a:t>In the first trial the subjects pressed the button in 1/10</a:t>
            </a:r>
            <a:r>
              <a:rPr lang="en-US" sz="2400" baseline="30000" dirty="0">
                <a:latin typeface="Arial" panose="020B0604020202020204" pitchFamily="34" charset="0"/>
                <a:cs typeface="Arial" panose="020B0604020202020204" pitchFamily="34" charset="0"/>
              </a:rPr>
              <a:t>th</a:t>
            </a:r>
            <a:r>
              <a:rPr lang="en-US" sz="2400" dirty="0">
                <a:latin typeface="Arial" panose="020B0604020202020204" pitchFamily="34" charset="0"/>
                <a:cs typeface="Arial" panose="020B0604020202020204" pitchFamily="34" charset="0"/>
              </a:rPr>
              <a:t> of a second when they</a:t>
            </a:r>
            <a:r>
              <a:rPr lang="en-US" sz="2400" b="1" i="1" dirty="0">
                <a:latin typeface="Arial" panose="020B0604020202020204" pitchFamily="34" charset="0"/>
                <a:cs typeface="Arial" panose="020B0604020202020204" pitchFamily="34" charset="0"/>
              </a:rPr>
              <a:t> heard </a:t>
            </a:r>
            <a:r>
              <a:rPr lang="en-US" sz="2400" dirty="0">
                <a:latin typeface="Arial" panose="020B0604020202020204" pitchFamily="34" charset="0"/>
                <a:cs typeface="Arial" panose="020B0604020202020204" pitchFamily="34" charset="0"/>
              </a:rPr>
              <a:t>the sound of a  ball hitting a platform</a:t>
            </a:r>
          </a:p>
          <a:p>
            <a:pPr>
              <a:lnSpc>
                <a:spcPct val="100000"/>
              </a:lnSpc>
              <a:spcBef>
                <a:spcPts val="0"/>
              </a:spcBef>
              <a:buFont typeface="Wingdings" panose="05000000000000000000" pitchFamily="2" charset="2"/>
              <a:buChar char="§"/>
            </a:pPr>
            <a:r>
              <a:rPr lang="en-US" sz="2400" dirty="0">
                <a:latin typeface="Arial" panose="020B0604020202020204" pitchFamily="34" charset="0"/>
                <a:cs typeface="Arial" panose="020B0604020202020204" pitchFamily="34" charset="0"/>
              </a:rPr>
              <a:t>But it took 2/10</a:t>
            </a:r>
            <a:r>
              <a:rPr lang="en-US" sz="2400" baseline="30000" dirty="0">
                <a:latin typeface="Arial" panose="020B0604020202020204" pitchFamily="34" charset="0"/>
                <a:cs typeface="Arial" panose="020B0604020202020204" pitchFamily="34" charset="0"/>
              </a:rPr>
              <a:t>th</a:t>
            </a:r>
            <a:r>
              <a:rPr lang="en-US" sz="2400" dirty="0">
                <a:latin typeface="Arial" panose="020B0604020202020204" pitchFamily="34" charset="0"/>
                <a:cs typeface="Arial" panose="020B0604020202020204" pitchFamily="34" charset="0"/>
              </a:rPr>
              <a:t> of a second to wait until they were </a:t>
            </a:r>
            <a:r>
              <a:rPr lang="en-US" sz="2400" b="1" i="1" dirty="0">
                <a:latin typeface="Arial" panose="020B0604020202020204" pitchFamily="34" charset="0"/>
                <a:cs typeface="Arial" panose="020B0604020202020204" pitchFamily="34" charset="0"/>
              </a:rPr>
              <a:t>consciously aware </a:t>
            </a:r>
            <a:r>
              <a:rPr lang="en-US" sz="2400" dirty="0">
                <a:latin typeface="Arial" panose="020B0604020202020204" pitchFamily="34" charset="0"/>
                <a:cs typeface="Arial" panose="020B0604020202020204" pitchFamily="34" charset="0"/>
              </a:rPr>
              <a:t>of perceiving the sound</a:t>
            </a:r>
          </a:p>
        </p:txBody>
      </p:sp>
      <p:pic>
        <p:nvPicPr>
          <p:cNvPr id="3" name="Picture 2"/>
          <p:cNvPicPr>
            <a:picLocks noChangeAspect="1"/>
          </p:cNvPicPr>
          <p:nvPr/>
        </p:nvPicPr>
        <p:blipFill>
          <a:blip r:embed="rId2"/>
          <a:stretch>
            <a:fillRect/>
          </a:stretch>
        </p:blipFill>
        <p:spPr>
          <a:xfrm>
            <a:off x="2153841" y="2291255"/>
            <a:ext cx="3317314" cy="3684588"/>
          </a:xfrm>
          <a:prstGeom prst="rect">
            <a:avLst/>
          </a:prstGeom>
        </p:spPr>
      </p:pic>
    </p:spTree>
    <p:extLst>
      <p:ext uri="{BB962C8B-B14F-4D97-AF65-F5344CB8AC3E}">
        <p14:creationId xmlns:p14="http://schemas.microsoft.com/office/powerpoint/2010/main" val="14607003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6"/>
            <a:ext cx="8101584" cy="1325880"/>
          </a:xfrm>
          <a:solidFill>
            <a:srgbClr val="A02CA3"/>
          </a:solidFill>
        </p:spPr>
        <p:txBody>
          <a:bodyPr anchor="ctr">
            <a:normAutofit/>
          </a:bodyPr>
          <a:lstStyle/>
          <a:p>
            <a:pPr algn="ctr"/>
            <a:r>
              <a:rPr lang="en-US" sz="2800" b="1" dirty="0">
                <a:solidFill>
                  <a:schemeClr val="bg1"/>
                </a:solidFill>
                <a:latin typeface="Arial" panose="020B0604020202020204" pitchFamily="34" charset="0"/>
                <a:cs typeface="Arial" panose="020B0604020202020204" pitchFamily="34" charset="0"/>
              </a:rPr>
              <a:t>What were important milestones in psychology’s early development</a:t>
            </a:r>
            <a:r>
              <a:rPr lang="en-US" sz="2800" b="1" dirty="0" smtClean="0">
                <a:solidFill>
                  <a:schemeClr val="bg1"/>
                </a:solidFill>
                <a:latin typeface="Arial" panose="020B0604020202020204" pitchFamily="34" charset="0"/>
                <a:cs typeface="Arial" panose="020B0604020202020204" pitchFamily="34" charset="0"/>
              </a:rPr>
              <a:t>? Cont.</a:t>
            </a:r>
            <a:endParaRPr lang="en-US" sz="2800" b="1" dirty="0"/>
          </a:p>
        </p:txBody>
      </p:sp>
      <p:sp>
        <p:nvSpPr>
          <p:cNvPr id="4" name="Text Placeholder 3"/>
          <p:cNvSpPr>
            <a:spLocks noGrp="1"/>
          </p:cNvSpPr>
          <p:nvPr>
            <p:ph type="body" sz="quarter" idx="14"/>
          </p:nvPr>
        </p:nvSpPr>
        <p:spPr>
          <a:xfrm>
            <a:off x="5986818" y="2037978"/>
            <a:ext cx="4052532" cy="4353636"/>
          </a:xfrm>
          <a:solidFill>
            <a:srgbClr val="E7D9B1"/>
          </a:solidFill>
          <a:ln w="76200">
            <a:solidFill>
              <a:srgbClr val="A02CA3"/>
            </a:solidFill>
          </a:ln>
        </p:spPr>
        <p:txBody>
          <a:bodyPr>
            <a:normAutofit/>
          </a:bodyPr>
          <a:lstStyle/>
          <a:p>
            <a:pPr marL="342900" indent="-342900" algn="l">
              <a:buFont typeface="Wingdings" panose="05000000000000000000" pitchFamily="2" charset="2"/>
              <a:buChar char="§"/>
            </a:pPr>
            <a:r>
              <a:rPr lang="en-US" sz="2600" dirty="0" smtClean="0">
                <a:solidFill>
                  <a:prstClr val="black"/>
                </a:solidFill>
                <a:latin typeface="Arial" panose="020B0604020202020204" pitchFamily="34" charset="0"/>
                <a:cs typeface="Arial" panose="020B0604020202020204" pitchFamily="34" charset="0"/>
              </a:rPr>
              <a:t>Wundt’s American student</a:t>
            </a:r>
            <a:endParaRPr lang="en-US" sz="2600" dirty="0">
              <a:solidFill>
                <a:prstClr val="black"/>
              </a:solidFill>
              <a:latin typeface="Arial" panose="020B0604020202020204" pitchFamily="34" charset="0"/>
              <a:cs typeface="Arial" panose="020B0604020202020204" pitchFamily="34" charset="0"/>
            </a:endParaRPr>
          </a:p>
          <a:p>
            <a:pPr marL="342900" indent="-342900" algn="l">
              <a:buFont typeface="Wingdings" panose="05000000000000000000" pitchFamily="2" charset="2"/>
              <a:buChar char="§"/>
            </a:pPr>
            <a:r>
              <a:rPr lang="en-US" sz="2600" dirty="0" smtClean="0">
                <a:solidFill>
                  <a:prstClr val="black"/>
                </a:solidFill>
                <a:latin typeface="Arial" panose="020B0604020202020204" pitchFamily="34" charset="0"/>
                <a:cs typeface="Arial" panose="020B0604020202020204" pitchFamily="34" charset="0"/>
              </a:rPr>
              <a:t>Went on to establish the first formal US psychology laboratory at Johns Hopkins University</a:t>
            </a:r>
            <a:endParaRPr lang="en-US" sz="2600" dirty="0">
              <a:solidFill>
                <a:prstClr val="black"/>
              </a:solidFill>
              <a:latin typeface="Arial" panose="020B0604020202020204" pitchFamily="34" charset="0"/>
              <a:cs typeface="Arial" panose="020B0604020202020204" pitchFamily="34" charset="0"/>
            </a:endParaRPr>
          </a:p>
          <a:p>
            <a:endParaRPr lang="en-US" dirty="0"/>
          </a:p>
        </p:txBody>
      </p:sp>
      <p:sp>
        <p:nvSpPr>
          <p:cNvPr id="5" name="Text Placeholder 4"/>
          <p:cNvSpPr>
            <a:spLocks noGrp="1"/>
          </p:cNvSpPr>
          <p:nvPr>
            <p:ph type="body" sz="quarter" idx="15"/>
          </p:nvPr>
        </p:nvSpPr>
        <p:spPr>
          <a:xfrm>
            <a:off x="2162939" y="5853633"/>
            <a:ext cx="3117850" cy="669688"/>
          </a:xfrm>
          <a:solidFill>
            <a:srgbClr val="A02CA3"/>
          </a:solidFill>
        </p:spPr>
        <p:txBody>
          <a:bodyPr>
            <a:noAutofit/>
          </a:bodyPr>
          <a:lstStyle/>
          <a:p>
            <a:pPr marL="0" indent="0" algn="ctr">
              <a:buNone/>
            </a:pPr>
            <a:r>
              <a:rPr lang="en-US" sz="1800" b="1" dirty="0" smtClean="0">
                <a:solidFill>
                  <a:schemeClr val="bg1"/>
                </a:solidFill>
              </a:rPr>
              <a:t>G. Stanley Hall</a:t>
            </a:r>
            <a:endParaRPr lang="en-US" sz="1800" b="1" dirty="0">
              <a:solidFill>
                <a:schemeClr val="bg1"/>
              </a:solidFill>
            </a:endParaRPr>
          </a:p>
          <a:p>
            <a:pPr marL="0" indent="0" algn="ctr">
              <a:buNone/>
            </a:pPr>
            <a:endParaRPr lang="en-US" sz="1800" b="1" dirty="0">
              <a:solidFill>
                <a:schemeClr val="bg1"/>
              </a:solidFill>
            </a:endParaRPr>
          </a:p>
        </p:txBody>
      </p:sp>
      <p:pic>
        <p:nvPicPr>
          <p:cNvPr id="7" name="Picture 6" descr="decorative">
            <a:extLst>
              <a:ext uri="{FF2B5EF4-FFF2-40B4-BE49-F238E27FC236}">
                <a16:creationId xmlns:a16="http://schemas.microsoft.com/office/drawing/2014/main" id="{6E73AB95-FDCE-4CAF-893E-E0D7497323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3595" y="406071"/>
            <a:ext cx="690861" cy="690861"/>
          </a:xfrm>
          <a:prstGeom prst="rect">
            <a:avLst/>
          </a:prstGeom>
        </p:spPr>
      </p:pic>
      <p:pic>
        <p:nvPicPr>
          <p:cNvPr id="1028" name="Picture 4" descr="Image result for g stanley h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3595" y="1809380"/>
            <a:ext cx="3087194" cy="3837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030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hidden="1">
            <a:extLst>
              <a:ext uri="{FF2B5EF4-FFF2-40B4-BE49-F238E27FC236}">
                <a16:creationId xmlns:a16="http://schemas.microsoft.com/office/drawing/2014/main" id="{6422C262-66B7-42F9-81E1-8F691A41CCEB}"/>
              </a:ext>
            </a:extLst>
          </p:cNvPr>
          <p:cNvSpPr>
            <a:spLocks noGrp="1"/>
          </p:cNvSpPr>
          <p:nvPr>
            <p:ph type="title"/>
          </p:nvPr>
        </p:nvSpPr>
        <p:spPr>
          <a:xfrm>
            <a:off x="2549224" y="548437"/>
            <a:ext cx="7886700" cy="1325563"/>
          </a:xfrm>
        </p:spPr>
        <p:txBody>
          <a:bodyPr/>
          <a:lstStyle/>
          <a:p>
            <a:r>
              <a:rPr lang="en-US" dirty="0"/>
              <a:t>Module 1: Psychology’s History</a:t>
            </a:r>
          </a:p>
        </p:txBody>
      </p:sp>
      <p:sp>
        <p:nvSpPr>
          <p:cNvPr id="3" name="Text Placeholder 2" descr="Module 1&#10;Psychology's History"/>
          <p:cNvSpPr>
            <a:spLocks noGrp="1" noChangeAspect="1"/>
          </p:cNvSpPr>
          <p:nvPr>
            <p:ph type="body" sz="quarter" idx="4294967295"/>
          </p:nvPr>
        </p:nvSpPr>
        <p:spPr>
          <a:xfrm>
            <a:off x="1721483" y="142044"/>
            <a:ext cx="2102356" cy="6569387"/>
          </a:xfrm>
          <a:solidFill>
            <a:srgbClr val="E7D9B1"/>
          </a:solidFill>
        </p:spPr>
        <p:txBody>
          <a:bodyPr anchor="ctr">
            <a:normAutofit/>
          </a:bodyPr>
          <a:lstStyle/>
          <a:p>
            <a:pPr marL="0" indent="0" algn="ctr">
              <a:buNone/>
            </a:pPr>
            <a:endParaRPr lang="en-US" sz="4400" dirty="0"/>
          </a:p>
          <a:p>
            <a:pPr marL="0" indent="0" algn="ctr">
              <a:buNone/>
            </a:pPr>
            <a:endParaRPr lang="en-US" sz="4400" dirty="0"/>
          </a:p>
          <a:p>
            <a:pPr marL="0" indent="0" algn="ctr">
              <a:buNone/>
            </a:pPr>
            <a:r>
              <a:rPr lang="en-US" sz="4000" dirty="0"/>
              <a:t>Module 1</a:t>
            </a:r>
          </a:p>
          <a:p>
            <a:endParaRPr lang="en-US" sz="2400" dirty="0"/>
          </a:p>
          <a:p>
            <a:endParaRPr lang="en-US" sz="2800" dirty="0"/>
          </a:p>
          <a:p>
            <a:pPr marL="0" indent="0" algn="ctr">
              <a:buNone/>
            </a:pPr>
            <a:r>
              <a:rPr lang="en-US" sz="2400" dirty="0"/>
              <a:t>Psychology’s History</a:t>
            </a:r>
          </a:p>
        </p:txBody>
      </p:sp>
      <p:sp>
        <p:nvSpPr>
          <p:cNvPr id="11" name="Text Placeholder 3"/>
          <p:cNvSpPr>
            <a:spLocks noGrp="1"/>
          </p:cNvSpPr>
          <p:nvPr>
            <p:ph type="body" sz="quarter" idx="4294967295"/>
          </p:nvPr>
        </p:nvSpPr>
        <p:spPr>
          <a:xfrm>
            <a:off x="2161936" y="260732"/>
            <a:ext cx="8274050" cy="1221312"/>
          </a:xfrm>
          <a:solidFill>
            <a:srgbClr val="A02CA3"/>
          </a:solidFill>
        </p:spPr>
        <p:txBody>
          <a:bodyPr anchor="ctr">
            <a:normAutofit/>
          </a:bodyPr>
          <a:lstStyle/>
          <a:p>
            <a:pPr marL="0" indent="0">
              <a:buNone/>
            </a:pPr>
            <a:r>
              <a:rPr lang="en-US" sz="3600" b="1" dirty="0">
                <a:solidFill>
                  <a:schemeClr val="bg1"/>
                </a:solidFill>
              </a:rPr>
              <a:t>Learning Targets</a:t>
            </a:r>
          </a:p>
        </p:txBody>
      </p:sp>
      <p:pic>
        <p:nvPicPr>
          <p:cNvPr id="5" name="Picture 4" descr="decorative">
            <a:extLst>
              <a:ext uri="{FF2B5EF4-FFF2-40B4-BE49-F238E27FC236}">
                <a16:creationId xmlns:a16="http://schemas.microsoft.com/office/drawing/2014/main" id="{0897A891-1CFE-4DB4-9A82-38CB19E44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5142" y="1506614"/>
            <a:ext cx="457200" cy="457200"/>
          </a:xfrm>
          <a:prstGeom prst="rect">
            <a:avLst/>
          </a:prstGeom>
        </p:spPr>
      </p:pic>
      <p:sp>
        <p:nvSpPr>
          <p:cNvPr id="2" name="Rectangle 1"/>
          <p:cNvSpPr/>
          <p:nvPr/>
        </p:nvSpPr>
        <p:spPr>
          <a:xfrm>
            <a:off x="3915143" y="1482045"/>
            <a:ext cx="6635099" cy="769441"/>
          </a:xfrm>
          <a:prstGeom prst="rect">
            <a:avLst/>
          </a:prstGeom>
        </p:spPr>
        <p:txBody>
          <a:bodyPr wrap="square">
            <a:spAutoFit/>
          </a:bodyPr>
          <a:lstStyle/>
          <a:p>
            <a:pPr lvl="1"/>
            <a:r>
              <a:rPr lang="en-US" sz="2400" b="1" dirty="0">
                <a:solidFill>
                  <a:srgbClr val="C00000"/>
                </a:solidFill>
              </a:rPr>
              <a:t>1-1 </a:t>
            </a:r>
            <a:r>
              <a:rPr lang="en-US" sz="2000" dirty="0">
                <a:solidFill>
                  <a:prstClr val="black"/>
                </a:solidFill>
              </a:rPr>
              <a:t>Explain why psychology is a science and why the “rat is always right.”</a:t>
            </a:r>
          </a:p>
        </p:txBody>
      </p:sp>
      <p:pic>
        <p:nvPicPr>
          <p:cNvPr id="6" name="Picture 5" descr="decorative">
            <a:extLst>
              <a:ext uri="{FF2B5EF4-FFF2-40B4-BE49-F238E27FC236}">
                <a16:creationId xmlns:a16="http://schemas.microsoft.com/office/drawing/2014/main" id="{0897A891-1CFE-4DB4-9A82-38CB19E44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9142" y="2195491"/>
            <a:ext cx="457200" cy="457200"/>
          </a:xfrm>
          <a:prstGeom prst="rect">
            <a:avLst/>
          </a:prstGeom>
        </p:spPr>
      </p:pic>
      <p:sp>
        <p:nvSpPr>
          <p:cNvPr id="4" name="Rectangle 3"/>
          <p:cNvSpPr/>
          <p:nvPr/>
        </p:nvSpPr>
        <p:spPr>
          <a:xfrm>
            <a:off x="3929142" y="2160831"/>
            <a:ext cx="6542106" cy="1077218"/>
          </a:xfrm>
          <a:prstGeom prst="rect">
            <a:avLst/>
          </a:prstGeom>
        </p:spPr>
        <p:txBody>
          <a:bodyPr wrap="square">
            <a:spAutoFit/>
          </a:bodyPr>
          <a:lstStyle/>
          <a:p>
            <a:pPr lvl="1">
              <a:buSzPct val="100000"/>
            </a:pPr>
            <a:r>
              <a:rPr lang="en-US" sz="2400" b="1" dirty="0">
                <a:solidFill>
                  <a:srgbClr val="C00000"/>
                </a:solidFill>
              </a:rPr>
              <a:t>1-2</a:t>
            </a:r>
            <a:r>
              <a:rPr lang="en-US" sz="2400" dirty="0">
                <a:solidFill>
                  <a:srgbClr val="FF0000"/>
                </a:solidFill>
              </a:rPr>
              <a:t> </a:t>
            </a:r>
            <a:r>
              <a:rPr lang="en-US" sz="2000" dirty="0">
                <a:solidFill>
                  <a:prstClr val="black"/>
                </a:solidFill>
              </a:rPr>
              <a:t>Describe the three key elements of the scientific attitude and how they support scientific inquiry.</a:t>
            </a:r>
          </a:p>
        </p:txBody>
      </p:sp>
      <p:pic>
        <p:nvPicPr>
          <p:cNvPr id="7" name="Picture 6" descr="decorative">
            <a:extLst>
              <a:ext uri="{FF2B5EF4-FFF2-40B4-BE49-F238E27FC236}">
                <a16:creationId xmlns:a16="http://schemas.microsoft.com/office/drawing/2014/main" id="{0897A891-1CFE-4DB4-9A82-38CB19E44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9142" y="3178432"/>
            <a:ext cx="457200" cy="457200"/>
          </a:xfrm>
          <a:prstGeom prst="rect">
            <a:avLst/>
          </a:prstGeom>
        </p:spPr>
      </p:pic>
      <p:sp>
        <p:nvSpPr>
          <p:cNvPr id="8" name="Rectangle 7"/>
          <p:cNvSpPr/>
          <p:nvPr/>
        </p:nvSpPr>
        <p:spPr>
          <a:xfrm>
            <a:off x="3915142" y="3145862"/>
            <a:ext cx="6644054" cy="769441"/>
          </a:xfrm>
          <a:prstGeom prst="rect">
            <a:avLst/>
          </a:prstGeom>
        </p:spPr>
        <p:txBody>
          <a:bodyPr wrap="square">
            <a:spAutoFit/>
          </a:bodyPr>
          <a:lstStyle/>
          <a:p>
            <a:pPr lvl="1"/>
            <a:r>
              <a:rPr lang="en-US" sz="2400" b="1" dirty="0">
                <a:solidFill>
                  <a:srgbClr val="C00000"/>
                </a:solidFill>
              </a:rPr>
              <a:t>1-3</a:t>
            </a:r>
            <a:r>
              <a:rPr lang="en-US" sz="2400" b="1" dirty="0">
                <a:solidFill>
                  <a:prstClr val="black"/>
                </a:solidFill>
              </a:rPr>
              <a:t> </a:t>
            </a:r>
            <a:r>
              <a:rPr lang="en-US" sz="2000" dirty="0">
                <a:solidFill>
                  <a:prstClr val="black"/>
                </a:solidFill>
              </a:rPr>
              <a:t>Explain how critical thinking feeds a scientific attitude and smarter thinking for everyday life.</a:t>
            </a:r>
          </a:p>
        </p:txBody>
      </p:sp>
      <p:pic>
        <p:nvPicPr>
          <p:cNvPr id="10" name="Picture 9" descr="decorative"/>
          <p:cNvPicPr>
            <a:picLocks noChangeAspect="1"/>
          </p:cNvPicPr>
          <p:nvPr/>
        </p:nvPicPr>
        <p:blipFill>
          <a:blip r:embed="rId3"/>
          <a:stretch>
            <a:fillRect/>
          </a:stretch>
        </p:blipFill>
        <p:spPr>
          <a:xfrm>
            <a:off x="3929102" y="3903805"/>
            <a:ext cx="457240" cy="457240"/>
          </a:xfrm>
          <a:prstGeom prst="rect">
            <a:avLst/>
          </a:prstGeom>
        </p:spPr>
      </p:pic>
      <p:sp>
        <p:nvSpPr>
          <p:cNvPr id="12" name="Rectangle 11"/>
          <p:cNvSpPr/>
          <p:nvPr/>
        </p:nvSpPr>
        <p:spPr>
          <a:xfrm>
            <a:off x="3915143" y="3835539"/>
            <a:ext cx="6667279" cy="1077218"/>
          </a:xfrm>
          <a:prstGeom prst="rect">
            <a:avLst/>
          </a:prstGeom>
        </p:spPr>
        <p:txBody>
          <a:bodyPr wrap="square">
            <a:spAutoFit/>
          </a:bodyPr>
          <a:lstStyle/>
          <a:p>
            <a:pPr lvl="1"/>
            <a:r>
              <a:rPr lang="en-US" sz="2400" b="1" dirty="0">
                <a:solidFill>
                  <a:srgbClr val="C00000"/>
                </a:solidFill>
              </a:rPr>
              <a:t>1-4</a:t>
            </a:r>
            <a:r>
              <a:rPr lang="en-US" sz="2400" b="1" dirty="0">
                <a:solidFill>
                  <a:prstClr val="black"/>
                </a:solidFill>
              </a:rPr>
              <a:t> </a:t>
            </a:r>
            <a:r>
              <a:rPr lang="en-US" sz="2000" dirty="0">
                <a:solidFill>
                  <a:prstClr val="black"/>
                </a:solidFill>
              </a:rPr>
              <a:t>Describe how psychology developed from early understandings of mind and body to the beginnings of modern science.</a:t>
            </a:r>
          </a:p>
        </p:txBody>
      </p:sp>
      <p:pic>
        <p:nvPicPr>
          <p:cNvPr id="15" name="Picture 14" descr="decorative"/>
          <p:cNvPicPr>
            <a:picLocks noChangeAspect="1"/>
          </p:cNvPicPr>
          <p:nvPr/>
        </p:nvPicPr>
        <p:blipFill>
          <a:blip r:embed="rId3"/>
          <a:stretch>
            <a:fillRect/>
          </a:stretch>
        </p:blipFill>
        <p:spPr>
          <a:xfrm>
            <a:off x="3945367" y="4842249"/>
            <a:ext cx="457240" cy="457240"/>
          </a:xfrm>
          <a:prstGeom prst="rect">
            <a:avLst/>
          </a:prstGeom>
        </p:spPr>
      </p:pic>
      <p:sp>
        <p:nvSpPr>
          <p:cNvPr id="13" name="Rectangle 12"/>
          <p:cNvSpPr/>
          <p:nvPr/>
        </p:nvSpPr>
        <p:spPr>
          <a:xfrm>
            <a:off x="3915142" y="4842250"/>
            <a:ext cx="6556106" cy="769441"/>
          </a:xfrm>
          <a:prstGeom prst="rect">
            <a:avLst/>
          </a:prstGeom>
        </p:spPr>
        <p:txBody>
          <a:bodyPr wrap="square">
            <a:spAutoFit/>
          </a:bodyPr>
          <a:lstStyle/>
          <a:p>
            <a:pPr lvl="1"/>
            <a:r>
              <a:rPr lang="en-US" sz="2400" b="1" dirty="0">
                <a:solidFill>
                  <a:srgbClr val="C00000"/>
                </a:solidFill>
              </a:rPr>
              <a:t>1-5</a:t>
            </a:r>
            <a:r>
              <a:rPr lang="en-US" sz="2400" b="1" dirty="0">
                <a:solidFill>
                  <a:prstClr val="black"/>
                </a:solidFill>
              </a:rPr>
              <a:t> </a:t>
            </a:r>
            <a:r>
              <a:rPr lang="en-US" sz="2000" dirty="0">
                <a:solidFill>
                  <a:prstClr val="black"/>
                </a:solidFill>
              </a:rPr>
              <a:t>Explain how critical thinking feeds a scientific attitude and smarter thinking for everyday life.</a:t>
            </a:r>
          </a:p>
        </p:txBody>
      </p:sp>
      <p:pic>
        <p:nvPicPr>
          <p:cNvPr id="16" name="Picture 15" descr="decorative"/>
          <p:cNvPicPr>
            <a:picLocks noChangeAspect="1"/>
          </p:cNvPicPr>
          <p:nvPr/>
        </p:nvPicPr>
        <p:blipFill>
          <a:blip r:embed="rId3"/>
          <a:stretch>
            <a:fillRect/>
          </a:stretch>
        </p:blipFill>
        <p:spPr>
          <a:xfrm>
            <a:off x="3945367" y="5602435"/>
            <a:ext cx="457240" cy="457240"/>
          </a:xfrm>
          <a:prstGeom prst="rect">
            <a:avLst/>
          </a:prstGeom>
        </p:spPr>
      </p:pic>
      <p:sp>
        <p:nvSpPr>
          <p:cNvPr id="14" name="Rectangle 13"/>
          <p:cNvSpPr/>
          <p:nvPr/>
        </p:nvSpPr>
        <p:spPr>
          <a:xfrm>
            <a:off x="3915143" y="5602435"/>
            <a:ext cx="6768324" cy="1077218"/>
          </a:xfrm>
          <a:prstGeom prst="rect">
            <a:avLst/>
          </a:prstGeom>
        </p:spPr>
        <p:txBody>
          <a:bodyPr wrap="square">
            <a:spAutoFit/>
          </a:bodyPr>
          <a:lstStyle/>
          <a:p>
            <a:pPr lvl="1"/>
            <a:r>
              <a:rPr lang="en-US" sz="2400" b="1" dirty="0">
                <a:solidFill>
                  <a:srgbClr val="C00000"/>
                </a:solidFill>
              </a:rPr>
              <a:t>1-6</a:t>
            </a:r>
            <a:r>
              <a:rPr lang="en-US" sz="2400" b="1" dirty="0">
                <a:solidFill>
                  <a:prstClr val="black"/>
                </a:solidFill>
              </a:rPr>
              <a:t> </a:t>
            </a:r>
            <a:r>
              <a:rPr lang="en-US" sz="2000" dirty="0">
                <a:solidFill>
                  <a:prstClr val="black"/>
                </a:solidFill>
              </a:rPr>
              <a:t>Explain how behaviorism, Freudian psychology and humanistic psychology furthered the development of psychological science.</a:t>
            </a:r>
          </a:p>
        </p:txBody>
      </p:sp>
    </p:spTree>
    <p:extLst>
      <p:ext uri="{BB962C8B-B14F-4D97-AF65-F5344CB8AC3E}">
        <p14:creationId xmlns:p14="http://schemas.microsoft.com/office/powerpoint/2010/main" val="42407768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8343" y="365126"/>
            <a:ext cx="8101584" cy="1325880"/>
          </a:xfrm>
          <a:solidFill>
            <a:srgbClr val="A02CA3"/>
          </a:solidFill>
        </p:spPr>
        <p:txBody>
          <a:bodyPr>
            <a:normAutofit/>
          </a:bodyPr>
          <a:lstStyle/>
          <a:p>
            <a:pPr algn="ctr"/>
            <a:r>
              <a:rPr lang="en-US" sz="2800" b="1" dirty="0">
                <a:solidFill>
                  <a:schemeClr val="bg1"/>
                </a:solidFill>
                <a:latin typeface="Arial" panose="020B0604020202020204" pitchFamily="34" charset="0"/>
                <a:cs typeface="Arial" panose="020B0604020202020204" pitchFamily="34" charset="0"/>
              </a:rPr>
              <a:t>What were important milestones in psychology’s early development? Cont.</a:t>
            </a:r>
          </a:p>
        </p:txBody>
      </p:sp>
      <p:sp>
        <p:nvSpPr>
          <p:cNvPr id="4" name="Text Placeholder 3"/>
          <p:cNvSpPr>
            <a:spLocks noGrp="1"/>
          </p:cNvSpPr>
          <p:nvPr>
            <p:ph type="body" sz="quarter" idx="14"/>
          </p:nvPr>
        </p:nvSpPr>
        <p:spPr>
          <a:xfrm>
            <a:off x="5627782" y="2160656"/>
            <a:ext cx="4603490" cy="3740818"/>
          </a:xfrm>
          <a:solidFill>
            <a:srgbClr val="E7D9B1"/>
          </a:solidFill>
          <a:ln w="76200">
            <a:solidFill>
              <a:srgbClr val="A02CA3"/>
            </a:solidFill>
          </a:ln>
        </p:spPr>
        <p:txBody>
          <a:bodyPr/>
          <a:lstStyle/>
          <a:p>
            <a:pPr marL="342900" indent="-342900" algn="l">
              <a:buFont typeface="Wingdings" panose="05000000000000000000" pitchFamily="2" charset="2"/>
              <a:buChar char="§"/>
            </a:pPr>
            <a:r>
              <a:rPr lang="en-US" sz="2600" dirty="0">
                <a:solidFill>
                  <a:prstClr val="black"/>
                </a:solidFill>
                <a:latin typeface="Arial" panose="020B0604020202020204" pitchFamily="34" charset="0"/>
                <a:cs typeface="Arial" panose="020B0604020202020204" pitchFamily="34" charset="0"/>
              </a:rPr>
              <a:t>introduced </a:t>
            </a:r>
            <a:r>
              <a:rPr lang="en-US" sz="2600" b="1" i="1" dirty="0">
                <a:solidFill>
                  <a:prstClr val="black"/>
                </a:solidFill>
                <a:latin typeface="Arial" panose="020B0604020202020204" pitchFamily="34" charset="0"/>
                <a:cs typeface="Arial" panose="020B0604020202020204" pitchFamily="34" charset="0"/>
              </a:rPr>
              <a:t>structuralism </a:t>
            </a:r>
            <a:r>
              <a:rPr lang="en-US" sz="2600" dirty="0">
                <a:solidFill>
                  <a:prstClr val="black"/>
                </a:solidFill>
                <a:latin typeface="Arial" panose="020B0604020202020204" pitchFamily="34" charset="0"/>
                <a:cs typeface="Arial" panose="020B0604020202020204" pitchFamily="34" charset="0"/>
              </a:rPr>
              <a:t>to study the elements of the mind</a:t>
            </a:r>
          </a:p>
          <a:p>
            <a:pPr lvl="0" algn="l"/>
            <a:endParaRPr lang="en-US" sz="2600" dirty="0">
              <a:solidFill>
                <a:prstClr val="black"/>
              </a:solidFill>
              <a:latin typeface="Arial" panose="020B0604020202020204" pitchFamily="34" charset="0"/>
              <a:cs typeface="Arial" panose="020B0604020202020204" pitchFamily="34" charset="0"/>
            </a:endParaRPr>
          </a:p>
          <a:p>
            <a:pPr marL="342900" indent="-342900" algn="l">
              <a:buFont typeface="Wingdings" panose="05000000000000000000" pitchFamily="2" charset="2"/>
              <a:buChar char="§"/>
            </a:pPr>
            <a:r>
              <a:rPr lang="en-US" sz="2600" dirty="0">
                <a:solidFill>
                  <a:prstClr val="black"/>
                </a:solidFill>
                <a:latin typeface="Arial" panose="020B0604020202020204" pitchFamily="34" charset="0"/>
                <a:cs typeface="Arial" panose="020B0604020202020204" pitchFamily="34" charset="0"/>
              </a:rPr>
              <a:t>used </a:t>
            </a:r>
            <a:r>
              <a:rPr lang="en-US" sz="2600" b="1" i="1" dirty="0">
                <a:solidFill>
                  <a:prstClr val="black"/>
                </a:solidFill>
                <a:latin typeface="Arial" panose="020B0604020202020204" pitchFamily="34" charset="0"/>
                <a:cs typeface="Arial" panose="020B0604020202020204" pitchFamily="34" charset="0"/>
              </a:rPr>
              <a:t>introspection</a:t>
            </a:r>
          </a:p>
          <a:p>
            <a:endParaRPr lang="en-US" dirty="0"/>
          </a:p>
        </p:txBody>
      </p:sp>
      <p:sp>
        <p:nvSpPr>
          <p:cNvPr id="6" name="TextBox 5"/>
          <p:cNvSpPr txBox="1"/>
          <p:nvPr/>
        </p:nvSpPr>
        <p:spPr>
          <a:xfrm>
            <a:off x="2152651" y="5986171"/>
            <a:ext cx="2862383" cy="646331"/>
          </a:xfrm>
          <a:prstGeom prst="rect">
            <a:avLst/>
          </a:prstGeom>
          <a:solidFill>
            <a:srgbClr val="A02CA3"/>
          </a:solidFill>
        </p:spPr>
        <p:txBody>
          <a:bodyPr wrap="square" rtlCol="0">
            <a:spAutoFit/>
          </a:bodyPr>
          <a:lstStyle/>
          <a:p>
            <a:pPr algn="ctr"/>
            <a:r>
              <a:rPr lang="en-US" b="1" dirty="0">
                <a:solidFill>
                  <a:prstClr val="white"/>
                </a:solidFill>
              </a:rPr>
              <a:t>Edward Bradford Titchener (1867-1927)</a:t>
            </a:r>
          </a:p>
        </p:txBody>
      </p:sp>
      <p:pic>
        <p:nvPicPr>
          <p:cNvPr id="7" name="Picture Placeholder 6"/>
          <p:cNvPicPr>
            <a:picLocks noGrp="1" noChangeAspect="1"/>
          </p:cNvPicPr>
          <p:nvPr>
            <p:ph type="pic" sz="quarter" idx="13"/>
          </p:nvPr>
        </p:nvPicPr>
        <p:blipFill>
          <a:blip r:embed="rId2"/>
          <a:srcRect l="3485" r="3485"/>
          <a:stretch>
            <a:fillRect/>
          </a:stretch>
        </p:blipFill>
        <p:spPr>
          <a:xfrm>
            <a:off x="2152651" y="2160656"/>
            <a:ext cx="2862383" cy="3740818"/>
          </a:xfrm>
          <a:prstGeom prst="rect">
            <a:avLst/>
          </a:prstGeom>
        </p:spPr>
      </p:pic>
      <p:pic>
        <p:nvPicPr>
          <p:cNvPr id="9" name="Picture 8" descr="decorative">
            <a:extLst>
              <a:ext uri="{FF2B5EF4-FFF2-40B4-BE49-F238E27FC236}">
                <a16:creationId xmlns:a16="http://schemas.microsoft.com/office/drawing/2014/main" id="{C1CF72CD-48C0-48E7-9FD0-F2962ED7AD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5483" y="392423"/>
            <a:ext cx="690861" cy="690861"/>
          </a:xfrm>
          <a:prstGeom prst="rect">
            <a:avLst/>
          </a:prstGeom>
        </p:spPr>
      </p:pic>
    </p:spTree>
    <p:extLst>
      <p:ext uri="{BB962C8B-B14F-4D97-AF65-F5344CB8AC3E}">
        <p14:creationId xmlns:p14="http://schemas.microsoft.com/office/powerpoint/2010/main" val="6569939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hidden="1">
            <a:extLst>
              <a:ext uri="{FF2B5EF4-FFF2-40B4-BE49-F238E27FC236}">
                <a16:creationId xmlns:a16="http://schemas.microsoft.com/office/drawing/2014/main" id="{815030D4-3EB1-496B-8ABE-CCDC8D3C770C}"/>
              </a:ext>
            </a:extLst>
          </p:cNvPr>
          <p:cNvSpPr>
            <a:spLocks noGrp="1"/>
          </p:cNvSpPr>
          <p:nvPr>
            <p:ph type="title"/>
          </p:nvPr>
        </p:nvSpPr>
        <p:spPr/>
        <p:txBody>
          <a:bodyPr/>
          <a:lstStyle/>
          <a:p>
            <a:r>
              <a:rPr lang="en-US" dirty="0">
                <a:solidFill>
                  <a:schemeClr val="bg1"/>
                </a:solidFill>
              </a:rPr>
              <a:t>What is structuralism? What is introspection?</a:t>
            </a:r>
          </a:p>
        </p:txBody>
      </p:sp>
      <p:sp>
        <p:nvSpPr>
          <p:cNvPr id="3" name="Text Placeholder 2"/>
          <p:cNvSpPr>
            <a:spLocks noGrp="1"/>
          </p:cNvSpPr>
          <p:nvPr>
            <p:ph type="body" idx="1"/>
          </p:nvPr>
        </p:nvSpPr>
        <p:spPr>
          <a:xfrm>
            <a:off x="2088528" y="692118"/>
            <a:ext cx="3868340" cy="823912"/>
          </a:xfrm>
          <a:solidFill>
            <a:srgbClr val="A02CA3"/>
          </a:solidFill>
        </p:spPr>
        <p:txBody>
          <a:bodyPr anchor="ctr">
            <a:noAutofit/>
          </a:bodyPr>
          <a:lstStyle/>
          <a:p>
            <a:pPr algn="ctr"/>
            <a:r>
              <a:rPr lang="en-US" sz="2800" dirty="0">
                <a:solidFill>
                  <a:schemeClr val="bg1"/>
                </a:solidFill>
              </a:rPr>
              <a:t>What is structuralism?</a:t>
            </a:r>
          </a:p>
        </p:txBody>
      </p:sp>
      <p:sp>
        <p:nvSpPr>
          <p:cNvPr id="4" name="Content Placeholder 3"/>
          <p:cNvSpPr>
            <a:spLocks noGrp="1"/>
          </p:cNvSpPr>
          <p:nvPr>
            <p:ph sz="half" idx="2"/>
          </p:nvPr>
        </p:nvSpPr>
        <p:spPr>
          <a:xfrm>
            <a:off x="2214465" y="1926578"/>
            <a:ext cx="3592286" cy="3684588"/>
          </a:xfrm>
          <a:solidFill>
            <a:srgbClr val="E7D9B1"/>
          </a:solidFill>
          <a:ln w="76200">
            <a:solidFill>
              <a:srgbClr val="A02CA3"/>
            </a:solidFill>
          </a:ln>
        </p:spPr>
        <p:txBody>
          <a:bodyPr anchor="ctr"/>
          <a:lstStyle/>
          <a:p>
            <a:pPr marL="0" indent="0" algn="ctr">
              <a:buNone/>
            </a:pPr>
            <a:r>
              <a:rPr lang="en-US" sz="2400" dirty="0"/>
              <a:t>Early school focused on identifying the elements of thought and mind (structures) the way early chemists developed the periodic table to classify elements.</a:t>
            </a:r>
          </a:p>
          <a:p>
            <a:endParaRPr lang="en-US" dirty="0"/>
          </a:p>
        </p:txBody>
      </p:sp>
      <p:sp>
        <p:nvSpPr>
          <p:cNvPr id="5" name="Text Placeholder 4"/>
          <p:cNvSpPr>
            <a:spLocks noGrp="1"/>
          </p:cNvSpPr>
          <p:nvPr>
            <p:ph type="body" sz="quarter" idx="3"/>
          </p:nvPr>
        </p:nvSpPr>
        <p:spPr>
          <a:xfrm>
            <a:off x="6291944" y="692118"/>
            <a:ext cx="3860565" cy="823912"/>
          </a:xfrm>
          <a:solidFill>
            <a:srgbClr val="A02CA3"/>
          </a:solidFill>
        </p:spPr>
        <p:txBody>
          <a:bodyPr anchor="ctr">
            <a:noAutofit/>
          </a:bodyPr>
          <a:lstStyle/>
          <a:p>
            <a:pPr algn="ctr"/>
            <a:r>
              <a:rPr lang="en-US" sz="2800" dirty="0">
                <a:solidFill>
                  <a:schemeClr val="bg1"/>
                </a:solidFill>
              </a:rPr>
              <a:t>What is introspection?</a:t>
            </a:r>
          </a:p>
        </p:txBody>
      </p:sp>
      <p:sp>
        <p:nvSpPr>
          <p:cNvPr id="6" name="Content Placeholder 5"/>
          <p:cNvSpPr>
            <a:spLocks noGrp="1"/>
          </p:cNvSpPr>
          <p:nvPr>
            <p:ph sz="quarter" idx="4"/>
          </p:nvPr>
        </p:nvSpPr>
        <p:spPr>
          <a:xfrm>
            <a:off x="6487886" y="1926578"/>
            <a:ext cx="3536302" cy="3684588"/>
          </a:xfrm>
          <a:solidFill>
            <a:srgbClr val="E7D9B1"/>
          </a:solidFill>
          <a:ln w="76200">
            <a:solidFill>
              <a:srgbClr val="A02CA3"/>
            </a:solidFill>
          </a:ln>
        </p:spPr>
        <p:txBody>
          <a:bodyPr anchor="ctr"/>
          <a:lstStyle/>
          <a:p>
            <a:pPr marL="0" indent="0" algn="ctr">
              <a:buNone/>
            </a:pPr>
            <a:r>
              <a:rPr lang="en-US" sz="2400" dirty="0"/>
              <a:t>The process of looking inward to directly observe one’s own psychological processes.</a:t>
            </a:r>
          </a:p>
          <a:p>
            <a:endParaRPr lang="en-US" dirty="0"/>
          </a:p>
        </p:txBody>
      </p:sp>
    </p:spTree>
    <p:extLst>
      <p:ext uri="{BB962C8B-B14F-4D97-AF65-F5344CB8AC3E}">
        <p14:creationId xmlns:p14="http://schemas.microsoft.com/office/powerpoint/2010/main" val="9455864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itle 1" descr="try it"/>
          <p:cNvSpPr txBox="1">
            <a:spLocks/>
          </p:cNvSpPr>
          <p:nvPr/>
        </p:nvSpPr>
        <p:spPr>
          <a:xfrm>
            <a:off x="1524002" y="26903"/>
            <a:ext cx="9143999" cy="1094323"/>
          </a:xfrm>
          <a:prstGeom prst="rect">
            <a:avLst/>
          </a:prstGeom>
          <a:blipFill dpi="0" rotWithShape="1">
            <a:blip r:embed="rId2">
              <a:alphaModFix amt="79000"/>
            </a:blip>
            <a:srcRect/>
            <a:tile tx="0" ty="0" sx="20000" sy="14000" flip="none" algn="t"/>
          </a:blip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5400" b="1" dirty="0">
                <a:solidFill>
                  <a:prstClr val="black"/>
                </a:solidFill>
                <a:cs typeface="Arial" panose="020B0604020202020204" pitchFamily="34" charset="0"/>
              </a:rPr>
              <a:t>TRY IT</a:t>
            </a:r>
          </a:p>
        </p:txBody>
      </p:sp>
      <p:sp>
        <p:nvSpPr>
          <p:cNvPr id="2" name="Title 1"/>
          <p:cNvSpPr>
            <a:spLocks noGrp="1"/>
          </p:cNvSpPr>
          <p:nvPr>
            <p:ph type="title"/>
          </p:nvPr>
        </p:nvSpPr>
        <p:spPr>
          <a:xfrm>
            <a:off x="2152649" y="1288345"/>
            <a:ext cx="7886700" cy="852489"/>
          </a:xfrm>
          <a:solidFill>
            <a:srgbClr val="D4E5F4"/>
          </a:solidFill>
          <a:ln w="38100">
            <a:solidFill>
              <a:schemeClr val="tx1"/>
            </a:solidFill>
          </a:ln>
        </p:spPr>
        <p:txBody>
          <a:bodyPr>
            <a:normAutofit/>
          </a:bodyPr>
          <a:lstStyle/>
          <a:p>
            <a:pPr algn="ctr"/>
            <a:r>
              <a:rPr lang="en-US" sz="2800" b="1" dirty="0"/>
              <a:t>Describe what you sense when you…</a:t>
            </a:r>
          </a:p>
        </p:txBody>
      </p:sp>
      <p:sp>
        <p:nvSpPr>
          <p:cNvPr id="6" name="Text Placeholder 5"/>
          <p:cNvSpPr>
            <a:spLocks noGrp="1"/>
          </p:cNvSpPr>
          <p:nvPr>
            <p:ph type="body" sz="quarter" idx="16"/>
          </p:nvPr>
        </p:nvSpPr>
        <p:spPr>
          <a:xfrm>
            <a:off x="2955924" y="2365887"/>
            <a:ext cx="6280150" cy="1244600"/>
          </a:xfrm>
          <a:solidFill>
            <a:srgbClr val="E7D9B1"/>
          </a:solidFill>
          <a:ln w="76200">
            <a:solidFill>
              <a:srgbClr val="D1EAF7"/>
            </a:solidFill>
          </a:ln>
        </p:spPr>
        <p:txBody>
          <a:bodyPr anchor="ctr">
            <a:normAutofit/>
          </a:bodyPr>
          <a:lstStyle/>
          <a:p>
            <a:r>
              <a:rPr lang="en-US" sz="2600" dirty="0">
                <a:latin typeface="Arial" panose="020B0604020202020204" pitchFamily="34" charset="0"/>
                <a:cs typeface="Arial" panose="020B0604020202020204" pitchFamily="34" charset="0"/>
              </a:rPr>
              <a:t>Chew a piece of spearmint gum.</a:t>
            </a:r>
          </a:p>
        </p:txBody>
      </p:sp>
      <p:sp>
        <p:nvSpPr>
          <p:cNvPr id="7" name="Text Placeholder 6"/>
          <p:cNvSpPr>
            <a:spLocks noGrp="1"/>
          </p:cNvSpPr>
          <p:nvPr>
            <p:ph type="body" sz="quarter" idx="17"/>
          </p:nvPr>
        </p:nvSpPr>
        <p:spPr>
          <a:xfrm>
            <a:off x="2955924" y="3804509"/>
            <a:ext cx="6280150" cy="1244600"/>
          </a:xfrm>
          <a:solidFill>
            <a:srgbClr val="E7D9B1"/>
          </a:solidFill>
          <a:ln w="76200">
            <a:solidFill>
              <a:srgbClr val="D1EAF7"/>
            </a:solidFill>
          </a:ln>
        </p:spPr>
        <p:txBody>
          <a:bodyPr anchor="ctr">
            <a:normAutofit/>
          </a:bodyPr>
          <a:lstStyle/>
          <a:p>
            <a:r>
              <a:rPr lang="en-US" sz="2600" dirty="0">
                <a:latin typeface="Arial" panose="020B0604020202020204" pitchFamily="34" charset="0"/>
                <a:cs typeface="Arial" panose="020B0604020202020204" pitchFamily="34" charset="0"/>
              </a:rPr>
              <a:t>Smell the fries cooking in the cafeteria.</a:t>
            </a:r>
          </a:p>
        </p:txBody>
      </p:sp>
      <p:sp>
        <p:nvSpPr>
          <p:cNvPr id="8" name="Text Placeholder 7"/>
          <p:cNvSpPr>
            <a:spLocks noGrp="1"/>
          </p:cNvSpPr>
          <p:nvPr>
            <p:ph type="body" sz="quarter" idx="18"/>
          </p:nvPr>
        </p:nvSpPr>
        <p:spPr>
          <a:xfrm>
            <a:off x="2955924" y="5243131"/>
            <a:ext cx="6280150" cy="1244600"/>
          </a:xfrm>
          <a:solidFill>
            <a:srgbClr val="E7D9B1"/>
          </a:solidFill>
          <a:ln w="76200">
            <a:solidFill>
              <a:srgbClr val="D1EAF7"/>
            </a:solidFill>
          </a:ln>
        </p:spPr>
        <p:txBody>
          <a:bodyPr anchor="ctr">
            <a:normAutofit/>
          </a:bodyPr>
          <a:lstStyle/>
          <a:p>
            <a:r>
              <a:rPr lang="en-US" sz="2600" dirty="0">
                <a:latin typeface="Arial" panose="020B0604020202020204" pitchFamily="34" charset="0"/>
                <a:cs typeface="Arial" panose="020B0604020202020204" pitchFamily="34" charset="0"/>
              </a:rPr>
              <a:t>Sit in the chair at your desk.</a:t>
            </a:r>
          </a:p>
        </p:txBody>
      </p:sp>
    </p:spTree>
    <p:extLst>
      <p:ext uri="{BB962C8B-B14F-4D97-AF65-F5344CB8AC3E}">
        <p14:creationId xmlns:p14="http://schemas.microsoft.com/office/powerpoint/2010/main" val="4980524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08BED432-1932-4E69-98EA-410F8CFC1C00}"/>
              </a:ext>
            </a:extLst>
          </p:cNvPr>
          <p:cNvSpPr>
            <a:spLocks noGrp="1"/>
          </p:cNvSpPr>
          <p:nvPr>
            <p:ph type="title"/>
          </p:nvPr>
        </p:nvSpPr>
        <p:spPr>
          <a:xfrm>
            <a:off x="2153841" y="457200"/>
            <a:ext cx="7711726" cy="530226"/>
          </a:xfrm>
        </p:spPr>
        <p:txBody>
          <a:bodyPr/>
          <a:lstStyle/>
          <a:p>
            <a:r>
              <a:rPr lang="en-US" dirty="0">
                <a:solidFill>
                  <a:schemeClr val="bg1"/>
                </a:solidFill>
              </a:rPr>
              <a:t>1. What Would You Answer?</a:t>
            </a:r>
          </a:p>
        </p:txBody>
      </p:sp>
      <p:sp>
        <p:nvSpPr>
          <p:cNvPr id="9" name="Title 1"/>
          <p:cNvSpPr txBox="1">
            <a:spLocks/>
          </p:cNvSpPr>
          <p:nvPr/>
        </p:nvSpPr>
        <p:spPr>
          <a:xfrm>
            <a:off x="1861465" y="138224"/>
            <a:ext cx="8320217" cy="1127803"/>
          </a:xfrm>
          <a:prstGeom prst="rect">
            <a:avLst/>
          </a:prstGeom>
          <a:solidFill>
            <a:srgbClr val="D4E5F4"/>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2400" kern="1200">
                <a:solidFill>
                  <a:schemeClr val="tx1"/>
                </a:solidFill>
                <a:latin typeface="+mj-lt"/>
                <a:ea typeface="+mj-ea"/>
                <a:cs typeface="+mj-cs"/>
              </a:defRPr>
            </a:lvl1pPr>
          </a:lstStyle>
          <a:p>
            <a:pPr algn="ctr"/>
            <a:r>
              <a:rPr lang="en-US" sz="2800" b="1" dirty="0">
                <a:solidFill>
                  <a:prstClr val="black"/>
                </a:solidFill>
                <a:cs typeface="Arial" panose="020B0604020202020204" pitchFamily="34" charset="0"/>
              </a:rPr>
              <a:t>1. What Would You Answer?</a:t>
            </a:r>
          </a:p>
        </p:txBody>
      </p:sp>
      <p:sp>
        <p:nvSpPr>
          <p:cNvPr id="8" name="Content Placeholder 7"/>
          <p:cNvSpPr>
            <a:spLocks noGrp="1"/>
          </p:cNvSpPr>
          <p:nvPr>
            <p:ph idx="1"/>
          </p:nvPr>
        </p:nvSpPr>
        <p:spPr>
          <a:xfrm>
            <a:off x="1861465" y="1642189"/>
            <a:ext cx="8320217" cy="4218863"/>
          </a:xfrm>
          <a:solidFill>
            <a:srgbClr val="E7D9B1"/>
          </a:solidFill>
          <a:ln w="76200">
            <a:solidFill>
              <a:srgbClr val="D4E5F4"/>
            </a:solidFill>
          </a:ln>
        </p:spPr>
        <p:txBody>
          <a:bodyPr anchor="ctr"/>
          <a:lstStyle/>
          <a:p>
            <a:pPr marL="0" indent="0" algn="ctr">
              <a:buNone/>
            </a:pPr>
            <a:r>
              <a:rPr lang="en-US" b="1" dirty="0"/>
              <a:t>Self-reflective introspection about the elements of experience best describes a technique used by which school of thought in psychology?</a:t>
            </a:r>
          </a:p>
          <a:p>
            <a:endParaRPr lang="en-US" dirty="0"/>
          </a:p>
          <a:p>
            <a:pPr marL="457200" indent="-457200">
              <a:buFont typeface="+mj-lt"/>
              <a:buAutoNum type="alphaUcPeriod"/>
            </a:pPr>
            <a:r>
              <a:rPr lang="en-US" dirty="0"/>
              <a:t>functionalists</a:t>
            </a:r>
          </a:p>
          <a:p>
            <a:pPr marL="457200" indent="-457200">
              <a:buFont typeface="+mj-lt"/>
              <a:buAutoNum type="alphaUcPeriod"/>
            </a:pPr>
            <a:r>
              <a:rPr lang="en-US" dirty="0"/>
              <a:t>empiricists</a:t>
            </a:r>
          </a:p>
          <a:p>
            <a:pPr marL="457200" indent="-457200">
              <a:buFont typeface="+mj-lt"/>
              <a:buAutoNum type="alphaUcPeriod"/>
            </a:pPr>
            <a:r>
              <a:rPr lang="en-US" dirty="0"/>
              <a:t>structuralists</a:t>
            </a:r>
          </a:p>
          <a:p>
            <a:pPr marL="457200" indent="-457200">
              <a:buFont typeface="+mj-lt"/>
              <a:buAutoNum type="alphaUcPeriod"/>
            </a:pPr>
            <a:r>
              <a:rPr lang="en-US" dirty="0"/>
              <a:t>behaviorists</a:t>
            </a:r>
          </a:p>
          <a:p>
            <a:pPr marL="457200" indent="-457200">
              <a:buFont typeface="+mj-lt"/>
              <a:buAutoNum type="alphaUcPeriod"/>
            </a:pPr>
            <a:r>
              <a:rPr lang="en-US" dirty="0"/>
              <a:t>humanists</a:t>
            </a:r>
          </a:p>
        </p:txBody>
      </p:sp>
    </p:spTree>
    <p:extLst>
      <p:ext uri="{BB962C8B-B14F-4D97-AF65-F5344CB8AC3E}">
        <p14:creationId xmlns:p14="http://schemas.microsoft.com/office/powerpoint/2010/main" val="12700192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48" y="365126"/>
            <a:ext cx="8101584" cy="1325880"/>
          </a:xfrm>
          <a:solidFill>
            <a:srgbClr val="A02CA3"/>
          </a:solidFill>
        </p:spPr>
        <p:txBody>
          <a:bodyPr>
            <a:normAutofit/>
          </a:bodyPr>
          <a:lstStyle/>
          <a:p>
            <a:pPr algn="ctr"/>
            <a:r>
              <a:rPr lang="en-US" sz="2800" b="1" dirty="0">
                <a:solidFill>
                  <a:schemeClr val="bg1"/>
                </a:solidFill>
                <a:latin typeface="Arial" panose="020B0604020202020204" pitchFamily="34" charset="0"/>
                <a:cs typeface="Arial" panose="020B0604020202020204" pitchFamily="34" charset="0"/>
              </a:rPr>
              <a:t>What were other important milestones </a:t>
            </a:r>
            <a:br>
              <a:rPr lang="en-US" sz="2800" b="1" dirty="0">
                <a:solidFill>
                  <a:schemeClr val="bg1"/>
                </a:solidFill>
                <a:latin typeface="Arial" panose="020B0604020202020204" pitchFamily="34" charset="0"/>
                <a:cs typeface="Arial" panose="020B0604020202020204" pitchFamily="34" charset="0"/>
              </a:rPr>
            </a:br>
            <a:r>
              <a:rPr lang="en-US" sz="2800" b="1" dirty="0">
                <a:solidFill>
                  <a:schemeClr val="bg1"/>
                </a:solidFill>
                <a:latin typeface="Arial" panose="020B0604020202020204" pitchFamily="34" charset="0"/>
                <a:cs typeface="Arial" panose="020B0604020202020204" pitchFamily="34" charset="0"/>
              </a:rPr>
              <a:t>in psychology’s early development?</a:t>
            </a:r>
          </a:p>
        </p:txBody>
      </p:sp>
      <p:sp>
        <p:nvSpPr>
          <p:cNvPr id="4" name="Text Placeholder 3"/>
          <p:cNvSpPr>
            <a:spLocks noGrp="1"/>
          </p:cNvSpPr>
          <p:nvPr>
            <p:ph type="body" sz="quarter" idx="14"/>
          </p:nvPr>
        </p:nvSpPr>
        <p:spPr>
          <a:xfrm>
            <a:off x="6134066" y="2301767"/>
            <a:ext cx="4120166" cy="3451889"/>
          </a:xfrm>
          <a:solidFill>
            <a:srgbClr val="E7D9B1"/>
          </a:solidFill>
          <a:ln w="76200">
            <a:solidFill>
              <a:srgbClr val="A02CA3"/>
            </a:solidFill>
          </a:ln>
        </p:spPr>
        <p:txBody>
          <a:bodyPr>
            <a:normAutofit/>
          </a:bodyPr>
          <a:lstStyle/>
          <a:p>
            <a:pPr marL="457200" indent="-457200" algn="l">
              <a:buFont typeface="Wingdings" panose="05000000000000000000" pitchFamily="2" charset="2"/>
              <a:buChar char="§"/>
            </a:pPr>
            <a:r>
              <a:rPr lang="en-US" sz="2600" dirty="0">
                <a:solidFill>
                  <a:prstClr val="black"/>
                </a:solidFill>
                <a:latin typeface="Arial" panose="020B0604020202020204" pitchFamily="34" charset="0"/>
                <a:cs typeface="Arial" panose="020B0604020202020204" pitchFamily="34" charset="0"/>
              </a:rPr>
              <a:t>natural selection of mental and physical traits</a:t>
            </a:r>
          </a:p>
          <a:p>
            <a:pPr marL="457200" indent="-457200" algn="l">
              <a:buFont typeface="Wingdings" panose="05000000000000000000" pitchFamily="2" charset="2"/>
              <a:buChar char="§"/>
            </a:pPr>
            <a:r>
              <a:rPr lang="en-US" sz="2600" dirty="0">
                <a:solidFill>
                  <a:prstClr val="black"/>
                </a:solidFill>
                <a:latin typeface="Arial" panose="020B0604020202020204" pitchFamily="34" charset="0"/>
                <a:cs typeface="Arial" panose="020B0604020202020204" pitchFamily="34" charset="0"/>
              </a:rPr>
              <a:t>adaptive evolution</a:t>
            </a:r>
          </a:p>
          <a:p>
            <a:pPr marL="457200" indent="-457200" algn="l">
              <a:buFont typeface="Wingdings" panose="05000000000000000000" pitchFamily="2" charset="2"/>
              <a:buChar char="§"/>
            </a:pPr>
            <a:r>
              <a:rPr lang="en-US" sz="2600" dirty="0">
                <a:solidFill>
                  <a:prstClr val="black"/>
                </a:solidFill>
                <a:latin typeface="Arial" panose="020B0604020202020204" pitchFamily="34" charset="0"/>
                <a:cs typeface="Arial" panose="020B0604020202020204" pitchFamily="34" charset="0"/>
              </a:rPr>
              <a:t>influenced William James</a:t>
            </a:r>
          </a:p>
        </p:txBody>
      </p:sp>
      <p:sp>
        <p:nvSpPr>
          <p:cNvPr id="6" name="TextBox 5"/>
          <p:cNvSpPr txBox="1"/>
          <p:nvPr/>
        </p:nvSpPr>
        <p:spPr>
          <a:xfrm>
            <a:off x="2152649" y="5902317"/>
            <a:ext cx="3288258" cy="646331"/>
          </a:xfrm>
          <a:prstGeom prst="rect">
            <a:avLst/>
          </a:prstGeom>
          <a:solidFill>
            <a:srgbClr val="A02CA3"/>
          </a:solidFill>
        </p:spPr>
        <p:txBody>
          <a:bodyPr wrap="square" rtlCol="0">
            <a:spAutoFit/>
          </a:bodyPr>
          <a:lstStyle/>
          <a:p>
            <a:pPr algn="ctr"/>
            <a:r>
              <a:rPr lang="en-US" b="1" dirty="0">
                <a:solidFill>
                  <a:prstClr val="white"/>
                </a:solidFill>
              </a:rPr>
              <a:t>Charles Darwin </a:t>
            </a:r>
          </a:p>
          <a:p>
            <a:pPr algn="ctr"/>
            <a:r>
              <a:rPr lang="en-US" b="1" dirty="0">
                <a:solidFill>
                  <a:prstClr val="white"/>
                </a:solidFill>
              </a:rPr>
              <a:t>(1809-1882)</a:t>
            </a:r>
          </a:p>
        </p:txBody>
      </p:sp>
      <p:pic>
        <p:nvPicPr>
          <p:cNvPr id="7" name="Picture Placeholder 6">
            <a:extLst>
              <a:ext uri="{FF2B5EF4-FFF2-40B4-BE49-F238E27FC236}">
                <a16:creationId xmlns:a16="http://schemas.microsoft.com/office/drawing/2014/main" id="{F2FB9A1C-11C6-4086-8E64-AC87C5292165}"/>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t="9125" b="1137"/>
          <a:stretch/>
        </p:blipFill>
        <p:spPr>
          <a:xfrm>
            <a:off x="2152649" y="1807539"/>
            <a:ext cx="3288258" cy="3946117"/>
          </a:xfrm>
          <a:prstGeom prst="rect">
            <a:avLst/>
          </a:prstGeom>
        </p:spPr>
      </p:pic>
      <p:pic>
        <p:nvPicPr>
          <p:cNvPr id="9" name="Picture 8" descr="decorative">
            <a:extLst>
              <a:ext uri="{FF2B5EF4-FFF2-40B4-BE49-F238E27FC236}">
                <a16:creationId xmlns:a16="http://schemas.microsoft.com/office/drawing/2014/main" id="{2656A9D1-64BF-4CC6-8392-1BB19E82B5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239" y="409004"/>
            <a:ext cx="690861" cy="690861"/>
          </a:xfrm>
          <a:prstGeom prst="rect">
            <a:avLst/>
          </a:prstGeom>
        </p:spPr>
      </p:pic>
    </p:spTree>
    <p:extLst>
      <p:ext uri="{BB962C8B-B14F-4D97-AF65-F5344CB8AC3E}">
        <p14:creationId xmlns:p14="http://schemas.microsoft.com/office/powerpoint/2010/main" val="15916641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6"/>
            <a:ext cx="8101584" cy="1325880"/>
          </a:xfrm>
          <a:solidFill>
            <a:srgbClr val="A02CA3"/>
          </a:solidFill>
        </p:spPr>
        <p:txBody>
          <a:bodyPr>
            <a:normAutofit/>
          </a:bodyPr>
          <a:lstStyle/>
          <a:p>
            <a:pPr algn="ctr"/>
            <a:r>
              <a:rPr lang="en-US" sz="2800" b="1" dirty="0">
                <a:solidFill>
                  <a:schemeClr val="bg1"/>
                </a:solidFill>
                <a:latin typeface="Arial" panose="020B0604020202020204" pitchFamily="34" charset="0"/>
                <a:cs typeface="Arial" panose="020B0604020202020204" pitchFamily="34" charset="0"/>
              </a:rPr>
              <a:t>What were some important milestones </a:t>
            </a:r>
            <a:br>
              <a:rPr lang="en-US" sz="2800" b="1" dirty="0">
                <a:solidFill>
                  <a:schemeClr val="bg1"/>
                </a:solidFill>
                <a:latin typeface="Arial" panose="020B0604020202020204" pitchFamily="34" charset="0"/>
                <a:cs typeface="Arial" panose="020B0604020202020204" pitchFamily="34" charset="0"/>
              </a:rPr>
            </a:br>
            <a:r>
              <a:rPr lang="en-US" sz="2800" b="1" dirty="0">
                <a:solidFill>
                  <a:schemeClr val="bg1"/>
                </a:solidFill>
                <a:latin typeface="Arial" panose="020B0604020202020204" pitchFamily="34" charset="0"/>
                <a:cs typeface="Arial" panose="020B0604020202020204" pitchFamily="34" charset="0"/>
              </a:rPr>
              <a:t>in psychology’s early development?</a:t>
            </a:r>
          </a:p>
        </p:txBody>
      </p:sp>
      <p:sp>
        <p:nvSpPr>
          <p:cNvPr id="4" name="Text Placeholder 3"/>
          <p:cNvSpPr>
            <a:spLocks noGrp="1"/>
          </p:cNvSpPr>
          <p:nvPr>
            <p:ph type="body" sz="quarter" idx="14"/>
          </p:nvPr>
        </p:nvSpPr>
        <p:spPr>
          <a:xfrm>
            <a:off x="6517739" y="1762665"/>
            <a:ext cx="3337103" cy="4455571"/>
          </a:xfrm>
          <a:solidFill>
            <a:srgbClr val="E7D9B1"/>
          </a:solidFill>
          <a:ln w="76200">
            <a:solidFill>
              <a:srgbClr val="A02CA3"/>
            </a:solidFill>
          </a:ln>
        </p:spPr>
        <p:txBody>
          <a:bodyPr>
            <a:normAutofit/>
          </a:bodyPr>
          <a:lstStyle/>
          <a:p>
            <a:pPr algn="l"/>
            <a:endParaRPr lang="en-US" sz="1700" dirty="0">
              <a:solidFill>
                <a:prstClr val="black"/>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
            </a:pPr>
            <a:r>
              <a:rPr lang="en-US" sz="3000" dirty="0">
                <a:solidFill>
                  <a:prstClr val="black"/>
                </a:solidFill>
                <a:latin typeface="Arial" panose="020B0604020202020204" pitchFamily="34" charset="0"/>
                <a:cs typeface="Arial" panose="020B0604020202020204" pitchFamily="34" charset="0"/>
              </a:rPr>
              <a:t>introduced </a:t>
            </a:r>
            <a:r>
              <a:rPr lang="en-US" sz="3000" b="1" i="1" dirty="0">
                <a:solidFill>
                  <a:prstClr val="black"/>
                </a:solidFill>
                <a:latin typeface="Arial" panose="020B0604020202020204" pitchFamily="34" charset="0"/>
                <a:cs typeface="Arial" panose="020B0604020202020204" pitchFamily="34" charset="0"/>
              </a:rPr>
              <a:t>functionalism </a:t>
            </a:r>
          </a:p>
          <a:p>
            <a:pPr algn="l"/>
            <a:endParaRPr lang="en-US" sz="3000" b="1" i="1" dirty="0">
              <a:solidFill>
                <a:prstClr val="black"/>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
            </a:pPr>
            <a:r>
              <a:rPr lang="en-US" sz="3000" i="1" dirty="0">
                <a:solidFill>
                  <a:prstClr val="black"/>
                </a:solidFill>
                <a:latin typeface="Arial" panose="020B0604020202020204" pitchFamily="34" charset="0"/>
                <a:cs typeface="Arial" panose="020B0604020202020204" pitchFamily="34" charset="0"/>
              </a:rPr>
              <a:t>Principles of Psychology</a:t>
            </a:r>
            <a:endParaRPr lang="en-US" dirty="0"/>
          </a:p>
        </p:txBody>
      </p:sp>
      <p:sp>
        <p:nvSpPr>
          <p:cNvPr id="6" name="TextBox 5"/>
          <p:cNvSpPr txBox="1"/>
          <p:nvPr/>
        </p:nvSpPr>
        <p:spPr>
          <a:xfrm>
            <a:off x="2350788" y="5753656"/>
            <a:ext cx="2998978" cy="646331"/>
          </a:xfrm>
          <a:prstGeom prst="rect">
            <a:avLst/>
          </a:prstGeom>
          <a:solidFill>
            <a:srgbClr val="A02CA3"/>
          </a:solidFill>
        </p:spPr>
        <p:txBody>
          <a:bodyPr wrap="square" rtlCol="0">
            <a:spAutoFit/>
          </a:bodyPr>
          <a:lstStyle/>
          <a:p>
            <a:pPr algn="ctr"/>
            <a:r>
              <a:rPr lang="en-US" b="1" dirty="0">
                <a:solidFill>
                  <a:prstClr val="white"/>
                </a:solidFill>
              </a:rPr>
              <a:t>William James </a:t>
            </a:r>
          </a:p>
          <a:p>
            <a:pPr algn="ctr"/>
            <a:r>
              <a:rPr lang="en-US" b="1" dirty="0">
                <a:solidFill>
                  <a:prstClr val="white"/>
                </a:solidFill>
              </a:rPr>
              <a:t>(1842-1910)</a:t>
            </a:r>
          </a:p>
        </p:txBody>
      </p:sp>
      <p:pic>
        <p:nvPicPr>
          <p:cNvPr id="9" name="Picture Placeholder 8"/>
          <p:cNvPicPr>
            <a:picLocks noGrp="1" noChangeAspect="1"/>
          </p:cNvPicPr>
          <p:nvPr>
            <p:ph type="pic" sz="quarter" idx="13"/>
          </p:nvPr>
        </p:nvPicPr>
        <p:blipFill>
          <a:blip r:embed="rId2"/>
          <a:srcRect l="177" r="177"/>
          <a:stretch>
            <a:fillRect/>
          </a:stretch>
        </p:blipFill>
        <p:spPr>
          <a:xfrm>
            <a:off x="2350788" y="1762664"/>
            <a:ext cx="2998978" cy="3919332"/>
          </a:xfrm>
          <a:prstGeom prst="rect">
            <a:avLst/>
          </a:prstGeom>
        </p:spPr>
      </p:pic>
      <p:pic>
        <p:nvPicPr>
          <p:cNvPr id="8" name="Picture 7" descr="decorative">
            <a:extLst>
              <a:ext uri="{FF2B5EF4-FFF2-40B4-BE49-F238E27FC236}">
                <a16:creationId xmlns:a16="http://schemas.microsoft.com/office/drawing/2014/main" id="{27F34119-F1B6-49C8-8B09-3BC5987AA7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3594" y="404246"/>
            <a:ext cx="690861" cy="690861"/>
          </a:xfrm>
          <a:prstGeom prst="rect">
            <a:avLst/>
          </a:prstGeom>
        </p:spPr>
      </p:pic>
    </p:spTree>
    <p:extLst>
      <p:ext uri="{BB962C8B-B14F-4D97-AF65-F5344CB8AC3E}">
        <p14:creationId xmlns:p14="http://schemas.microsoft.com/office/powerpoint/2010/main" val="37925077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7"/>
            <a:ext cx="8101584" cy="1325563"/>
          </a:xfrm>
          <a:solidFill>
            <a:srgbClr val="A02CA3"/>
          </a:solidFill>
        </p:spPr>
        <p:txBody>
          <a:bodyPr>
            <a:normAutofit/>
          </a:bodyPr>
          <a:lstStyle/>
          <a:p>
            <a:pPr algn="ctr"/>
            <a:r>
              <a:rPr lang="en-US" sz="2800" b="1" dirty="0">
                <a:solidFill>
                  <a:schemeClr val="bg1"/>
                </a:solidFill>
                <a:latin typeface="Arial" panose="020B0604020202020204" pitchFamily="34" charset="0"/>
                <a:cs typeface="Arial" panose="020B0604020202020204" pitchFamily="34" charset="0"/>
              </a:rPr>
              <a:t>What is functionalism?</a:t>
            </a:r>
          </a:p>
        </p:txBody>
      </p:sp>
      <p:sp>
        <p:nvSpPr>
          <p:cNvPr id="3" name="Content Placeholder 2"/>
          <p:cNvSpPr>
            <a:spLocks noGrp="1"/>
          </p:cNvSpPr>
          <p:nvPr>
            <p:ph idx="1"/>
          </p:nvPr>
        </p:nvSpPr>
        <p:spPr>
          <a:xfrm>
            <a:off x="2152650" y="2362201"/>
            <a:ext cx="8101584" cy="3507475"/>
          </a:xfrm>
          <a:solidFill>
            <a:srgbClr val="E7D9B1"/>
          </a:solidFill>
          <a:ln w="76200">
            <a:solidFill>
              <a:srgbClr val="A02CA3"/>
            </a:solidFill>
          </a:ln>
        </p:spPr>
        <p:txBody>
          <a:bodyPr anchor="ctr">
            <a:normAutofit/>
          </a:bodyPr>
          <a:lstStyle/>
          <a:p>
            <a:pPr marL="0" indent="0" algn="ctr">
              <a:lnSpc>
                <a:spcPct val="100000"/>
              </a:lnSpc>
              <a:spcBef>
                <a:spcPts val="0"/>
              </a:spcBef>
              <a:buNone/>
            </a:pPr>
            <a:r>
              <a:rPr lang="en-US" sz="2600" dirty="0">
                <a:solidFill>
                  <a:prstClr val="black"/>
                </a:solidFill>
                <a:latin typeface="Arial" panose="020B0604020202020204" pitchFamily="34" charset="0"/>
                <a:cs typeface="Arial" panose="020B0604020202020204" pitchFamily="34" charset="0"/>
              </a:rPr>
              <a:t>Functionalism assumes a purpose… </a:t>
            </a:r>
          </a:p>
          <a:p>
            <a:pPr marL="0" indent="0" algn="ctr">
              <a:lnSpc>
                <a:spcPct val="100000"/>
              </a:lnSpc>
              <a:spcBef>
                <a:spcPts val="0"/>
              </a:spcBef>
              <a:buNone/>
            </a:pPr>
            <a:r>
              <a:rPr lang="en-US" sz="2600" dirty="0">
                <a:solidFill>
                  <a:prstClr val="black"/>
                </a:solidFill>
                <a:latin typeface="Arial" panose="020B0604020202020204" pitchFamily="34" charset="0"/>
                <a:cs typeface="Arial" panose="020B0604020202020204" pitchFamily="34" charset="0"/>
              </a:rPr>
              <a:t>smelling and thinking must have helped us evolve….</a:t>
            </a:r>
          </a:p>
          <a:p>
            <a:pPr marL="0" indent="0" algn="ctr">
              <a:lnSpc>
                <a:spcPct val="100000"/>
              </a:lnSpc>
              <a:spcBef>
                <a:spcPts val="0"/>
              </a:spcBef>
              <a:buNone/>
            </a:pPr>
            <a:r>
              <a:rPr lang="en-US" sz="2600" dirty="0">
                <a:solidFill>
                  <a:prstClr val="black"/>
                </a:solidFill>
                <a:latin typeface="Arial" panose="020B0604020202020204" pitchFamily="34" charset="0"/>
                <a:cs typeface="Arial" panose="020B0604020202020204" pitchFamily="34" charset="0"/>
              </a:rPr>
              <a:t>structures of consciousness must serve a </a:t>
            </a:r>
            <a:r>
              <a:rPr lang="en-US" sz="2600" b="1" i="1" dirty="0">
                <a:solidFill>
                  <a:prstClr val="black"/>
                </a:solidFill>
                <a:latin typeface="Arial" panose="020B0604020202020204" pitchFamily="34" charset="0"/>
                <a:cs typeface="Arial" panose="020B0604020202020204" pitchFamily="34" charset="0"/>
              </a:rPr>
              <a:t>function.</a:t>
            </a:r>
          </a:p>
          <a:p>
            <a:pPr marL="0" indent="0" algn="ctr">
              <a:lnSpc>
                <a:spcPct val="100000"/>
              </a:lnSpc>
              <a:spcBef>
                <a:spcPts val="0"/>
              </a:spcBef>
              <a:buNone/>
            </a:pPr>
            <a:endParaRPr lang="en-US" sz="2600" dirty="0">
              <a:solidFill>
                <a:prstClr val="black"/>
              </a:solidFill>
              <a:latin typeface="Arial" panose="020B0604020202020204" pitchFamily="34" charset="0"/>
              <a:cs typeface="Arial" panose="020B0604020202020204" pitchFamily="34" charset="0"/>
            </a:endParaRPr>
          </a:p>
          <a:p>
            <a:pPr marL="0" indent="0" algn="ctr">
              <a:lnSpc>
                <a:spcPct val="100000"/>
              </a:lnSpc>
              <a:spcBef>
                <a:spcPts val="0"/>
              </a:spcBef>
              <a:buNone/>
            </a:pPr>
            <a:r>
              <a:rPr lang="en-US" sz="2600" dirty="0">
                <a:solidFill>
                  <a:prstClr val="black"/>
                </a:solidFill>
                <a:latin typeface="Arial" panose="020B0604020202020204" pitchFamily="34" charset="0"/>
                <a:cs typeface="Arial" panose="020B0604020202020204" pitchFamily="34" charset="0"/>
              </a:rPr>
              <a:t>smelling is what the nose does</a:t>
            </a:r>
          </a:p>
          <a:p>
            <a:pPr marL="0" indent="0" algn="ctr">
              <a:lnSpc>
                <a:spcPct val="100000"/>
              </a:lnSpc>
              <a:spcBef>
                <a:spcPts val="0"/>
              </a:spcBef>
              <a:buNone/>
            </a:pPr>
            <a:r>
              <a:rPr lang="en-US" sz="2600" dirty="0">
                <a:solidFill>
                  <a:prstClr val="black"/>
                </a:solidFill>
                <a:latin typeface="Arial" panose="020B0604020202020204" pitchFamily="34" charset="0"/>
                <a:cs typeface="Arial" panose="020B0604020202020204" pitchFamily="34" charset="0"/>
              </a:rPr>
              <a:t>thinking is what the brain does</a:t>
            </a:r>
          </a:p>
          <a:p>
            <a:pPr marL="0" indent="0" algn="ctr">
              <a:lnSpc>
                <a:spcPct val="100000"/>
              </a:lnSpc>
              <a:spcBef>
                <a:spcPts val="0"/>
              </a:spcBef>
              <a:buNone/>
            </a:pPr>
            <a:r>
              <a:rPr lang="en-US" sz="2600" dirty="0">
                <a:solidFill>
                  <a:prstClr val="black"/>
                </a:solidFill>
                <a:latin typeface="Arial" panose="020B0604020202020204" pitchFamily="34" charset="0"/>
                <a:cs typeface="Arial" panose="020B0604020202020204" pitchFamily="34" charset="0"/>
              </a:rPr>
              <a:t>but…WHY? </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28723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34285" y="1301993"/>
            <a:ext cx="7886700" cy="852489"/>
          </a:xfrm>
          <a:solidFill>
            <a:srgbClr val="D4E5F4"/>
          </a:solidFill>
          <a:ln w="38100">
            <a:solidFill>
              <a:schemeClr val="tx1"/>
            </a:solidFill>
          </a:ln>
        </p:spPr>
        <p:txBody>
          <a:bodyPr>
            <a:normAutofit/>
          </a:bodyPr>
          <a:lstStyle/>
          <a:p>
            <a:pPr algn="ctr"/>
            <a:r>
              <a:rPr lang="en-US" sz="2800" b="1" dirty="0"/>
              <a:t>structuralism or functionalism?</a:t>
            </a:r>
          </a:p>
        </p:txBody>
      </p:sp>
      <p:sp>
        <p:nvSpPr>
          <p:cNvPr id="10" name="Title 1" descr="try it"/>
          <p:cNvSpPr txBox="1">
            <a:spLocks/>
          </p:cNvSpPr>
          <p:nvPr/>
        </p:nvSpPr>
        <p:spPr>
          <a:xfrm>
            <a:off x="1538501" y="20079"/>
            <a:ext cx="9143999" cy="1094323"/>
          </a:xfrm>
          <a:prstGeom prst="rect">
            <a:avLst/>
          </a:prstGeom>
          <a:blipFill dpi="0" rotWithShape="1">
            <a:blip r:embed="rId2">
              <a:alphaModFix amt="79000"/>
            </a:blip>
            <a:srcRect/>
            <a:tile tx="0" ty="0" sx="20000" sy="14000" flip="none" algn="t"/>
          </a:blip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5400" b="1" dirty="0">
                <a:solidFill>
                  <a:prstClr val="black"/>
                </a:solidFill>
                <a:cs typeface="Arial" panose="020B0604020202020204" pitchFamily="34" charset="0"/>
              </a:rPr>
              <a:t>TRY IT</a:t>
            </a:r>
          </a:p>
        </p:txBody>
      </p:sp>
      <p:sp>
        <p:nvSpPr>
          <p:cNvPr id="6" name="Text Placeholder 5"/>
          <p:cNvSpPr>
            <a:spLocks noGrp="1"/>
          </p:cNvSpPr>
          <p:nvPr>
            <p:ph type="body" sz="quarter" idx="16"/>
          </p:nvPr>
        </p:nvSpPr>
        <p:spPr>
          <a:xfrm>
            <a:off x="2955924" y="2365887"/>
            <a:ext cx="6280150" cy="1244600"/>
          </a:xfrm>
          <a:solidFill>
            <a:srgbClr val="E7D9B1"/>
          </a:solidFill>
          <a:ln w="76200">
            <a:solidFill>
              <a:srgbClr val="D1EAF7"/>
            </a:solidFill>
          </a:ln>
        </p:spPr>
        <p:txBody>
          <a:bodyPr anchor="ctr">
            <a:normAutofit/>
          </a:bodyPr>
          <a:lstStyle/>
          <a:p>
            <a:r>
              <a:rPr lang="en-US" sz="2600" dirty="0">
                <a:latin typeface="Arial" panose="020B0604020202020204" pitchFamily="34" charset="0"/>
                <a:cs typeface="Arial" panose="020B0604020202020204" pitchFamily="34" charset="0"/>
              </a:rPr>
              <a:t>Why do some people have strong willpower and others do not?</a:t>
            </a:r>
          </a:p>
        </p:txBody>
      </p:sp>
      <p:sp>
        <p:nvSpPr>
          <p:cNvPr id="7" name="Text Placeholder 6"/>
          <p:cNvSpPr>
            <a:spLocks noGrp="1"/>
          </p:cNvSpPr>
          <p:nvPr>
            <p:ph type="body" sz="quarter" idx="17"/>
          </p:nvPr>
        </p:nvSpPr>
        <p:spPr>
          <a:xfrm>
            <a:off x="2955924" y="3804509"/>
            <a:ext cx="6280150" cy="1244600"/>
          </a:xfrm>
          <a:solidFill>
            <a:srgbClr val="E7D9B1"/>
          </a:solidFill>
          <a:ln w="76200">
            <a:solidFill>
              <a:srgbClr val="D1EAF7"/>
            </a:solidFill>
          </a:ln>
        </p:spPr>
        <p:txBody>
          <a:bodyPr anchor="ctr">
            <a:normAutofit/>
          </a:bodyPr>
          <a:lstStyle/>
          <a:p>
            <a:r>
              <a:rPr lang="en-US" sz="2600" dirty="0">
                <a:latin typeface="Arial" panose="020B0604020202020204" pitchFamily="34" charset="0"/>
                <a:cs typeface="Arial" panose="020B0604020202020204" pitchFamily="34" charset="0"/>
              </a:rPr>
              <a:t>Describe the characteristics of the pencil you are holding.</a:t>
            </a:r>
          </a:p>
        </p:txBody>
      </p:sp>
      <p:sp>
        <p:nvSpPr>
          <p:cNvPr id="8" name="Text Placeholder 7"/>
          <p:cNvSpPr>
            <a:spLocks noGrp="1"/>
          </p:cNvSpPr>
          <p:nvPr>
            <p:ph type="body" sz="quarter" idx="18"/>
          </p:nvPr>
        </p:nvSpPr>
        <p:spPr>
          <a:xfrm>
            <a:off x="2955924" y="5243131"/>
            <a:ext cx="6280150" cy="1244600"/>
          </a:xfrm>
          <a:solidFill>
            <a:srgbClr val="E7D9B1"/>
          </a:solidFill>
          <a:ln w="76200">
            <a:solidFill>
              <a:srgbClr val="D1EAF7"/>
            </a:solidFill>
          </a:ln>
        </p:spPr>
        <p:txBody>
          <a:bodyPr anchor="ctr">
            <a:normAutofit/>
          </a:bodyPr>
          <a:lstStyle/>
          <a:p>
            <a:r>
              <a:rPr lang="en-US" sz="2600" dirty="0">
                <a:latin typeface="Arial" panose="020B0604020202020204" pitchFamily="34" charset="0"/>
                <a:cs typeface="Arial" panose="020B0604020202020204" pitchFamily="34" charset="0"/>
              </a:rPr>
              <a:t>How does eye color limit our ability to see in the dark?</a:t>
            </a:r>
          </a:p>
        </p:txBody>
      </p:sp>
    </p:spTree>
    <p:extLst>
      <p:ext uri="{BB962C8B-B14F-4D97-AF65-F5344CB8AC3E}">
        <p14:creationId xmlns:p14="http://schemas.microsoft.com/office/powerpoint/2010/main" val="39004083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5"/>
            <a:ext cx="8101584" cy="1325880"/>
          </a:xfrm>
          <a:solidFill>
            <a:srgbClr val="A02CA3"/>
          </a:solidFill>
        </p:spPr>
        <p:txBody>
          <a:bodyPr>
            <a:normAutofit/>
          </a:bodyPr>
          <a:lstStyle/>
          <a:p>
            <a:pPr algn="ctr"/>
            <a:r>
              <a:rPr lang="en-US" sz="2800" b="1" dirty="0">
                <a:solidFill>
                  <a:schemeClr val="bg1"/>
                </a:solidFill>
                <a:latin typeface="Arial" panose="020B0604020202020204" pitchFamily="34" charset="0"/>
                <a:cs typeface="Arial" panose="020B0604020202020204" pitchFamily="34" charset="0"/>
              </a:rPr>
              <a:t>What were additional important </a:t>
            </a:r>
            <a:br>
              <a:rPr lang="en-US" sz="2800" b="1" dirty="0">
                <a:solidFill>
                  <a:schemeClr val="bg1"/>
                </a:solidFill>
                <a:latin typeface="Arial" panose="020B0604020202020204" pitchFamily="34" charset="0"/>
                <a:cs typeface="Arial" panose="020B0604020202020204" pitchFamily="34" charset="0"/>
              </a:rPr>
            </a:br>
            <a:r>
              <a:rPr lang="en-US" sz="2800" b="1" dirty="0">
                <a:solidFill>
                  <a:schemeClr val="bg1"/>
                </a:solidFill>
                <a:latin typeface="Arial" panose="020B0604020202020204" pitchFamily="34" charset="0"/>
                <a:cs typeface="Arial" panose="020B0604020202020204" pitchFamily="34" charset="0"/>
              </a:rPr>
              <a:t>milestones in psychology’s early development?</a:t>
            </a:r>
          </a:p>
        </p:txBody>
      </p:sp>
      <p:sp>
        <p:nvSpPr>
          <p:cNvPr id="4" name="Text Placeholder 3"/>
          <p:cNvSpPr>
            <a:spLocks noGrp="1"/>
          </p:cNvSpPr>
          <p:nvPr>
            <p:ph type="body" sz="quarter" idx="14"/>
          </p:nvPr>
        </p:nvSpPr>
        <p:spPr>
          <a:xfrm>
            <a:off x="5670998" y="1800447"/>
            <a:ext cx="4437445" cy="4524155"/>
          </a:xfrm>
          <a:solidFill>
            <a:srgbClr val="E7D9B1"/>
          </a:solidFill>
          <a:ln w="76200">
            <a:solidFill>
              <a:srgbClr val="A02CA3"/>
            </a:solidFill>
          </a:ln>
        </p:spPr>
        <p:txBody>
          <a:bodyPr>
            <a:normAutofit/>
          </a:bodyPr>
          <a:lstStyle/>
          <a:p>
            <a:pPr marL="457200" indent="-457200" algn="l">
              <a:buFont typeface="Wingdings" panose="05000000000000000000" pitchFamily="2" charset="2"/>
              <a:buChar char="§"/>
            </a:pPr>
            <a:r>
              <a:rPr lang="en-US" sz="2600" dirty="0">
                <a:latin typeface="Arial" panose="020B0604020202020204" pitchFamily="34" charset="0"/>
                <a:cs typeface="Arial" panose="020B0604020202020204" pitchFamily="34" charset="0"/>
              </a:rPr>
              <a:t>student of William James </a:t>
            </a:r>
          </a:p>
          <a:p>
            <a:pPr marL="457200" indent="-457200" algn="l">
              <a:buFont typeface="Wingdings" panose="05000000000000000000" pitchFamily="2" charset="2"/>
              <a:buChar char="§"/>
            </a:pPr>
            <a:r>
              <a:rPr lang="en-US" sz="2600" dirty="0">
                <a:latin typeface="Arial" panose="020B0604020202020204" pitchFamily="34" charset="0"/>
                <a:cs typeface="Arial" panose="020B0604020202020204" pitchFamily="34" charset="0"/>
              </a:rPr>
              <a:t>denied her Ph.D. due to gender</a:t>
            </a:r>
          </a:p>
          <a:p>
            <a:pPr marL="457200" indent="-457200" algn="l">
              <a:buFont typeface="Wingdings" panose="05000000000000000000" pitchFamily="2" charset="2"/>
              <a:buChar char="§"/>
            </a:pPr>
            <a:r>
              <a:rPr lang="en-US" sz="2600" dirty="0">
                <a:latin typeface="Arial" panose="020B0604020202020204" pitchFamily="34" charset="0"/>
                <a:cs typeface="Arial" panose="020B0604020202020204" pitchFamily="34" charset="0"/>
              </a:rPr>
              <a:t>memory researcher</a:t>
            </a:r>
          </a:p>
          <a:p>
            <a:pPr marL="457200" indent="-457200" algn="l">
              <a:buFont typeface="Wingdings" panose="05000000000000000000" pitchFamily="2" charset="2"/>
              <a:buChar char="§"/>
            </a:pPr>
            <a:r>
              <a:rPr lang="en-US" sz="2600" dirty="0">
                <a:latin typeface="Arial" panose="020B0604020202020204" pitchFamily="34" charset="0"/>
                <a:cs typeface="Arial" panose="020B0604020202020204" pitchFamily="34" charset="0"/>
              </a:rPr>
              <a:t>first female president of the APA</a:t>
            </a:r>
          </a:p>
        </p:txBody>
      </p:sp>
      <p:sp>
        <p:nvSpPr>
          <p:cNvPr id="6" name="TextBox 5"/>
          <p:cNvSpPr txBox="1"/>
          <p:nvPr/>
        </p:nvSpPr>
        <p:spPr>
          <a:xfrm>
            <a:off x="2172111" y="6055817"/>
            <a:ext cx="2982192" cy="646331"/>
          </a:xfrm>
          <a:prstGeom prst="rect">
            <a:avLst/>
          </a:prstGeom>
          <a:solidFill>
            <a:srgbClr val="A02CA3"/>
          </a:solidFill>
        </p:spPr>
        <p:txBody>
          <a:bodyPr wrap="square" rtlCol="0">
            <a:spAutoFit/>
          </a:bodyPr>
          <a:lstStyle/>
          <a:p>
            <a:pPr algn="ctr"/>
            <a:r>
              <a:rPr lang="en-US" b="1" dirty="0">
                <a:solidFill>
                  <a:prstClr val="white"/>
                </a:solidFill>
              </a:rPr>
              <a:t>Mary </a:t>
            </a:r>
            <a:r>
              <a:rPr lang="en-US" b="1" dirty="0" err="1">
                <a:solidFill>
                  <a:prstClr val="white"/>
                </a:solidFill>
              </a:rPr>
              <a:t>Whiton</a:t>
            </a:r>
            <a:r>
              <a:rPr lang="en-US" b="1" dirty="0">
                <a:solidFill>
                  <a:prstClr val="white"/>
                </a:solidFill>
              </a:rPr>
              <a:t> Calkins </a:t>
            </a:r>
          </a:p>
          <a:p>
            <a:pPr algn="ctr"/>
            <a:r>
              <a:rPr lang="en-US" b="1" dirty="0">
                <a:solidFill>
                  <a:prstClr val="white"/>
                </a:solidFill>
              </a:rPr>
              <a:t>(1863-1930)</a:t>
            </a:r>
          </a:p>
        </p:txBody>
      </p:sp>
      <p:pic>
        <p:nvPicPr>
          <p:cNvPr id="5" name="Picture Placeholder 4"/>
          <p:cNvPicPr>
            <a:picLocks noGrp="1" noChangeAspect="1"/>
          </p:cNvPicPr>
          <p:nvPr>
            <p:ph type="pic" sz="quarter" idx="13"/>
          </p:nvPr>
        </p:nvPicPr>
        <p:blipFill>
          <a:blip r:embed="rId2"/>
          <a:srcRect l="319" r="319"/>
          <a:stretch>
            <a:fillRect/>
          </a:stretch>
        </p:blipFill>
        <p:spPr>
          <a:xfrm>
            <a:off x="2172111" y="1800446"/>
            <a:ext cx="2982193" cy="4123332"/>
          </a:xfrm>
          <a:prstGeom prst="rect">
            <a:avLst/>
          </a:prstGeom>
        </p:spPr>
      </p:pic>
      <p:pic>
        <p:nvPicPr>
          <p:cNvPr id="8" name="Picture 7" descr="decorative">
            <a:extLst>
              <a:ext uri="{FF2B5EF4-FFF2-40B4-BE49-F238E27FC236}">
                <a16:creationId xmlns:a16="http://schemas.microsoft.com/office/drawing/2014/main" id="{055C84F9-7A08-471D-A47E-61989834C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3594" y="404246"/>
            <a:ext cx="690861" cy="690861"/>
          </a:xfrm>
          <a:prstGeom prst="rect">
            <a:avLst/>
          </a:prstGeom>
        </p:spPr>
      </p:pic>
    </p:spTree>
    <p:extLst>
      <p:ext uri="{BB962C8B-B14F-4D97-AF65-F5344CB8AC3E}">
        <p14:creationId xmlns:p14="http://schemas.microsoft.com/office/powerpoint/2010/main" val="7257193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49" y="361507"/>
            <a:ext cx="8101584" cy="1325880"/>
          </a:xfrm>
          <a:solidFill>
            <a:srgbClr val="A02CA3"/>
          </a:solidFill>
        </p:spPr>
        <p:txBody>
          <a:bodyPr>
            <a:normAutofit/>
          </a:bodyPr>
          <a:lstStyle/>
          <a:p>
            <a:pPr algn="ctr"/>
            <a:r>
              <a:rPr lang="en-US" sz="2800" b="1" dirty="0">
                <a:solidFill>
                  <a:schemeClr val="bg1"/>
                </a:solidFill>
                <a:latin typeface="Arial" panose="020B0604020202020204" pitchFamily="34" charset="0"/>
                <a:cs typeface="Arial" panose="020B0604020202020204" pitchFamily="34" charset="0"/>
              </a:rPr>
              <a:t>What were important contributions to psychology’s early development?</a:t>
            </a:r>
          </a:p>
        </p:txBody>
      </p:sp>
      <p:sp>
        <p:nvSpPr>
          <p:cNvPr id="4" name="Text Placeholder 3"/>
          <p:cNvSpPr>
            <a:spLocks noGrp="1"/>
          </p:cNvSpPr>
          <p:nvPr>
            <p:ph type="body" sz="quarter" idx="14"/>
          </p:nvPr>
        </p:nvSpPr>
        <p:spPr>
          <a:xfrm>
            <a:off x="5777323" y="1831460"/>
            <a:ext cx="4368353" cy="4245361"/>
          </a:xfrm>
          <a:solidFill>
            <a:srgbClr val="E7D9B1"/>
          </a:solidFill>
          <a:ln w="76200">
            <a:solidFill>
              <a:srgbClr val="A02CA3"/>
            </a:solidFill>
          </a:ln>
        </p:spPr>
        <p:txBody>
          <a:bodyPr>
            <a:normAutofit/>
          </a:bodyPr>
          <a:lstStyle/>
          <a:p>
            <a:pPr marL="457200" indent="-457200" algn="l">
              <a:buFont typeface="Wingdings" panose="05000000000000000000" pitchFamily="2" charset="2"/>
              <a:buChar char="§"/>
            </a:pPr>
            <a:r>
              <a:rPr lang="en-US" sz="2600" dirty="0">
                <a:latin typeface="Arial" panose="020B0604020202020204" pitchFamily="34" charset="0"/>
                <a:cs typeface="Arial" panose="020B0604020202020204" pitchFamily="34" charset="0"/>
              </a:rPr>
              <a:t>student of Edward Titchener </a:t>
            </a:r>
          </a:p>
          <a:p>
            <a:pPr marL="457200" indent="-457200" algn="l">
              <a:buFont typeface="Wingdings" panose="05000000000000000000" pitchFamily="2" charset="2"/>
              <a:buChar char="§"/>
            </a:pPr>
            <a:endParaRPr lang="en-US" sz="2600" dirty="0">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
            </a:pPr>
            <a:r>
              <a:rPr lang="en-US" sz="2600" dirty="0">
                <a:latin typeface="Arial" panose="020B0604020202020204" pitchFamily="34" charset="0"/>
                <a:cs typeface="Arial" panose="020B0604020202020204" pitchFamily="34" charset="0"/>
              </a:rPr>
              <a:t>first female to earn Ph.D.in psychology</a:t>
            </a:r>
          </a:p>
          <a:p>
            <a:pPr algn="l"/>
            <a:endParaRPr lang="en-US" sz="2600" dirty="0">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
            </a:pPr>
            <a:r>
              <a:rPr lang="en-US" sz="2600" i="1" dirty="0">
                <a:latin typeface="Arial" panose="020B0604020202020204" pitchFamily="34" charset="0"/>
                <a:cs typeface="Arial" panose="020B0604020202020204" pitchFamily="34" charset="0"/>
              </a:rPr>
              <a:t>The Animal Mind</a:t>
            </a:r>
          </a:p>
          <a:p>
            <a:endParaRPr lang="en-US" sz="2800" dirty="0"/>
          </a:p>
        </p:txBody>
      </p:sp>
      <p:sp>
        <p:nvSpPr>
          <p:cNvPr id="6" name="TextBox 5"/>
          <p:cNvSpPr txBox="1"/>
          <p:nvPr/>
        </p:nvSpPr>
        <p:spPr>
          <a:xfrm>
            <a:off x="2181841" y="5902512"/>
            <a:ext cx="2880700" cy="646331"/>
          </a:xfrm>
          <a:prstGeom prst="rect">
            <a:avLst/>
          </a:prstGeom>
          <a:solidFill>
            <a:srgbClr val="A02CA3"/>
          </a:solidFill>
        </p:spPr>
        <p:txBody>
          <a:bodyPr wrap="square" rtlCol="0">
            <a:spAutoFit/>
          </a:bodyPr>
          <a:lstStyle/>
          <a:p>
            <a:pPr algn="ctr"/>
            <a:r>
              <a:rPr lang="en-US" b="1" dirty="0">
                <a:solidFill>
                  <a:prstClr val="white"/>
                </a:solidFill>
              </a:rPr>
              <a:t>Margaret Floy Washburn (1871-1939)</a:t>
            </a:r>
          </a:p>
        </p:txBody>
      </p:sp>
      <p:pic>
        <p:nvPicPr>
          <p:cNvPr id="7" name="Picture Placeholder 6">
            <a:extLst>
              <a:ext uri="{FF2B5EF4-FFF2-40B4-BE49-F238E27FC236}">
                <a16:creationId xmlns:a16="http://schemas.microsoft.com/office/drawing/2014/main" id="{D9CF4FE8-8479-4423-93D3-D4634AAA5A0D}"/>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l="2432" t="7234" r="2432"/>
          <a:stretch/>
        </p:blipFill>
        <p:spPr>
          <a:xfrm>
            <a:off x="2139229" y="1831459"/>
            <a:ext cx="2923313" cy="3848628"/>
          </a:xfrm>
          <a:prstGeom prst="rect">
            <a:avLst/>
          </a:prstGeom>
        </p:spPr>
      </p:pic>
      <p:pic>
        <p:nvPicPr>
          <p:cNvPr id="9" name="Picture 8" descr="decorative">
            <a:extLst>
              <a:ext uri="{FF2B5EF4-FFF2-40B4-BE49-F238E27FC236}">
                <a16:creationId xmlns:a16="http://schemas.microsoft.com/office/drawing/2014/main" id="{3776FA73-9A16-4697-AD99-B2E8BADAA5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3594" y="390598"/>
            <a:ext cx="690861" cy="690861"/>
          </a:xfrm>
          <a:prstGeom prst="rect">
            <a:avLst/>
          </a:prstGeom>
        </p:spPr>
      </p:pic>
    </p:spTree>
    <p:extLst>
      <p:ext uri="{BB962C8B-B14F-4D97-AF65-F5344CB8AC3E}">
        <p14:creationId xmlns:p14="http://schemas.microsoft.com/office/powerpoint/2010/main" val="12046699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8360" y="365126"/>
            <a:ext cx="8101584" cy="1325880"/>
          </a:xfrm>
          <a:solidFill>
            <a:srgbClr val="A02CA3"/>
          </a:solidFill>
        </p:spPr>
        <p:txBody>
          <a:bodyPr/>
          <a:lstStyle/>
          <a:p>
            <a:pPr algn="ctr"/>
            <a:r>
              <a:rPr lang="en-US" dirty="0">
                <a:solidFill>
                  <a:schemeClr val="bg1"/>
                </a:solidFill>
              </a:rPr>
              <a:t>    </a:t>
            </a:r>
            <a:r>
              <a:rPr lang="en-US" sz="2800" b="1" dirty="0">
                <a:solidFill>
                  <a:schemeClr val="bg1"/>
                </a:solidFill>
              </a:rPr>
              <a:t>How is psychology a science?</a:t>
            </a:r>
          </a:p>
        </p:txBody>
      </p:sp>
      <p:sp>
        <p:nvSpPr>
          <p:cNvPr id="3" name="Content Placeholder 2"/>
          <p:cNvSpPr>
            <a:spLocks noGrp="1"/>
          </p:cNvSpPr>
          <p:nvPr>
            <p:ph idx="1"/>
          </p:nvPr>
        </p:nvSpPr>
        <p:spPr>
          <a:xfrm>
            <a:off x="2152650" y="1825625"/>
            <a:ext cx="8067294" cy="4397754"/>
          </a:xfrm>
          <a:solidFill>
            <a:srgbClr val="E7D9B1"/>
          </a:solidFill>
          <a:ln w="76200">
            <a:solidFill>
              <a:srgbClr val="A02CA3"/>
            </a:solidFill>
          </a:ln>
        </p:spPr>
        <p:txBody>
          <a:bodyPr anchor="ctr">
            <a:normAutofit/>
          </a:bodyPr>
          <a:lstStyle/>
          <a:p>
            <a:pPr marL="0" indent="0" algn="ctr">
              <a:buNone/>
            </a:pPr>
            <a:r>
              <a:rPr lang="en-US" sz="2600" dirty="0">
                <a:latin typeface="Arial" panose="020B0604020202020204" pitchFamily="34" charset="0"/>
                <a:cs typeface="Arial" panose="020B0604020202020204" pitchFamily="34" charset="0"/>
              </a:rPr>
              <a:t>Psychology uses the tools of science to </a:t>
            </a:r>
          </a:p>
          <a:p>
            <a:pPr marL="0" indent="0" algn="ctr">
              <a:buNone/>
            </a:pPr>
            <a:r>
              <a:rPr lang="en-US" sz="2600" b="1" i="1" dirty="0">
                <a:latin typeface="Arial" panose="020B0604020202020204" pitchFamily="34" charset="0"/>
                <a:cs typeface="Arial" panose="020B0604020202020204" pitchFamily="34" charset="0"/>
              </a:rPr>
              <a:t>describe</a:t>
            </a:r>
            <a:endParaRPr lang="en-US" sz="2600" dirty="0">
              <a:latin typeface="Arial" panose="020B0604020202020204" pitchFamily="34" charset="0"/>
              <a:cs typeface="Arial" panose="020B0604020202020204" pitchFamily="34" charset="0"/>
            </a:endParaRPr>
          </a:p>
          <a:p>
            <a:pPr marL="0" indent="0" algn="ctr">
              <a:buNone/>
            </a:pPr>
            <a:r>
              <a:rPr lang="en-US" sz="2600" b="1" i="1" dirty="0">
                <a:latin typeface="Arial" panose="020B0604020202020204" pitchFamily="34" charset="0"/>
                <a:cs typeface="Arial" panose="020B0604020202020204" pitchFamily="34" charset="0"/>
              </a:rPr>
              <a:t>explain</a:t>
            </a:r>
            <a:endParaRPr lang="en-US" sz="2600" dirty="0">
              <a:latin typeface="Arial" panose="020B0604020202020204" pitchFamily="34" charset="0"/>
              <a:cs typeface="Arial" panose="020B0604020202020204" pitchFamily="34" charset="0"/>
            </a:endParaRPr>
          </a:p>
          <a:p>
            <a:pPr marL="0" indent="0" algn="ctr">
              <a:buNone/>
            </a:pPr>
            <a:r>
              <a:rPr lang="en-US" sz="2600" b="1" i="1" dirty="0">
                <a:latin typeface="Arial" panose="020B0604020202020204" pitchFamily="34" charset="0"/>
                <a:cs typeface="Arial" panose="020B0604020202020204" pitchFamily="34" charset="0"/>
              </a:rPr>
              <a:t>predict</a:t>
            </a:r>
            <a:endParaRPr lang="en-US" sz="2600" dirty="0">
              <a:latin typeface="Arial" panose="020B0604020202020204" pitchFamily="34" charset="0"/>
              <a:cs typeface="Arial" panose="020B0604020202020204" pitchFamily="34" charset="0"/>
            </a:endParaRPr>
          </a:p>
          <a:p>
            <a:pPr marL="0" indent="0" algn="ctr">
              <a:buNone/>
            </a:pPr>
            <a:r>
              <a:rPr lang="en-US" sz="2600" b="1" i="1" dirty="0">
                <a:latin typeface="Arial" panose="020B0604020202020204" pitchFamily="34" charset="0"/>
                <a:cs typeface="Arial" panose="020B0604020202020204" pitchFamily="34" charset="0"/>
              </a:rPr>
              <a:t>control</a:t>
            </a:r>
            <a:r>
              <a:rPr lang="en-US" sz="2600" dirty="0">
                <a:latin typeface="Arial" panose="020B0604020202020204" pitchFamily="34" charset="0"/>
                <a:cs typeface="Arial" panose="020B0604020202020204" pitchFamily="34" charset="0"/>
              </a:rPr>
              <a:t> </a:t>
            </a:r>
          </a:p>
          <a:p>
            <a:pPr marL="0" indent="0" algn="ctr">
              <a:buNone/>
            </a:pPr>
            <a:r>
              <a:rPr lang="en-US" sz="2600" dirty="0">
                <a:latin typeface="Arial" panose="020B0604020202020204" pitchFamily="34" charset="0"/>
                <a:cs typeface="Arial" panose="020B0604020202020204" pitchFamily="34" charset="0"/>
              </a:rPr>
              <a:t>behavior and mental processes.</a:t>
            </a:r>
          </a:p>
        </p:txBody>
      </p:sp>
      <p:pic>
        <p:nvPicPr>
          <p:cNvPr id="6" name="Picture 5" descr="decorative">
            <a:extLst>
              <a:ext uri="{FF2B5EF4-FFF2-40B4-BE49-F238E27FC236}">
                <a16:creationId xmlns:a16="http://schemas.microsoft.com/office/drawing/2014/main" id="{167AD78B-4005-4F21-A35E-BC41646724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5657" y="392423"/>
            <a:ext cx="690861" cy="690861"/>
          </a:xfrm>
          <a:prstGeom prst="rect">
            <a:avLst/>
          </a:prstGeom>
        </p:spPr>
      </p:pic>
    </p:spTree>
    <p:extLst>
      <p:ext uri="{BB962C8B-B14F-4D97-AF65-F5344CB8AC3E}">
        <p14:creationId xmlns:p14="http://schemas.microsoft.com/office/powerpoint/2010/main" val="31642762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7BBEE3FB-AE53-4BCE-B3F3-3269D27C6336}"/>
              </a:ext>
            </a:extLst>
          </p:cNvPr>
          <p:cNvSpPr>
            <a:spLocks noGrp="1"/>
          </p:cNvSpPr>
          <p:nvPr>
            <p:ph type="title"/>
          </p:nvPr>
        </p:nvSpPr>
        <p:spPr>
          <a:xfrm>
            <a:off x="2153841" y="457200"/>
            <a:ext cx="8019637" cy="765110"/>
          </a:xfrm>
        </p:spPr>
        <p:txBody>
          <a:bodyPr/>
          <a:lstStyle/>
          <a:p>
            <a:r>
              <a:rPr lang="en-US" dirty="0">
                <a:solidFill>
                  <a:schemeClr val="bg1"/>
                </a:solidFill>
              </a:rPr>
              <a:t>2. What Would You Answer?</a:t>
            </a:r>
          </a:p>
        </p:txBody>
      </p:sp>
      <p:sp>
        <p:nvSpPr>
          <p:cNvPr id="9" name="Title 1"/>
          <p:cNvSpPr txBox="1">
            <a:spLocks/>
          </p:cNvSpPr>
          <p:nvPr/>
        </p:nvSpPr>
        <p:spPr>
          <a:xfrm>
            <a:off x="1944922" y="214604"/>
            <a:ext cx="8320217" cy="1127803"/>
          </a:xfrm>
          <a:prstGeom prst="rect">
            <a:avLst/>
          </a:prstGeom>
          <a:solidFill>
            <a:srgbClr val="D4E5F4"/>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2400" kern="1200">
                <a:solidFill>
                  <a:schemeClr val="tx1"/>
                </a:solidFill>
                <a:latin typeface="+mj-lt"/>
                <a:ea typeface="+mj-ea"/>
                <a:cs typeface="+mj-cs"/>
              </a:defRPr>
            </a:lvl1pPr>
          </a:lstStyle>
          <a:p>
            <a:pPr algn="ctr"/>
            <a:r>
              <a:rPr lang="en-US" sz="2800" b="1" dirty="0">
                <a:solidFill>
                  <a:prstClr val="black"/>
                </a:solidFill>
                <a:cs typeface="Arial" panose="020B0604020202020204" pitchFamily="34" charset="0"/>
              </a:rPr>
              <a:t>2. What Would You Answer?</a:t>
            </a:r>
          </a:p>
        </p:txBody>
      </p:sp>
      <p:sp>
        <p:nvSpPr>
          <p:cNvPr id="8" name="Content Placeholder 7"/>
          <p:cNvSpPr>
            <a:spLocks noGrp="1"/>
          </p:cNvSpPr>
          <p:nvPr>
            <p:ph idx="1"/>
          </p:nvPr>
        </p:nvSpPr>
        <p:spPr>
          <a:xfrm>
            <a:off x="1944921" y="1819469"/>
            <a:ext cx="8320217" cy="4041582"/>
          </a:xfrm>
          <a:solidFill>
            <a:srgbClr val="E7D9B1"/>
          </a:solidFill>
          <a:ln w="76200">
            <a:solidFill>
              <a:srgbClr val="D4E5F4"/>
            </a:solidFill>
          </a:ln>
        </p:spPr>
        <p:txBody>
          <a:bodyPr anchor="ctr"/>
          <a:lstStyle/>
          <a:p>
            <a:pPr marL="0" indent="0" algn="ctr">
              <a:buNone/>
            </a:pPr>
            <a:r>
              <a:rPr lang="en-US" b="1" dirty="0"/>
              <a:t>By seeking to measure “atoms of the mind”, who established the first psychology laboratory?</a:t>
            </a:r>
          </a:p>
          <a:p>
            <a:endParaRPr lang="en-US" dirty="0"/>
          </a:p>
          <a:p>
            <a:pPr marL="457200" indent="-457200">
              <a:buFont typeface="+mj-lt"/>
              <a:buAutoNum type="alphaUcPeriod"/>
            </a:pPr>
            <a:r>
              <a:rPr lang="en-US" dirty="0"/>
              <a:t>Edward Bradford Titchener</a:t>
            </a:r>
          </a:p>
          <a:p>
            <a:pPr marL="457200" indent="-457200">
              <a:buFont typeface="+mj-lt"/>
              <a:buAutoNum type="alphaUcPeriod"/>
            </a:pPr>
            <a:r>
              <a:rPr lang="en-US" dirty="0"/>
              <a:t>Margaret Floy Washburn</a:t>
            </a:r>
          </a:p>
          <a:p>
            <a:pPr marL="457200" indent="-457200">
              <a:buFont typeface="+mj-lt"/>
              <a:buAutoNum type="alphaUcPeriod"/>
            </a:pPr>
            <a:r>
              <a:rPr lang="en-US" dirty="0"/>
              <a:t>Wilhelm Wundt</a:t>
            </a:r>
          </a:p>
          <a:p>
            <a:pPr marL="457200" indent="-457200">
              <a:buFont typeface="+mj-lt"/>
              <a:buAutoNum type="alphaUcPeriod"/>
            </a:pPr>
            <a:r>
              <a:rPr lang="en-US" dirty="0"/>
              <a:t>G. Stanley Hall</a:t>
            </a:r>
          </a:p>
          <a:p>
            <a:pPr marL="457200" indent="-457200">
              <a:buFont typeface="+mj-lt"/>
              <a:buAutoNum type="alphaUcPeriod"/>
            </a:pPr>
            <a:r>
              <a:rPr lang="en-US" dirty="0"/>
              <a:t>William James</a:t>
            </a:r>
          </a:p>
        </p:txBody>
      </p:sp>
    </p:spTree>
    <p:extLst>
      <p:ext uri="{BB962C8B-B14F-4D97-AF65-F5344CB8AC3E}">
        <p14:creationId xmlns:p14="http://schemas.microsoft.com/office/powerpoint/2010/main" val="10684586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5748" y="515513"/>
            <a:ext cx="8101584" cy="1325563"/>
          </a:xfrm>
          <a:solidFill>
            <a:srgbClr val="A02CA3"/>
          </a:solidFill>
        </p:spPr>
        <p:txBody>
          <a:bodyPr>
            <a:normAutofit/>
          </a:bodyPr>
          <a:lstStyle/>
          <a:p>
            <a:pPr algn="ctr"/>
            <a:r>
              <a:rPr lang="en-US" sz="2800" dirty="0">
                <a:solidFill>
                  <a:schemeClr val="bg1"/>
                </a:solidFill>
              </a:rPr>
              <a:t>	</a:t>
            </a:r>
            <a:r>
              <a:rPr lang="en-US" sz="2800" b="1" dirty="0">
                <a:solidFill>
                  <a:schemeClr val="bg1"/>
                </a:solidFill>
              </a:rPr>
              <a:t>How did behaviorism further the development of psychological science?</a:t>
            </a:r>
          </a:p>
        </p:txBody>
      </p:sp>
      <p:sp>
        <p:nvSpPr>
          <p:cNvPr id="3" name="Text Placeholder 2"/>
          <p:cNvSpPr>
            <a:spLocks noGrp="1"/>
          </p:cNvSpPr>
          <p:nvPr>
            <p:ph type="body" idx="1"/>
          </p:nvPr>
        </p:nvSpPr>
        <p:spPr>
          <a:xfrm>
            <a:off x="2833752" y="5836069"/>
            <a:ext cx="3047075" cy="796743"/>
          </a:xfrm>
          <a:solidFill>
            <a:srgbClr val="A02CA3"/>
          </a:solidFill>
        </p:spPr>
        <p:txBody>
          <a:bodyPr anchor="ctr">
            <a:noAutofit/>
          </a:bodyPr>
          <a:lstStyle/>
          <a:p>
            <a:pPr algn="ctr"/>
            <a:r>
              <a:rPr lang="en-US" sz="2200" b="0" dirty="0">
                <a:solidFill>
                  <a:schemeClr val="bg1"/>
                </a:solidFill>
                <a:latin typeface="Arial" panose="020B0604020202020204" pitchFamily="34" charset="0"/>
                <a:cs typeface="Arial" panose="020B0604020202020204" pitchFamily="34" charset="0"/>
              </a:rPr>
              <a:t>B.F. Skinner </a:t>
            </a:r>
          </a:p>
          <a:p>
            <a:pPr algn="ctr"/>
            <a:r>
              <a:rPr lang="en-US" sz="2200" b="0" dirty="0">
                <a:solidFill>
                  <a:schemeClr val="bg1"/>
                </a:solidFill>
                <a:latin typeface="Arial" panose="020B0604020202020204" pitchFamily="34" charset="0"/>
                <a:cs typeface="Arial" panose="020B0604020202020204" pitchFamily="34" charset="0"/>
              </a:rPr>
              <a:t>   (1904-1990)	</a:t>
            </a:r>
          </a:p>
        </p:txBody>
      </p:sp>
      <p:pic>
        <p:nvPicPr>
          <p:cNvPr id="8" name="Content Placeholder 7"/>
          <p:cNvPicPr>
            <a:picLocks noGrp="1" noChangeAspect="1"/>
          </p:cNvPicPr>
          <p:nvPr>
            <p:ph sz="half" idx="2"/>
          </p:nvPr>
        </p:nvPicPr>
        <p:blipFill>
          <a:blip r:embed="rId2"/>
          <a:stretch>
            <a:fillRect/>
          </a:stretch>
        </p:blipFill>
        <p:spPr>
          <a:xfrm>
            <a:off x="2823992" y="2035646"/>
            <a:ext cx="3066592" cy="3684588"/>
          </a:xfrm>
          <a:prstGeom prst="rect">
            <a:avLst/>
          </a:prstGeom>
        </p:spPr>
      </p:pic>
      <p:sp>
        <p:nvSpPr>
          <p:cNvPr id="5" name="Text Placeholder 4"/>
          <p:cNvSpPr>
            <a:spLocks noGrp="1"/>
          </p:cNvSpPr>
          <p:nvPr>
            <p:ph type="body" sz="quarter" idx="3"/>
          </p:nvPr>
        </p:nvSpPr>
        <p:spPr>
          <a:xfrm>
            <a:off x="6818847" y="5836069"/>
            <a:ext cx="2829349" cy="796742"/>
          </a:xfrm>
          <a:solidFill>
            <a:srgbClr val="A02CA3"/>
          </a:solidFill>
        </p:spPr>
        <p:txBody>
          <a:bodyPr anchor="ctr">
            <a:noAutofit/>
          </a:bodyPr>
          <a:lstStyle/>
          <a:p>
            <a:pPr algn="ctr"/>
            <a:r>
              <a:rPr lang="en-US" sz="2200" b="0" dirty="0">
                <a:solidFill>
                  <a:schemeClr val="bg1"/>
                </a:solidFill>
                <a:latin typeface="Arial" panose="020B0604020202020204" pitchFamily="34" charset="0"/>
                <a:cs typeface="Arial" panose="020B0604020202020204" pitchFamily="34" charset="0"/>
              </a:rPr>
              <a:t>John B. Watson</a:t>
            </a:r>
          </a:p>
          <a:p>
            <a:pPr algn="ctr"/>
            <a:r>
              <a:rPr lang="en-US" sz="2200" b="0" dirty="0">
                <a:solidFill>
                  <a:schemeClr val="bg1"/>
                </a:solidFill>
                <a:latin typeface="Arial" panose="020B0604020202020204" pitchFamily="34" charset="0"/>
                <a:cs typeface="Arial" panose="020B0604020202020204" pitchFamily="34" charset="0"/>
              </a:rPr>
              <a:t>(1878-1958)</a:t>
            </a:r>
          </a:p>
        </p:txBody>
      </p:sp>
      <p:pic>
        <p:nvPicPr>
          <p:cNvPr id="7" name="Content Placeholder 6"/>
          <p:cNvPicPr>
            <a:picLocks noGrp="1" noChangeAspect="1"/>
          </p:cNvPicPr>
          <p:nvPr>
            <p:ph sz="quarter" idx="4"/>
          </p:nvPr>
        </p:nvPicPr>
        <p:blipFill>
          <a:blip r:embed="rId3"/>
          <a:stretch>
            <a:fillRect/>
          </a:stretch>
        </p:blipFill>
        <p:spPr>
          <a:xfrm>
            <a:off x="6818847" y="2035646"/>
            <a:ext cx="2829349" cy="3684588"/>
          </a:xfrm>
          <a:prstGeom prst="rect">
            <a:avLst/>
          </a:prstGeom>
        </p:spPr>
      </p:pic>
      <p:pic>
        <p:nvPicPr>
          <p:cNvPr id="10" name="Picture 9" descr="decorative">
            <a:extLst>
              <a:ext uri="{FF2B5EF4-FFF2-40B4-BE49-F238E27FC236}">
                <a16:creationId xmlns:a16="http://schemas.microsoft.com/office/drawing/2014/main" id="{53878B70-D8D1-451B-A5B7-97770D47F0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6693" y="568016"/>
            <a:ext cx="690861" cy="690861"/>
          </a:xfrm>
          <a:prstGeom prst="rect">
            <a:avLst/>
          </a:prstGeom>
        </p:spPr>
      </p:pic>
    </p:spTree>
    <p:extLst>
      <p:ext uri="{BB962C8B-B14F-4D97-AF65-F5344CB8AC3E}">
        <p14:creationId xmlns:p14="http://schemas.microsoft.com/office/powerpoint/2010/main" val="3731030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7"/>
            <a:ext cx="8101584" cy="1325563"/>
          </a:xfrm>
          <a:solidFill>
            <a:srgbClr val="A02CA3"/>
          </a:solidFill>
        </p:spPr>
        <p:txBody>
          <a:bodyPr>
            <a:normAutofit/>
          </a:bodyPr>
          <a:lstStyle/>
          <a:p>
            <a:pPr algn="ctr"/>
            <a:r>
              <a:rPr lang="en-US" sz="2800" b="1" dirty="0">
                <a:solidFill>
                  <a:schemeClr val="bg1"/>
                </a:solidFill>
                <a:latin typeface="Arial" panose="020B0604020202020204" pitchFamily="34" charset="0"/>
                <a:cs typeface="Arial" panose="020B0604020202020204" pitchFamily="34" charset="0"/>
              </a:rPr>
              <a:t>What is behaviorism?</a:t>
            </a:r>
          </a:p>
        </p:txBody>
      </p:sp>
      <p:sp>
        <p:nvSpPr>
          <p:cNvPr id="3" name="Content Placeholder 2"/>
          <p:cNvSpPr>
            <a:spLocks noGrp="1"/>
          </p:cNvSpPr>
          <p:nvPr>
            <p:ph idx="1"/>
          </p:nvPr>
        </p:nvSpPr>
        <p:spPr>
          <a:xfrm>
            <a:off x="2193593" y="2260600"/>
            <a:ext cx="7886700" cy="3382963"/>
          </a:xfrm>
          <a:solidFill>
            <a:srgbClr val="E7D9B1"/>
          </a:solidFill>
          <a:ln w="76200">
            <a:solidFill>
              <a:srgbClr val="A02CA3"/>
            </a:solidFill>
          </a:ln>
        </p:spPr>
        <p:txBody>
          <a:bodyPr anchor="ctr">
            <a:normAutofit/>
          </a:bodyPr>
          <a:lstStyle/>
          <a:p>
            <a:pPr algn="ctr">
              <a:lnSpc>
                <a:spcPct val="100000"/>
              </a:lnSpc>
              <a:spcBef>
                <a:spcPts val="0"/>
              </a:spcBef>
              <a:buFont typeface="Wingdings" panose="05000000000000000000" pitchFamily="2" charset="2"/>
              <a:buChar char="§"/>
            </a:pPr>
            <a:r>
              <a:rPr lang="en-US" sz="2600" dirty="0">
                <a:latin typeface="Arial" panose="020B0604020202020204" pitchFamily="34" charset="0"/>
                <a:cs typeface="Arial" panose="020B0604020202020204" pitchFamily="34" charset="0"/>
              </a:rPr>
              <a:t> psychology should be an objective science</a:t>
            </a:r>
          </a:p>
          <a:p>
            <a:pPr algn="ctr">
              <a:lnSpc>
                <a:spcPct val="100000"/>
              </a:lnSpc>
              <a:spcBef>
                <a:spcPts val="0"/>
              </a:spcBef>
              <a:buFont typeface="Wingdings" panose="05000000000000000000" pitchFamily="2" charset="2"/>
              <a:buChar char="§"/>
            </a:pPr>
            <a:endParaRPr lang="en-US" sz="2600" dirty="0">
              <a:latin typeface="Arial" panose="020B0604020202020204" pitchFamily="34" charset="0"/>
              <a:cs typeface="Arial" panose="020B0604020202020204" pitchFamily="34" charset="0"/>
            </a:endParaRPr>
          </a:p>
          <a:p>
            <a:pPr algn="ctr">
              <a:lnSpc>
                <a:spcPct val="100000"/>
              </a:lnSpc>
              <a:spcBef>
                <a:spcPts val="0"/>
              </a:spcBef>
              <a:buFont typeface="Wingdings" panose="05000000000000000000" pitchFamily="2" charset="2"/>
              <a:buChar char="§"/>
            </a:pPr>
            <a:r>
              <a:rPr lang="en-US" sz="2600" dirty="0">
                <a:latin typeface="Arial" panose="020B0604020202020204" pitchFamily="34" charset="0"/>
                <a:cs typeface="Arial" panose="020B0604020202020204" pitchFamily="34" charset="0"/>
              </a:rPr>
              <a:t> observable behavior is important to study… not the unseen mental processes</a:t>
            </a:r>
          </a:p>
        </p:txBody>
      </p:sp>
      <p:pic>
        <p:nvPicPr>
          <p:cNvPr id="4" name="Picture 3" descr="decorative">
            <a:extLst>
              <a:ext uri="{FF2B5EF4-FFF2-40B4-BE49-F238E27FC236}">
                <a16:creationId xmlns:a16="http://schemas.microsoft.com/office/drawing/2014/main" id="{CBAC5DA2-359E-4857-BEF6-F411C2A490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3594" y="404246"/>
            <a:ext cx="690861" cy="690861"/>
          </a:xfrm>
          <a:prstGeom prst="rect">
            <a:avLst/>
          </a:prstGeom>
        </p:spPr>
      </p:pic>
    </p:spTree>
    <p:extLst>
      <p:ext uri="{BB962C8B-B14F-4D97-AF65-F5344CB8AC3E}">
        <p14:creationId xmlns:p14="http://schemas.microsoft.com/office/powerpoint/2010/main" val="29476197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6"/>
            <a:ext cx="8101584" cy="1325880"/>
          </a:xfrm>
          <a:solidFill>
            <a:srgbClr val="A02CA3"/>
          </a:solidFill>
        </p:spPr>
        <p:txBody>
          <a:bodyPr>
            <a:normAutofit/>
          </a:bodyPr>
          <a:lstStyle/>
          <a:p>
            <a:pPr algn="ctr"/>
            <a:r>
              <a:rPr lang="en-US" sz="2800" b="1" dirty="0">
                <a:solidFill>
                  <a:schemeClr val="bg1"/>
                </a:solidFill>
                <a:latin typeface="Arial" panose="020B0604020202020204" pitchFamily="34" charset="0"/>
                <a:cs typeface="Arial" panose="020B0604020202020204" pitchFamily="34" charset="0"/>
              </a:rPr>
              <a:t>How did Freud further the </a:t>
            </a:r>
            <a:br>
              <a:rPr lang="en-US" sz="2800" b="1" dirty="0">
                <a:solidFill>
                  <a:schemeClr val="bg1"/>
                </a:solidFill>
                <a:latin typeface="Arial" panose="020B0604020202020204" pitchFamily="34" charset="0"/>
                <a:cs typeface="Arial" panose="020B0604020202020204" pitchFamily="34" charset="0"/>
              </a:rPr>
            </a:br>
            <a:r>
              <a:rPr lang="en-US" sz="2800" b="1" dirty="0">
                <a:solidFill>
                  <a:schemeClr val="bg1"/>
                </a:solidFill>
                <a:latin typeface="Arial" panose="020B0604020202020204" pitchFamily="34" charset="0"/>
                <a:cs typeface="Arial" panose="020B0604020202020204" pitchFamily="34" charset="0"/>
              </a:rPr>
              <a:t>development of psychological science?</a:t>
            </a:r>
          </a:p>
        </p:txBody>
      </p:sp>
      <p:sp>
        <p:nvSpPr>
          <p:cNvPr id="4" name="Text Placeholder 3"/>
          <p:cNvSpPr>
            <a:spLocks noGrp="1"/>
          </p:cNvSpPr>
          <p:nvPr>
            <p:ph type="body" sz="quarter" idx="14"/>
          </p:nvPr>
        </p:nvSpPr>
        <p:spPr>
          <a:xfrm>
            <a:off x="5643702" y="2110325"/>
            <a:ext cx="4368353" cy="3441616"/>
          </a:xfrm>
          <a:solidFill>
            <a:srgbClr val="E7D9B1"/>
          </a:solidFill>
          <a:ln w="76200">
            <a:solidFill>
              <a:srgbClr val="A02CA3"/>
            </a:solidFill>
          </a:ln>
        </p:spPr>
        <p:txBody>
          <a:bodyPr>
            <a:normAutofit/>
          </a:bodyPr>
          <a:lstStyle/>
          <a:p>
            <a:pPr marL="457200" indent="-457200" algn="l">
              <a:buFont typeface="Wingdings" panose="05000000000000000000" pitchFamily="2" charset="2"/>
              <a:buChar char="§"/>
            </a:pPr>
            <a:r>
              <a:rPr lang="en-US" sz="2600" dirty="0">
                <a:solidFill>
                  <a:prstClr val="black"/>
                </a:solidFill>
                <a:latin typeface="Arial" panose="020B0604020202020204" pitchFamily="34" charset="0"/>
                <a:cs typeface="Arial" panose="020B0604020202020204" pitchFamily="34" charset="0"/>
              </a:rPr>
              <a:t>developed an influential treatment process called psychoanalysis</a:t>
            </a:r>
          </a:p>
          <a:p>
            <a:pPr algn="l"/>
            <a:endParaRPr lang="en-US" sz="2600" dirty="0">
              <a:solidFill>
                <a:prstClr val="black"/>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
            </a:pPr>
            <a:r>
              <a:rPr lang="en-US" sz="2600" dirty="0">
                <a:solidFill>
                  <a:prstClr val="black"/>
                </a:solidFill>
                <a:latin typeface="Arial" panose="020B0604020202020204" pitchFamily="34" charset="0"/>
                <a:cs typeface="Arial" panose="020B0604020202020204" pitchFamily="34" charset="0"/>
              </a:rPr>
              <a:t>personality theory</a:t>
            </a:r>
          </a:p>
          <a:p>
            <a:endParaRPr lang="en-US" sz="2800" dirty="0"/>
          </a:p>
        </p:txBody>
      </p:sp>
      <p:sp>
        <p:nvSpPr>
          <p:cNvPr id="6" name="TextBox 5"/>
          <p:cNvSpPr txBox="1"/>
          <p:nvPr/>
        </p:nvSpPr>
        <p:spPr>
          <a:xfrm>
            <a:off x="2172111" y="5961533"/>
            <a:ext cx="2957518" cy="769441"/>
          </a:xfrm>
          <a:prstGeom prst="rect">
            <a:avLst/>
          </a:prstGeom>
          <a:solidFill>
            <a:srgbClr val="A02CA3"/>
          </a:solidFill>
        </p:spPr>
        <p:txBody>
          <a:bodyPr wrap="square" rtlCol="0">
            <a:spAutoFit/>
          </a:bodyPr>
          <a:lstStyle/>
          <a:p>
            <a:pPr algn="ctr"/>
            <a:r>
              <a:rPr lang="en-US" sz="2200" dirty="0">
                <a:solidFill>
                  <a:prstClr val="white"/>
                </a:solidFill>
              </a:rPr>
              <a:t>Sigmund Freud  </a:t>
            </a:r>
          </a:p>
          <a:p>
            <a:pPr algn="ctr"/>
            <a:r>
              <a:rPr lang="en-US" sz="2200" dirty="0">
                <a:solidFill>
                  <a:prstClr val="white"/>
                </a:solidFill>
              </a:rPr>
              <a:t>(1856-1939)</a:t>
            </a:r>
          </a:p>
        </p:txBody>
      </p:sp>
      <p:pic>
        <p:nvPicPr>
          <p:cNvPr id="8" name="Content Placeholder 9">
            <a:extLst>
              <a:ext uri="{FF2B5EF4-FFF2-40B4-BE49-F238E27FC236}">
                <a16:creationId xmlns:a16="http://schemas.microsoft.com/office/drawing/2014/main" id="{BC620075-8D4F-46DD-BD92-A32347CA88D2}"/>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6198" r="6198"/>
          <a:stretch>
            <a:fillRect/>
          </a:stretch>
        </p:blipFill>
        <p:spPr>
          <a:xfrm>
            <a:off x="2172111" y="1776692"/>
            <a:ext cx="3091376" cy="4040086"/>
          </a:xfrm>
          <a:prstGeom prst="rect">
            <a:avLst/>
          </a:prstGeom>
        </p:spPr>
      </p:pic>
      <p:pic>
        <p:nvPicPr>
          <p:cNvPr id="7" name="Picture 6" descr="decorative">
            <a:extLst>
              <a:ext uri="{FF2B5EF4-FFF2-40B4-BE49-F238E27FC236}">
                <a16:creationId xmlns:a16="http://schemas.microsoft.com/office/drawing/2014/main" id="{C9BF59CD-7674-40ED-BD1A-81CEDF86EC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3594" y="390598"/>
            <a:ext cx="690861" cy="690861"/>
          </a:xfrm>
          <a:prstGeom prst="rect">
            <a:avLst/>
          </a:prstGeom>
        </p:spPr>
      </p:pic>
    </p:spTree>
    <p:extLst>
      <p:ext uri="{BB962C8B-B14F-4D97-AF65-F5344CB8AC3E}">
        <p14:creationId xmlns:p14="http://schemas.microsoft.com/office/powerpoint/2010/main" val="1049831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460820"/>
            <a:ext cx="8101584" cy="1325880"/>
          </a:xfrm>
          <a:solidFill>
            <a:srgbClr val="A02CA3"/>
          </a:solidFill>
        </p:spPr>
        <p:txBody>
          <a:bodyPr>
            <a:normAutofit/>
          </a:bodyPr>
          <a:lstStyle/>
          <a:p>
            <a:pPr algn="ctr"/>
            <a:r>
              <a:rPr lang="en-US" sz="2800" b="1" dirty="0">
                <a:solidFill>
                  <a:schemeClr val="bg1"/>
                </a:solidFill>
                <a:latin typeface="Arial" panose="020B0604020202020204" pitchFamily="34" charset="0"/>
                <a:cs typeface="Arial" panose="020B0604020202020204" pitchFamily="34" charset="0"/>
              </a:rPr>
              <a:t>What is Freudian </a:t>
            </a:r>
            <a:br>
              <a:rPr lang="en-US" sz="2800" b="1" dirty="0">
                <a:solidFill>
                  <a:schemeClr val="bg1"/>
                </a:solidFill>
                <a:latin typeface="Arial" panose="020B0604020202020204" pitchFamily="34" charset="0"/>
                <a:cs typeface="Arial" panose="020B0604020202020204" pitchFamily="34" charset="0"/>
              </a:rPr>
            </a:br>
            <a:r>
              <a:rPr lang="en-US" sz="2800" b="1" dirty="0">
                <a:solidFill>
                  <a:schemeClr val="bg1"/>
                </a:solidFill>
                <a:latin typeface="Arial" panose="020B0604020202020204" pitchFamily="34" charset="0"/>
                <a:cs typeface="Arial" panose="020B0604020202020204" pitchFamily="34" charset="0"/>
              </a:rPr>
              <a:t>(or psychoanalytic) psychology</a:t>
            </a:r>
            <a:r>
              <a:rPr lang="en-US" sz="2800" dirty="0">
                <a:solidFill>
                  <a:schemeClr val="bg1"/>
                </a:solidFill>
                <a:latin typeface="Arial" panose="020B0604020202020204" pitchFamily="34" charset="0"/>
                <a:cs typeface="Arial" panose="020B0604020202020204" pitchFamily="34" charset="0"/>
              </a:rPr>
              <a:t>?</a:t>
            </a:r>
          </a:p>
        </p:txBody>
      </p:sp>
      <p:sp>
        <p:nvSpPr>
          <p:cNvPr id="3" name="Content Placeholder 2"/>
          <p:cNvSpPr>
            <a:spLocks noGrp="1"/>
          </p:cNvSpPr>
          <p:nvPr>
            <p:ph idx="1"/>
          </p:nvPr>
        </p:nvSpPr>
        <p:spPr>
          <a:xfrm>
            <a:off x="2152650" y="2700670"/>
            <a:ext cx="7886700" cy="2785730"/>
          </a:xfrm>
          <a:solidFill>
            <a:srgbClr val="E7D9B1"/>
          </a:solidFill>
          <a:ln w="76200">
            <a:solidFill>
              <a:srgbClr val="A02CA3"/>
            </a:solidFill>
          </a:ln>
        </p:spPr>
        <p:txBody>
          <a:bodyPr anchor="ctr">
            <a:normAutofit/>
          </a:bodyPr>
          <a:lstStyle/>
          <a:p>
            <a:pPr marL="0" indent="0" algn="ctr">
              <a:buNone/>
            </a:pPr>
            <a:r>
              <a:rPr lang="en-US" sz="2600" dirty="0">
                <a:latin typeface="Arial" panose="020B0604020202020204" pitchFamily="34" charset="0"/>
                <a:cs typeface="Arial" panose="020B0604020202020204" pitchFamily="34" charset="0"/>
              </a:rPr>
              <a:t>Unconscious forces and</a:t>
            </a:r>
          </a:p>
          <a:p>
            <a:pPr marL="0" indent="0" algn="ctr">
              <a:buNone/>
            </a:pPr>
            <a:r>
              <a:rPr lang="en-US" sz="2600" dirty="0">
                <a:latin typeface="Arial" panose="020B0604020202020204" pitchFamily="34" charset="0"/>
                <a:cs typeface="Arial" panose="020B0604020202020204" pitchFamily="34" charset="0"/>
              </a:rPr>
              <a:t> childhood experiences </a:t>
            </a:r>
          </a:p>
          <a:p>
            <a:pPr marL="0" indent="0" algn="ctr">
              <a:buNone/>
            </a:pPr>
            <a:r>
              <a:rPr lang="en-US" sz="2600" dirty="0">
                <a:latin typeface="Arial" panose="020B0604020202020204" pitchFamily="34" charset="0"/>
                <a:cs typeface="Arial" panose="020B0604020202020204" pitchFamily="34" charset="0"/>
              </a:rPr>
              <a:t>affect our behavior and </a:t>
            </a:r>
          </a:p>
          <a:p>
            <a:pPr marL="0" indent="0" algn="ctr">
              <a:buNone/>
            </a:pPr>
            <a:r>
              <a:rPr lang="en-US" sz="2600" dirty="0">
                <a:latin typeface="Arial" panose="020B0604020202020204" pitchFamily="34" charset="0"/>
                <a:cs typeface="Arial" panose="020B0604020202020204" pitchFamily="34" charset="0"/>
              </a:rPr>
              <a:t>mental processes.</a:t>
            </a:r>
            <a:endParaRPr lang="en-US" sz="3600" dirty="0">
              <a:latin typeface="Arial" panose="020B0604020202020204" pitchFamily="34" charset="0"/>
              <a:cs typeface="Arial" panose="020B0604020202020204" pitchFamily="34" charset="0"/>
            </a:endParaRPr>
          </a:p>
        </p:txBody>
      </p:sp>
      <p:pic>
        <p:nvPicPr>
          <p:cNvPr id="4" name="Picture 3" descr="decorative">
            <a:extLst>
              <a:ext uri="{FF2B5EF4-FFF2-40B4-BE49-F238E27FC236}">
                <a16:creationId xmlns:a16="http://schemas.microsoft.com/office/drawing/2014/main" id="{56679C75-702D-4748-969E-8A7B47066F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3594" y="499782"/>
            <a:ext cx="690861" cy="690861"/>
          </a:xfrm>
          <a:prstGeom prst="rect">
            <a:avLst/>
          </a:prstGeom>
        </p:spPr>
      </p:pic>
    </p:spTree>
    <p:extLst>
      <p:ext uri="{BB962C8B-B14F-4D97-AF65-F5344CB8AC3E}">
        <p14:creationId xmlns:p14="http://schemas.microsoft.com/office/powerpoint/2010/main" val="32884254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49" y="565645"/>
            <a:ext cx="8101584" cy="1325880"/>
          </a:xfrm>
          <a:solidFill>
            <a:srgbClr val="A02CA3"/>
          </a:solidFill>
        </p:spPr>
        <p:txBody>
          <a:bodyPr>
            <a:normAutofit/>
          </a:bodyPr>
          <a:lstStyle/>
          <a:p>
            <a:pPr algn="ctr"/>
            <a:r>
              <a:rPr lang="en-US" sz="2800" b="1" dirty="0">
                <a:solidFill>
                  <a:schemeClr val="bg1"/>
                </a:solidFill>
                <a:latin typeface="Arial" panose="020B0604020202020204" pitchFamily="34" charset="0"/>
                <a:cs typeface="Arial" panose="020B0604020202020204" pitchFamily="34" charset="0"/>
              </a:rPr>
              <a:t>How did humanism further the </a:t>
            </a:r>
            <a:br>
              <a:rPr lang="en-US" sz="2800" b="1" dirty="0">
                <a:solidFill>
                  <a:schemeClr val="bg1"/>
                </a:solidFill>
                <a:latin typeface="Arial" panose="020B0604020202020204" pitchFamily="34" charset="0"/>
                <a:cs typeface="Arial" panose="020B0604020202020204" pitchFamily="34" charset="0"/>
              </a:rPr>
            </a:br>
            <a:r>
              <a:rPr lang="en-US" sz="2800" b="1" dirty="0">
                <a:solidFill>
                  <a:schemeClr val="bg1"/>
                </a:solidFill>
                <a:latin typeface="Arial" panose="020B0604020202020204" pitchFamily="34" charset="0"/>
                <a:cs typeface="Arial" panose="020B0604020202020204" pitchFamily="34" charset="0"/>
              </a:rPr>
              <a:t>development of psychological science?</a:t>
            </a:r>
          </a:p>
        </p:txBody>
      </p:sp>
      <p:sp>
        <p:nvSpPr>
          <p:cNvPr id="9" name="Text Placeholder 2"/>
          <p:cNvSpPr txBox="1">
            <a:spLocks/>
          </p:cNvSpPr>
          <p:nvPr/>
        </p:nvSpPr>
        <p:spPr>
          <a:xfrm>
            <a:off x="2343716" y="2564209"/>
            <a:ext cx="2933419" cy="3244162"/>
          </a:xfrm>
          <a:prstGeom prst="rect">
            <a:avLst/>
          </a:prstGeom>
          <a:solidFill>
            <a:srgbClr val="E7D9B1"/>
          </a:solidFill>
          <a:ln w="76200">
            <a:solidFill>
              <a:srgbClr val="A02CA3"/>
            </a:solidFill>
          </a:ln>
        </p:spPr>
        <p:txBody>
          <a:bodyPr vert="horz" lIns="91440" tIns="45720" rIns="91440" bIns="45720" rtlCol="0" anchor="ctr">
            <a:normAutofit/>
          </a:bodyPr>
          <a:lstStyle>
            <a:lvl1pPr marL="0" indent="0" algn="ctr" defTabSz="685800" rtl="0" eaLnBrk="1" latinLnBrk="0" hangingPunct="1">
              <a:lnSpc>
                <a:spcPct val="90000"/>
              </a:lnSpc>
              <a:spcBef>
                <a:spcPts val="750"/>
              </a:spcBef>
              <a:buFont typeface="Arial" panose="020B0604020202020204" pitchFamily="34" charset="0"/>
              <a:buNone/>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600" dirty="0">
                <a:solidFill>
                  <a:prstClr val="black"/>
                </a:solidFill>
              </a:rPr>
              <a:t>Abraham Maslow</a:t>
            </a:r>
          </a:p>
          <a:p>
            <a:endParaRPr lang="en-US" sz="2600" dirty="0">
              <a:solidFill>
                <a:prstClr val="black"/>
              </a:solidFill>
            </a:endParaRPr>
          </a:p>
          <a:p>
            <a:r>
              <a:rPr lang="en-US" sz="2600" dirty="0">
                <a:solidFill>
                  <a:prstClr val="black"/>
                </a:solidFill>
              </a:rPr>
              <a:t>Carl Rogers</a:t>
            </a:r>
          </a:p>
        </p:txBody>
      </p:sp>
      <p:sp>
        <p:nvSpPr>
          <p:cNvPr id="4" name="Text Placeholder 3"/>
          <p:cNvSpPr>
            <a:spLocks noGrp="1"/>
          </p:cNvSpPr>
          <p:nvPr>
            <p:ph type="body" sz="quarter" idx="14"/>
          </p:nvPr>
        </p:nvSpPr>
        <p:spPr>
          <a:xfrm>
            <a:off x="6634769" y="2128978"/>
            <a:ext cx="3619464" cy="4114627"/>
          </a:xfrm>
          <a:solidFill>
            <a:srgbClr val="E7D9B1"/>
          </a:solidFill>
          <a:ln w="76200">
            <a:solidFill>
              <a:srgbClr val="A02CA3"/>
            </a:solidFill>
          </a:ln>
        </p:spPr>
        <p:txBody>
          <a:bodyPr>
            <a:normAutofit/>
          </a:bodyPr>
          <a:lstStyle/>
          <a:p>
            <a:pPr marL="457200" indent="-457200" algn="l">
              <a:buFont typeface="Wingdings" panose="05000000000000000000" pitchFamily="2" charset="2"/>
              <a:buChar char="§"/>
            </a:pPr>
            <a:r>
              <a:rPr lang="en-US" sz="2600" dirty="0"/>
              <a:t>Humans strive to reach their full potential</a:t>
            </a:r>
          </a:p>
          <a:p>
            <a:pPr marL="457200" indent="-457200" algn="l">
              <a:buFont typeface="Wingdings" panose="05000000000000000000" pitchFamily="2" charset="2"/>
              <a:buChar char="§"/>
            </a:pPr>
            <a:endParaRPr lang="en-US" sz="2600" dirty="0"/>
          </a:p>
          <a:p>
            <a:pPr marL="457200" indent="-457200" algn="l">
              <a:buFont typeface="Wingdings" panose="05000000000000000000" pitchFamily="2" charset="2"/>
              <a:buChar char="§"/>
            </a:pPr>
            <a:r>
              <a:rPr lang="en-US" sz="2600" dirty="0"/>
              <a:t>Unconditional love</a:t>
            </a:r>
          </a:p>
          <a:p>
            <a:pPr algn="l"/>
            <a:endParaRPr lang="en-US" sz="2600" dirty="0"/>
          </a:p>
          <a:p>
            <a:pPr marL="457200" indent="-457200" algn="l">
              <a:buFont typeface="Wingdings" panose="05000000000000000000" pitchFamily="2" charset="2"/>
              <a:buChar char="§"/>
            </a:pPr>
            <a:r>
              <a:rPr lang="en-US" sz="2600" dirty="0"/>
              <a:t>Personal growth</a:t>
            </a:r>
          </a:p>
        </p:txBody>
      </p:sp>
      <p:pic>
        <p:nvPicPr>
          <p:cNvPr id="7" name="Picture 6" descr="decorative">
            <a:extLst>
              <a:ext uri="{FF2B5EF4-FFF2-40B4-BE49-F238E27FC236}">
                <a16:creationId xmlns:a16="http://schemas.microsoft.com/office/drawing/2014/main" id="{2158E307-73A4-4B38-8520-20505166A3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3594" y="595316"/>
            <a:ext cx="690861" cy="690861"/>
          </a:xfrm>
          <a:prstGeom prst="rect">
            <a:avLst/>
          </a:prstGeom>
        </p:spPr>
      </p:pic>
    </p:spTree>
    <p:extLst>
      <p:ext uri="{BB962C8B-B14F-4D97-AF65-F5344CB8AC3E}">
        <p14:creationId xmlns:p14="http://schemas.microsoft.com/office/powerpoint/2010/main" val="25282710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7"/>
            <a:ext cx="8101584" cy="1325563"/>
          </a:xfrm>
          <a:solidFill>
            <a:srgbClr val="A02CA3"/>
          </a:solidFill>
        </p:spPr>
        <p:txBody>
          <a:bodyPr>
            <a:normAutofit/>
          </a:bodyPr>
          <a:lstStyle/>
          <a:p>
            <a:pPr algn="ctr"/>
            <a:r>
              <a:rPr lang="en-US" sz="2800" b="1" dirty="0">
                <a:solidFill>
                  <a:schemeClr val="bg1"/>
                </a:solidFill>
                <a:latin typeface="Arial" panose="020B0604020202020204" pitchFamily="34" charset="0"/>
                <a:cs typeface="Arial" panose="020B0604020202020204" pitchFamily="34" charset="0"/>
              </a:rPr>
              <a:t>What is humanism?</a:t>
            </a:r>
          </a:p>
        </p:txBody>
      </p:sp>
      <p:sp>
        <p:nvSpPr>
          <p:cNvPr id="3" name="Content Placeholder 2"/>
          <p:cNvSpPr>
            <a:spLocks noGrp="1"/>
          </p:cNvSpPr>
          <p:nvPr>
            <p:ph idx="1"/>
          </p:nvPr>
        </p:nvSpPr>
        <p:spPr>
          <a:xfrm>
            <a:off x="2152650" y="2156348"/>
            <a:ext cx="8101584" cy="3384644"/>
          </a:xfrm>
          <a:solidFill>
            <a:srgbClr val="E7D9B1"/>
          </a:solidFill>
          <a:ln w="76200">
            <a:solidFill>
              <a:srgbClr val="A02CA3"/>
            </a:solidFill>
          </a:ln>
        </p:spPr>
        <p:txBody>
          <a:bodyPr anchor="ctr">
            <a:normAutofit/>
          </a:bodyPr>
          <a:lstStyle/>
          <a:p>
            <a:pPr lvl="0" algn="ctr">
              <a:buFont typeface="Wingdings" panose="05000000000000000000" pitchFamily="2" charset="2"/>
              <a:buChar char="§"/>
            </a:pPr>
            <a:r>
              <a:rPr lang="en-US" sz="3200" dirty="0">
                <a:solidFill>
                  <a:prstClr val="black"/>
                </a:solidFill>
                <a:latin typeface="Arial" panose="020B0604020202020204" pitchFamily="34" charset="0"/>
                <a:cs typeface="Arial" panose="020B0604020202020204" pitchFamily="34" charset="0"/>
              </a:rPr>
              <a:t>“</a:t>
            </a:r>
            <a:r>
              <a:rPr lang="en-US" sz="2600" dirty="0">
                <a:solidFill>
                  <a:prstClr val="black"/>
                </a:solidFill>
                <a:latin typeface="Arial" panose="020B0604020202020204" pitchFamily="34" charset="0"/>
                <a:cs typeface="Arial" panose="020B0604020202020204" pitchFamily="34" charset="0"/>
              </a:rPr>
              <a:t>third force” in psychology </a:t>
            </a:r>
          </a:p>
          <a:p>
            <a:pPr lvl="0" algn="ctr">
              <a:buFont typeface="Wingdings" panose="05000000000000000000" pitchFamily="2" charset="2"/>
              <a:buChar char="§"/>
            </a:pPr>
            <a:endParaRPr lang="en-US" sz="2600" dirty="0">
              <a:solidFill>
                <a:prstClr val="black"/>
              </a:solidFill>
              <a:latin typeface="Arial" panose="020B0604020202020204" pitchFamily="34" charset="0"/>
              <a:cs typeface="Arial" panose="020B0604020202020204" pitchFamily="34" charset="0"/>
            </a:endParaRPr>
          </a:p>
          <a:p>
            <a:pPr lvl="0" algn="ctr">
              <a:buFont typeface="Wingdings" panose="05000000000000000000" pitchFamily="2" charset="2"/>
              <a:buChar char="§"/>
            </a:pPr>
            <a:r>
              <a:rPr lang="en-US" sz="2600" dirty="0">
                <a:solidFill>
                  <a:prstClr val="black"/>
                </a:solidFill>
                <a:latin typeface="Arial" panose="020B0604020202020204" pitchFamily="34" charset="0"/>
                <a:cs typeface="Arial" panose="020B0604020202020204" pitchFamily="34" charset="0"/>
              </a:rPr>
              <a:t>rejected both behaviorism and </a:t>
            </a:r>
          </a:p>
          <a:p>
            <a:pPr marL="0" indent="0" algn="ctr">
              <a:buNone/>
            </a:pPr>
            <a:r>
              <a:rPr lang="en-US" sz="2600" dirty="0">
                <a:solidFill>
                  <a:prstClr val="black"/>
                </a:solidFill>
                <a:latin typeface="Arial" panose="020B0604020202020204" pitchFamily="34" charset="0"/>
                <a:cs typeface="Arial" panose="020B0604020202020204" pitchFamily="34" charset="0"/>
              </a:rPr>
              <a:t>psychoanalytic psychology</a:t>
            </a:r>
          </a:p>
          <a:p>
            <a:pPr lvl="0" algn="ctr">
              <a:buFont typeface="Wingdings" panose="05000000000000000000" pitchFamily="2" charset="2"/>
              <a:buChar char="§"/>
            </a:pPr>
            <a:endParaRPr lang="en-US" sz="2600" dirty="0">
              <a:solidFill>
                <a:prstClr val="black"/>
              </a:solidFill>
              <a:latin typeface="Arial" panose="020B0604020202020204" pitchFamily="34" charset="0"/>
              <a:cs typeface="Arial" panose="020B0604020202020204" pitchFamily="34" charset="0"/>
            </a:endParaRPr>
          </a:p>
          <a:p>
            <a:pPr lvl="0" algn="ctr">
              <a:buFont typeface="Wingdings" panose="05000000000000000000" pitchFamily="2" charset="2"/>
              <a:buChar char="§"/>
            </a:pPr>
            <a:r>
              <a:rPr lang="en-US" sz="2600" dirty="0">
                <a:solidFill>
                  <a:prstClr val="black"/>
                </a:solidFill>
                <a:latin typeface="Arial" panose="020B0604020202020204" pitchFamily="34" charset="0"/>
                <a:cs typeface="Arial" panose="020B0604020202020204" pitchFamily="34" charset="0"/>
              </a:rPr>
              <a:t>the study of potential and personal growth</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81381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7"/>
            <a:ext cx="8101584" cy="1325563"/>
          </a:xfrm>
          <a:solidFill>
            <a:srgbClr val="A02CA3"/>
          </a:solidFill>
        </p:spPr>
        <p:txBody>
          <a:bodyPr>
            <a:normAutofit/>
          </a:bodyPr>
          <a:lstStyle/>
          <a:p>
            <a:pPr algn="ctr"/>
            <a:r>
              <a:rPr lang="en-US" sz="2800" b="1" dirty="0">
                <a:solidFill>
                  <a:schemeClr val="bg1"/>
                </a:solidFill>
                <a:latin typeface="Arial" panose="020B0604020202020204" pitchFamily="34" charset="0"/>
                <a:cs typeface="Arial" panose="020B0604020202020204" pitchFamily="34" charset="0"/>
              </a:rPr>
              <a:t>What is </a:t>
            </a:r>
            <a:r>
              <a:rPr lang="en-US" sz="2800" b="1" dirty="0" smtClean="0">
                <a:solidFill>
                  <a:schemeClr val="bg1"/>
                </a:solidFill>
                <a:latin typeface="Arial" panose="020B0604020202020204" pitchFamily="34" charset="0"/>
                <a:cs typeface="Arial" panose="020B0604020202020204" pitchFamily="34" charset="0"/>
              </a:rPr>
              <a:t>gestalt?</a:t>
            </a:r>
            <a:endParaRPr lang="en-US" sz="28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152650" y="2156348"/>
            <a:ext cx="8101584" cy="3384644"/>
          </a:xfrm>
          <a:solidFill>
            <a:srgbClr val="E7D9B1"/>
          </a:solidFill>
          <a:ln w="76200">
            <a:solidFill>
              <a:srgbClr val="A02CA3"/>
            </a:solidFill>
          </a:ln>
        </p:spPr>
        <p:txBody>
          <a:bodyPr anchor="ctr">
            <a:normAutofit/>
          </a:bodyPr>
          <a:lstStyle/>
          <a:p>
            <a:pPr lvl="0" algn="ctr">
              <a:buFont typeface="Wingdings" panose="05000000000000000000" pitchFamily="2" charset="2"/>
              <a:buChar char="§"/>
            </a:pPr>
            <a:r>
              <a:rPr lang="en-US" sz="2800" dirty="0" smtClean="0">
                <a:solidFill>
                  <a:prstClr val="black"/>
                </a:solidFill>
                <a:latin typeface="Arial" panose="020B0604020202020204" pitchFamily="34" charset="0"/>
                <a:cs typeface="Arial" panose="020B0604020202020204" pitchFamily="34" charset="0"/>
              </a:rPr>
              <a:t>An organized whole.</a:t>
            </a:r>
            <a:endParaRPr lang="en-US" sz="2800" dirty="0">
              <a:solidFill>
                <a:prstClr val="black"/>
              </a:solidFill>
              <a:latin typeface="Arial" panose="020B0604020202020204" pitchFamily="34" charset="0"/>
              <a:cs typeface="Arial" panose="020B0604020202020204" pitchFamily="34" charset="0"/>
            </a:endParaRPr>
          </a:p>
          <a:p>
            <a:pPr lvl="0" algn="ctr">
              <a:buFont typeface="Wingdings" panose="05000000000000000000" pitchFamily="2" charset="2"/>
              <a:buChar char="§"/>
            </a:pPr>
            <a:endParaRPr lang="en-US" sz="2600" dirty="0">
              <a:solidFill>
                <a:prstClr val="black"/>
              </a:solidFill>
              <a:latin typeface="Arial" panose="020B0604020202020204" pitchFamily="34" charset="0"/>
              <a:cs typeface="Arial" panose="020B0604020202020204" pitchFamily="34" charset="0"/>
            </a:endParaRPr>
          </a:p>
          <a:p>
            <a:pPr lvl="0" algn="ctr">
              <a:buFont typeface="Wingdings" panose="05000000000000000000" pitchFamily="2" charset="2"/>
              <a:buChar char="§"/>
            </a:pPr>
            <a:r>
              <a:rPr lang="en-US" sz="2600" dirty="0" smtClean="0">
                <a:solidFill>
                  <a:prstClr val="black"/>
                </a:solidFill>
                <a:latin typeface="Arial" panose="020B0604020202020204" pitchFamily="34" charset="0"/>
                <a:cs typeface="Arial" panose="020B0604020202020204" pitchFamily="34" charset="0"/>
              </a:rPr>
              <a:t>Gestalt psychologists emphasized our tendency to integrate pieces of information into meaningful wholes</a:t>
            </a:r>
            <a:endParaRPr lang="en-US" sz="2600" dirty="0">
              <a:solidFill>
                <a:prstClr val="black"/>
              </a:solidFill>
              <a:latin typeface="Arial" panose="020B0604020202020204" pitchFamily="34" charset="0"/>
              <a:cs typeface="Arial" panose="020B0604020202020204" pitchFamily="34" charset="0"/>
            </a:endParaRPr>
          </a:p>
          <a:p>
            <a:pPr lvl="0" algn="ctr">
              <a:buFont typeface="Wingdings" panose="05000000000000000000" pitchFamily="2" charset="2"/>
              <a:buChar char="§"/>
            </a:pPr>
            <a:endParaRPr lang="en-US" sz="2600" dirty="0">
              <a:solidFill>
                <a:prstClr val="black"/>
              </a:solidFill>
              <a:latin typeface="Arial" panose="020B0604020202020204" pitchFamily="34" charset="0"/>
              <a:cs typeface="Arial" panose="020B0604020202020204" pitchFamily="34" charset="0"/>
            </a:endParaRPr>
          </a:p>
          <a:p>
            <a:pPr lvl="0" algn="ctr">
              <a:buFont typeface="Wingdings" panose="05000000000000000000" pitchFamily="2" charset="2"/>
              <a:buChar char="§"/>
            </a:pPr>
            <a:r>
              <a:rPr lang="en-US" sz="2600" dirty="0" smtClean="0">
                <a:solidFill>
                  <a:prstClr val="black"/>
                </a:solidFill>
                <a:latin typeface="Arial" panose="020B0604020202020204" pitchFamily="34" charset="0"/>
                <a:cs typeface="Arial" panose="020B0604020202020204" pitchFamily="34" charset="0"/>
              </a:rPr>
              <a:t>Examples: figure-ground, Necker cube, closure</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74717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4"/>
          <p:cNvPicPr>
            <a:picLocks noChangeAspect="1"/>
          </p:cNvPicPr>
          <p:nvPr/>
        </p:nvPicPr>
        <p:blipFill rotWithShape="1">
          <a:blip r:embed="rId2"/>
          <a:srcRect l="12185" t="-1" b="1138"/>
          <a:stretch/>
        </p:blipFill>
        <p:spPr>
          <a:xfrm>
            <a:off x="4379495" y="828929"/>
            <a:ext cx="3994484" cy="4169063"/>
          </a:xfrm>
          <a:prstGeom prst="rect">
            <a:avLst/>
          </a:prstGeom>
        </p:spPr>
      </p:pic>
      <p:pic>
        <p:nvPicPr>
          <p:cNvPr id="5" name="Content Placeholder 4"/>
          <p:cNvPicPr>
            <a:picLocks noChangeAspect="1"/>
          </p:cNvPicPr>
          <p:nvPr/>
        </p:nvPicPr>
        <p:blipFill>
          <a:blip r:embed="rId3"/>
          <a:stretch>
            <a:fillRect/>
          </a:stretch>
        </p:blipFill>
        <p:spPr>
          <a:xfrm>
            <a:off x="0" y="0"/>
            <a:ext cx="4122821" cy="3471849"/>
          </a:xfrm>
          <a:prstGeom prst="rect">
            <a:avLst/>
          </a:prstGeom>
        </p:spPr>
      </p:pic>
      <p:pic>
        <p:nvPicPr>
          <p:cNvPr id="6" name="Content Placeholder 5"/>
          <p:cNvPicPr>
            <a:picLocks noChangeAspect="1"/>
          </p:cNvPicPr>
          <p:nvPr/>
        </p:nvPicPr>
        <p:blipFill rotWithShape="1">
          <a:blip r:embed="rId4"/>
          <a:srcRect l="5644" b="3373"/>
          <a:stretch/>
        </p:blipFill>
        <p:spPr>
          <a:xfrm>
            <a:off x="8181474" y="4178633"/>
            <a:ext cx="4010526" cy="2656180"/>
          </a:xfrm>
          <a:prstGeom prst="rect">
            <a:avLst/>
          </a:prstGeom>
        </p:spPr>
      </p:pic>
    </p:spTree>
    <p:extLst>
      <p:ext uri="{BB962C8B-B14F-4D97-AF65-F5344CB8AC3E}">
        <p14:creationId xmlns:p14="http://schemas.microsoft.com/office/powerpoint/2010/main" val="1038146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463E512A-22AD-48D1-9037-3FE7D8C3BB0E}"/>
              </a:ext>
            </a:extLst>
          </p:cNvPr>
          <p:cNvSpPr>
            <a:spLocks noGrp="1"/>
          </p:cNvSpPr>
          <p:nvPr>
            <p:ph type="title"/>
          </p:nvPr>
        </p:nvSpPr>
        <p:spPr>
          <a:xfrm>
            <a:off x="2153841" y="457200"/>
            <a:ext cx="7478461" cy="793102"/>
          </a:xfrm>
        </p:spPr>
        <p:txBody>
          <a:bodyPr/>
          <a:lstStyle/>
          <a:p>
            <a:r>
              <a:rPr lang="en-US" dirty="0">
                <a:solidFill>
                  <a:schemeClr val="bg1"/>
                </a:solidFill>
              </a:rPr>
              <a:t>3. What Would You Answer?</a:t>
            </a:r>
          </a:p>
        </p:txBody>
      </p:sp>
      <p:sp>
        <p:nvSpPr>
          <p:cNvPr id="9" name="Title 1"/>
          <p:cNvSpPr txBox="1">
            <a:spLocks/>
          </p:cNvSpPr>
          <p:nvPr/>
        </p:nvSpPr>
        <p:spPr>
          <a:xfrm>
            <a:off x="1926563" y="354564"/>
            <a:ext cx="8320217" cy="1127803"/>
          </a:xfrm>
          <a:prstGeom prst="rect">
            <a:avLst/>
          </a:prstGeom>
          <a:solidFill>
            <a:srgbClr val="D4E5F4"/>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2400" kern="1200">
                <a:solidFill>
                  <a:schemeClr val="tx1"/>
                </a:solidFill>
                <a:latin typeface="+mj-lt"/>
                <a:ea typeface="+mj-ea"/>
                <a:cs typeface="+mj-cs"/>
              </a:defRPr>
            </a:lvl1pPr>
          </a:lstStyle>
          <a:p>
            <a:pPr algn="ctr"/>
            <a:r>
              <a:rPr lang="en-US" sz="2800" b="1" dirty="0">
                <a:solidFill>
                  <a:prstClr val="black"/>
                </a:solidFill>
                <a:cs typeface="Arial" panose="020B0604020202020204" pitchFamily="34" charset="0"/>
              </a:rPr>
              <a:t>3. What Would You Answer?</a:t>
            </a:r>
          </a:p>
        </p:txBody>
      </p:sp>
      <p:sp>
        <p:nvSpPr>
          <p:cNvPr id="8" name="Content Placeholder 7"/>
          <p:cNvSpPr>
            <a:spLocks noGrp="1"/>
          </p:cNvSpPr>
          <p:nvPr>
            <p:ph idx="1"/>
          </p:nvPr>
        </p:nvSpPr>
        <p:spPr>
          <a:xfrm>
            <a:off x="1926563" y="1735495"/>
            <a:ext cx="8320217" cy="4310743"/>
          </a:xfrm>
          <a:solidFill>
            <a:srgbClr val="E7D9B1"/>
          </a:solidFill>
          <a:ln w="76200">
            <a:solidFill>
              <a:srgbClr val="D4E5F4"/>
            </a:solidFill>
          </a:ln>
        </p:spPr>
        <p:txBody>
          <a:bodyPr anchor="ctr">
            <a:normAutofit/>
          </a:bodyPr>
          <a:lstStyle/>
          <a:p>
            <a:pPr marL="0" indent="0" algn="ctr">
              <a:buNone/>
            </a:pPr>
            <a:r>
              <a:rPr lang="en-US" b="1" dirty="0"/>
              <a:t>With which of the following statements would John B. Watson most likely agree?</a:t>
            </a:r>
          </a:p>
          <a:p>
            <a:endParaRPr lang="en-US" dirty="0"/>
          </a:p>
          <a:p>
            <a:pPr marL="457200" indent="-457200">
              <a:buFont typeface="+mj-lt"/>
              <a:buAutoNum type="alphaUcPeriod"/>
            </a:pPr>
            <a:r>
              <a:rPr lang="en-US" dirty="0"/>
              <a:t>Psychology should study the growth potential in all         people.</a:t>
            </a:r>
          </a:p>
          <a:p>
            <a:pPr marL="457200" indent="-457200">
              <a:buFont typeface="+mj-lt"/>
              <a:buAutoNum type="alphaUcPeriod"/>
            </a:pPr>
            <a:r>
              <a:rPr lang="en-US" dirty="0"/>
              <a:t>Psychology should study the unconscious mind.</a:t>
            </a:r>
          </a:p>
          <a:p>
            <a:pPr marL="457200" indent="-457200">
              <a:buFont typeface="+mj-lt"/>
              <a:buAutoNum type="alphaUcPeriod"/>
            </a:pPr>
            <a:r>
              <a:rPr lang="en-US" dirty="0"/>
              <a:t>Psychology should focus on observable behavior.</a:t>
            </a:r>
          </a:p>
          <a:p>
            <a:pPr marL="457200" indent="-457200">
              <a:buFont typeface="+mj-lt"/>
              <a:buAutoNum type="alphaUcPeriod"/>
            </a:pPr>
            <a:r>
              <a:rPr lang="en-US" dirty="0"/>
              <a:t>Psychology should study mental thought processes.</a:t>
            </a:r>
          </a:p>
          <a:p>
            <a:pPr marL="457200" indent="-457200">
              <a:buFont typeface="+mj-lt"/>
              <a:buAutoNum type="alphaUcPeriod"/>
            </a:pPr>
            <a:r>
              <a:rPr lang="en-US" dirty="0"/>
              <a:t>Psychology should study how culture and beliefs impact an individual.  </a:t>
            </a:r>
          </a:p>
        </p:txBody>
      </p:sp>
    </p:spTree>
    <p:extLst>
      <p:ext uri="{BB962C8B-B14F-4D97-AF65-F5344CB8AC3E}">
        <p14:creationId xmlns:p14="http://schemas.microsoft.com/office/powerpoint/2010/main" val="41350371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hidden="1">
            <a:extLst>
              <a:ext uri="{FF2B5EF4-FFF2-40B4-BE49-F238E27FC236}">
                <a16:creationId xmlns:a16="http://schemas.microsoft.com/office/drawing/2014/main" id="{205F43E0-F33C-4D28-B186-7F9A69645EC3}"/>
              </a:ext>
            </a:extLst>
          </p:cNvPr>
          <p:cNvSpPr>
            <a:spLocks noGrp="1"/>
          </p:cNvSpPr>
          <p:nvPr>
            <p:ph type="title"/>
          </p:nvPr>
        </p:nvSpPr>
        <p:spPr/>
        <p:txBody>
          <a:bodyPr/>
          <a:lstStyle/>
          <a:p>
            <a:r>
              <a:rPr lang="en-US" sz="3600" b="1" dirty="0">
                <a:solidFill>
                  <a:schemeClr val="bg1"/>
                </a:solidFill>
              </a:rPr>
              <a:t>Why is the “rat always right”?</a:t>
            </a:r>
            <a:endParaRPr lang="en-US" dirty="0"/>
          </a:p>
        </p:txBody>
      </p:sp>
      <p:sp>
        <p:nvSpPr>
          <p:cNvPr id="7" name="Title 1"/>
          <p:cNvSpPr txBox="1">
            <a:spLocks/>
          </p:cNvSpPr>
          <p:nvPr/>
        </p:nvSpPr>
        <p:spPr>
          <a:xfrm>
            <a:off x="2061793" y="335208"/>
            <a:ext cx="8101584" cy="1325563"/>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solidFill>
                  <a:prstClr val="white"/>
                </a:solidFill>
              </a:rPr>
              <a:t>    </a:t>
            </a:r>
            <a:r>
              <a:rPr lang="en-US" sz="2800" b="1" dirty="0">
                <a:solidFill>
                  <a:prstClr val="white"/>
                </a:solidFill>
              </a:rPr>
              <a:t>Why is the “</a:t>
            </a:r>
            <a:r>
              <a:rPr lang="en-US" sz="2800" b="1">
                <a:solidFill>
                  <a:prstClr val="white"/>
                </a:solidFill>
              </a:rPr>
              <a:t>rat is always </a:t>
            </a:r>
            <a:r>
              <a:rPr lang="en-US" sz="2800" b="1" dirty="0">
                <a:solidFill>
                  <a:prstClr val="white"/>
                </a:solidFill>
              </a:rPr>
              <a:t>right”?</a:t>
            </a:r>
          </a:p>
        </p:txBody>
      </p:sp>
      <p:sp>
        <p:nvSpPr>
          <p:cNvPr id="4" name="Content Placeholder 3"/>
          <p:cNvSpPr>
            <a:spLocks noGrp="1"/>
          </p:cNvSpPr>
          <p:nvPr>
            <p:ph sz="half" idx="2"/>
          </p:nvPr>
        </p:nvSpPr>
        <p:spPr>
          <a:solidFill>
            <a:srgbClr val="E7D9B1"/>
          </a:solidFill>
          <a:ln w="76200">
            <a:solidFill>
              <a:srgbClr val="A02CA3"/>
            </a:solidFill>
          </a:ln>
        </p:spPr>
        <p:txBody>
          <a:bodyPr>
            <a:normAutofit/>
          </a:bodyPr>
          <a:lstStyle/>
          <a:p>
            <a:pPr algn="ctr"/>
            <a:endParaRPr lang="en-US" sz="2400" dirty="0"/>
          </a:p>
          <a:p>
            <a:pPr marL="0" indent="0" algn="ctr">
              <a:buNone/>
            </a:pPr>
            <a:r>
              <a:rPr lang="en-US" sz="2600" dirty="0"/>
              <a:t>Facts speak for themselves</a:t>
            </a:r>
          </a:p>
          <a:p>
            <a:pPr algn="ctr"/>
            <a:endParaRPr lang="en-US" sz="2600" dirty="0"/>
          </a:p>
          <a:p>
            <a:pPr marL="0" indent="0" algn="ctr">
              <a:buNone/>
            </a:pPr>
            <a:r>
              <a:rPr lang="en-US" sz="2600" dirty="0"/>
              <a:t>Researchers have to accept the results of the study even if the hypothesis has been proven wrong.</a:t>
            </a:r>
          </a:p>
        </p:txBody>
      </p:sp>
      <p:pic>
        <p:nvPicPr>
          <p:cNvPr id="5" name="Content Placeholder 4"/>
          <p:cNvPicPr>
            <a:picLocks noGrp="1" noChangeAspect="1"/>
          </p:cNvPicPr>
          <p:nvPr>
            <p:ph sz="half" idx="1"/>
          </p:nvPr>
        </p:nvPicPr>
        <p:blipFill>
          <a:blip r:embed="rId2"/>
          <a:stretch>
            <a:fillRect/>
          </a:stretch>
        </p:blipFill>
        <p:spPr>
          <a:xfrm>
            <a:off x="3079642" y="1825625"/>
            <a:ext cx="2032217" cy="4351338"/>
          </a:xfrm>
        </p:spPr>
      </p:pic>
      <p:pic>
        <p:nvPicPr>
          <p:cNvPr id="6" name="Picture 5" descr="decorative">
            <a:extLst>
              <a:ext uri="{FF2B5EF4-FFF2-40B4-BE49-F238E27FC236}">
                <a16:creationId xmlns:a16="http://schemas.microsoft.com/office/drawing/2014/main" id="{0897A891-1CFE-4DB4-9A82-38CB19E447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2738" y="362505"/>
            <a:ext cx="690861" cy="690861"/>
          </a:xfrm>
          <a:prstGeom prst="rect">
            <a:avLst/>
          </a:prstGeom>
        </p:spPr>
      </p:pic>
    </p:spTree>
    <p:extLst>
      <p:ext uri="{BB962C8B-B14F-4D97-AF65-F5344CB8AC3E}">
        <p14:creationId xmlns:p14="http://schemas.microsoft.com/office/powerpoint/2010/main" val="12967974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7"/>
            <a:ext cx="8101584" cy="1325563"/>
          </a:xfrm>
          <a:solidFill>
            <a:srgbClr val="A02CA3"/>
          </a:solidFill>
        </p:spPr>
        <p:txBody>
          <a:bodyPr>
            <a:normAutofit/>
          </a:bodyPr>
          <a:lstStyle/>
          <a:p>
            <a:r>
              <a:rPr lang="en-US" sz="3600" b="1" dirty="0">
                <a:solidFill>
                  <a:schemeClr val="bg1"/>
                </a:solidFill>
              </a:rPr>
              <a:t>Learning Target 1-1 Review</a:t>
            </a:r>
          </a:p>
        </p:txBody>
      </p:sp>
      <p:sp>
        <p:nvSpPr>
          <p:cNvPr id="5" name="TextBox 4"/>
          <p:cNvSpPr txBox="1"/>
          <p:nvPr/>
        </p:nvSpPr>
        <p:spPr>
          <a:xfrm>
            <a:off x="2152650" y="2006222"/>
            <a:ext cx="8101584" cy="1384995"/>
          </a:xfrm>
          <a:prstGeom prst="rect">
            <a:avLst/>
          </a:prstGeom>
          <a:solidFill>
            <a:srgbClr val="D1EDFF"/>
          </a:solidFill>
        </p:spPr>
        <p:txBody>
          <a:bodyPr wrap="square" rtlCol="0">
            <a:spAutoFit/>
          </a:bodyPr>
          <a:lstStyle/>
          <a:p>
            <a:pPr algn="ctr"/>
            <a:r>
              <a:rPr lang="en-US" sz="2800" dirty="0">
                <a:solidFill>
                  <a:prstClr val="black"/>
                </a:solidFill>
              </a:rPr>
              <a:t>How is psychology a science,</a:t>
            </a:r>
          </a:p>
          <a:p>
            <a:pPr algn="ctr"/>
            <a:r>
              <a:rPr lang="en-US" sz="2800" dirty="0">
                <a:solidFill>
                  <a:prstClr val="black"/>
                </a:solidFill>
              </a:rPr>
              <a:t> and why is it </a:t>
            </a:r>
          </a:p>
          <a:p>
            <a:pPr algn="ctr"/>
            <a:r>
              <a:rPr lang="en-US" sz="2800" dirty="0">
                <a:solidFill>
                  <a:prstClr val="black"/>
                </a:solidFill>
              </a:rPr>
              <a:t>the “rat is always right”?</a:t>
            </a:r>
          </a:p>
        </p:txBody>
      </p:sp>
      <p:sp>
        <p:nvSpPr>
          <p:cNvPr id="6" name="TextBox 5"/>
          <p:cNvSpPr txBox="1"/>
          <p:nvPr/>
        </p:nvSpPr>
        <p:spPr>
          <a:xfrm>
            <a:off x="2189358" y="4007567"/>
            <a:ext cx="8101584" cy="1938992"/>
          </a:xfrm>
          <a:prstGeom prst="rect">
            <a:avLst/>
          </a:prstGeom>
          <a:solidFill>
            <a:schemeClr val="bg1"/>
          </a:solidFill>
          <a:ln w="76200">
            <a:solidFill>
              <a:srgbClr val="A02CA3"/>
            </a:solidFill>
          </a:ln>
        </p:spPr>
        <p:txBody>
          <a:bodyPr wrap="square" rtlCol="0">
            <a:spAutoFit/>
          </a:bodyPr>
          <a:lstStyle/>
          <a:p>
            <a:r>
              <a:rPr lang="en-US" sz="2400" dirty="0">
                <a:solidFill>
                  <a:prstClr val="black"/>
                </a:solidFill>
              </a:rPr>
              <a:t>Psychologists:</a:t>
            </a:r>
          </a:p>
          <a:p>
            <a:endParaRPr lang="en-US" sz="2400" dirty="0">
              <a:solidFill>
                <a:prstClr val="black"/>
              </a:solidFill>
            </a:endParaRPr>
          </a:p>
          <a:p>
            <a:pPr marL="285750" indent="-285750">
              <a:buFont typeface="Wingdings" panose="05000000000000000000" pitchFamily="2" charset="2"/>
              <a:buChar char="§"/>
            </a:pPr>
            <a:r>
              <a:rPr lang="en-US" sz="2400" dirty="0">
                <a:solidFill>
                  <a:prstClr val="black"/>
                </a:solidFill>
              </a:rPr>
              <a:t> think critically</a:t>
            </a:r>
          </a:p>
          <a:p>
            <a:pPr marL="285750" indent="-285750">
              <a:buFont typeface="Wingdings" panose="05000000000000000000" pitchFamily="2" charset="2"/>
              <a:buChar char="§"/>
            </a:pPr>
            <a:r>
              <a:rPr lang="en-US" sz="2400" dirty="0">
                <a:solidFill>
                  <a:prstClr val="black"/>
                </a:solidFill>
              </a:rPr>
              <a:t> use the scientific method</a:t>
            </a:r>
          </a:p>
          <a:p>
            <a:pPr marL="285750" indent="-285750">
              <a:buFont typeface="Wingdings" panose="05000000000000000000" pitchFamily="2" charset="2"/>
              <a:buChar char="§"/>
            </a:pPr>
            <a:r>
              <a:rPr lang="en-US" sz="2400" dirty="0">
                <a:solidFill>
                  <a:prstClr val="black"/>
                </a:solidFill>
              </a:rPr>
              <a:t> accept the results</a:t>
            </a:r>
          </a:p>
        </p:txBody>
      </p:sp>
      <p:pic>
        <p:nvPicPr>
          <p:cNvPr id="7" name="Picture 6" descr="decorative">
            <a:extLst>
              <a:ext uri="{FF2B5EF4-FFF2-40B4-BE49-F238E27FC236}">
                <a16:creationId xmlns:a16="http://schemas.microsoft.com/office/drawing/2014/main" id="{042C4AB2-CBBD-4D66-ABED-AB98102A0C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9359" y="2033518"/>
            <a:ext cx="690861" cy="690861"/>
          </a:xfrm>
          <a:prstGeom prst="rect">
            <a:avLst/>
          </a:prstGeom>
        </p:spPr>
      </p:pic>
    </p:spTree>
    <p:extLst>
      <p:ext uri="{BB962C8B-B14F-4D97-AF65-F5344CB8AC3E}">
        <p14:creationId xmlns:p14="http://schemas.microsoft.com/office/powerpoint/2010/main" val="1912726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7"/>
            <a:ext cx="8101584" cy="1325563"/>
          </a:xfrm>
          <a:solidFill>
            <a:srgbClr val="A02CA3"/>
          </a:solidFill>
        </p:spPr>
        <p:txBody>
          <a:bodyPr>
            <a:normAutofit/>
          </a:bodyPr>
          <a:lstStyle/>
          <a:p>
            <a:r>
              <a:rPr lang="en-US" sz="3600" b="1" dirty="0">
                <a:solidFill>
                  <a:schemeClr val="bg1"/>
                </a:solidFill>
              </a:rPr>
              <a:t>Learning Target 1-2 Review</a:t>
            </a:r>
          </a:p>
        </p:txBody>
      </p:sp>
      <p:sp>
        <p:nvSpPr>
          <p:cNvPr id="5" name="TextBox 4"/>
          <p:cNvSpPr txBox="1"/>
          <p:nvPr/>
        </p:nvSpPr>
        <p:spPr>
          <a:xfrm>
            <a:off x="2152650" y="2006221"/>
            <a:ext cx="8101584" cy="1815882"/>
          </a:xfrm>
          <a:prstGeom prst="rect">
            <a:avLst/>
          </a:prstGeom>
          <a:solidFill>
            <a:srgbClr val="D1EDFF"/>
          </a:solidFill>
        </p:spPr>
        <p:txBody>
          <a:bodyPr wrap="square" rtlCol="0">
            <a:spAutoFit/>
          </a:bodyPr>
          <a:lstStyle/>
          <a:p>
            <a:pPr algn="ctr"/>
            <a:r>
              <a:rPr lang="en-US" sz="2800" dirty="0">
                <a:solidFill>
                  <a:prstClr val="black"/>
                </a:solidFill>
              </a:rPr>
              <a:t>What are the three key elements </a:t>
            </a:r>
          </a:p>
          <a:p>
            <a:pPr algn="ctr"/>
            <a:r>
              <a:rPr lang="en-US" sz="2800" dirty="0">
                <a:solidFill>
                  <a:prstClr val="black"/>
                </a:solidFill>
              </a:rPr>
              <a:t>of the scientific attitude, and how </a:t>
            </a:r>
          </a:p>
          <a:p>
            <a:pPr algn="ctr"/>
            <a:r>
              <a:rPr lang="en-US" sz="2800" dirty="0">
                <a:solidFill>
                  <a:prstClr val="black"/>
                </a:solidFill>
              </a:rPr>
              <a:t>do they support </a:t>
            </a:r>
          </a:p>
          <a:p>
            <a:pPr algn="ctr"/>
            <a:r>
              <a:rPr lang="en-US" sz="2800" dirty="0">
                <a:solidFill>
                  <a:prstClr val="black"/>
                </a:solidFill>
              </a:rPr>
              <a:t>scientific inquiry?</a:t>
            </a:r>
          </a:p>
        </p:txBody>
      </p:sp>
      <p:sp>
        <p:nvSpPr>
          <p:cNvPr id="6" name="TextBox 5"/>
          <p:cNvSpPr txBox="1"/>
          <p:nvPr/>
        </p:nvSpPr>
        <p:spPr>
          <a:xfrm>
            <a:off x="2152650" y="4103004"/>
            <a:ext cx="8101584" cy="1938992"/>
          </a:xfrm>
          <a:prstGeom prst="rect">
            <a:avLst/>
          </a:prstGeom>
          <a:solidFill>
            <a:schemeClr val="bg1"/>
          </a:solidFill>
          <a:ln w="76200">
            <a:solidFill>
              <a:srgbClr val="A02CA3"/>
            </a:solidFill>
          </a:ln>
        </p:spPr>
        <p:txBody>
          <a:bodyPr wrap="square" rtlCol="0">
            <a:spAutoFit/>
          </a:bodyPr>
          <a:lstStyle/>
          <a:p>
            <a:r>
              <a:rPr lang="en-US" sz="2400" dirty="0">
                <a:solidFill>
                  <a:prstClr val="black"/>
                </a:solidFill>
              </a:rPr>
              <a:t>The scientific attitude encourages us to be:</a:t>
            </a:r>
          </a:p>
          <a:p>
            <a:pPr marL="457200" indent="-457200">
              <a:buFont typeface="Wingdings" panose="05000000000000000000" pitchFamily="2" charset="2"/>
              <a:buChar char="§"/>
            </a:pPr>
            <a:r>
              <a:rPr lang="en-US" sz="2400" dirty="0">
                <a:solidFill>
                  <a:prstClr val="black"/>
                </a:solidFill>
              </a:rPr>
              <a:t>curious</a:t>
            </a:r>
          </a:p>
          <a:p>
            <a:pPr marL="457200" indent="-457200">
              <a:buFont typeface="Wingdings" panose="05000000000000000000" pitchFamily="2" charset="2"/>
              <a:buChar char="§"/>
            </a:pPr>
            <a:r>
              <a:rPr lang="en-US" sz="2400" dirty="0">
                <a:solidFill>
                  <a:prstClr val="black"/>
                </a:solidFill>
              </a:rPr>
              <a:t>skeptical</a:t>
            </a:r>
          </a:p>
          <a:p>
            <a:pPr marL="457200" indent="-457200">
              <a:buFont typeface="Wingdings" panose="05000000000000000000" pitchFamily="2" charset="2"/>
              <a:buChar char="§"/>
            </a:pPr>
            <a:r>
              <a:rPr lang="en-US" sz="2400" dirty="0">
                <a:solidFill>
                  <a:prstClr val="black"/>
                </a:solidFill>
              </a:rPr>
              <a:t>humble</a:t>
            </a:r>
          </a:p>
          <a:p>
            <a:r>
              <a:rPr lang="en-US" sz="2400" dirty="0">
                <a:solidFill>
                  <a:prstClr val="black"/>
                </a:solidFill>
              </a:rPr>
              <a:t>in testing ideas that don’t agree with ours.</a:t>
            </a:r>
          </a:p>
        </p:txBody>
      </p:sp>
      <p:pic>
        <p:nvPicPr>
          <p:cNvPr id="7" name="Picture 6" descr="decorative">
            <a:extLst>
              <a:ext uri="{FF2B5EF4-FFF2-40B4-BE49-F238E27FC236}">
                <a16:creationId xmlns:a16="http://schemas.microsoft.com/office/drawing/2014/main" id="{042C4AB2-CBBD-4D66-ABED-AB98102A0C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9359" y="2033518"/>
            <a:ext cx="690861" cy="690861"/>
          </a:xfrm>
          <a:prstGeom prst="rect">
            <a:avLst/>
          </a:prstGeom>
        </p:spPr>
      </p:pic>
    </p:spTree>
    <p:extLst>
      <p:ext uri="{BB962C8B-B14F-4D97-AF65-F5344CB8AC3E}">
        <p14:creationId xmlns:p14="http://schemas.microsoft.com/office/powerpoint/2010/main" val="18080950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7"/>
            <a:ext cx="8101584" cy="1325563"/>
          </a:xfrm>
          <a:solidFill>
            <a:srgbClr val="A02CA3"/>
          </a:solidFill>
        </p:spPr>
        <p:txBody>
          <a:bodyPr>
            <a:normAutofit/>
          </a:bodyPr>
          <a:lstStyle/>
          <a:p>
            <a:r>
              <a:rPr lang="en-US" sz="3600" b="1" dirty="0">
                <a:solidFill>
                  <a:schemeClr val="bg1"/>
                </a:solidFill>
              </a:rPr>
              <a:t>Learning Target 1-3 Review</a:t>
            </a:r>
          </a:p>
        </p:txBody>
      </p:sp>
      <p:sp>
        <p:nvSpPr>
          <p:cNvPr id="5" name="TextBox 4"/>
          <p:cNvSpPr txBox="1"/>
          <p:nvPr/>
        </p:nvSpPr>
        <p:spPr>
          <a:xfrm>
            <a:off x="2152650" y="2006222"/>
            <a:ext cx="8101584" cy="1384995"/>
          </a:xfrm>
          <a:prstGeom prst="rect">
            <a:avLst/>
          </a:prstGeom>
          <a:solidFill>
            <a:srgbClr val="D1EDFF"/>
          </a:solidFill>
        </p:spPr>
        <p:txBody>
          <a:bodyPr wrap="square" rtlCol="0">
            <a:spAutoFit/>
          </a:bodyPr>
          <a:lstStyle/>
          <a:p>
            <a:pPr algn="ctr"/>
            <a:r>
              <a:rPr lang="en-US" sz="2800" dirty="0">
                <a:solidFill>
                  <a:prstClr val="black"/>
                </a:solidFill>
              </a:rPr>
              <a:t>How does critical thinking feed a </a:t>
            </a:r>
          </a:p>
          <a:p>
            <a:pPr algn="ctr"/>
            <a:r>
              <a:rPr lang="en-US" sz="2800" dirty="0">
                <a:solidFill>
                  <a:prstClr val="black"/>
                </a:solidFill>
              </a:rPr>
              <a:t>scientific attitude </a:t>
            </a:r>
          </a:p>
          <a:p>
            <a:pPr algn="ctr"/>
            <a:r>
              <a:rPr lang="en-US" sz="2800" dirty="0">
                <a:solidFill>
                  <a:prstClr val="black"/>
                </a:solidFill>
              </a:rPr>
              <a:t>and smarter thinking for everyday life?</a:t>
            </a:r>
          </a:p>
        </p:txBody>
      </p:sp>
      <p:sp>
        <p:nvSpPr>
          <p:cNvPr id="6" name="TextBox 5"/>
          <p:cNvSpPr txBox="1"/>
          <p:nvPr/>
        </p:nvSpPr>
        <p:spPr>
          <a:xfrm>
            <a:off x="2152650" y="4135271"/>
            <a:ext cx="8101584" cy="2308324"/>
          </a:xfrm>
          <a:prstGeom prst="rect">
            <a:avLst/>
          </a:prstGeom>
          <a:solidFill>
            <a:schemeClr val="bg1"/>
          </a:solidFill>
          <a:ln w="76200">
            <a:solidFill>
              <a:srgbClr val="A02CA3"/>
            </a:solidFill>
          </a:ln>
        </p:spPr>
        <p:txBody>
          <a:bodyPr wrap="square" rtlCol="0">
            <a:spAutoFit/>
          </a:bodyPr>
          <a:lstStyle/>
          <a:p>
            <a:r>
              <a:rPr lang="en-US" sz="2400" b="1" i="1" dirty="0">
                <a:solidFill>
                  <a:prstClr val="black"/>
                </a:solidFill>
              </a:rPr>
              <a:t>Critical thinking </a:t>
            </a:r>
            <a:r>
              <a:rPr lang="en-US" sz="2400" dirty="0">
                <a:solidFill>
                  <a:prstClr val="black"/>
                </a:solidFill>
              </a:rPr>
              <a:t>puts ideas to the test by:</a:t>
            </a:r>
          </a:p>
          <a:p>
            <a:pPr marL="457200" indent="-457200">
              <a:buFont typeface="Wingdings" panose="05000000000000000000" pitchFamily="2" charset="2"/>
              <a:buChar char="§"/>
            </a:pPr>
            <a:r>
              <a:rPr lang="en-US" sz="2400" dirty="0">
                <a:solidFill>
                  <a:prstClr val="black"/>
                </a:solidFill>
              </a:rPr>
              <a:t>examining assumptions</a:t>
            </a:r>
          </a:p>
          <a:p>
            <a:pPr marL="457200" indent="-457200">
              <a:buFont typeface="Wingdings" panose="05000000000000000000" pitchFamily="2" charset="2"/>
              <a:buChar char="§"/>
            </a:pPr>
            <a:r>
              <a:rPr lang="en-US" sz="2400" dirty="0">
                <a:solidFill>
                  <a:prstClr val="black"/>
                </a:solidFill>
              </a:rPr>
              <a:t>appraising the source</a:t>
            </a:r>
          </a:p>
          <a:p>
            <a:pPr marL="457200" indent="-457200">
              <a:buFont typeface="Wingdings" panose="05000000000000000000" pitchFamily="2" charset="2"/>
              <a:buChar char="§"/>
            </a:pPr>
            <a:r>
              <a:rPr lang="en-US" sz="2400" dirty="0">
                <a:solidFill>
                  <a:prstClr val="black"/>
                </a:solidFill>
              </a:rPr>
              <a:t>discerning hidden biases</a:t>
            </a:r>
          </a:p>
          <a:p>
            <a:pPr marL="457200" indent="-457200">
              <a:buFont typeface="Wingdings" panose="05000000000000000000" pitchFamily="2" charset="2"/>
              <a:buChar char="§"/>
            </a:pPr>
            <a:r>
              <a:rPr lang="en-US" sz="2400" dirty="0">
                <a:solidFill>
                  <a:prstClr val="black"/>
                </a:solidFill>
              </a:rPr>
              <a:t>evaluating evidence</a:t>
            </a:r>
          </a:p>
          <a:p>
            <a:pPr marL="457200" indent="-457200">
              <a:buFont typeface="Wingdings" panose="05000000000000000000" pitchFamily="2" charset="2"/>
              <a:buChar char="§"/>
            </a:pPr>
            <a:r>
              <a:rPr lang="en-US" sz="2400" dirty="0">
                <a:solidFill>
                  <a:prstClr val="black"/>
                </a:solidFill>
              </a:rPr>
              <a:t>assessing conclusions</a:t>
            </a:r>
          </a:p>
        </p:txBody>
      </p:sp>
      <p:pic>
        <p:nvPicPr>
          <p:cNvPr id="7" name="Picture 6" descr="decorative">
            <a:extLst>
              <a:ext uri="{FF2B5EF4-FFF2-40B4-BE49-F238E27FC236}">
                <a16:creationId xmlns:a16="http://schemas.microsoft.com/office/drawing/2014/main" id="{042C4AB2-CBBD-4D66-ABED-AB98102A0C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9359" y="2033518"/>
            <a:ext cx="690861" cy="690861"/>
          </a:xfrm>
          <a:prstGeom prst="rect">
            <a:avLst/>
          </a:prstGeom>
        </p:spPr>
      </p:pic>
    </p:spTree>
    <p:extLst>
      <p:ext uri="{BB962C8B-B14F-4D97-AF65-F5344CB8AC3E}">
        <p14:creationId xmlns:p14="http://schemas.microsoft.com/office/powerpoint/2010/main" val="29530374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7"/>
            <a:ext cx="8101584" cy="1325563"/>
          </a:xfrm>
          <a:solidFill>
            <a:srgbClr val="A02CA3"/>
          </a:solidFill>
        </p:spPr>
        <p:txBody>
          <a:bodyPr>
            <a:normAutofit/>
          </a:bodyPr>
          <a:lstStyle/>
          <a:p>
            <a:r>
              <a:rPr lang="en-US" sz="3600" b="1" dirty="0">
                <a:solidFill>
                  <a:schemeClr val="bg1"/>
                </a:solidFill>
              </a:rPr>
              <a:t>Learning Target 1-4 Review</a:t>
            </a:r>
          </a:p>
        </p:txBody>
      </p:sp>
      <p:sp>
        <p:nvSpPr>
          <p:cNvPr id="5" name="TextBox 4"/>
          <p:cNvSpPr txBox="1"/>
          <p:nvPr/>
        </p:nvSpPr>
        <p:spPr>
          <a:xfrm>
            <a:off x="2152650" y="2006222"/>
            <a:ext cx="8101584" cy="1384995"/>
          </a:xfrm>
          <a:prstGeom prst="rect">
            <a:avLst/>
          </a:prstGeom>
          <a:solidFill>
            <a:srgbClr val="D1EDFF"/>
          </a:solidFill>
        </p:spPr>
        <p:txBody>
          <a:bodyPr wrap="square" rtlCol="0">
            <a:spAutoFit/>
          </a:bodyPr>
          <a:lstStyle/>
          <a:p>
            <a:pPr algn="ctr"/>
            <a:r>
              <a:rPr lang="en-US" sz="2800" dirty="0">
                <a:solidFill>
                  <a:prstClr val="black"/>
                </a:solidFill>
              </a:rPr>
              <a:t>How did psychology develop from </a:t>
            </a:r>
          </a:p>
          <a:p>
            <a:pPr algn="ctr"/>
            <a:r>
              <a:rPr lang="en-US" sz="2800" dirty="0">
                <a:solidFill>
                  <a:prstClr val="black"/>
                </a:solidFill>
              </a:rPr>
              <a:t>early understandings of mind and body </a:t>
            </a:r>
          </a:p>
          <a:p>
            <a:pPr algn="ctr"/>
            <a:r>
              <a:rPr lang="en-US" sz="2800" dirty="0">
                <a:solidFill>
                  <a:prstClr val="black"/>
                </a:solidFill>
              </a:rPr>
              <a:t>to the beginnings of modern science?</a:t>
            </a:r>
          </a:p>
        </p:txBody>
      </p:sp>
      <p:sp>
        <p:nvSpPr>
          <p:cNvPr id="6" name="TextBox 5"/>
          <p:cNvSpPr txBox="1"/>
          <p:nvPr/>
        </p:nvSpPr>
        <p:spPr>
          <a:xfrm>
            <a:off x="2189358" y="4094327"/>
            <a:ext cx="8101584" cy="1569660"/>
          </a:xfrm>
          <a:prstGeom prst="rect">
            <a:avLst/>
          </a:prstGeom>
          <a:solidFill>
            <a:schemeClr val="bg1"/>
          </a:solidFill>
          <a:ln w="76200">
            <a:solidFill>
              <a:srgbClr val="A02CA3"/>
            </a:solidFill>
          </a:ln>
        </p:spPr>
        <p:txBody>
          <a:bodyPr wrap="square" rtlCol="0">
            <a:spAutoFit/>
          </a:bodyPr>
          <a:lstStyle/>
          <a:p>
            <a:pPr marL="457200" indent="-457200">
              <a:buFont typeface="Wingdings" panose="05000000000000000000" pitchFamily="2" charset="2"/>
              <a:buChar char="§"/>
            </a:pPr>
            <a:r>
              <a:rPr lang="en-US" sz="2400" dirty="0">
                <a:solidFill>
                  <a:prstClr val="black"/>
                </a:solidFill>
              </a:rPr>
              <a:t>The Greeks wondered if ideas were innate or came from experience</a:t>
            </a:r>
          </a:p>
          <a:p>
            <a:pPr marL="457200" indent="-457200">
              <a:buFont typeface="Wingdings" panose="05000000000000000000" pitchFamily="2" charset="2"/>
              <a:buChar char="§"/>
            </a:pPr>
            <a:r>
              <a:rPr lang="en-US" sz="2400" dirty="0">
                <a:solidFill>
                  <a:prstClr val="black"/>
                </a:solidFill>
              </a:rPr>
              <a:t>Locke thought we were </a:t>
            </a:r>
            <a:r>
              <a:rPr lang="en-US" sz="2400" i="1" dirty="0">
                <a:solidFill>
                  <a:prstClr val="black"/>
                </a:solidFill>
              </a:rPr>
              <a:t>tabula rasa</a:t>
            </a:r>
          </a:p>
          <a:p>
            <a:pPr marL="457200" indent="-457200">
              <a:buFont typeface="Wingdings" panose="05000000000000000000" pitchFamily="2" charset="2"/>
              <a:buChar char="§"/>
            </a:pPr>
            <a:r>
              <a:rPr lang="en-US" sz="2400" dirty="0">
                <a:solidFill>
                  <a:prstClr val="black"/>
                </a:solidFill>
              </a:rPr>
              <a:t>Bacon gave us </a:t>
            </a:r>
            <a:r>
              <a:rPr lang="en-US" sz="2400" b="1" i="1" dirty="0">
                <a:solidFill>
                  <a:prstClr val="black"/>
                </a:solidFill>
              </a:rPr>
              <a:t>empiricism</a:t>
            </a:r>
          </a:p>
        </p:txBody>
      </p:sp>
      <p:pic>
        <p:nvPicPr>
          <p:cNvPr id="7" name="Picture 6" descr="decorative">
            <a:extLst>
              <a:ext uri="{FF2B5EF4-FFF2-40B4-BE49-F238E27FC236}">
                <a16:creationId xmlns:a16="http://schemas.microsoft.com/office/drawing/2014/main" id="{042C4AB2-CBBD-4D66-ABED-AB98102A0C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9359" y="2033518"/>
            <a:ext cx="690861" cy="690861"/>
          </a:xfrm>
          <a:prstGeom prst="rect">
            <a:avLst/>
          </a:prstGeom>
        </p:spPr>
      </p:pic>
    </p:spTree>
    <p:extLst>
      <p:ext uri="{BB962C8B-B14F-4D97-AF65-F5344CB8AC3E}">
        <p14:creationId xmlns:p14="http://schemas.microsoft.com/office/powerpoint/2010/main" val="262745906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7"/>
            <a:ext cx="8101584" cy="1325563"/>
          </a:xfrm>
          <a:solidFill>
            <a:srgbClr val="A02CA3"/>
          </a:solidFill>
        </p:spPr>
        <p:txBody>
          <a:bodyPr>
            <a:normAutofit/>
          </a:bodyPr>
          <a:lstStyle/>
          <a:p>
            <a:r>
              <a:rPr lang="en-US" sz="3600" b="1" dirty="0">
                <a:solidFill>
                  <a:schemeClr val="bg1"/>
                </a:solidFill>
              </a:rPr>
              <a:t>Learning Target 1-5 Review</a:t>
            </a:r>
          </a:p>
        </p:txBody>
      </p:sp>
      <p:sp>
        <p:nvSpPr>
          <p:cNvPr id="5" name="TextBox 4"/>
          <p:cNvSpPr txBox="1"/>
          <p:nvPr/>
        </p:nvSpPr>
        <p:spPr>
          <a:xfrm>
            <a:off x="2152650" y="1933710"/>
            <a:ext cx="8101584" cy="1384995"/>
          </a:xfrm>
          <a:prstGeom prst="rect">
            <a:avLst/>
          </a:prstGeom>
          <a:solidFill>
            <a:srgbClr val="D1EDFF"/>
          </a:solidFill>
        </p:spPr>
        <p:txBody>
          <a:bodyPr wrap="square" rtlCol="0">
            <a:spAutoFit/>
          </a:bodyPr>
          <a:lstStyle/>
          <a:p>
            <a:pPr algn="ctr"/>
            <a:r>
              <a:rPr lang="en-US" sz="2800" dirty="0">
                <a:solidFill>
                  <a:prstClr val="black"/>
                </a:solidFill>
              </a:rPr>
              <a:t>What were some important </a:t>
            </a:r>
          </a:p>
          <a:p>
            <a:pPr algn="ctr"/>
            <a:r>
              <a:rPr lang="en-US" sz="2800" dirty="0">
                <a:solidFill>
                  <a:prstClr val="black"/>
                </a:solidFill>
              </a:rPr>
              <a:t>milestones in </a:t>
            </a:r>
          </a:p>
          <a:p>
            <a:pPr algn="ctr"/>
            <a:r>
              <a:rPr lang="en-US" sz="2800" dirty="0">
                <a:solidFill>
                  <a:prstClr val="black"/>
                </a:solidFill>
              </a:rPr>
              <a:t>psychology’s early development?</a:t>
            </a:r>
          </a:p>
        </p:txBody>
      </p:sp>
      <p:sp>
        <p:nvSpPr>
          <p:cNvPr id="6" name="TextBox 5"/>
          <p:cNvSpPr txBox="1"/>
          <p:nvPr/>
        </p:nvSpPr>
        <p:spPr>
          <a:xfrm>
            <a:off x="2152650" y="4039738"/>
            <a:ext cx="8101584" cy="1692771"/>
          </a:xfrm>
          <a:prstGeom prst="rect">
            <a:avLst/>
          </a:prstGeom>
          <a:solidFill>
            <a:schemeClr val="bg1"/>
          </a:solidFill>
          <a:ln w="76200">
            <a:solidFill>
              <a:srgbClr val="A02CA3"/>
            </a:solidFill>
          </a:ln>
        </p:spPr>
        <p:txBody>
          <a:bodyPr wrap="square" rtlCol="0">
            <a:spAutoFit/>
          </a:bodyPr>
          <a:lstStyle/>
          <a:p>
            <a:pPr marL="457200" indent="-457200">
              <a:buFont typeface="Wingdings" panose="05000000000000000000" pitchFamily="2" charset="2"/>
              <a:buChar char="§"/>
            </a:pPr>
            <a:r>
              <a:rPr lang="en-US" sz="2600" dirty="0">
                <a:solidFill>
                  <a:prstClr val="black"/>
                </a:solidFill>
              </a:rPr>
              <a:t>Wundt established the first psych lab</a:t>
            </a:r>
          </a:p>
          <a:p>
            <a:pPr marL="457200" indent="-457200">
              <a:buFont typeface="Wingdings" panose="05000000000000000000" pitchFamily="2" charset="2"/>
              <a:buChar char="§"/>
            </a:pPr>
            <a:r>
              <a:rPr lang="en-US" sz="2600" dirty="0">
                <a:solidFill>
                  <a:prstClr val="black"/>
                </a:solidFill>
              </a:rPr>
              <a:t>Wundt and Titchener: </a:t>
            </a:r>
            <a:r>
              <a:rPr lang="en-US" sz="2600" b="1" i="1" dirty="0">
                <a:solidFill>
                  <a:prstClr val="black"/>
                </a:solidFill>
              </a:rPr>
              <a:t>structuralism and introspection</a:t>
            </a:r>
          </a:p>
          <a:p>
            <a:pPr marL="457200" indent="-457200">
              <a:buFont typeface="Wingdings" panose="05000000000000000000" pitchFamily="2" charset="2"/>
              <a:buChar char="§"/>
            </a:pPr>
            <a:r>
              <a:rPr lang="en-US" sz="2600" dirty="0">
                <a:solidFill>
                  <a:prstClr val="black"/>
                </a:solidFill>
              </a:rPr>
              <a:t>James: </a:t>
            </a:r>
            <a:r>
              <a:rPr lang="en-US" sz="2600" b="1" i="1" dirty="0">
                <a:solidFill>
                  <a:prstClr val="black"/>
                </a:solidFill>
              </a:rPr>
              <a:t>functionalism</a:t>
            </a:r>
          </a:p>
        </p:txBody>
      </p:sp>
      <p:pic>
        <p:nvPicPr>
          <p:cNvPr id="7" name="Picture 6" descr="decorative">
            <a:extLst>
              <a:ext uri="{FF2B5EF4-FFF2-40B4-BE49-F238E27FC236}">
                <a16:creationId xmlns:a16="http://schemas.microsoft.com/office/drawing/2014/main" id="{042C4AB2-CBBD-4D66-ABED-AB98102A0C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9359" y="1978926"/>
            <a:ext cx="690861" cy="690861"/>
          </a:xfrm>
          <a:prstGeom prst="rect">
            <a:avLst/>
          </a:prstGeom>
        </p:spPr>
      </p:pic>
    </p:spTree>
    <p:extLst>
      <p:ext uri="{BB962C8B-B14F-4D97-AF65-F5344CB8AC3E}">
        <p14:creationId xmlns:p14="http://schemas.microsoft.com/office/powerpoint/2010/main" val="32020799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7"/>
            <a:ext cx="8101584" cy="1325563"/>
          </a:xfrm>
          <a:solidFill>
            <a:srgbClr val="A02CA3"/>
          </a:solidFill>
        </p:spPr>
        <p:txBody>
          <a:bodyPr>
            <a:normAutofit/>
          </a:bodyPr>
          <a:lstStyle/>
          <a:p>
            <a:r>
              <a:rPr lang="en-US" sz="3600" b="1" dirty="0">
                <a:solidFill>
                  <a:schemeClr val="bg1"/>
                </a:solidFill>
              </a:rPr>
              <a:t>Learning Target 1-6 Review</a:t>
            </a:r>
          </a:p>
        </p:txBody>
      </p:sp>
      <p:sp>
        <p:nvSpPr>
          <p:cNvPr id="5" name="TextBox 4"/>
          <p:cNvSpPr txBox="1"/>
          <p:nvPr/>
        </p:nvSpPr>
        <p:spPr>
          <a:xfrm>
            <a:off x="2152650" y="1882209"/>
            <a:ext cx="8101584" cy="1815882"/>
          </a:xfrm>
          <a:prstGeom prst="rect">
            <a:avLst/>
          </a:prstGeom>
          <a:solidFill>
            <a:srgbClr val="D1EDFF"/>
          </a:solidFill>
        </p:spPr>
        <p:txBody>
          <a:bodyPr wrap="square" rtlCol="0">
            <a:spAutoFit/>
          </a:bodyPr>
          <a:lstStyle/>
          <a:p>
            <a:pPr algn="ctr"/>
            <a:r>
              <a:rPr lang="en-US" sz="2800" dirty="0">
                <a:solidFill>
                  <a:prstClr val="black"/>
                </a:solidFill>
              </a:rPr>
              <a:t>How did behaviorism, Freudian </a:t>
            </a:r>
          </a:p>
          <a:p>
            <a:pPr algn="ctr"/>
            <a:r>
              <a:rPr lang="en-US" sz="2800" dirty="0">
                <a:solidFill>
                  <a:prstClr val="black"/>
                </a:solidFill>
              </a:rPr>
              <a:t>psychology, and humanistic </a:t>
            </a:r>
          </a:p>
          <a:p>
            <a:pPr algn="ctr"/>
            <a:r>
              <a:rPr lang="en-US" sz="2800" dirty="0">
                <a:solidFill>
                  <a:prstClr val="black"/>
                </a:solidFill>
              </a:rPr>
              <a:t>psychology further the development </a:t>
            </a:r>
          </a:p>
          <a:p>
            <a:pPr algn="ctr"/>
            <a:r>
              <a:rPr lang="en-US" sz="2800" dirty="0">
                <a:solidFill>
                  <a:prstClr val="black"/>
                </a:solidFill>
              </a:rPr>
              <a:t>of psychological science?</a:t>
            </a:r>
          </a:p>
        </p:txBody>
      </p:sp>
      <p:sp>
        <p:nvSpPr>
          <p:cNvPr id="6" name="TextBox 5"/>
          <p:cNvSpPr txBox="1"/>
          <p:nvPr/>
        </p:nvSpPr>
        <p:spPr>
          <a:xfrm>
            <a:off x="2152650" y="3889611"/>
            <a:ext cx="8101584" cy="2492990"/>
          </a:xfrm>
          <a:prstGeom prst="rect">
            <a:avLst/>
          </a:prstGeom>
          <a:solidFill>
            <a:schemeClr val="bg1"/>
          </a:solidFill>
          <a:ln w="76200">
            <a:solidFill>
              <a:srgbClr val="A02CA3"/>
            </a:solidFill>
          </a:ln>
        </p:spPr>
        <p:txBody>
          <a:bodyPr wrap="square" rtlCol="0">
            <a:spAutoFit/>
          </a:bodyPr>
          <a:lstStyle/>
          <a:p>
            <a:pPr marL="457200" indent="-457200">
              <a:buFont typeface="Wingdings" panose="05000000000000000000" pitchFamily="2" charset="2"/>
              <a:buChar char="§"/>
            </a:pPr>
            <a:r>
              <a:rPr lang="en-US" sz="2600" dirty="0">
                <a:solidFill>
                  <a:prstClr val="black"/>
                </a:solidFill>
              </a:rPr>
              <a:t>Watson: </a:t>
            </a:r>
            <a:r>
              <a:rPr lang="en-US" sz="2600" b="1" i="1" dirty="0">
                <a:solidFill>
                  <a:prstClr val="black"/>
                </a:solidFill>
              </a:rPr>
              <a:t>behaviorism</a:t>
            </a:r>
            <a:r>
              <a:rPr lang="en-US" sz="2600" dirty="0">
                <a:solidFill>
                  <a:prstClr val="black"/>
                </a:solidFill>
              </a:rPr>
              <a:t> focuses on studying behavior</a:t>
            </a:r>
          </a:p>
          <a:p>
            <a:pPr marL="457200" indent="-457200">
              <a:buFont typeface="Wingdings" panose="05000000000000000000" pitchFamily="2" charset="2"/>
              <a:buChar char="§"/>
            </a:pPr>
            <a:r>
              <a:rPr lang="en-US" sz="2600" dirty="0">
                <a:solidFill>
                  <a:prstClr val="black"/>
                </a:solidFill>
              </a:rPr>
              <a:t>Freud: </a:t>
            </a:r>
            <a:r>
              <a:rPr lang="en-US" sz="2600" b="1" i="1" dirty="0">
                <a:solidFill>
                  <a:prstClr val="black"/>
                </a:solidFill>
              </a:rPr>
              <a:t>psychoanalysis</a:t>
            </a:r>
            <a:r>
              <a:rPr lang="en-US" sz="2600" dirty="0">
                <a:solidFill>
                  <a:prstClr val="black"/>
                </a:solidFill>
              </a:rPr>
              <a:t> focuses on unconscious influences</a:t>
            </a:r>
          </a:p>
          <a:p>
            <a:pPr marL="457200" indent="-457200">
              <a:buFont typeface="Wingdings" panose="05000000000000000000" pitchFamily="2" charset="2"/>
              <a:buChar char="§"/>
            </a:pPr>
            <a:r>
              <a:rPr lang="en-US" sz="2600" dirty="0">
                <a:solidFill>
                  <a:prstClr val="black"/>
                </a:solidFill>
              </a:rPr>
              <a:t>Rogers and Maslow: </a:t>
            </a:r>
            <a:r>
              <a:rPr lang="en-US" sz="2600" b="1" i="1" dirty="0">
                <a:solidFill>
                  <a:prstClr val="black"/>
                </a:solidFill>
              </a:rPr>
              <a:t>humanism</a:t>
            </a:r>
            <a:r>
              <a:rPr lang="en-US" sz="2600" dirty="0">
                <a:solidFill>
                  <a:prstClr val="black"/>
                </a:solidFill>
              </a:rPr>
              <a:t> focuses on striving for growth</a:t>
            </a:r>
          </a:p>
        </p:txBody>
      </p:sp>
      <p:pic>
        <p:nvPicPr>
          <p:cNvPr id="7" name="Picture 6" descr="decorative">
            <a:extLst>
              <a:ext uri="{FF2B5EF4-FFF2-40B4-BE49-F238E27FC236}">
                <a16:creationId xmlns:a16="http://schemas.microsoft.com/office/drawing/2014/main" id="{042C4AB2-CBBD-4D66-ABED-AB98102A0C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9359" y="1924334"/>
            <a:ext cx="690861" cy="690861"/>
          </a:xfrm>
          <a:prstGeom prst="rect">
            <a:avLst/>
          </a:prstGeom>
        </p:spPr>
      </p:pic>
    </p:spTree>
    <p:extLst>
      <p:ext uri="{BB962C8B-B14F-4D97-AF65-F5344CB8AC3E}">
        <p14:creationId xmlns:p14="http://schemas.microsoft.com/office/powerpoint/2010/main" val="24428455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hidden="1">
            <a:extLst>
              <a:ext uri="{FF2B5EF4-FFF2-40B4-BE49-F238E27FC236}">
                <a16:creationId xmlns:a16="http://schemas.microsoft.com/office/drawing/2014/main" id="{2808FB82-92D1-4EA5-AF45-FDBEA87A0B73}"/>
              </a:ext>
            </a:extLst>
          </p:cNvPr>
          <p:cNvSpPr>
            <a:spLocks noGrp="1"/>
          </p:cNvSpPr>
          <p:nvPr>
            <p:ph type="title"/>
          </p:nvPr>
        </p:nvSpPr>
        <p:spPr>
          <a:xfrm>
            <a:off x="2170047" y="287247"/>
            <a:ext cx="7886700" cy="1325563"/>
          </a:xfrm>
        </p:spPr>
        <p:txBody>
          <a:bodyPr/>
          <a:lstStyle/>
          <a:p>
            <a:r>
              <a:rPr lang="en-US" dirty="0"/>
              <a:t>Module 2</a:t>
            </a:r>
            <a:br>
              <a:rPr lang="en-US" dirty="0"/>
            </a:br>
            <a:r>
              <a:rPr lang="en-US" dirty="0"/>
              <a:t>Today’s Psychology and Its Approaches</a:t>
            </a:r>
          </a:p>
        </p:txBody>
      </p:sp>
      <p:sp>
        <p:nvSpPr>
          <p:cNvPr id="3" name="Text Placeholder 2"/>
          <p:cNvSpPr>
            <a:spLocks noGrp="1" noChangeAspect="1"/>
          </p:cNvSpPr>
          <p:nvPr>
            <p:ph type="body" sz="quarter" idx="4294967295"/>
          </p:nvPr>
        </p:nvSpPr>
        <p:spPr>
          <a:xfrm>
            <a:off x="1682622" y="293914"/>
            <a:ext cx="2193925" cy="6400800"/>
          </a:xfrm>
          <a:solidFill>
            <a:srgbClr val="E7D9B1"/>
          </a:solidFill>
        </p:spPr>
        <p:txBody>
          <a:bodyPr>
            <a:normAutofit/>
          </a:bodyPr>
          <a:lstStyle/>
          <a:p>
            <a:endParaRPr lang="en-US" sz="4400" dirty="0"/>
          </a:p>
          <a:p>
            <a:pPr marL="0" indent="0">
              <a:buNone/>
            </a:pPr>
            <a:endParaRPr lang="en-US" sz="4400" dirty="0"/>
          </a:p>
          <a:p>
            <a:pPr marL="0" indent="0">
              <a:buNone/>
            </a:pPr>
            <a:endParaRPr lang="en-US" sz="4400" dirty="0"/>
          </a:p>
          <a:p>
            <a:pPr marL="0" indent="0" algn="ctr">
              <a:buNone/>
            </a:pPr>
            <a:r>
              <a:rPr lang="en-US" sz="4800" dirty="0"/>
              <a:t>Module </a:t>
            </a:r>
          </a:p>
          <a:p>
            <a:pPr marL="0" indent="0" algn="ctr">
              <a:buNone/>
            </a:pPr>
            <a:r>
              <a:rPr lang="en-US" sz="4800" dirty="0"/>
              <a:t>2</a:t>
            </a:r>
          </a:p>
          <a:p>
            <a:pPr marL="0" indent="0">
              <a:buNone/>
            </a:pPr>
            <a:endParaRPr lang="en-US" sz="2600" dirty="0"/>
          </a:p>
          <a:p>
            <a:pPr marL="0" indent="0" algn="ctr">
              <a:buNone/>
            </a:pPr>
            <a:r>
              <a:rPr lang="en-US" sz="2600" dirty="0"/>
              <a:t>Today’s Psychology and Its Approaches</a:t>
            </a:r>
          </a:p>
        </p:txBody>
      </p:sp>
      <p:sp>
        <p:nvSpPr>
          <p:cNvPr id="11" name="Text Placeholder 3"/>
          <p:cNvSpPr>
            <a:spLocks noGrp="1"/>
          </p:cNvSpPr>
          <p:nvPr>
            <p:ph type="body" sz="quarter" idx="4294967295"/>
          </p:nvPr>
        </p:nvSpPr>
        <p:spPr>
          <a:xfrm>
            <a:off x="2207338" y="475440"/>
            <a:ext cx="8274050" cy="1409700"/>
          </a:xfrm>
          <a:solidFill>
            <a:srgbClr val="A02CA3"/>
          </a:solidFill>
        </p:spPr>
        <p:txBody>
          <a:bodyPr anchor="ctr">
            <a:normAutofit/>
          </a:bodyPr>
          <a:lstStyle/>
          <a:p>
            <a:pPr marL="0" indent="0">
              <a:buNone/>
            </a:pPr>
            <a:r>
              <a:rPr lang="en-US" sz="3600" b="1" dirty="0">
                <a:solidFill>
                  <a:schemeClr val="bg1"/>
                </a:solidFill>
              </a:rPr>
              <a:t>Learning Targets</a:t>
            </a:r>
          </a:p>
        </p:txBody>
      </p:sp>
      <p:pic>
        <p:nvPicPr>
          <p:cNvPr id="5" name="Picture 4" descr="decorative">
            <a:extLst>
              <a:ext uri="{FF2B5EF4-FFF2-40B4-BE49-F238E27FC236}">
                <a16:creationId xmlns:a16="http://schemas.microsoft.com/office/drawing/2014/main" id="{0897A891-1CFE-4DB4-9A82-38CB19E44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8808" y="2042643"/>
            <a:ext cx="457200" cy="457200"/>
          </a:xfrm>
          <a:prstGeom prst="rect">
            <a:avLst/>
          </a:prstGeom>
        </p:spPr>
      </p:pic>
      <p:sp>
        <p:nvSpPr>
          <p:cNvPr id="2" name="Rectangle 1"/>
          <p:cNvSpPr/>
          <p:nvPr/>
        </p:nvSpPr>
        <p:spPr>
          <a:xfrm>
            <a:off x="4328809" y="1991429"/>
            <a:ext cx="5765003" cy="1569660"/>
          </a:xfrm>
          <a:prstGeom prst="rect">
            <a:avLst/>
          </a:prstGeom>
        </p:spPr>
        <p:txBody>
          <a:bodyPr wrap="square">
            <a:spAutoFit/>
          </a:bodyPr>
          <a:lstStyle/>
          <a:p>
            <a:pPr lvl="1"/>
            <a:r>
              <a:rPr lang="en-US" sz="2400" b="1" dirty="0">
                <a:solidFill>
                  <a:srgbClr val="C00000"/>
                </a:solidFill>
              </a:rPr>
              <a:t>2-1  </a:t>
            </a:r>
            <a:r>
              <a:rPr lang="en-US" sz="2400" dirty="0">
                <a:solidFill>
                  <a:prstClr val="black"/>
                </a:solidFill>
              </a:rPr>
              <a:t>Describe how contemporary psychology focuses on cognition, biology and experience, culture and gender, and human flourishing.</a:t>
            </a:r>
          </a:p>
        </p:txBody>
      </p:sp>
      <p:pic>
        <p:nvPicPr>
          <p:cNvPr id="6" name="Picture 5" descr="decorative">
            <a:extLst>
              <a:ext uri="{FF2B5EF4-FFF2-40B4-BE49-F238E27FC236}">
                <a16:creationId xmlns:a16="http://schemas.microsoft.com/office/drawing/2014/main" id="{0897A891-1CFE-4DB4-9A82-38CB19E44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8808" y="3567352"/>
            <a:ext cx="457200" cy="457200"/>
          </a:xfrm>
          <a:prstGeom prst="rect">
            <a:avLst/>
          </a:prstGeom>
        </p:spPr>
      </p:pic>
      <p:sp>
        <p:nvSpPr>
          <p:cNvPr id="4" name="Rectangle 3"/>
          <p:cNvSpPr/>
          <p:nvPr/>
        </p:nvSpPr>
        <p:spPr>
          <a:xfrm>
            <a:off x="4327872" y="3561090"/>
            <a:ext cx="5780170" cy="1200329"/>
          </a:xfrm>
          <a:prstGeom prst="rect">
            <a:avLst/>
          </a:prstGeom>
        </p:spPr>
        <p:txBody>
          <a:bodyPr wrap="square">
            <a:spAutoFit/>
          </a:bodyPr>
          <a:lstStyle/>
          <a:p>
            <a:pPr lvl="1">
              <a:buSzPct val="100000"/>
            </a:pPr>
            <a:r>
              <a:rPr lang="en-US" sz="2400" b="1" dirty="0">
                <a:solidFill>
                  <a:srgbClr val="C00000"/>
                </a:solidFill>
              </a:rPr>
              <a:t>2-2</a:t>
            </a:r>
            <a:r>
              <a:rPr lang="en-US" sz="2400" dirty="0">
                <a:solidFill>
                  <a:srgbClr val="FF0000"/>
                </a:solidFill>
              </a:rPr>
              <a:t> </a:t>
            </a:r>
            <a:r>
              <a:rPr lang="en-US" sz="2400" dirty="0">
                <a:solidFill>
                  <a:prstClr val="black"/>
                </a:solidFill>
              </a:rPr>
              <a:t>Describe the biopsychosocial approach and psychology’s main perspectives</a:t>
            </a:r>
          </a:p>
        </p:txBody>
      </p:sp>
      <p:pic>
        <p:nvPicPr>
          <p:cNvPr id="7" name="Picture 6" descr="decorative">
            <a:extLst>
              <a:ext uri="{FF2B5EF4-FFF2-40B4-BE49-F238E27FC236}">
                <a16:creationId xmlns:a16="http://schemas.microsoft.com/office/drawing/2014/main" id="{0897A891-1CFE-4DB4-9A82-38CB19E44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8808" y="4803794"/>
            <a:ext cx="457200" cy="457200"/>
          </a:xfrm>
          <a:prstGeom prst="rect">
            <a:avLst/>
          </a:prstGeom>
        </p:spPr>
      </p:pic>
      <p:sp>
        <p:nvSpPr>
          <p:cNvPr id="8" name="Rectangle 7"/>
          <p:cNvSpPr/>
          <p:nvPr/>
        </p:nvSpPr>
        <p:spPr>
          <a:xfrm>
            <a:off x="4327872" y="4803794"/>
            <a:ext cx="5907186" cy="1569660"/>
          </a:xfrm>
          <a:prstGeom prst="rect">
            <a:avLst/>
          </a:prstGeom>
        </p:spPr>
        <p:txBody>
          <a:bodyPr wrap="square">
            <a:spAutoFit/>
          </a:bodyPr>
          <a:lstStyle/>
          <a:p>
            <a:pPr lvl="1"/>
            <a:r>
              <a:rPr lang="en-US" sz="2400" b="1" dirty="0">
                <a:solidFill>
                  <a:srgbClr val="C00000"/>
                </a:solidFill>
              </a:rPr>
              <a:t>2-3</a:t>
            </a:r>
            <a:r>
              <a:rPr lang="en-US" sz="2400" b="1" dirty="0">
                <a:solidFill>
                  <a:prstClr val="black"/>
                </a:solidFill>
              </a:rPr>
              <a:t> </a:t>
            </a:r>
            <a:r>
              <a:rPr lang="en-US" sz="2400" dirty="0">
                <a:solidFill>
                  <a:prstClr val="black"/>
                </a:solidFill>
              </a:rPr>
              <a:t>Explain how psychological principles can help you learn, remember, thrive, and do better on the AP</a:t>
            </a:r>
            <a:r>
              <a:rPr lang="en-US" sz="2400" baseline="30000" dirty="0">
                <a:solidFill>
                  <a:prstClr val="black"/>
                </a:solidFill>
              </a:rPr>
              <a:t>®</a:t>
            </a:r>
            <a:r>
              <a:rPr lang="en-US" sz="2400" dirty="0">
                <a:solidFill>
                  <a:prstClr val="black"/>
                </a:solidFill>
              </a:rPr>
              <a:t> exam.</a:t>
            </a:r>
          </a:p>
        </p:txBody>
      </p:sp>
    </p:spTree>
    <p:extLst>
      <p:ext uri="{BB962C8B-B14F-4D97-AF65-F5344CB8AC3E}">
        <p14:creationId xmlns:p14="http://schemas.microsoft.com/office/powerpoint/2010/main" val="576941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1" hidden="1">
            <a:extLst>
              <a:ext uri="{FF2B5EF4-FFF2-40B4-BE49-F238E27FC236}">
                <a16:creationId xmlns:a16="http://schemas.microsoft.com/office/drawing/2014/main" id="{5618C30B-43C0-479B-83E5-082FA3E77D91}"/>
              </a:ext>
            </a:extLst>
          </p:cNvPr>
          <p:cNvSpPr>
            <a:spLocks noGrp="1"/>
          </p:cNvSpPr>
          <p:nvPr>
            <p:ph type="title"/>
          </p:nvPr>
        </p:nvSpPr>
        <p:spPr>
          <a:xfrm>
            <a:off x="1974918" y="308889"/>
            <a:ext cx="7886700" cy="1325563"/>
          </a:xfrm>
        </p:spPr>
        <p:txBody>
          <a:bodyPr>
            <a:normAutofit fontScale="90000"/>
          </a:bodyPr>
          <a:lstStyle/>
          <a:p>
            <a:pPr>
              <a:lnSpc>
                <a:spcPct val="100000"/>
              </a:lnSpc>
            </a:pPr>
            <a:r>
              <a:rPr lang="en-US" sz="3600" b="1" dirty="0">
                <a:solidFill>
                  <a:schemeClr val="bg1"/>
                </a:solidFill>
              </a:rPr>
              <a:t>How does contemporary psychology </a:t>
            </a:r>
            <a:br>
              <a:rPr lang="en-US" sz="3600" b="1" dirty="0">
                <a:solidFill>
                  <a:schemeClr val="bg1"/>
                </a:solidFill>
              </a:rPr>
            </a:br>
            <a:r>
              <a:rPr lang="en-US" sz="3600" b="1" dirty="0">
                <a:solidFill>
                  <a:schemeClr val="bg1"/>
                </a:solidFill>
              </a:rPr>
              <a:t>focus on cognition?</a:t>
            </a:r>
            <a:br>
              <a:rPr lang="en-US" sz="3600" b="1" dirty="0">
                <a:solidFill>
                  <a:schemeClr val="bg1"/>
                </a:solidFill>
              </a:rPr>
            </a:br>
            <a:endParaRPr lang="en-US" dirty="0"/>
          </a:p>
        </p:txBody>
      </p:sp>
      <p:sp>
        <p:nvSpPr>
          <p:cNvPr id="7" name="Title 1">
            <a:extLst>
              <a:ext uri="{FF2B5EF4-FFF2-40B4-BE49-F238E27FC236}">
                <a16:creationId xmlns:a16="http://schemas.microsoft.com/office/drawing/2014/main" id="{22DAF842-88AE-49DE-8911-065B52EC8A34}"/>
              </a:ext>
            </a:extLst>
          </p:cNvPr>
          <p:cNvSpPr txBox="1">
            <a:spLocks/>
          </p:cNvSpPr>
          <p:nvPr/>
        </p:nvSpPr>
        <p:spPr>
          <a:xfrm>
            <a:off x="1931586" y="253534"/>
            <a:ext cx="810158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3200" b="1" dirty="0">
                <a:solidFill>
                  <a:prstClr val="white"/>
                </a:solidFill>
                <a:cs typeface="Arial" panose="020B0604020202020204" pitchFamily="34" charset="0"/>
              </a:rPr>
              <a:t> </a:t>
            </a:r>
            <a:r>
              <a:rPr lang="en-US" sz="2800" b="1" dirty="0">
                <a:solidFill>
                  <a:prstClr val="white"/>
                </a:solidFill>
              </a:rPr>
              <a:t>How does contemporary psychology </a:t>
            </a:r>
          </a:p>
          <a:p>
            <a:pPr algn="ctr">
              <a:lnSpc>
                <a:spcPct val="100000"/>
              </a:lnSpc>
            </a:pPr>
            <a:r>
              <a:rPr lang="en-US" sz="2800" b="1" dirty="0">
                <a:solidFill>
                  <a:prstClr val="white"/>
                </a:solidFill>
              </a:rPr>
              <a:t>focus on cognition?</a:t>
            </a:r>
          </a:p>
        </p:txBody>
      </p:sp>
      <p:sp>
        <p:nvSpPr>
          <p:cNvPr id="3" name="Text Placeholder 2"/>
          <p:cNvSpPr>
            <a:spLocks noGrp="1"/>
          </p:cNvSpPr>
          <p:nvPr>
            <p:ph type="body" idx="1"/>
          </p:nvPr>
        </p:nvSpPr>
        <p:spPr>
          <a:xfrm>
            <a:off x="1931587" y="1833326"/>
            <a:ext cx="3875165" cy="823912"/>
          </a:xfrm>
          <a:solidFill>
            <a:srgbClr val="A02CA3"/>
          </a:solidFill>
        </p:spPr>
        <p:txBody>
          <a:bodyPr anchor="ctr">
            <a:normAutofit/>
          </a:bodyPr>
          <a:lstStyle/>
          <a:p>
            <a:pPr algn="ctr"/>
            <a:r>
              <a:rPr lang="en-US" sz="2400" dirty="0">
                <a:solidFill>
                  <a:schemeClr val="bg1"/>
                </a:solidFill>
              </a:rPr>
              <a:t>What is cognitive psychology?</a:t>
            </a:r>
          </a:p>
        </p:txBody>
      </p:sp>
      <p:sp>
        <p:nvSpPr>
          <p:cNvPr id="4" name="Content Placeholder 3"/>
          <p:cNvSpPr>
            <a:spLocks noGrp="1"/>
          </p:cNvSpPr>
          <p:nvPr>
            <p:ph sz="half" idx="2"/>
          </p:nvPr>
        </p:nvSpPr>
        <p:spPr>
          <a:xfrm>
            <a:off x="1931587" y="2911151"/>
            <a:ext cx="3875165" cy="3278512"/>
          </a:xfrm>
          <a:solidFill>
            <a:srgbClr val="E7D9B1"/>
          </a:solidFill>
          <a:ln w="38100">
            <a:solidFill>
              <a:srgbClr val="A02CA3"/>
            </a:solidFill>
          </a:ln>
        </p:spPr>
        <p:txBody>
          <a:bodyPr anchor="ctr">
            <a:normAutofit/>
          </a:bodyPr>
          <a:lstStyle/>
          <a:p>
            <a:pPr marL="0" indent="0" algn="ctr">
              <a:buNone/>
            </a:pPr>
            <a:r>
              <a:rPr lang="en-US" sz="2600" dirty="0"/>
              <a:t>The study of mental processes: </a:t>
            </a:r>
          </a:p>
          <a:p>
            <a:pPr marL="0" indent="0" algn="ctr">
              <a:buNone/>
            </a:pPr>
            <a:r>
              <a:rPr lang="en-US" sz="2600" dirty="0"/>
              <a:t>thinking, perceiving, learning, remembering, communicating and solving problems. </a:t>
            </a:r>
          </a:p>
        </p:txBody>
      </p:sp>
      <p:sp>
        <p:nvSpPr>
          <p:cNvPr id="5" name="Text Placeholder 4"/>
          <p:cNvSpPr>
            <a:spLocks noGrp="1"/>
          </p:cNvSpPr>
          <p:nvPr>
            <p:ph type="body" sz="quarter" idx="3"/>
          </p:nvPr>
        </p:nvSpPr>
        <p:spPr>
          <a:xfrm>
            <a:off x="6357257" y="1833326"/>
            <a:ext cx="3675913" cy="823912"/>
          </a:xfrm>
          <a:solidFill>
            <a:srgbClr val="A02CA3"/>
          </a:solidFill>
        </p:spPr>
        <p:txBody>
          <a:bodyPr anchor="ctr">
            <a:normAutofit/>
          </a:bodyPr>
          <a:lstStyle/>
          <a:p>
            <a:pPr algn="ctr"/>
            <a:r>
              <a:rPr lang="en-US" sz="2400" dirty="0">
                <a:solidFill>
                  <a:schemeClr val="bg1"/>
                </a:solidFill>
              </a:rPr>
              <a:t>What is cognitive neuroscience?</a:t>
            </a:r>
          </a:p>
        </p:txBody>
      </p:sp>
      <p:sp>
        <p:nvSpPr>
          <p:cNvPr id="6" name="Content Placeholder 5"/>
          <p:cNvSpPr>
            <a:spLocks noGrp="1"/>
          </p:cNvSpPr>
          <p:nvPr>
            <p:ph sz="quarter" idx="4"/>
          </p:nvPr>
        </p:nvSpPr>
        <p:spPr>
          <a:xfrm>
            <a:off x="6357256" y="2911151"/>
            <a:ext cx="3683285" cy="3278512"/>
          </a:xfrm>
          <a:solidFill>
            <a:srgbClr val="E7D9B1"/>
          </a:solidFill>
          <a:ln w="38100">
            <a:solidFill>
              <a:srgbClr val="A02CA3"/>
            </a:solidFill>
          </a:ln>
        </p:spPr>
        <p:txBody>
          <a:bodyPr anchor="ctr">
            <a:normAutofit/>
          </a:bodyPr>
          <a:lstStyle/>
          <a:p>
            <a:pPr marL="0" indent="0" algn="ctr">
              <a:buNone/>
            </a:pPr>
            <a:r>
              <a:rPr lang="en-US" sz="2600" dirty="0"/>
              <a:t>The interdisciplinary study of the brain activity linked with cognition (including perception, thinking, memory, and language).</a:t>
            </a:r>
          </a:p>
        </p:txBody>
      </p:sp>
      <p:pic>
        <p:nvPicPr>
          <p:cNvPr id="8" name="Picture 7" descr="decorative">
            <a:extLst>
              <a:ext uri="{FF2B5EF4-FFF2-40B4-BE49-F238E27FC236}">
                <a16:creationId xmlns:a16="http://schemas.microsoft.com/office/drawing/2014/main" id="{2576E894-FC27-4FB7-A2FA-4F73B1DCCF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4919" y="280831"/>
            <a:ext cx="690861" cy="690861"/>
          </a:xfrm>
          <a:prstGeom prst="rect">
            <a:avLst/>
          </a:prstGeom>
        </p:spPr>
      </p:pic>
    </p:spTree>
    <p:extLst>
      <p:ext uri="{BB962C8B-B14F-4D97-AF65-F5344CB8AC3E}">
        <p14:creationId xmlns:p14="http://schemas.microsoft.com/office/powerpoint/2010/main" val="39949761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34392632-4DC2-4A98-93FA-CE38D9E1D411}"/>
              </a:ext>
            </a:extLst>
          </p:cNvPr>
          <p:cNvSpPr>
            <a:spLocks noGrp="1"/>
          </p:cNvSpPr>
          <p:nvPr>
            <p:ph type="title"/>
          </p:nvPr>
        </p:nvSpPr>
        <p:spPr>
          <a:xfrm>
            <a:off x="2153841" y="218363"/>
            <a:ext cx="8111296" cy="1127803"/>
          </a:xfrm>
        </p:spPr>
        <p:txBody>
          <a:bodyPr/>
          <a:lstStyle/>
          <a:p>
            <a:r>
              <a:rPr lang="en-US" dirty="0">
                <a:solidFill>
                  <a:schemeClr val="bg1"/>
                </a:solidFill>
              </a:rPr>
              <a:t>1. What Would You Answer?</a:t>
            </a:r>
          </a:p>
        </p:txBody>
      </p:sp>
      <p:sp>
        <p:nvSpPr>
          <p:cNvPr id="9" name="Title 1"/>
          <p:cNvSpPr txBox="1">
            <a:spLocks/>
          </p:cNvSpPr>
          <p:nvPr/>
        </p:nvSpPr>
        <p:spPr>
          <a:xfrm>
            <a:off x="1944922" y="218364"/>
            <a:ext cx="8320217" cy="1127803"/>
          </a:xfrm>
          <a:prstGeom prst="rect">
            <a:avLst/>
          </a:prstGeom>
          <a:solidFill>
            <a:srgbClr val="D4E5F4"/>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2400" kern="1200">
                <a:solidFill>
                  <a:schemeClr val="tx1"/>
                </a:solidFill>
                <a:latin typeface="+mj-lt"/>
                <a:ea typeface="+mj-ea"/>
                <a:cs typeface="+mj-cs"/>
              </a:defRPr>
            </a:lvl1pPr>
          </a:lstStyle>
          <a:p>
            <a:pPr algn="ctr"/>
            <a:r>
              <a:rPr lang="en-US" sz="2800" b="1" dirty="0">
                <a:solidFill>
                  <a:prstClr val="black"/>
                </a:solidFill>
                <a:cs typeface="Arial" panose="020B0604020202020204" pitchFamily="34" charset="0"/>
              </a:rPr>
              <a:t>1. What Would You Answer?</a:t>
            </a:r>
          </a:p>
        </p:txBody>
      </p:sp>
      <p:sp>
        <p:nvSpPr>
          <p:cNvPr id="8" name="Content Placeholder 7"/>
          <p:cNvSpPr>
            <a:spLocks noGrp="1"/>
          </p:cNvSpPr>
          <p:nvPr>
            <p:ph idx="1"/>
          </p:nvPr>
        </p:nvSpPr>
        <p:spPr>
          <a:xfrm>
            <a:off x="1944921" y="1604865"/>
            <a:ext cx="8320217" cy="4256186"/>
          </a:xfrm>
          <a:solidFill>
            <a:srgbClr val="E7D9B1"/>
          </a:solidFill>
          <a:ln w="76200">
            <a:solidFill>
              <a:srgbClr val="D1EAF7"/>
            </a:solidFill>
          </a:ln>
        </p:spPr>
        <p:txBody>
          <a:bodyPr anchor="ctr"/>
          <a:lstStyle/>
          <a:p>
            <a:pPr marL="0" indent="0" algn="ctr">
              <a:buNone/>
            </a:pPr>
            <a:r>
              <a:rPr lang="en-US" b="1" dirty="0"/>
              <a:t>Which specialty in psychology is most interested in studying the link between mental activity and brain activity?</a:t>
            </a:r>
          </a:p>
          <a:p>
            <a:endParaRPr lang="en-US" dirty="0"/>
          </a:p>
          <a:p>
            <a:pPr marL="0" indent="0">
              <a:buNone/>
            </a:pPr>
            <a:r>
              <a:rPr lang="en-US" dirty="0"/>
              <a:t>A.  Humanistic psychology</a:t>
            </a:r>
          </a:p>
          <a:p>
            <a:pPr marL="0" indent="0">
              <a:buNone/>
            </a:pPr>
            <a:r>
              <a:rPr lang="en-US" dirty="0"/>
              <a:t>B.  Behavior genetics</a:t>
            </a:r>
          </a:p>
          <a:p>
            <a:pPr marL="0" indent="0">
              <a:buNone/>
            </a:pPr>
            <a:r>
              <a:rPr lang="en-US" dirty="0"/>
              <a:t>C.  Cognitive neuroscience</a:t>
            </a:r>
          </a:p>
          <a:p>
            <a:pPr marL="0" indent="0">
              <a:buNone/>
            </a:pPr>
            <a:r>
              <a:rPr lang="en-US" dirty="0"/>
              <a:t>D.  Psychodynamic psychology</a:t>
            </a:r>
          </a:p>
          <a:p>
            <a:pPr marL="0" indent="0">
              <a:buNone/>
            </a:pPr>
            <a:r>
              <a:rPr lang="en-US" dirty="0"/>
              <a:t>E.  Social-cultural psychology</a:t>
            </a:r>
          </a:p>
        </p:txBody>
      </p:sp>
    </p:spTree>
    <p:extLst>
      <p:ext uri="{BB962C8B-B14F-4D97-AF65-F5344CB8AC3E}">
        <p14:creationId xmlns:p14="http://schemas.microsoft.com/office/powerpoint/2010/main" val="36631176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B875D3E5-989B-4B21-B59F-AA6E5E26A0D3}"/>
              </a:ext>
            </a:extLst>
          </p:cNvPr>
          <p:cNvSpPr>
            <a:spLocks noGrp="1"/>
          </p:cNvSpPr>
          <p:nvPr>
            <p:ph type="title"/>
          </p:nvPr>
        </p:nvSpPr>
        <p:spPr/>
        <p:txBody>
          <a:bodyPr/>
          <a:lstStyle/>
          <a:p>
            <a:r>
              <a:rPr lang="en-US" dirty="0"/>
              <a:t>What </a:t>
            </a:r>
            <a:r>
              <a:rPr lang="en-US" i="1" dirty="0"/>
              <a:t>is</a:t>
            </a:r>
            <a:r>
              <a:rPr lang="en-US" dirty="0"/>
              <a:t> psychology?</a:t>
            </a:r>
          </a:p>
        </p:txBody>
      </p:sp>
      <p:sp>
        <p:nvSpPr>
          <p:cNvPr id="6" name="Title 1">
            <a:extLst>
              <a:ext uri="{FF2B5EF4-FFF2-40B4-BE49-F238E27FC236}">
                <a16:creationId xmlns:a16="http://schemas.microsoft.com/office/drawing/2014/main" id="{C0FFAD26-58CE-4787-A6F9-F7C4ADE582EA}"/>
              </a:ext>
            </a:extLst>
          </p:cNvPr>
          <p:cNvSpPr txBox="1">
            <a:spLocks/>
          </p:cNvSpPr>
          <p:nvPr/>
        </p:nvSpPr>
        <p:spPr>
          <a:xfrm>
            <a:off x="2222988" y="316453"/>
            <a:ext cx="810158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2800" b="1" dirty="0">
                <a:solidFill>
                  <a:prstClr val="white"/>
                </a:solidFill>
                <a:cs typeface="Arial" panose="020B0604020202020204" pitchFamily="34" charset="0"/>
              </a:rPr>
              <a:t> </a:t>
            </a:r>
            <a:r>
              <a:rPr lang="en-US" sz="2800" b="1" dirty="0">
                <a:solidFill>
                  <a:prstClr val="white"/>
                </a:solidFill>
              </a:rPr>
              <a:t>What </a:t>
            </a:r>
            <a:r>
              <a:rPr lang="en-US" sz="2800" b="1" i="1" dirty="0">
                <a:solidFill>
                  <a:prstClr val="white"/>
                </a:solidFill>
              </a:rPr>
              <a:t>is</a:t>
            </a:r>
            <a:r>
              <a:rPr lang="en-US" sz="2800" b="1" dirty="0">
                <a:solidFill>
                  <a:prstClr val="white"/>
                </a:solidFill>
              </a:rPr>
              <a:t> psychology?</a:t>
            </a:r>
          </a:p>
        </p:txBody>
      </p:sp>
      <p:sp>
        <p:nvSpPr>
          <p:cNvPr id="3" name="Content Placeholder 2"/>
          <p:cNvSpPr>
            <a:spLocks noGrp="1"/>
          </p:cNvSpPr>
          <p:nvPr>
            <p:ph idx="1"/>
          </p:nvPr>
        </p:nvSpPr>
        <p:spPr>
          <a:xfrm>
            <a:off x="2222988" y="2099388"/>
            <a:ext cx="8101584" cy="4077575"/>
          </a:xfrm>
          <a:solidFill>
            <a:srgbClr val="E7D9B1"/>
          </a:solidFill>
          <a:ln w="76200">
            <a:solidFill>
              <a:srgbClr val="A02CA3"/>
            </a:solidFill>
          </a:ln>
        </p:spPr>
        <p:txBody>
          <a:bodyPr anchor="ctr"/>
          <a:lstStyle/>
          <a:p>
            <a:pPr lvl="0" algn="ctr"/>
            <a:endParaRPr lang="en-US" sz="4000" dirty="0"/>
          </a:p>
          <a:p>
            <a:pPr marL="0" indent="0" algn="ctr">
              <a:buNone/>
            </a:pPr>
            <a:r>
              <a:rPr lang="en-US" sz="2800" dirty="0"/>
              <a:t>Psychology is the </a:t>
            </a:r>
            <a:r>
              <a:rPr lang="en-US" sz="2800" b="1" i="1" dirty="0"/>
              <a:t>scientific</a:t>
            </a:r>
            <a:r>
              <a:rPr lang="en-US" sz="2800" dirty="0"/>
              <a:t> study of the</a:t>
            </a:r>
          </a:p>
          <a:p>
            <a:pPr marL="0" indent="0" algn="ctr">
              <a:buNone/>
            </a:pPr>
            <a:r>
              <a:rPr lang="en-US" sz="2800" b="1" i="1" dirty="0"/>
              <a:t>behavior</a:t>
            </a:r>
            <a:r>
              <a:rPr lang="en-US" sz="2800" dirty="0"/>
              <a:t> and </a:t>
            </a:r>
            <a:r>
              <a:rPr lang="en-US" sz="2800" b="1" i="1" dirty="0"/>
              <a:t>mental processes</a:t>
            </a:r>
          </a:p>
          <a:p>
            <a:pPr marL="0" indent="0" algn="ctr">
              <a:buNone/>
            </a:pPr>
            <a:r>
              <a:rPr lang="en-US" sz="2800" dirty="0"/>
              <a:t>of humans and other animals.</a:t>
            </a:r>
          </a:p>
          <a:p>
            <a:pPr lvl="0"/>
            <a:endParaRPr lang="en-US" dirty="0"/>
          </a:p>
          <a:p>
            <a:pPr lvl="0"/>
            <a:endParaRPr lang="en-US" dirty="0"/>
          </a:p>
        </p:txBody>
      </p:sp>
    </p:spTree>
    <p:extLst>
      <p:ext uri="{BB962C8B-B14F-4D97-AF65-F5344CB8AC3E}">
        <p14:creationId xmlns:p14="http://schemas.microsoft.com/office/powerpoint/2010/main" val="3132796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751628" y="1278230"/>
            <a:ext cx="8685751" cy="1095603"/>
          </a:xfrm>
          <a:solidFill>
            <a:srgbClr val="D4E5F4"/>
          </a:solidFill>
          <a:ln w="38100">
            <a:solidFill>
              <a:schemeClr val="tx1"/>
            </a:solidFill>
          </a:ln>
        </p:spPr>
        <p:txBody>
          <a:bodyPr anchor="ctr">
            <a:normAutofit/>
          </a:bodyPr>
          <a:lstStyle/>
          <a:p>
            <a:pPr algn="ctr">
              <a:lnSpc>
                <a:spcPct val="100000"/>
              </a:lnSpc>
              <a:spcBef>
                <a:spcPts val="0"/>
              </a:spcBef>
            </a:pPr>
            <a:r>
              <a:rPr lang="en-US" sz="2800" b="1" dirty="0">
                <a:latin typeface="Arial" panose="020B0604020202020204" pitchFamily="34" charset="0"/>
                <a:cs typeface="Arial" panose="020B0604020202020204" pitchFamily="34" charset="0"/>
              </a:rPr>
              <a:t>Can these questions be answered using science?</a:t>
            </a:r>
          </a:p>
        </p:txBody>
      </p:sp>
      <p:sp>
        <p:nvSpPr>
          <p:cNvPr id="2" name="Title 1"/>
          <p:cNvSpPr>
            <a:spLocks noGrp="1"/>
          </p:cNvSpPr>
          <p:nvPr>
            <p:ph type="title"/>
          </p:nvPr>
        </p:nvSpPr>
        <p:spPr>
          <a:xfrm>
            <a:off x="1524001" y="-1"/>
            <a:ext cx="9143999" cy="1127803"/>
          </a:xfrm>
          <a:blipFill dpi="0" rotWithShape="1">
            <a:blip r:embed="rId2">
              <a:alphaModFix amt="79000"/>
            </a:blip>
            <a:srcRect/>
            <a:tile tx="0" ty="0" sx="20000" sy="14000" flip="none" algn="t"/>
          </a:blipFill>
        </p:spPr>
        <p:txBody>
          <a:bodyPr anchor="ctr">
            <a:normAutofit/>
          </a:bodyPr>
          <a:lstStyle/>
          <a:p>
            <a:pPr algn="ctr"/>
            <a:r>
              <a:rPr lang="en-US" sz="5400" b="1" dirty="0">
                <a:latin typeface="Arial" panose="020B0604020202020204" pitchFamily="34" charset="0"/>
                <a:cs typeface="Arial" panose="020B0604020202020204" pitchFamily="34" charset="0"/>
              </a:rPr>
              <a:t>TRY IT</a:t>
            </a:r>
          </a:p>
        </p:txBody>
      </p:sp>
      <p:sp>
        <p:nvSpPr>
          <p:cNvPr id="3" name="Content Placeholder 2"/>
          <p:cNvSpPr>
            <a:spLocks noGrp="1"/>
          </p:cNvSpPr>
          <p:nvPr>
            <p:ph idx="1"/>
          </p:nvPr>
        </p:nvSpPr>
        <p:spPr>
          <a:xfrm>
            <a:off x="1865194" y="2524259"/>
            <a:ext cx="8572184" cy="3730237"/>
          </a:xfrm>
          <a:solidFill>
            <a:srgbClr val="E7D9B1"/>
          </a:solidFill>
          <a:ln w="76200">
            <a:solidFill>
              <a:srgbClr val="D1EAF7"/>
            </a:solidFill>
          </a:ln>
        </p:spPr>
        <p:txBody>
          <a:bodyPr anchor="ctr">
            <a:normAutofit/>
          </a:bodyPr>
          <a:lstStyle/>
          <a:p>
            <a:pPr lvl="1">
              <a:buFont typeface="Wingdings" panose="05000000000000000000" pitchFamily="2" charset="2"/>
              <a:buChar char="§"/>
            </a:pPr>
            <a:r>
              <a:rPr lang="en-US" sz="2600" dirty="0">
                <a:latin typeface="Arial" panose="020B0604020202020204" pitchFamily="34" charset="0"/>
                <a:cs typeface="Arial" panose="020B0604020202020204" pitchFamily="34" charset="0"/>
              </a:rPr>
              <a:t>  Are the body and the soul separate entities?</a:t>
            </a:r>
          </a:p>
          <a:p>
            <a:pPr marL="342900" lvl="1" indent="0">
              <a:buNone/>
            </a:pPr>
            <a:endParaRPr lang="en-US" sz="2600" dirty="0">
              <a:latin typeface="Arial" panose="020B0604020202020204" pitchFamily="34" charset="0"/>
              <a:cs typeface="Arial" panose="020B0604020202020204" pitchFamily="34" charset="0"/>
            </a:endParaRPr>
          </a:p>
          <a:p>
            <a:pPr lvl="1">
              <a:buFont typeface="Wingdings" panose="05000000000000000000" pitchFamily="2" charset="2"/>
              <a:buChar char="§"/>
            </a:pPr>
            <a:r>
              <a:rPr lang="en-US" sz="2600" dirty="0">
                <a:latin typeface="Arial" panose="020B0604020202020204" pitchFamily="34" charset="0"/>
                <a:cs typeface="Arial" panose="020B0604020202020204" pitchFamily="34" charset="0"/>
              </a:rPr>
              <a:t>  Does having a positive attitude improve outcomes for individuals with serious illness?</a:t>
            </a:r>
          </a:p>
          <a:p>
            <a:pPr marL="342900" lvl="1" indent="0">
              <a:buNone/>
            </a:pPr>
            <a:endParaRPr lang="en-US" sz="2600" dirty="0">
              <a:latin typeface="Arial" panose="020B0604020202020204" pitchFamily="34" charset="0"/>
              <a:cs typeface="Arial" panose="020B0604020202020204" pitchFamily="34" charset="0"/>
            </a:endParaRPr>
          </a:p>
          <a:p>
            <a:pPr lvl="1">
              <a:buFont typeface="Wingdings" panose="05000000000000000000" pitchFamily="2" charset="2"/>
              <a:buChar char="§"/>
            </a:pPr>
            <a:r>
              <a:rPr lang="en-US" sz="2600" dirty="0">
                <a:latin typeface="Arial" panose="020B0604020202020204" pitchFamily="34" charset="0"/>
                <a:cs typeface="Arial" panose="020B0604020202020204" pitchFamily="34" charset="0"/>
              </a:rPr>
              <a:t>  What was the evolutionary benefit of depression?</a:t>
            </a:r>
          </a:p>
          <a:p>
            <a:endParaRPr lang="en-US" dirty="0"/>
          </a:p>
        </p:txBody>
      </p:sp>
    </p:spTree>
    <p:extLst>
      <p:ext uri="{BB962C8B-B14F-4D97-AF65-F5344CB8AC3E}">
        <p14:creationId xmlns:p14="http://schemas.microsoft.com/office/powerpoint/2010/main" val="27029081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34DA4957-794A-4809-A863-312BED27470A}"/>
              </a:ext>
            </a:extLst>
          </p:cNvPr>
          <p:cNvSpPr>
            <a:spLocks noGrp="1"/>
          </p:cNvSpPr>
          <p:nvPr>
            <p:ph type="title"/>
          </p:nvPr>
        </p:nvSpPr>
        <p:spPr/>
        <p:txBody>
          <a:bodyPr/>
          <a:lstStyle/>
          <a:p>
            <a:r>
              <a:rPr lang="en-US" sz="3600" b="1" dirty="0">
                <a:solidFill>
                  <a:schemeClr val="bg1"/>
                </a:solidFill>
              </a:rPr>
              <a:t>Why is psychology scientific?</a:t>
            </a:r>
            <a:endParaRPr lang="en-US" dirty="0"/>
          </a:p>
        </p:txBody>
      </p:sp>
      <p:sp>
        <p:nvSpPr>
          <p:cNvPr id="6" name="Title 1">
            <a:extLst>
              <a:ext uri="{FF2B5EF4-FFF2-40B4-BE49-F238E27FC236}">
                <a16:creationId xmlns:a16="http://schemas.microsoft.com/office/drawing/2014/main" id="{C0FFAD26-58CE-4787-A6F9-F7C4ADE582EA}"/>
              </a:ext>
            </a:extLst>
          </p:cNvPr>
          <p:cNvSpPr txBox="1">
            <a:spLocks/>
          </p:cNvSpPr>
          <p:nvPr/>
        </p:nvSpPr>
        <p:spPr>
          <a:xfrm>
            <a:off x="2018522" y="316453"/>
            <a:ext cx="813629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2800" b="1" dirty="0">
                <a:solidFill>
                  <a:prstClr val="white"/>
                </a:solidFill>
                <a:cs typeface="Arial" panose="020B0604020202020204" pitchFamily="34" charset="0"/>
              </a:rPr>
              <a:t> </a:t>
            </a:r>
            <a:r>
              <a:rPr lang="en-US" sz="2800" b="1" dirty="0">
                <a:solidFill>
                  <a:prstClr val="white"/>
                </a:solidFill>
              </a:rPr>
              <a:t>Why is psychology scientific?</a:t>
            </a:r>
          </a:p>
        </p:txBody>
      </p:sp>
      <p:sp>
        <p:nvSpPr>
          <p:cNvPr id="3" name="Content Placeholder 2"/>
          <p:cNvSpPr>
            <a:spLocks noGrp="1"/>
          </p:cNvSpPr>
          <p:nvPr>
            <p:ph idx="1"/>
          </p:nvPr>
        </p:nvSpPr>
        <p:spPr>
          <a:xfrm>
            <a:off x="2018522" y="2052735"/>
            <a:ext cx="8136294" cy="4124228"/>
          </a:xfrm>
          <a:solidFill>
            <a:srgbClr val="E7D9B1"/>
          </a:solidFill>
          <a:ln w="76200">
            <a:solidFill>
              <a:srgbClr val="A02CA3"/>
            </a:solidFill>
          </a:ln>
        </p:spPr>
        <p:txBody>
          <a:bodyPr anchor="ctr"/>
          <a:lstStyle/>
          <a:p>
            <a:pPr marL="0" indent="0" algn="ctr">
              <a:buNone/>
            </a:pPr>
            <a:r>
              <a:rPr lang="en-US" sz="2800" dirty="0"/>
              <a:t>Psychology is </a:t>
            </a:r>
            <a:r>
              <a:rPr lang="en-US" sz="2800" b="1" i="1" dirty="0"/>
              <a:t>scientific</a:t>
            </a:r>
            <a:r>
              <a:rPr lang="en-US" sz="2800" dirty="0"/>
              <a:t> because it </a:t>
            </a:r>
          </a:p>
          <a:p>
            <a:pPr marL="0" indent="0" algn="ctr">
              <a:buNone/>
            </a:pPr>
            <a:r>
              <a:rPr lang="en-US" sz="2800" dirty="0"/>
              <a:t>uses empiricism and </a:t>
            </a:r>
          </a:p>
          <a:p>
            <a:pPr marL="0" indent="0" algn="ctr">
              <a:buNone/>
            </a:pPr>
            <a:r>
              <a:rPr lang="en-US" sz="2800" dirty="0"/>
              <a:t>the scientific method </a:t>
            </a:r>
          </a:p>
          <a:p>
            <a:pPr marL="0" indent="0" algn="ctr">
              <a:buNone/>
            </a:pPr>
            <a:r>
              <a:rPr lang="en-US" sz="2800" dirty="0"/>
              <a:t>to critically evaluate evidence. </a:t>
            </a:r>
          </a:p>
          <a:p>
            <a:pPr lvl="0"/>
            <a:endParaRPr lang="en-US" dirty="0"/>
          </a:p>
        </p:txBody>
      </p:sp>
    </p:spTree>
    <p:extLst>
      <p:ext uri="{BB962C8B-B14F-4D97-AF65-F5344CB8AC3E}">
        <p14:creationId xmlns:p14="http://schemas.microsoft.com/office/powerpoint/2010/main" val="30000303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700C7970-311B-48D5-BFC5-6A188DDAB830}"/>
              </a:ext>
            </a:extLst>
          </p:cNvPr>
          <p:cNvSpPr>
            <a:spLocks noGrp="1"/>
          </p:cNvSpPr>
          <p:nvPr>
            <p:ph type="title"/>
          </p:nvPr>
        </p:nvSpPr>
        <p:spPr/>
        <p:txBody>
          <a:bodyPr/>
          <a:lstStyle/>
          <a:p>
            <a:r>
              <a:rPr lang="en-US" dirty="0"/>
              <a:t>What is behavior?</a:t>
            </a:r>
          </a:p>
        </p:txBody>
      </p:sp>
      <p:sp>
        <p:nvSpPr>
          <p:cNvPr id="6" name="Title 1">
            <a:extLst>
              <a:ext uri="{FF2B5EF4-FFF2-40B4-BE49-F238E27FC236}">
                <a16:creationId xmlns:a16="http://schemas.microsoft.com/office/drawing/2014/main" id="{C0FFAD26-58CE-4787-A6F9-F7C4ADE582EA}"/>
              </a:ext>
            </a:extLst>
          </p:cNvPr>
          <p:cNvSpPr txBox="1">
            <a:spLocks/>
          </p:cNvSpPr>
          <p:nvPr/>
        </p:nvSpPr>
        <p:spPr>
          <a:xfrm>
            <a:off x="2152650" y="289158"/>
            <a:ext cx="7886700"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3200" b="1" dirty="0">
                <a:solidFill>
                  <a:prstClr val="white"/>
                </a:solidFill>
                <a:cs typeface="Arial" panose="020B0604020202020204" pitchFamily="34" charset="0"/>
              </a:rPr>
              <a:t> </a:t>
            </a:r>
            <a:r>
              <a:rPr lang="en-US" sz="2800" b="1" dirty="0">
                <a:solidFill>
                  <a:prstClr val="white"/>
                </a:solidFill>
              </a:rPr>
              <a:t>What is behavior?</a:t>
            </a:r>
          </a:p>
        </p:txBody>
      </p:sp>
      <p:sp>
        <p:nvSpPr>
          <p:cNvPr id="3" name="Content Placeholder 2"/>
          <p:cNvSpPr>
            <a:spLocks noGrp="1"/>
          </p:cNvSpPr>
          <p:nvPr>
            <p:ph idx="1"/>
          </p:nvPr>
        </p:nvSpPr>
        <p:spPr>
          <a:xfrm>
            <a:off x="2152650" y="2080727"/>
            <a:ext cx="7886700" cy="4096236"/>
          </a:xfrm>
          <a:solidFill>
            <a:srgbClr val="E7D9B1"/>
          </a:solidFill>
          <a:ln w="76200">
            <a:solidFill>
              <a:srgbClr val="A02CA3"/>
            </a:solidFill>
          </a:ln>
        </p:spPr>
        <p:txBody>
          <a:bodyPr anchor="ctr">
            <a:normAutofit/>
          </a:bodyPr>
          <a:lstStyle/>
          <a:p>
            <a:pPr marL="0" indent="0" algn="ctr">
              <a:buNone/>
            </a:pPr>
            <a:r>
              <a:rPr lang="en-US" sz="2800" dirty="0"/>
              <a:t>Psychology examines </a:t>
            </a:r>
            <a:r>
              <a:rPr lang="en-US" sz="2800" b="1" i="1" dirty="0"/>
              <a:t>behavior</a:t>
            </a:r>
            <a:r>
              <a:rPr lang="en-US" sz="2800" dirty="0"/>
              <a:t> which consists of any observable and measurable action taken by a person or other animal…</a:t>
            </a:r>
          </a:p>
          <a:p>
            <a:pPr algn="ctr"/>
            <a:endParaRPr lang="en-US" sz="2800" dirty="0"/>
          </a:p>
          <a:p>
            <a:pPr marL="0" indent="0" algn="ctr">
              <a:buNone/>
            </a:pPr>
            <a:r>
              <a:rPr lang="en-US" sz="2800" dirty="0"/>
              <a:t>….so, anything a person or animal DOES.</a:t>
            </a:r>
          </a:p>
        </p:txBody>
      </p:sp>
    </p:spTree>
    <p:extLst>
      <p:ext uri="{BB962C8B-B14F-4D97-AF65-F5344CB8AC3E}">
        <p14:creationId xmlns:p14="http://schemas.microsoft.com/office/powerpoint/2010/main" val="18943562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2F04BC16-CB98-496A-A4BD-0E3F4E6A3971}"/>
              </a:ext>
            </a:extLst>
          </p:cNvPr>
          <p:cNvSpPr>
            <a:spLocks noGrp="1"/>
          </p:cNvSpPr>
          <p:nvPr>
            <p:ph type="title"/>
          </p:nvPr>
        </p:nvSpPr>
        <p:spPr/>
        <p:txBody>
          <a:bodyPr/>
          <a:lstStyle/>
          <a:p>
            <a:r>
              <a:rPr lang="en-US" dirty="0"/>
              <a:t>What are mental processes?</a:t>
            </a:r>
          </a:p>
        </p:txBody>
      </p:sp>
      <p:sp>
        <p:nvSpPr>
          <p:cNvPr id="6" name="Title 1">
            <a:extLst>
              <a:ext uri="{FF2B5EF4-FFF2-40B4-BE49-F238E27FC236}">
                <a16:creationId xmlns:a16="http://schemas.microsoft.com/office/drawing/2014/main" id="{C0FFAD26-58CE-4787-A6F9-F7C4ADE582EA}"/>
              </a:ext>
            </a:extLst>
          </p:cNvPr>
          <p:cNvSpPr txBox="1">
            <a:spLocks/>
          </p:cNvSpPr>
          <p:nvPr/>
        </p:nvSpPr>
        <p:spPr>
          <a:xfrm>
            <a:off x="2222988" y="316453"/>
            <a:ext cx="7816362"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3200" b="1" dirty="0">
                <a:solidFill>
                  <a:prstClr val="white"/>
                </a:solidFill>
                <a:cs typeface="Arial" panose="020B0604020202020204" pitchFamily="34" charset="0"/>
              </a:rPr>
              <a:t> </a:t>
            </a:r>
            <a:r>
              <a:rPr lang="en-US" sz="2800" b="1" dirty="0">
                <a:solidFill>
                  <a:prstClr val="white"/>
                </a:solidFill>
              </a:rPr>
              <a:t>What are mental processes?</a:t>
            </a:r>
          </a:p>
        </p:txBody>
      </p:sp>
      <p:sp>
        <p:nvSpPr>
          <p:cNvPr id="3" name="Content Placeholder 2"/>
          <p:cNvSpPr>
            <a:spLocks noGrp="1"/>
          </p:cNvSpPr>
          <p:nvPr>
            <p:ph idx="1"/>
          </p:nvPr>
        </p:nvSpPr>
        <p:spPr>
          <a:xfrm>
            <a:off x="2222988" y="2164702"/>
            <a:ext cx="7816362" cy="4012261"/>
          </a:xfrm>
          <a:solidFill>
            <a:srgbClr val="E7D9B1"/>
          </a:solidFill>
          <a:ln w="76200">
            <a:solidFill>
              <a:srgbClr val="A02CA3"/>
            </a:solidFill>
          </a:ln>
        </p:spPr>
        <p:txBody>
          <a:bodyPr anchor="ctr">
            <a:normAutofit/>
          </a:bodyPr>
          <a:lstStyle/>
          <a:p>
            <a:pPr marL="0" indent="0" algn="ctr">
              <a:buNone/>
            </a:pPr>
            <a:r>
              <a:rPr lang="en-US" sz="2800" dirty="0"/>
              <a:t>Psychology examines </a:t>
            </a:r>
            <a:r>
              <a:rPr lang="en-US" sz="2800" b="1" i="1" dirty="0"/>
              <a:t>mental processes </a:t>
            </a:r>
            <a:r>
              <a:rPr lang="en-US" sz="2800" dirty="0"/>
              <a:t>which consist of the internal, subjective experiences inferred from behavior…</a:t>
            </a:r>
          </a:p>
          <a:p>
            <a:pPr algn="ctr"/>
            <a:endParaRPr lang="en-US" sz="2800" dirty="0"/>
          </a:p>
          <a:p>
            <a:pPr marL="0" indent="0" algn="ctr">
              <a:buNone/>
            </a:pPr>
            <a:r>
              <a:rPr lang="en-US" sz="2800" dirty="0"/>
              <a:t>…so sensations, perceptions, dreams, thoughts, beliefs, and feelings.</a:t>
            </a:r>
          </a:p>
        </p:txBody>
      </p:sp>
    </p:spTree>
    <p:extLst>
      <p:ext uri="{BB962C8B-B14F-4D97-AF65-F5344CB8AC3E}">
        <p14:creationId xmlns:p14="http://schemas.microsoft.com/office/powerpoint/2010/main" val="36478560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ontent Placeholder 2"/>
          <p:cNvSpPr>
            <a:spLocks noGrp="1"/>
          </p:cNvSpPr>
          <p:nvPr>
            <p:ph type="title"/>
          </p:nvPr>
        </p:nvSpPr>
        <p:spPr>
          <a:solidFill>
            <a:srgbClr val="E7D9B1"/>
          </a:solidFill>
          <a:ln w="76200">
            <a:solidFill>
              <a:srgbClr val="A02CA3"/>
            </a:solidFill>
          </a:ln>
        </p:spPr>
        <p:txBody>
          <a:bodyPr anchor="ctr">
            <a:normAutofit/>
          </a:bodyPr>
          <a:lstStyle/>
          <a:p>
            <a:pPr algn="ctr"/>
            <a:r>
              <a:rPr lang="en-US" sz="2400" b="1" dirty="0">
                <a:latin typeface="Arial" panose="020B0604020202020204" pitchFamily="34" charset="0"/>
                <a:cs typeface="Arial" panose="020B0604020202020204" pitchFamily="34" charset="0"/>
              </a:rPr>
              <a:t>Psychology is Growing and Globalizing</a:t>
            </a:r>
          </a:p>
          <a:p>
            <a:pPr algn="ctr"/>
            <a:r>
              <a:rPr lang="en-US" sz="2400" dirty="0">
                <a:latin typeface="Arial" panose="020B0604020202020204" pitchFamily="34" charset="0"/>
                <a:cs typeface="Arial" panose="020B0604020202020204" pitchFamily="34" charset="0"/>
              </a:rPr>
              <a:t>Contemporary psychology is influenced by biology and experience, culture and gender, and human flourishing</a:t>
            </a:r>
          </a:p>
        </p:txBody>
      </p:sp>
      <p:pic>
        <p:nvPicPr>
          <p:cNvPr id="3" name="Content Placeholder 2"/>
          <p:cNvPicPr>
            <a:picLocks noGrp="1" noChangeAspect="1"/>
          </p:cNvPicPr>
          <p:nvPr>
            <p:ph idx="1"/>
          </p:nvPr>
        </p:nvPicPr>
        <p:blipFill>
          <a:blip r:embed="rId2"/>
          <a:stretch>
            <a:fillRect/>
          </a:stretch>
        </p:blipFill>
        <p:spPr>
          <a:xfrm>
            <a:off x="3603544" y="1760562"/>
            <a:ext cx="5199797" cy="5097439"/>
          </a:xfrm>
          <a:prstGeom prst="rect">
            <a:avLst/>
          </a:prstGeom>
        </p:spPr>
      </p:pic>
    </p:spTree>
    <p:extLst>
      <p:ext uri="{BB962C8B-B14F-4D97-AF65-F5344CB8AC3E}">
        <p14:creationId xmlns:p14="http://schemas.microsoft.com/office/powerpoint/2010/main" val="25063729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1" hidden="1">
            <a:extLst>
              <a:ext uri="{FF2B5EF4-FFF2-40B4-BE49-F238E27FC236}">
                <a16:creationId xmlns:a16="http://schemas.microsoft.com/office/drawing/2014/main" id="{5618C30B-43C0-479B-83E5-082FA3E77D91}"/>
              </a:ext>
            </a:extLst>
          </p:cNvPr>
          <p:cNvSpPr>
            <a:spLocks noGrp="1"/>
          </p:cNvSpPr>
          <p:nvPr>
            <p:ph type="title"/>
          </p:nvPr>
        </p:nvSpPr>
        <p:spPr>
          <a:xfrm>
            <a:off x="1974918" y="308889"/>
            <a:ext cx="7886700" cy="1325563"/>
          </a:xfrm>
        </p:spPr>
        <p:txBody>
          <a:bodyPr>
            <a:normAutofit fontScale="90000"/>
          </a:bodyPr>
          <a:lstStyle/>
          <a:p>
            <a:pPr>
              <a:lnSpc>
                <a:spcPct val="100000"/>
              </a:lnSpc>
            </a:pPr>
            <a:r>
              <a:rPr lang="en-US" sz="3600" b="1" dirty="0">
                <a:solidFill>
                  <a:schemeClr val="bg1"/>
                </a:solidFill>
              </a:rPr>
              <a:t>How does contemporary psychology </a:t>
            </a:r>
            <a:br>
              <a:rPr lang="en-US" sz="3600" b="1" dirty="0">
                <a:solidFill>
                  <a:schemeClr val="bg1"/>
                </a:solidFill>
              </a:rPr>
            </a:br>
            <a:r>
              <a:rPr lang="en-US" sz="3600" b="1" dirty="0">
                <a:solidFill>
                  <a:schemeClr val="bg1"/>
                </a:solidFill>
              </a:rPr>
              <a:t>focus on cognition?</a:t>
            </a:r>
            <a:br>
              <a:rPr lang="en-US" sz="3600" b="1" dirty="0">
                <a:solidFill>
                  <a:schemeClr val="bg1"/>
                </a:solidFill>
              </a:rPr>
            </a:br>
            <a:endParaRPr lang="en-US" dirty="0"/>
          </a:p>
        </p:txBody>
      </p:sp>
      <p:sp>
        <p:nvSpPr>
          <p:cNvPr id="7" name="Title 1">
            <a:extLst>
              <a:ext uri="{FF2B5EF4-FFF2-40B4-BE49-F238E27FC236}">
                <a16:creationId xmlns:a16="http://schemas.microsoft.com/office/drawing/2014/main" id="{22DAF842-88AE-49DE-8911-065B52EC8A34}"/>
              </a:ext>
            </a:extLst>
          </p:cNvPr>
          <p:cNvSpPr txBox="1">
            <a:spLocks/>
          </p:cNvSpPr>
          <p:nvPr/>
        </p:nvSpPr>
        <p:spPr>
          <a:xfrm>
            <a:off x="1931586" y="253534"/>
            <a:ext cx="810158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4000" b="1" dirty="0" smtClean="0">
                <a:solidFill>
                  <a:prstClr val="white"/>
                </a:solidFill>
                <a:cs typeface="Arial" panose="020B0604020202020204" pitchFamily="34" charset="0"/>
              </a:rPr>
              <a:t>Other Contributors to Psychology</a:t>
            </a:r>
            <a:endParaRPr lang="en-US" sz="4000" b="1" dirty="0">
              <a:solidFill>
                <a:prstClr val="white"/>
              </a:solidFill>
            </a:endParaRPr>
          </a:p>
        </p:txBody>
      </p:sp>
      <p:sp>
        <p:nvSpPr>
          <p:cNvPr id="3" name="Text Placeholder 2"/>
          <p:cNvSpPr>
            <a:spLocks noGrp="1"/>
          </p:cNvSpPr>
          <p:nvPr>
            <p:ph type="body" idx="1"/>
          </p:nvPr>
        </p:nvSpPr>
        <p:spPr>
          <a:xfrm>
            <a:off x="1931587" y="1833326"/>
            <a:ext cx="3875165" cy="823912"/>
          </a:xfrm>
          <a:solidFill>
            <a:srgbClr val="A02CA3"/>
          </a:solidFill>
        </p:spPr>
        <p:txBody>
          <a:bodyPr anchor="ctr">
            <a:normAutofit/>
          </a:bodyPr>
          <a:lstStyle/>
          <a:p>
            <a:pPr algn="ctr"/>
            <a:r>
              <a:rPr lang="en-US" sz="3600" dirty="0" smtClean="0">
                <a:solidFill>
                  <a:schemeClr val="bg1"/>
                </a:solidFill>
              </a:rPr>
              <a:t>Ivan Pavlov</a:t>
            </a:r>
            <a:endParaRPr lang="en-US" sz="3600" dirty="0">
              <a:solidFill>
                <a:schemeClr val="bg1"/>
              </a:solidFill>
            </a:endParaRPr>
          </a:p>
        </p:txBody>
      </p:sp>
      <p:sp>
        <p:nvSpPr>
          <p:cNvPr id="4" name="Content Placeholder 3"/>
          <p:cNvSpPr>
            <a:spLocks noGrp="1"/>
          </p:cNvSpPr>
          <p:nvPr>
            <p:ph sz="half" idx="2"/>
          </p:nvPr>
        </p:nvSpPr>
        <p:spPr>
          <a:xfrm>
            <a:off x="1931587" y="2911151"/>
            <a:ext cx="3875165" cy="3278512"/>
          </a:xfrm>
          <a:solidFill>
            <a:srgbClr val="E7D9B1"/>
          </a:solidFill>
          <a:ln w="38100">
            <a:solidFill>
              <a:srgbClr val="A02CA3"/>
            </a:solidFill>
          </a:ln>
        </p:spPr>
        <p:txBody>
          <a:bodyPr anchor="ctr">
            <a:normAutofit/>
          </a:bodyPr>
          <a:lstStyle/>
          <a:p>
            <a:pPr marL="0" indent="0" algn="ctr">
              <a:buNone/>
            </a:pPr>
            <a:r>
              <a:rPr lang="en-US" sz="2600" dirty="0" smtClean="0"/>
              <a:t>Russian physiologist who pioneered the study of learning: classical conditioning</a:t>
            </a:r>
            <a:endParaRPr lang="en-US" sz="2600" dirty="0"/>
          </a:p>
        </p:txBody>
      </p:sp>
      <p:sp>
        <p:nvSpPr>
          <p:cNvPr id="5" name="Text Placeholder 4"/>
          <p:cNvSpPr>
            <a:spLocks noGrp="1"/>
          </p:cNvSpPr>
          <p:nvPr>
            <p:ph type="body" sz="quarter" idx="3"/>
          </p:nvPr>
        </p:nvSpPr>
        <p:spPr>
          <a:xfrm>
            <a:off x="6357257" y="1833326"/>
            <a:ext cx="3675913" cy="823912"/>
          </a:xfrm>
          <a:solidFill>
            <a:srgbClr val="A02CA3"/>
          </a:solidFill>
        </p:spPr>
        <p:txBody>
          <a:bodyPr anchor="ctr">
            <a:normAutofit/>
          </a:bodyPr>
          <a:lstStyle/>
          <a:p>
            <a:pPr algn="ctr"/>
            <a:r>
              <a:rPr lang="en-US" sz="4000" dirty="0" smtClean="0">
                <a:solidFill>
                  <a:schemeClr val="bg1"/>
                </a:solidFill>
              </a:rPr>
              <a:t>Jean Piaget</a:t>
            </a:r>
            <a:endParaRPr lang="en-US" sz="4000" dirty="0">
              <a:solidFill>
                <a:schemeClr val="bg1"/>
              </a:solidFill>
            </a:endParaRPr>
          </a:p>
        </p:txBody>
      </p:sp>
      <p:sp>
        <p:nvSpPr>
          <p:cNvPr id="6" name="Content Placeholder 5"/>
          <p:cNvSpPr>
            <a:spLocks noGrp="1"/>
          </p:cNvSpPr>
          <p:nvPr>
            <p:ph sz="quarter" idx="4"/>
          </p:nvPr>
        </p:nvSpPr>
        <p:spPr>
          <a:xfrm>
            <a:off x="6357256" y="2911151"/>
            <a:ext cx="3683285" cy="3278512"/>
          </a:xfrm>
          <a:solidFill>
            <a:srgbClr val="E7D9B1"/>
          </a:solidFill>
          <a:ln w="38100">
            <a:solidFill>
              <a:srgbClr val="A02CA3"/>
            </a:solidFill>
          </a:ln>
        </p:spPr>
        <p:txBody>
          <a:bodyPr anchor="ctr">
            <a:normAutofit/>
          </a:bodyPr>
          <a:lstStyle/>
          <a:p>
            <a:pPr marL="0" indent="0" algn="ctr">
              <a:buNone/>
            </a:pPr>
            <a:r>
              <a:rPr lang="en-US" sz="2600" dirty="0" smtClean="0"/>
              <a:t>Swiss biologist who was an influential observer </a:t>
            </a:r>
            <a:r>
              <a:rPr lang="en-US" sz="2600" smtClean="0"/>
              <a:t>of children</a:t>
            </a:r>
            <a:endParaRPr lang="en-US" sz="2600" dirty="0"/>
          </a:p>
        </p:txBody>
      </p:sp>
      <p:pic>
        <p:nvPicPr>
          <p:cNvPr id="8" name="Picture 7" descr="decorative">
            <a:extLst>
              <a:ext uri="{FF2B5EF4-FFF2-40B4-BE49-F238E27FC236}">
                <a16:creationId xmlns:a16="http://schemas.microsoft.com/office/drawing/2014/main" id="{2576E894-FC27-4FB7-A2FA-4F73B1DCCF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4919" y="280831"/>
            <a:ext cx="690861" cy="690861"/>
          </a:xfrm>
          <a:prstGeom prst="rect">
            <a:avLst/>
          </a:prstGeom>
        </p:spPr>
      </p:pic>
    </p:spTree>
    <p:extLst>
      <p:ext uri="{BB962C8B-B14F-4D97-AF65-F5344CB8AC3E}">
        <p14:creationId xmlns:p14="http://schemas.microsoft.com/office/powerpoint/2010/main" val="16723039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hidden="1">
            <a:extLst>
              <a:ext uri="{FF2B5EF4-FFF2-40B4-BE49-F238E27FC236}">
                <a16:creationId xmlns:a16="http://schemas.microsoft.com/office/drawing/2014/main" id="{6B3ABA09-8FB7-4D10-8F8E-5E5A83960C50}"/>
              </a:ext>
            </a:extLst>
          </p:cNvPr>
          <p:cNvSpPr>
            <a:spLocks noGrp="1"/>
          </p:cNvSpPr>
          <p:nvPr>
            <p:ph type="title"/>
          </p:nvPr>
        </p:nvSpPr>
        <p:spPr/>
        <p:txBody>
          <a:bodyPr>
            <a:normAutofit fontScale="90000"/>
          </a:bodyPr>
          <a:lstStyle/>
          <a:p>
            <a:pPr>
              <a:lnSpc>
                <a:spcPct val="100000"/>
              </a:lnSpc>
            </a:pPr>
            <a:r>
              <a:rPr lang="en-US" sz="3600" b="1" dirty="0">
                <a:solidFill>
                  <a:schemeClr val="bg1"/>
                </a:solidFill>
              </a:rPr>
              <a:t>How does contemporary psychology </a:t>
            </a:r>
            <a:br>
              <a:rPr lang="en-US" sz="3600" b="1" dirty="0">
                <a:solidFill>
                  <a:schemeClr val="bg1"/>
                </a:solidFill>
              </a:rPr>
            </a:br>
            <a:r>
              <a:rPr lang="en-US" sz="3600" b="1" dirty="0">
                <a:solidFill>
                  <a:schemeClr val="bg1"/>
                </a:solidFill>
              </a:rPr>
              <a:t>focus on cognition, biology and experience?</a:t>
            </a:r>
            <a:br>
              <a:rPr lang="en-US" sz="3600" b="1" dirty="0">
                <a:solidFill>
                  <a:schemeClr val="bg1"/>
                </a:solidFill>
              </a:rPr>
            </a:br>
            <a:endParaRPr lang="en-US" dirty="0"/>
          </a:p>
        </p:txBody>
      </p:sp>
      <p:sp>
        <p:nvSpPr>
          <p:cNvPr id="6" name="Title 1">
            <a:extLst>
              <a:ext uri="{FF2B5EF4-FFF2-40B4-BE49-F238E27FC236}">
                <a16:creationId xmlns:a16="http://schemas.microsoft.com/office/drawing/2014/main" id="{C61A3FB3-468E-41B3-AA93-1C5451AC7B91}"/>
              </a:ext>
            </a:extLst>
          </p:cNvPr>
          <p:cNvSpPr txBox="1">
            <a:spLocks/>
          </p:cNvSpPr>
          <p:nvPr/>
        </p:nvSpPr>
        <p:spPr>
          <a:xfrm>
            <a:off x="2059062" y="345430"/>
            <a:ext cx="810158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3200" b="1" dirty="0">
                <a:solidFill>
                  <a:prstClr val="white"/>
                </a:solidFill>
                <a:cs typeface="Arial" panose="020B0604020202020204" pitchFamily="34" charset="0"/>
              </a:rPr>
              <a:t>  </a:t>
            </a:r>
            <a:r>
              <a:rPr lang="en-US" sz="2800" b="1" dirty="0">
                <a:solidFill>
                  <a:prstClr val="white"/>
                </a:solidFill>
              </a:rPr>
              <a:t>How does contemporary psychology </a:t>
            </a:r>
          </a:p>
          <a:p>
            <a:pPr algn="ctr">
              <a:lnSpc>
                <a:spcPct val="100000"/>
              </a:lnSpc>
            </a:pPr>
            <a:r>
              <a:rPr lang="en-US" sz="2800" b="1" dirty="0">
                <a:solidFill>
                  <a:prstClr val="white"/>
                </a:solidFill>
              </a:rPr>
              <a:t>focus on cognition, biology and experience?</a:t>
            </a:r>
          </a:p>
        </p:txBody>
      </p:sp>
      <p:sp>
        <p:nvSpPr>
          <p:cNvPr id="3" name="Content Placeholder 2"/>
          <p:cNvSpPr>
            <a:spLocks noGrp="1"/>
          </p:cNvSpPr>
          <p:nvPr>
            <p:ph idx="1"/>
          </p:nvPr>
        </p:nvSpPr>
        <p:spPr>
          <a:xfrm>
            <a:off x="2059062" y="2043404"/>
            <a:ext cx="8101584" cy="4133559"/>
          </a:xfrm>
          <a:solidFill>
            <a:srgbClr val="E7D9B1"/>
          </a:solidFill>
          <a:ln w="76200">
            <a:solidFill>
              <a:srgbClr val="A02CA3"/>
            </a:solidFill>
          </a:ln>
        </p:spPr>
        <p:txBody>
          <a:bodyPr anchor="ctr"/>
          <a:lstStyle/>
          <a:p>
            <a:pPr marL="0" indent="0" algn="ctr">
              <a:buNone/>
            </a:pPr>
            <a:r>
              <a:rPr lang="en-US" sz="3000" b="1" dirty="0"/>
              <a:t>Nature-Nurture Issue</a:t>
            </a:r>
          </a:p>
          <a:p>
            <a:pPr marL="0" indent="0" algn="ctr">
              <a:buNone/>
            </a:pPr>
            <a:endParaRPr lang="en-US" dirty="0"/>
          </a:p>
          <a:p>
            <a:pPr marL="0" indent="0" algn="ctr">
              <a:buNone/>
            </a:pPr>
            <a:endParaRPr lang="en-US" dirty="0"/>
          </a:p>
          <a:p>
            <a:pPr marL="0" indent="0" algn="ctr">
              <a:buNone/>
            </a:pPr>
            <a:r>
              <a:rPr lang="en-US" sz="2800" b="1" i="1" dirty="0">
                <a:solidFill>
                  <a:srgbClr val="7030A0"/>
                </a:solidFill>
              </a:rPr>
              <a:t>Is it genes or is it experience?</a:t>
            </a:r>
          </a:p>
          <a:p>
            <a:pPr algn="ctr"/>
            <a:endParaRPr lang="en-US" sz="2800" dirty="0"/>
          </a:p>
          <a:p>
            <a:pPr marL="0" indent="0" algn="ctr">
              <a:buNone/>
            </a:pPr>
            <a:r>
              <a:rPr lang="en-US" sz="2800" dirty="0"/>
              <a:t>Contemporary psychology recognizes the </a:t>
            </a:r>
          </a:p>
          <a:p>
            <a:pPr marL="0" indent="0" algn="ctr">
              <a:buNone/>
            </a:pPr>
            <a:r>
              <a:rPr lang="en-US" sz="2800" dirty="0"/>
              <a:t>importance of </a:t>
            </a:r>
            <a:r>
              <a:rPr lang="en-US" sz="2800" b="1" i="1" dirty="0"/>
              <a:t>both</a:t>
            </a:r>
            <a:r>
              <a:rPr lang="en-US" sz="2800" dirty="0"/>
              <a:t> nature and nurture </a:t>
            </a:r>
          </a:p>
          <a:p>
            <a:pPr marL="0" indent="0" algn="ctr">
              <a:buNone/>
            </a:pPr>
            <a:r>
              <a:rPr lang="en-US" sz="2800" dirty="0"/>
              <a:t>as well as how they interact</a:t>
            </a:r>
          </a:p>
        </p:txBody>
      </p:sp>
      <p:pic>
        <p:nvPicPr>
          <p:cNvPr id="7" name="Picture 6" descr="decorative">
            <a:extLst>
              <a:ext uri="{FF2B5EF4-FFF2-40B4-BE49-F238E27FC236}">
                <a16:creationId xmlns:a16="http://schemas.microsoft.com/office/drawing/2014/main" id="{6FC07636-966B-45E3-9FE7-4B5ED2FE18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2788" y="380279"/>
            <a:ext cx="690861" cy="690861"/>
          </a:xfrm>
          <a:prstGeom prst="rect">
            <a:avLst/>
          </a:prstGeom>
        </p:spPr>
      </p:pic>
    </p:spTree>
    <p:extLst>
      <p:ext uri="{BB962C8B-B14F-4D97-AF65-F5344CB8AC3E}">
        <p14:creationId xmlns:p14="http://schemas.microsoft.com/office/powerpoint/2010/main" val="37441894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298D60C-CD3E-407C-9B53-E9106490E4A2}"/>
              </a:ext>
            </a:extLst>
          </p:cNvPr>
          <p:cNvSpPr>
            <a:spLocks noGrp="1"/>
          </p:cNvSpPr>
          <p:nvPr>
            <p:ph type="title"/>
          </p:nvPr>
        </p:nvSpPr>
        <p:spPr>
          <a:xfrm>
            <a:off x="1989249" y="249407"/>
            <a:ext cx="8101584" cy="1325880"/>
          </a:xfrm>
          <a:solidFill>
            <a:srgbClr val="A02CA3"/>
          </a:solidFill>
        </p:spPr>
        <p:txBody>
          <a:bodyPr>
            <a:normAutofit/>
          </a:bodyPr>
          <a:lstStyle/>
          <a:p>
            <a:pPr algn="ctr"/>
            <a:r>
              <a:rPr lang="en-US" sz="2800" b="1" dirty="0">
                <a:solidFill>
                  <a:schemeClr val="bg1"/>
                </a:solidFill>
                <a:latin typeface="Arial" panose="020B0604020202020204" pitchFamily="34" charset="0"/>
                <a:cs typeface="Arial" panose="020B0604020202020204" pitchFamily="34" charset="0"/>
              </a:rPr>
              <a:t>AP</a:t>
            </a:r>
            <a:r>
              <a:rPr lang="en-US" sz="2800" b="1" baseline="30000" dirty="0">
                <a:solidFill>
                  <a:schemeClr val="bg1"/>
                </a:solidFill>
                <a:latin typeface="Arial" panose="020B0604020202020204" pitchFamily="34" charset="0"/>
                <a:cs typeface="Arial" panose="020B0604020202020204" pitchFamily="34" charset="0"/>
              </a:rPr>
              <a:t>®</a:t>
            </a:r>
            <a:r>
              <a:rPr lang="en-US" sz="2800" b="1" dirty="0">
                <a:solidFill>
                  <a:schemeClr val="bg1"/>
                </a:solidFill>
                <a:latin typeface="Arial" panose="020B0604020202020204" pitchFamily="34" charset="0"/>
                <a:cs typeface="Arial" panose="020B0604020202020204" pitchFamily="34" charset="0"/>
              </a:rPr>
              <a:t> Exam Tip  </a:t>
            </a:r>
            <a:endParaRPr lang="en-US" sz="2800" dirty="0">
              <a:solidFill>
                <a:schemeClr val="bg1"/>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1989249" y="1779382"/>
            <a:ext cx="3868340" cy="823912"/>
          </a:xfrm>
          <a:solidFill>
            <a:srgbClr val="A02CA3"/>
          </a:solidFill>
        </p:spPr>
        <p:txBody>
          <a:bodyPr anchor="ctr">
            <a:normAutofit/>
          </a:bodyPr>
          <a:lstStyle/>
          <a:p>
            <a:pPr algn="ctr"/>
            <a:r>
              <a:rPr lang="en-US" sz="2600" dirty="0">
                <a:solidFill>
                  <a:schemeClr val="bg1"/>
                </a:solidFill>
                <a:latin typeface="Arial" panose="020B0604020202020204" pitchFamily="34" charset="0"/>
                <a:cs typeface="Arial" panose="020B0604020202020204" pitchFamily="34" charset="0"/>
              </a:rPr>
              <a:t>What is nature?</a:t>
            </a:r>
          </a:p>
        </p:txBody>
      </p:sp>
      <p:sp>
        <p:nvSpPr>
          <p:cNvPr id="4" name="Content Placeholder 3"/>
          <p:cNvSpPr>
            <a:spLocks noGrp="1"/>
          </p:cNvSpPr>
          <p:nvPr>
            <p:ph sz="half" idx="2"/>
          </p:nvPr>
        </p:nvSpPr>
        <p:spPr>
          <a:xfrm>
            <a:off x="1989249" y="2703637"/>
            <a:ext cx="3868340" cy="3684588"/>
          </a:xfrm>
          <a:solidFill>
            <a:srgbClr val="E7D9B1"/>
          </a:solidFill>
          <a:ln w="38100">
            <a:solidFill>
              <a:srgbClr val="A02CA3"/>
            </a:solidFill>
          </a:ln>
        </p:spPr>
        <p:txBody>
          <a:bodyPr anchor="ctr">
            <a:normAutofit/>
          </a:bodyPr>
          <a:lstStyle/>
          <a:p>
            <a:pPr marL="0" indent="0" algn="ctr">
              <a:buNone/>
            </a:pPr>
            <a:endParaRPr lang="en-US" sz="2400" dirty="0">
              <a:solidFill>
                <a:prstClr val="black"/>
              </a:solidFill>
              <a:latin typeface="Arial" panose="020B0604020202020204" pitchFamily="34" charset="0"/>
              <a:cs typeface="Arial" panose="020B0604020202020204" pitchFamily="34" charset="0"/>
            </a:endParaRPr>
          </a:p>
          <a:p>
            <a:pPr marL="0" indent="0" algn="ctr">
              <a:buNone/>
            </a:pPr>
            <a:r>
              <a:rPr lang="en-US" sz="2400" dirty="0">
                <a:solidFill>
                  <a:prstClr val="black"/>
                </a:solidFill>
                <a:latin typeface="Arial" panose="020B0604020202020204" pitchFamily="34" charset="0"/>
                <a:cs typeface="Arial" panose="020B0604020202020204" pitchFamily="34" charset="0"/>
              </a:rPr>
              <a:t>Behaviors and mental process occur because they are inborn or innate</a:t>
            </a:r>
          </a:p>
          <a:p>
            <a:pPr marL="0" indent="0" algn="ctr">
              <a:buNone/>
            </a:pPr>
            <a:endParaRPr lang="en-US" sz="2400" dirty="0">
              <a:solidFill>
                <a:prstClr val="black"/>
              </a:solidFill>
              <a:latin typeface="Arial" panose="020B0604020202020204" pitchFamily="34" charset="0"/>
              <a:cs typeface="Arial" panose="020B0604020202020204" pitchFamily="34" charset="0"/>
            </a:endParaRPr>
          </a:p>
          <a:p>
            <a:pPr algn="ctr">
              <a:buFont typeface="Wingdings" panose="05000000000000000000" pitchFamily="2" charset="2"/>
              <a:buChar char="§"/>
            </a:pPr>
            <a:r>
              <a:rPr lang="en-US" sz="2400" dirty="0">
                <a:solidFill>
                  <a:prstClr val="black"/>
                </a:solidFill>
                <a:latin typeface="Arial" panose="020B0604020202020204" pitchFamily="34" charset="0"/>
                <a:cs typeface="Arial" panose="020B0604020202020204" pitchFamily="34" charset="0"/>
              </a:rPr>
              <a:t>Socrates and Plato</a:t>
            </a:r>
          </a:p>
          <a:p>
            <a:pPr algn="ctr">
              <a:buFont typeface="Wingdings" panose="05000000000000000000" pitchFamily="2" charset="2"/>
              <a:buChar char="§"/>
            </a:pPr>
            <a:r>
              <a:rPr lang="en-US" sz="2400" dirty="0">
                <a:solidFill>
                  <a:prstClr val="black"/>
                </a:solidFill>
                <a:latin typeface="Arial" panose="020B0604020202020204" pitchFamily="34" charset="0"/>
                <a:cs typeface="Arial" panose="020B0604020202020204" pitchFamily="34" charset="0"/>
              </a:rPr>
              <a:t>Rene Descartes</a:t>
            </a:r>
          </a:p>
          <a:p>
            <a:pPr algn="ctr">
              <a:buFont typeface="Wingdings" panose="05000000000000000000" pitchFamily="2" charset="2"/>
              <a:buChar char="§"/>
            </a:pPr>
            <a:r>
              <a:rPr lang="en-US" sz="2400" dirty="0">
                <a:solidFill>
                  <a:prstClr val="black"/>
                </a:solidFill>
                <a:latin typeface="Arial" panose="020B0604020202020204" pitchFamily="34" charset="0"/>
                <a:cs typeface="Arial" panose="020B0604020202020204" pitchFamily="34" charset="0"/>
              </a:rPr>
              <a:t>Charles Darwin</a:t>
            </a:r>
          </a:p>
          <a:p>
            <a:pPr algn="ctr">
              <a:buFont typeface="Wingdings" panose="05000000000000000000" pitchFamily="2" charset="2"/>
              <a:buChar char="§"/>
            </a:pPr>
            <a:endParaRPr lang="en-US" sz="2800" dirty="0"/>
          </a:p>
        </p:txBody>
      </p:sp>
      <p:sp>
        <p:nvSpPr>
          <p:cNvPr id="5" name="Text Placeholder 4"/>
          <p:cNvSpPr>
            <a:spLocks noGrp="1"/>
          </p:cNvSpPr>
          <p:nvPr>
            <p:ph type="body" sz="quarter" idx="3"/>
          </p:nvPr>
        </p:nvSpPr>
        <p:spPr>
          <a:xfrm>
            <a:off x="6203443" y="1779382"/>
            <a:ext cx="3887391" cy="823912"/>
          </a:xfrm>
          <a:solidFill>
            <a:srgbClr val="A02CA3"/>
          </a:solidFill>
        </p:spPr>
        <p:txBody>
          <a:bodyPr anchor="ctr">
            <a:noAutofit/>
          </a:bodyPr>
          <a:lstStyle/>
          <a:p>
            <a:pPr algn="ctr"/>
            <a:r>
              <a:rPr lang="en-US" sz="2600" dirty="0">
                <a:solidFill>
                  <a:schemeClr val="bg1"/>
                </a:solidFill>
                <a:latin typeface="Arial" panose="020B0604020202020204" pitchFamily="34" charset="0"/>
                <a:cs typeface="Arial" panose="020B0604020202020204" pitchFamily="34" charset="0"/>
              </a:rPr>
              <a:t>What is nurture?</a:t>
            </a:r>
          </a:p>
        </p:txBody>
      </p:sp>
      <p:sp>
        <p:nvSpPr>
          <p:cNvPr id="6" name="Content Placeholder 5"/>
          <p:cNvSpPr>
            <a:spLocks noGrp="1"/>
          </p:cNvSpPr>
          <p:nvPr>
            <p:ph sz="quarter" idx="4"/>
          </p:nvPr>
        </p:nvSpPr>
        <p:spPr>
          <a:xfrm>
            <a:off x="6203443" y="2703637"/>
            <a:ext cx="3887391" cy="3684588"/>
          </a:xfrm>
          <a:solidFill>
            <a:srgbClr val="E7D9B1"/>
          </a:solidFill>
          <a:ln w="38100">
            <a:solidFill>
              <a:srgbClr val="A02CA3"/>
            </a:solidFill>
          </a:ln>
        </p:spPr>
        <p:txBody>
          <a:bodyPr anchor="ctr">
            <a:normAutofit/>
          </a:bodyPr>
          <a:lstStyle/>
          <a:p>
            <a:pPr marL="0" indent="0" algn="ctr">
              <a:buNone/>
            </a:pPr>
            <a:r>
              <a:rPr lang="en-US" sz="2400" dirty="0">
                <a:latin typeface="Arial" panose="020B0604020202020204" pitchFamily="34" charset="0"/>
                <a:cs typeface="Arial" panose="020B0604020202020204" pitchFamily="34" charset="0"/>
              </a:rPr>
              <a:t>Behaviors and mental processes occur as a result of experience or the environment</a:t>
            </a:r>
          </a:p>
          <a:p>
            <a:pPr marL="0" indent="0" algn="ctr">
              <a:buNone/>
            </a:pPr>
            <a:endParaRPr lang="en-US" sz="2400" dirty="0">
              <a:latin typeface="Arial" panose="020B0604020202020204" pitchFamily="34" charset="0"/>
              <a:cs typeface="Arial" panose="020B0604020202020204" pitchFamily="34" charset="0"/>
            </a:endParaRPr>
          </a:p>
          <a:p>
            <a:pPr algn="ctr">
              <a:buFont typeface="Wingdings" panose="05000000000000000000" pitchFamily="2" charset="2"/>
              <a:buChar char="§"/>
            </a:pPr>
            <a:r>
              <a:rPr lang="en-US" sz="2400" dirty="0">
                <a:latin typeface="Arial" panose="020B0604020202020204" pitchFamily="34" charset="0"/>
                <a:cs typeface="Arial" panose="020B0604020202020204" pitchFamily="34" charset="0"/>
              </a:rPr>
              <a:t>Aristotle </a:t>
            </a:r>
          </a:p>
          <a:p>
            <a:pPr algn="ctr">
              <a:buFont typeface="Wingdings" panose="05000000000000000000" pitchFamily="2" charset="2"/>
              <a:buChar char="§"/>
            </a:pPr>
            <a:r>
              <a:rPr lang="en-US" sz="2400" dirty="0">
                <a:latin typeface="Arial" panose="020B0604020202020204" pitchFamily="34" charset="0"/>
                <a:cs typeface="Arial" panose="020B0604020202020204" pitchFamily="34" charset="0"/>
              </a:rPr>
              <a:t>John Locke’s “blank slate”</a:t>
            </a:r>
          </a:p>
          <a:p>
            <a:pPr marL="0" indent="0">
              <a:buNone/>
            </a:pPr>
            <a:endParaRPr lang="en-US" sz="2800" dirty="0">
              <a:latin typeface="Arial" panose="020B0604020202020204" pitchFamily="34" charset="0"/>
              <a:cs typeface="Arial" panose="020B0604020202020204" pitchFamily="34" charset="0"/>
            </a:endParaRPr>
          </a:p>
        </p:txBody>
      </p:sp>
      <p:pic>
        <p:nvPicPr>
          <p:cNvPr id="2" name="Picture 1" descr="decorativ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2324" y="286078"/>
            <a:ext cx="914400" cy="914400"/>
          </a:xfrm>
          <a:prstGeom prst="rect">
            <a:avLst/>
          </a:prstGeom>
        </p:spPr>
      </p:pic>
    </p:spTree>
    <p:extLst>
      <p:ext uri="{BB962C8B-B14F-4D97-AF65-F5344CB8AC3E}">
        <p14:creationId xmlns:p14="http://schemas.microsoft.com/office/powerpoint/2010/main" val="40230937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751628" y="1278230"/>
            <a:ext cx="8685751" cy="1095603"/>
          </a:xfrm>
          <a:solidFill>
            <a:srgbClr val="D4E5F4"/>
          </a:solidFill>
          <a:ln w="38100">
            <a:solidFill>
              <a:schemeClr val="tx1"/>
            </a:solidFill>
          </a:ln>
        </p:spPr>
        <p:txBody>
          <a:bodyPr anchor="ctr">
            <a:normAutofit/>
          </a:bodyPr>
          <a:lstStyle/>
          <a:p>
            <a:pPr algn="ctr">
              <a:lnSpc>
                <a:spcPct val="100000"/>
              </a:lnSpc>
              <a:spcBef>
                <a:spcPts val="0"/>
              </a:spcBef>
            </a:pPr>
            <a:r>
              <a:rPr lang="en-US" sz="2800" b="1">
                <a:latin typeface="Arial" panose="020B0604020202020204" pitchFamily="34" charset="0"/>
                <a:cs typeface="Arial" panose="020B0604020202020204" pitchFamily="34" charset="0"/>
              </a:rPr>
              <a:t>Nature or Nurture?</a:t>
            </a:r>
            <a:endParaRPr lang="en-US" sz="2800" b="1" dirty="0">
              <a:latin typeface="Arial" panose="020B0604020202020204" pitchFamily="34" charset="0"/>
              <a:cs typeface="Arial" panose="020B0604020202020204" pitchFamily="34" charset="0"/>
            </a:endParaRPr>
          </a:p>
        </p:txBody>
      </p:sp>
      <p:sp>
        <p:nvSpPr>
          <p:cNvPr id="2" name="Title 1" descr="try it"/>
          <p:cNvSpPr>
            <a:spLocks noGrp="1"/>
          </p:cNvSpPr>
          <p:nvPr>
            <p:ph type="title"/>
          </p:nvPr>
        </p:nvSpPr>
        <p:spPr>
          <a:xfrm>
            <a:off x="1524001" y="-1"/>
            <a:ext cx="9143999" cy="1127803"/>
          </a:xfrm>
          <a:blipFill dpi="0" rotWithShape="1">
            <a:blip r:embed="rId2">
              <a:alphaModFix amt="79000"/>
            </a:blip>
            <a:srcRect/>
            <a:tile tx="0" ty="0" sx="20000" sy="14000" flip="none" algn="t"/>
          </a:blipFill>
        </p:spPr>
        <p:txBody>
          <a:bodyPr anchor="ctr">
            <a:normAutofit/>
          </a:bodyPr>
          <a:lstStyle/>
          <a:p>
            <a:pPr algn="ctr"/>
            <a:r>
              <a:rPr lang="en-US" sz="5400" b="1">
                <a:latin typeface="Arial" panose="020B0604020202020204" pitchFamily="34" charset="0"/>
                <a:cs typeface="Arial" panose="020B0604020202020204" pitchFamily="34" charset="0"/>
              </a:rPr>
              <a:t>TRY IT.</a:t>
            </a:r>
            <a:endParaRPr lang="en-US" sz="54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865194" y="2524259"/>
            <a:ext cx="8572184" cy="3730237"/>
          </a:xfrm>
          <a:solidFill>
            <a:srgbClr val="E7D9B1"/>
          </a:solidFill>
          <a:ln w="76200">
            <a:solidFill>
              <a:srgbClr val="D1EAF7"/>
            </a:solidFill>
          </a:ln>
        </p:spPr>
        <p:txBody>
          <a:bodyPr anchor="ctr">
            <a:normAutofit/>
          </a:bodyPr>
          <a:lstStyle/>
          <a:p>
            <a:pPr marL="342900" lvl="1" indent="0">
              <a:buNone/>
            </a:pPr>
            <a:endParaRPr lang="en-US" sz="2800">
              <a:latin typeface="Arial" panose="020B0604020202020204" pitchFamily="34" charset="0"/>
              <a:cs typeface="Arial" panose="020B0604020202020204" pitchFamily="34" charset="0"/>
            </a:endParaRPr>
          </a:p>
          <a:p>
            <a:pPr marL="342900" lvl="1" indent="0">
              <a:buNone/>
            </a:pPr>
            <a:r>
              <a:rPr lang="en-US" sz="2600">
                <a:latin typeface="Arial" panose="020B0604020202020204" pitchFamily="34" charset="0"/>
                <a:cs typeface="Arial" panose="020B0604020202020204" pitchFamily="34" charset="0"/>
              </a:rPr>
              <a:t>Think about YOU.  Make a list of your:</a:t>
            </a:r>
          </a:p>
          <a:p>
            <a:pPr lvl="1">
              <a:buFont typeface="Wingdings" panose="05000000000000000000" pitchFamily="2" charset="2"/>
              <a:buChar char="§"/>
            </a:pPr>
            <a:r>
              <a:rPr lang="en-US" sz="2600">
                <a:latin typeface="Arial" panose="020B0604020202020204" pitchFamily="34" charset="0"/>
                <a:cs typeface="Arial" panose="020B0604020202020204" pitchFamily="34" charset="0"/>
              </a:rPr>
              <a:t>physical traits (height, hair color, etc.)</a:t>
            </a:r>
          </a:p>
          <a:p>
            <a:pPr lvl="1">
              <a:buFont typeface="Wingdings" panose="05000000000000000000" pitchFamily="2" charset="2"/>
              <a:buChar char="§"/>
            </a:pPr>
            <a:r>
              <a:rPr lang="en-US" sz="2600">
                <a:latin typeface="Arial" panose="020B0604020202020204" pitchFamily="34" charset="0"/>
                <a:cs typeface="Arial" panose="020B0604020202020204" pitchFamily="34" charset="0"/>
              </a:rPr>
              <a:t>personality traits (sense of humor, stubbornness, etc.)</a:t>
            </a:r>
          </a:p>
          <a:p>
            <a:pPr marL="342900" lvl="1" indent="0">
              <a:buNone/>
            </a:pPr>
            <a:endParaRPr lang="en-US" sz="2600">
              <a:latin typeface="Arial" panose="020B0604020202020204" pitchFamily="34" charset="0"/>
              <a:cs typeface="Arial" panose="020B0604020202020204" pitchFamily="34" charset="0"/>
            </a:endParaRPr>
          </a:p>
          <a:p>
            <a:pPr marL="342900" lvl="1" indent="0">
              <a:buNone/>
            </a:pPr>
            <a:r>
              <a:rPr lang="en-US" sz="2600">
                <a:latin typeface="Arial" panose="020B0604020202020204" pitchFamily="34" charset="0"/>
                <a:cs typeface="Arial" panose="020B0604020202020204" pitchFamily="34" charset="0"/>
              </a:rPr>
              <a:t>Which of the traits you listed were genetic or biologically derived? (nature)</a:t>
            </a:r>
          </a:p>
          <a:p>
            <a:pPr marL="342900" lvl="1" indent="0">
              <a:buNone/>
            </a:pPr>
            <a:r>
              <a:rPr lang="en-US" sz="2600">
                <a:latin typeface="Arial" panose="020B0604020202020204" pitchFamily="34" charset="0"/>
                <a:cs typeface="Arial" panose="020B0604020202020204" pitchFamily="34" charset="0"/>
              </a:rPr>
              <a:t>Which of the traits are influenced by your environment? (nurture)</a:t>
            </a:r>
          </a:p>
          <a:p>
            <a:pPr marL="0" indent="0">
              <a:buNone/>
            </a:pPr>
            <a:endParaRPr lang="en-US" dirty="0"/>
          </a:p>
        </p:txBody>
      </p:sp>
    </p:spTree>
    <p:extLst>
      <p:ext uri="{BB962C8B-B14F-4D97-AF65-F5344CB8AC3E}">
        <p14:creationId xmlns:p14="http://schemas.microsoft.com/office/powerpoint/2010/main" val="397300791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48" y="365126"/>
            <a:ext cx="8101584" cy="1325880"/>
          </a:xfrm>
          <a:solidFill>
            <a:srgbClr val="A02CA3"/>
          </a:solidFill>
        </p:spPr>
        <p:txBody>
          <a:bodyPr>
            <a:normAutofit/>
          </a:bodyPr>
          <a:lstStyle/>
          <a:p>
            <a:pPr algn="ctr"/>
            <a:r>
              <a:rPr lang="en-US" sz="2800" b="1" dirty="0">
                <a:solidFill>
                  <a:schemeClr val="bg1"/>
                </a:solidFill>
                <a:latin typeface="Arial" panose="020B0604020202020204" pitchFamily="34" charset="0"/>
                <a:cs typeface="Arial" panose="020B0604020202020204" pitchFamily="34" charset="0"/>
              </a:rPr>
              <a:t>Charles Darwin and Nature v. Nurture</a:t>
            </a:r>
          </a:p>
        </p:txBody>
      </p:sp>
      <p:sp>
        <p:nvSpPr>
          <p:cNvPr id="4" name="Text Placeholder 3"/>
          <p:cNvSpPr>
            <a:spLocks noGrp="1"/>
          </p:cNvSpPr>
          <p:nvPr>
            <p:ph type="body" sz="quarter" idx="14"/>
          </p:nvPr>
        </p:nvSpPr>
        <p:spPr>
          <a:xfrm>
            <a:off x="5933406" y="2028568"/>
            <a:ext cx="4320826" cy="3898761"/>
          </a:xfrm>
          <a:solidFill>
            <a:srgbClr val="E7D9B1"/>
          </a:solidFill>
          <a:ln w="38100">
            <a:solidFill>
              <a:srgbClr val="A02CA3"/>
            </a:solidFill>
          </a:ln>
        </p:spPr>
        <p:txBody>
          <a:bodyPr>
            <a:normAutofit/>
          </a:bodyPr>
          <a:lstStyle/>
          <a:p>
            <a:pPr marL="457200" indent="-457200" algn="l">
              <a:buFont typeface="Wingdings" panose="05000000000000000000" pitchFamily="2" charset="2"/>
              <a:buChar char="§"/>
            </a:pPr>
            <a:r>
              <a:rPr lang="en-US" sz="2400" dirty="0">
                <a:solidFill>
                  <a:prstClr val="black"/>
                </a:solidFill>
                <a:latin typeface="Arial" panose="020B0604020202020204" pitchFamily="34" charset="0"/>
                <a:cs typeface="Arial" panose="020B0604020202020204" pitchFamily="34" charset="0"/>
              </a:rPr>
              <a:t>Argued for nature in his book </a:t>
            </a:r>
            <a:r>
              <a:rPr lang="en-US" sz="2400" i="1" dirty="0">
                <a:solidFill>
                  <a:prstClr val="black"/>
                </a:solidFill>
                <a:latin typeface="Arial" panose="020B0604020202020204" pitchFamily="34" charset="0"/>
                <a:cs typeface="Arial" panose="020B0604020202020204" pitchFamily="34" charset="0"/>
              </a:rPr>
              <a:t>On the Origin of the Species</a:t>
            </a:r>
          </a:p>
          <a:p>
            <a:pPr marL="457200" indent="-457200" algn="l">
              <a:buFont typeface="Wingdings" panose="05000000000000000000" pitchFamily="2" charset="2"/>
              <a:buChar char="§"/>
            </a:pPr>
            <a:r>
              <a:rPr lang="en-US" sz="2400" dirty="0">
                <a:solidFill>
                  <a:prstClr val="black"/>
                </a:solidFill>
                <a:latin typeface="Arial" panose="020B0604020202020204" pitchFamily="34" charset="0"/>
                <a:cs typeface="Arial" panose="020B0604020202020204" pitchFamily="34" charset="0"/>
              </a:rPr>
              <a:t>Traits and behaviors that provide a survival or reproductive advantage are </a:t>
            </a:r>
            <a:r>
              <a:rPr lang="en-US" sz="2400" b="1" i="1" dirty="0">
                <a:solidFill>
                  <a:prstClr val="black"/>
                </a:solidFill>
                <a:latin typeface="Arial" panose="020B0604020202020204" pitchFamily="34" charset="0"/>
                <a:cs typeface="Arial" panose="020B0604020202020204" pitchFamily="34" charset="0"/>
              </a:rPr>
              <a:t>naturally selected </a:t>
            </a:r>
          </a:p>
        </p:txBody>
      </p:sp>
      <p:sp>
        <p:nvSpPr>
          <p:cNvPr id="6" name="TextBox 5"/>
          <p:cNvSpPr txBox="1"/>
          <p:nvPr/>
        </p:nvSpPr>
        <p:spPr>
          <a:xfrm>
            <a:off x="2370888" y="5960771"/>
            <a:ext cx="2880700" cy="646331"/>
          </a:xfrm>
          <a:prstGeom prst="rect">
            <a:avLst/>
          </a:prstGeom>
          <a:solidFill>
            <a:srgbClr val="A02CA3"/>
          </a:solidFill>
        </p:spPr>
        <p:txBody>
          <a:bodyPr wrap="square" rtlCol="0">
            <a:spAutoFit/>
          </a:bodyPr>
          <a:lstStyle/>
          <a:p>
            <a:pPr algn="ctr"/>
            <a:r>
              <a:rPr lang="en-US" b="1" dirty="0">
                <a:solidFill>
                  <a:prstClr val="white"/>
                </a:solidFill>
              </a:rPr>
              <a:t>Charles Darwin </a:t>
            </a:r>
          </a:p>
          <a:p>
            <a:pPr algn="ctr"/>
            <a:r>
              <a:rPr lang="en-US" b="1" dirty="0">
                <a:solidFill>
                  <a:prstClr val="white"/>
                </a:solidFill>
              </a:rPr>
              <a:t>(1809-1882)</a:t>
            </a:r>
          </a:p>
        </p:txBody>
      </p:sp>
      <p:pic>
        <p:nvPicPr>
          <p:cNvPr id="7" name="Picture Placeholder 6">
            <a:extLst>
              <a:ext uri="{FF2B5EF4-FFF2-40B4-BE49-F238E27FC236}">
                <a16:creationId xmlns:a16="http://schemas.microsoft.com/office/drawing/2014/main" id="{F2FB9A1C-11C6-4086-8E64-AC87C5292165}"/>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t="9125" b="1137"/>
          <a:stretch/>
        </p:blipFill>
        <p:spPr>
          <a:xfrm>
            <a:off x="2152648" y="1946502"/>
            <a:ext cx="3317181" cy="3980827"/>
          </a:xfrm>
          <a:prstGeom prst="rect">
            <a:avLst/>
          </a:prstGeom>
        </p:spPr>
      </p:pic>
    </p:spTree>
    <p:extLst>
      <p:ext uri="{BB962C8B-B14F-4D97-AF65-F5344CB8AC3E}">
        <p14:creationId xmlns:p14="http://schemas.microsoft.com/office/powerpoint/2010/main" val="229345060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hidden="1">
            <a:extLst>
              <a:ext uri="{FF2B5EF4-FFF2-40B4-BE49-F238E27FC236}">
                <a16:creationId xmlns:a16="http://schemas.microsoft.com/office/drawing/2014/main" id="{AB962DA2-B22B-47B9-9FEB-6DFC3A9D2BCF}"/>
              </a:ext>
            </a:extLst>
          </p:cNvPr>
          <p:cNvSpPr>
            <a:spLocks noGrp="1"/>
          </p:cNvSpPr>
          <p:nvPr>
            <p:ph type="title"/>
          </p:nvPr>
        </p:nvSpPr>
        <p:spPr/>
        <p:txBody>
          <a:bodyPr>
            <a:normAutofit fontScale="90000"/>
          </a:bodyPr>
          <a:lstStyle/>
          <a:p>
            <a:pPr>
              <a:lnSpc>
                <a:spcPct val="100000"/>
              </a:lnSpc>
            </a:pPr>
            <a:r>
              <a:rPr lang="en-US" sz="3600" b="1" dirty="0">
                <a:solidFill>
                  <a:schemeClr val="bg1"/>
                </a:solidFill>
              </a:rPr>
              <a:t>How does contemporary psychology </a:t>
            </a:r>
            <a:br>
              <a:rPr lang="en-US" sz="3600" b="1" dirty="0">
                <a:solidFill>
                  <a:schemeClr val="bg1"/>
                </a:solidFill>
              </a:rPr>
            </a:br>
            <a:r>
              <a:rPr lang="en-US" sz="3600" b="1" dirty="0">
                <a:solidFill>
                  <a:schemeClr val="bg1"/>
                </a:solidFill>
              </a:rPr>
              <a:t>focus on biology and experience?</a:t>
            </a:r>
            <a:br>
              <a:rPr lang="en-US" sz="3600" b="1" dirty="0">
                <a:solidFill>
                  <a:schemeClr val="bg1"/>
                </a:solidFill>
              </a:rPr>
            </a:br>
            <a:endParaRPr lang="en-US" dirty="0"/>
          </a:p>
        </p:txBody>
      </p:sp>
      <p:sp>
        <p:nvSpPr>
          <p:cNvPr id="7" name="Title 1">
            <a:extLst>
              <a:ext uri="{FF2B5EF4-FFF2-40B4-BE49-F238E27FC236}">
                <a16:creationId xmlns:a16="http://schemas.microsoft.com/office/drawing/2014/main" id="{22DAF842-88AE-49DE-8911-065B52EC8A34}"/>
              </a:ext>
            </a:extLst>
          </p:cNvPr>
          <p:cNvSpPr txBox="1">
            <a:spLocks/>
          </p:cNvSpPr>
          <p:nvPr/>
        </p:nvSpPr>
        <p:spPr>
          <a:xfrm>
            <a:off x="1972530" y="280830"/>
            <a:ext cx="810158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3200" b="1" dirty="0">
                <a:solidFill>
                  <a:prstClr val="white"/>
                </a:solidFill>
                <a:cs typeface="Arial" panose="020B0604020202020204" pitchFamily="34" charset="0"/>
              </a:rPr>
              <a:t>  </a:t>
            </a:r>
            <a:r>
              <a:rPr lang="en-US" sz="2800" b="1" dirty="0">
                <a:solidFill>
                  <a:prstClr val="white"/>
                </a:solidFill>
              </a:rPr>
              <a:t>How does contemporary psychology </a:t>
            </a:r>
          </a:p>
          <a:p>
            <a:pPr algn="ctr">
              <a:lnSpc>
                <a:spcPct val="100000"/>
              </a:lnSpc>
            </a:pPr>
            <a:r>
              <a:rPr lang="en-US" sz="2800" b="1" dirty="0">
                <a:solidFill>
                  <a:prstClr val="white"/>
                </a:solidFill>
              </a:rPr>
              <a:t>focus on biology and experience?</a:t>
            </a:r>
          </a:p>
        </p:txBody>
      </p:sp>
      <p:sp>
        <p:nvSpPr>
          <p:cNvPr id="3" name="Text Placeholder 2"/>
          <p:cNvSpPr>
            <a:spLocks noGrp="1"/>
          </p:cNvSpPr>
          <p:nvPr>
            <p:ph type="body" idx="1"/>
          </p:nvPr>
        </p:nvSpPr>
        <p:spPr>
          <a:xfrm>
            <a:off x="1972530" y="1895279"/>
            <a:ext cx="3964850" cy="823912"/>
          </a:xfrm>
          <a:solidFill>
            <a:srgbClr val="A02CA3"/>
          </a:solidFill>
        </p:spPr>
        <p:txBody>
          <a:bodyPr anchor="ctr">
            <a:noAutofit/>
          </a:bodyPr>
          <a:lstStyle/>
          <a:p>
            <a:pPr algn="ctr"/>
            <a:r>
              <a:rPr lang="en-US" sz="2400" dirty="0">
                <a:solidFill>
                  <a:schemeClr val="bg1"/>
                </a:solidFill>
              </a:rPr>
              <a:t>Evolutionary Psychology </a:t>
            </a:r>
          </a:p>
        </p:txBody>
      </p:sp>
      <p:sp>
        <p:nvSpPr>
          <p:cNvPr id="4" name="Content Placeholder 3"/>
          <p:cNvSpPr>
            <a:spLocks noGrp="1"/>
          </p:cNvSpPr>
          <p:nvPr>
            <p:ph sz="half" idx="2"/>
          </p:nvPr>
        </p:nvSpPr>
        <p:spPr>
          <a:xfrm>
            <a:off x="1972530" y="3023118"/>
            <a:ext cx="3964850" cy="3166545"/>
          </a:xfrm>
          <a:solidFill>
            <a:srgbClr val="E7D9B1"/>
          </a:solidFill>
          <a:ln w="38100">
            <a:solidFill>
              <a:srgbClr val="A02CA3"/>
            </a:solidFill>
          </a:ln>
        </p:spPr>
        <p:txBody>
          <a:bodyPr anchor="ctr">
            <a:normAutofit/>
          </a:bodyPr>
          <a:lstStyle/>
          <a:p>
            <a:pPr marL="0" indent="0" algn="ctr">
              <a:buNone/>
            </a:pPr>
            <a:r>
              <a:rPr lang="en-US" sz="2600" dirty="0"/>
              <a:t>The study of how behaviors and mental processes present in the species today exist because they were naturally selected</a:t>
            </a:r>
          </a:p>
        </p:txBody>
      </p:sp>
      <p:sp>
        <p:nvSpPr>
          <p:cNvPr id="5" name="Text Placeholder 4"/>
          <p:cNvSpPr>
            <a:spLocks noGrp="1"/>
          </p:cNvSpPr>
          <p:nvPr>
            <p:ph type="body" sz="quarter" idx="3"/>
          </p:nvPr>
        </p:nvSpPr>
        <p:spPr>
          <a:xfrm>
            <a:off x="6217299" y="1895279"/>
            <a:ext cx="3856816" cy="823912"/>
          </a:xfrm>
          <a:solidFill>
            <a:srgbClr val="A02CA3"/>
          </a:solidFill>
        </p:spPr>
        <p:txBody>
          <a:bodyPr anchor="ctr">
            <a:normAutofit/>
          </a:bodyPr>
          <a:lstStyle/>
          <a:p>
            <a:pPr algn="ctr"/>
            <a:r>
              <a:rPr lang="en-US" sz="2400" dirty="0">
                <a:solidFill>
                  <a:schemeClr val="bg1"/>
                </a:solidFill>
              </a:rPr>
              <a:t>Behavior Genetics</a:t>
            </a:r>
          </a:p>
        </p:txBody>
      </p:sp>
      <p:sp>
        <p:nvSpPr>
          <p:cNvPr id="6" name="Content Placeholder 5"/>
          <p:cNvSpPr>
            <a:spLocks noGrp="1"/>
          </p:cNvSpPr>
          <p:nvPr>
            <p:ph sz="quarter" idx="4"/>
          </p:nvPr>
        </p:nvSpPr>
        <p:spPr>
          <a:xfrm>
            <a:off x="6217300" y="3023117"/>
            <a:ext cx="3856814" cy="3166546"/>
          </a:xfrm>
          <a:solidFill>
            <a:srgbClr val="E7D9B1"/>
          </a:solidFill>
          <a:ln w="38100">
            <a:solidFill>
              <a:srgbClr val="A02CA3"/>
            </a:solidFill>
          </a:ln>
        </p:spPr>
        <p:txBody>
          <a:bodyPr anchor="ctr">
            <a:normAutofit/>
          </a:bodyPr>
          <a:lstStyle/>
          <a:p>
            <a:pPr marL="0" indent="0" algn="ctr">
              <a:buNone/>
            </a:pPr>
            <a:r>
              <a:rPr lang="en-US" sz="2600" dirty="0"/>
              <a:t>The study of the relative influence and limits of genetic (nature) and environmental (nurture) influences on behaviors and mental processes</a:t>
            </a:r>
          </a:p>
        </p:txBody>
      </p:sp>
      <p:pic>
        <p:nvPicPr>
          <p:cNvPr id="8" name="Picture 7" descr="decorative">
            <a:extLst>
              <a:ext uri="{FF2B5EF4-FFF2-40B4-BE49-F238E27FC236}">
                <a16:creationId xmlns:a16="http://schemas.microsoft.com/office/drawing/2014/main" id="{2576E894-FC27-4FB7-A2FA-4F73B1DCCF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6016" y="308127"/>
            <a:ext cx="690861" cy="690861"/>
          </a:xfrm>
          <a:prstGeom prst="rect">
            <a:avLst/>
          </a:prstGeom>
        </p:spPr>
      </p:pic>
    </p:spTree>
    <p:extLst>
      <p:ext uri="{BB962C8B-B14F-4D97-AF65-F5344CB8AC3E}">
        <p14:creationId xmlns:p14="http://schemas.microsoft.com/office/powerpoint/2010/main" val="16183870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9999" y="393047"/>
            <a:ext cx="8101584" cy="1325880"/>
          </a:xfrm>
          <a:solidFill>
            <a:srgbClr val="A02CA3"/>
          </a:solidFill>
        </p:spPr>
        <p:txBody>
          <a:bodyPr>
            <a:normAutofit/>
          </a:bodyPr>
          <a:lstStyle/>
          <a:p>
            <a:pPr algn="ctr"/>
            <a:r>
              <a:rPr lang="en-US" sz="3100" b="1" dirty="0">
                <a:solidFill>
                  <a:schemeClr val="bg1"/>
                </a:solidFill>
              </a:rPr>
              <a:t>    </a:t>
            </a:r>
            <a:r>
              <a:rPr lang="en-US" sz="2800" b="1" dirty="0">
                <a:solidFill>
                  <a:schemeClr val="bg1"/>
                </a:solidFill>
              </a:rPr>
              <a:t>What is one key element of the scientific attitude?</a:t>
            </a:r>
          </a:p>
        </p:txBody>
      </p:sp>
      <p:sp>
        <p:nvSpPr>
          <p:cNvPr id="3" name="Text Placeholder 2"/>
          <p:cNvSpPr>
            <a:spLocks noGrp="1"/>
          </p:cNvSpPr>
          <p:nvPr>
            <p:ph type="body" sz="quarter" idx="13"/>
          </p:nvPr>
        </p:nvSpPr>
        <p:spPr>
          <a:xfrm>
            <a:off x="5256626" y="2452708"/>
            <a:ext cx="4572000" cy="3657600"/>
          </a:xfrm>
          <a:solidFill>
            <a:srgbClr val="E7D9B1"/>
          </a:solidFill>
          <a:ln w="76200">
            <a:solidFill>
              <a:srgbClr val="A02CA3"/>
            </a:solidFill>
          </a:ln>
        </p:spPr>
        <p:txBody>
          <a:bodyPr>
            <a:normAutofit/>
          </a:bodyPr>
          <a:lstStyle/>
          <a:p>
            <a:endParaRPr lang="en-US" dirty="0"/>
          </a:p>
          <a:p>
            <a:r>
              <a:rPr lang="en-US" sz="4400" dirty="0"/>
              <a:t>Curiosity: </a:t>
            </a:r>
          </a:p>
          <a:p>
            <a:endParaRPr lang="en-US" sz="4400" dirty="0"/>
          </a:p>
          <a:p>
            <a:r>
              <a:rPr lang="en-US" sz="4400" dirty="0"/>
              <a:t>asking questions</a:t>
            </a:r>
          </a:p>
          <a:p>
            <a:endParaRPr lang="en-US" sz="5400" dirty="0"/>
          </a:p>
          <a:p>
            <a:endParaRPr lang="en-US" sz="5400" dirty="0"/>
          </a:p>
        </p:txBody>
      </p:sp>
      <p:pic>
        <p:nvPicPr>
          <p:cNvPr id="6" name="Picture Placeholder 5"/>
          <p:cNvPicPr>
            <a:picLocks noGrp="1" noChangeAspect="1"/>
          </p:cNvPicPr>
          <p:nvPr>
            <p:ph type="pic" sz="quarter" idx="14"/>
          </p:nvPr>
        </p:nvPicPr>
        <p:blipFill>
          <a:blip r:embed="rId2"/>
          <a:srcRect t="1559" b="1559"/>
          <a:stretch>
            <a:fillRect/>
          </a:stretch>
        </p:blipFill>
        <p:spPr>
          <a:xfrm>
            <a:off x="1940000" y="1910688"/>
            <a:ext cx="2839391" cy="4741643"/>
          </a:xfrm>
          <a:prstGeom prst="rect">
            <a:avLst/>
          </a:prstGeom>
        </p:spPr>
      </p:pic>
      <p:pic>
        <p:nvPicPr>
          <p:cNvPr id="7" name="Picture 6" descr="decorative">
            <a:extLst>
              <a:ext uri="{FF2B5EF4-FFF2-40B4-BE49-F238E27FC236}">
                <a16:creationId xmlns:a16="http://schemas.microsoft.com/office/drawing/2014/main" id="{042C4AB2-CBBD-4D66-ABED-AB98102A0C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0996" y="433367"/>
            <a:ext cx="690861" cy="690861"/>
          </a:xfrm>
          <a:prstGeom prst="rect">
            <a:avLst/>
          </a:prstGeom>
        </p:spPr>
      </p:pic>
    </p:spTree>
    <p:extLst>
      <p:ext uri="{BB962C8B-B14F-4D97-AF65-F5344CB8AC3E}">
        <p14:creationId xmlns:p14="http://schemas.microsoft.com/office/powerpoint/2010/main" val="314723526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AC690BC9-4DAF-42D2-832B-60457AB2F8D4}"/>
              </a:ext>
            </a:extLst>
          </p:cNvPr>
          <p:cNvSpPr>
            <a:spLocks noGrp="1"/>
          </p:cNvSpPr>
          <p:nvPr>
            <p:ph type="title"/>
          </p:nvPr>
        </p:nvSpPr>
        <p:spPr/>
        <p:txBody>
          <a:bodyPr/>
          <a:lstStyle/>
          <a:p>
            <a:r>
              <a:rPr lang="en-US" dirty="0"/>
              <a:t>Twin Studies</a:t>
            </a:r>
          </a:p>
        </p:txBody>
      </p:sp>
      <p:sp>
        <p:nvSpPr>
          <p:cNvPr id="6" name="Title 1">
            <a:extLst>
              <a:ext uri="{FF2B5EF4-FFF2-40B4-BE49-F238E27FC236}">
                <a16:creationId xmlns:a16="http://schemas.microsoft.com/office/drawing/2014/main" id="{C0FFAD26-58CE-4787-A6F9-F7C4ADE582EA}"/>
              </a:ext>
            </a:extLst>
          </p:cNvPr>
          <p:cNvSpPr txBox="1">
            <a:spLocks/>
          </p:cNvSpPr>
          <p:nvPr/>
        </p:nvSpPr>
        <p:spPr>
          <a:xfrm>
            <a:off x="2152650" y="316453"/>
            <a:ext cx="810158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800" b="1" dirty="0">
                <a:solidFill>
                  <a:prstClr val="white"/>
                </a:solidFill>
              </a:rPr>
              <a:t>Twin Studies </a:t>
            </a:r>
          </a:p>
        </p:txBody>
      </p:sp>
      <p:sp>
        <p:nvSpPr>
          <p:cNvPr id="4" name="Text Placeholder 3"/>
          <p:cNvSpPr>
            <a:spLocks noGrp="1"/>
          </p:cNvSpPr>
          <p:nvPr>
            <p:ph type="body" sz="quarter" idx="14"/>
          </p:nvPr>
        </p:nvSpPr>
        <p:spPr>
          <a:xfrm>
            <a:off x="5657462" y="1800808"/>
            <a:ext cx="4596773" cy="4721290"/>
          </a:xfrm>
          <a:solidFill>
            <a:srgbClr val="E7D9B1"/>
          </a:solidFill>
          <a:ln w="76200">
            <a:solidFill>
              <a:srgbClr val="A02CA3"/>
            </a:solidFill>
          </a:ln>
        </p:spPr>
        <p:txBody>
          <a:bodyPr>
            <a:normAutofit/>
          </a:bodyPr>
          <a:lstStyle/>
          <a:p>
            <a:pPr marL="342900" indent="-342900" algn="l">
              <a:buFont typeface="Wingdings" panose="05000000000000000000" pitchFamily="2" charset="2"/>
              <a:buChar char="§"/>
            </a:pPr>
            <a:r>
              <a:rPr lang="en-US" sz="2400" dirty="0"/>
              <a:t>Identical (monozygotic) twins share 100% of the same genes</a:t>
            </a:r>
          </a:p>
          <a:p>
            <a:pPr algn="l"/>
            <a:endParaRPr lang="en-US" sz="2400" dirty="0"/>
          </a:p>
          <a:p>
            <a:pPr marL="342900" indent="-342900" algn="l">
              <a:buFont typeface="Wingdings" panose="05000000000000000000" pitchFamily="2" charset="2"/>
              <a:buChar char="§"/>
            </a:pPr>
            <a:r>
              <a:rPr lang="en-US" sz="2400" dirty="0"/>
              <a:t>Fraternal (dizygotic) twins share 50% of the same genes  </a:t>
            </a:r>
          </a:p>
          <a:p>
            <a:pPr algn="l"/>
            <a:endParaRPr lang="en-US" sz="2400" dirty="0"/>
          </a:p>
          <a:p>
            <a:pPr marL="342900" indent="-342900" algn="l">
              <a:buFont typeface="Wingdings" panose="05000000000000000000" pitchFamily="2" charset="2"/>
              <a:buChar char="§"/>
            </a:pPr>
            <a:r>
              <a:rPr lang="en-US" sz="2400" dirty="0"/>
              <a:t>Twin studies provide evidence for the relative influence of nature and nurture and are used in </a:t>
            </a:r>
            <a:r>
              <a:rPr lang="en-US" sz="2400" b="1" i="1" dirty="0"/>
              <a:t>behavior genetics</a:t>
            </a:r>
          </a:p>
        </p:txBody>
      </p:sp>
      <p:pic>
        <p:nvPicPr>
          <p:cNvPr id="2" name="Picture 1"/>
          <p:cNvPicPr>
            <a:picLocks noChangeAspect="1"/>
          </p:cNvPicPr>
          <p:nvPr/>
        </p:nvPicPr>
        <p:blipFill>
          <a:blip r:embed="rId2"/>
          <a:stretch>
            <a:fillRect/>
          </a:stretch>
        </p:blipFill>
        <p:spPr>
          <a:xfrm>
            <a:off x="2152650" y="2469511"/>
            <a:ext cx="3295238" cy="3038095"/>
          </a:xfrm>
          <a:prstGeom prst="rect">
            <a:avLst/>
          </a:prstGeom>
          <a:ln w="76200">
            <a:solidFill>
              <a:srgbClr val="A02CA3"/>
            </a:solidFill>
          </a:ln>
        </p:spPr>
      </p:pic>
      <p:sp>
        <p:nvSpPr>
          <p:cNvPr id="3" name="TextBox 2"/>
          <p:cNvSpPr txBox="1"/>
          <p:nvPr/>
        </p:nvSpPr>
        <p:spPr>
          <a:xfrm>
            <a:off x="222422" y="1800808"/>
            <a:ext cx="5103340" cy="646331"/>
          </a:xfrm>
          <a:prstGeom prst="rect">
            <a:avLst/>
          </a:prstGeom>
          <a:noFill/>
        </p:spPr>
        <p:txBody>
          <a:bodyPr wrap="square" rtlCol="0">
            <a:spAutoFit/>
          </a:bodyPr>
          <a:lstStyle/>
          <a:p>
            <a:r>
              <a:rPr lang="en-US">
                <a:hlinkClick r:id="rId3"/>
              </a:rPr>
              <a:t>https://mctfr.psych.umn.edu/research/UM%20research.html</a:t>
            </a:r>
            <a:endParaRPr lang="en-US" dirty="0"/>
          </a:p>
        </p:txBody>
      </p:sp>
    </p:spTree>
    <p:extLst>
      <p:ext uri="{BB962C8B-B14F-4D97-AF65-F5344CB8AC3E}">
        <p14:creationId xmlns:p14="http://schemas.microsoft.com/office/powerpoint/2010/main" val="313909753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hidden="1">
            <a:extLst>
              <a:ext uri="{FF2B5EF4-FFF2-40B4-BE49-F238E27FC236}">
                <a16:creationId xmlns:a16="http://schemas.microsoft.com/office/drawing/2014/main" id="{3D71061B-2338-4757-A0F7-0D23A93D79C0}"/>
              </a:ext>
            </a:extLst>
          </p:cNvPr>
          <p:cNvSpPr>
            <a:spLocks noGrp="1"/>
          </p:cNvSpPr>
          <p:nvPr>
            <p:ph type="title"/>
          </p:nvPr>
        </p:nvSpPr>
        <p:spPr/>
        <p:txBody>
          <a:bodyPr/>
          <a:lstStyle/>
          <a:p>
            <a:r>
              <a:rPr lang="en-US" dirty="0"/>
              <a:t>What are WEIRD cultures?</a:t>
            </a:r>
          </a:p>
        </p:txBody>
      </p:sp>
      <p:sp>
        <p:nvSpPr>
          <p:cNvPr id="2" name="TextBox 1"/>
          <p:cNvSpPr txBox="1"/>
          <p:nvPr/>
        </p:nvSpPr>
        <p:spPr>
          <a:xfrm>
            <a:off x="1959483" y="891550"/>
            <a:ext cx="8101584" cy="523220"/>
          </a:xfrm>
          <a:prstGeom prst="rect">
            <a:avLst/>
          </a:prstGeom>
          <a:solidFill>
            <a:srgbClr val="A02CA3"/>
          </a:solidFill>
        </p:spPr>
        <p:txBody>
          <a:bodyPr wrap="square" rtlCol="0" anchor="ctr">
            <a:spAutoFit/>
          </a:bodyPr>
          <a:lstStyle/>
          <a:p>
            <a:pPr algn="ctr"/>
            <a:r>
              <a:rPr lang="en-US" sz="2800" b="1" dirty="0">
                <a:solidFill>
                  <a:prstClr val="white"/>
                </a:solidFill>
              </a:rPr>
              <a:t>What are WEIRD cultures?</a:t>
            </a:r>
          </a:p>
        </p:txBody>
      </p:sp>
      <p:sp>
        <p:nvSpPr>
          <p:cNvPr id="6" name="Text Placeholder 5"/>
          <p:cNvSpPr>
            <a:spLocks noGrp="1"/>
          </p:cNvSpPr>
          <p:nvPr>
            <p:ph type="body" sz="quarter" idx="16"/>
          </p:nvPr>
        </p:nvSpPr>
        <p:spPr>
          <a:solidFill>
            <a:srgbClr val="E7D9B1"/>
          </a:solidFill>
          <a:ln w="76200">
            <a:solidFill>
              <a:srgbClr val="A02CA3"/>
            </a:solidFill>
          </a:ln>
        </p:spPr>
        <p:txBody>
          <a:bodyPr/>
          <a:lstStyle/>
          <a:p>
            <a:endParaRPr lang="en-US" dirty="0"/>
          </a:p>
          <a:p>
            <a:endParaRPr lang="en-US" dirty="0"/>
          </a:p>
          <a:p>
            <a:endParaRPr lang="en-US" dirty="0"/>
          </a:p>
          <a:p>
            <a:r>
              <a:rPr lang="en-US" sz="2400" dirty="0"/>
              <a:t>Western</a:t>
            </a:r>
          </a:p>
        </p:txBody>
      </p:sp>
      <p:sp>
        <p:nvSpPr>
          <p:cNvPr id="10" name="TextBox 9"/>
          <p:cNvSpPr txBox="1">
            <a:spLocks noChangeAspect="1"/>
          </p:cNvSpPr>
          <p:nvPr/>
        </p:nvSpPr>
        <p:spPr>
          <a:xfrm>
            <a:off x="2897505" y="2296160"/>
            <a:ext cx="777240" cy="777240"/>
          </a:xfrm>
          <a:prstGeom prst="rect">
            <a:avLst/>
          </a:prstGeom>
          <a:noFill/>
        </p:spPr>
        <p:txBody>
          <a:bodyPr wrap="square" rtlCol="0" anchor="ctr">
            <a:spAutoFit/>
          </a:bodyPr>
          <a:lstStyle/>
          <a:p>
            <a:pPr algn="ctr"/>
            <a:r>
              <a:rPr lang="en-US" sz="4400" dirty="0">
                <a:solidFill>
                  <a:prstClr val="black"/>
                </a:solidFill>
              </a:rPr>
              <a:t>W</a:t>
            </a:r>
          </a:p>
        </p:txBody>
      </p:sp>
      <p:sp>
        <p:nvSpPr>
          <p:cNvPr id="5" name="Text Placeholder 4"/>
          <p:cNvSpPr>
            <a:spLocks noGrp="1"/>
          </p:cNvSpPr>
          <p:nvPr>
            <p:ph type="body" sz="quarter" idx="15"/>
          </p:nvPr>
        </p:nvSpPr>
        <p:spPr>
          <a:solidFill>
            <a:srgbClr val="E7D9B1"/>
          </a:solidFill>
          <a:ln w="76200">
            <a:solidFill>
              <a:srgbClr val="A02CA3"/>
            </a:solidFill>
          </a:ln>
        </p:spPr>
        <p:txBody>
          <a:bodyPr/>
          <a:lstStyle/>
          <a:p>
            <a:endParaRPr lang="en-US" dirty="0"/>
          </a:p>
          <a:p>
            <a:endParaRPr lang="en-US" dirty="0"/>
          </a:p>
          <a:p>
            <a:endParaRPr lang="en-US" dirty="0"/>
          </a:p>
          <a:p>
            <a:r>
              <a:rPr lang="en-US" sz="2400" dirty="0"/>
              <a:t>Educated</a:t>
            </a:r>
          </a:p>
        </p:txBody>
      </p:sp>
      <p:sp>
        <p:nvSpPr>
          <p:cNvPr id="12" name="TextBox 11"/>
          <p:cNvSpPr txBox="1">
            <a:spLocks noChangeAspect="1"/>
          </p:cNvSpPr>
          <p:nvPr/>
        </p:nvSpPr>
        <p:spPr>
          <a:xfrm>
            <a:off x="4392930" y="4494922"/>
            <a:ext cx="777240" cy="777240"/>
          </a:xfrm>
          <a:prstGeom prst="rect">
            <a:avLst/>
          </a:prstGeom>
          <a:noFill/>
        </p:spPr>
        <p:txBody>
          <a:bodyPr wrap="square" rtlCol="0" anchor="ctr">
            <a:spAutoFit/>
          </a:bodyPr>
          <a:lstStyle/>
          <a:p>
            <a:pPr algn="ctr"/>
            <a:r>
              <a:rPr lang="en-US" sz="4400" dirty="0">
                <a:solidFill>
                  <a:prstClr val="black"/>
                </a:solidFill>
              </a:rPr>
              <a:t>E</a:t>
            </a:r>
          </a:p>
        </p:txBody>
      </p:sp>
      <p:sp>
        <p:nvSpPr>
          <p:cNvPr id="3" name="Text Placeholder 2"/>
          <p:cNvSpPr>
            <a:spLocks noGrp="1"/>
          </p:cNvSpPr>
          <p:nvPr>
            <p:ph type="body" sz="quarter" idx="13"/>
          </p:nvPr>
        </p:nvSpPr>
        <p:spPr>
          <a:solidFill>
            <a:srgbClr val="E7D9B1"/>
          </a:solidFill>
          <a:ln w="76200">
            <a:solidFill>
              <a:srgbClr val="A02CA3"/>
            </a:solidFill>
          </a:ln>
        </p:spPr>
        <p:txBody>
          <a:bodyPr/>
          <a:lstStyle/>
          <a:p>
            <a:endParaRPr lang="en-US" dirty="0"/>
          </a:p>
          <a:p>
            <a:endParaRPr lang="en-US" dirty="0"/>
          </a:p>
          <a:p>
            <a:endParaRPr lang="en-US" dirty="0"/>
          </a:p>
          <a:p>
            <a:r>
              <a:rPr lang="en-US" sz="2400" dirty="0"/>
              <a:t>Industrialized</a:t>
            </a:r>
          </a:p>
        </p:txBody>
      </p:sp>
      <p:sp>
        <p:nvSpPr>
          <p:cNvPr id="14" name="TextBox 13"/>
          <p:cNvSpPr txBox="1">
            <a:spLocks noChangeAspect="1"/>
          </p:cNvSpPr>
          <p:nvPr/>
        </p:nvSpPr>
        <p:spPr>
          <a:xfrm>
            <a:off x="5783580" y="2296160"/>
            <a:ext cx="777240" cy="777240"/>
          </a:xfrm>
          <a:prstGeom prst="rect">
            <a:avLst/>
          </a:prstGeom>
          <a:noFill/>
        </p:spPr>
        <p:txBody>
          <a:bodyPr wrap="square" rtlCol="0" anchor="ctr">
            <a:spAutoFit/>
          </a:bodyPr>
          <a:lstStyle/>
          <a:p>
            <a:pPr algn="ctr"/>
            <a:r>
              <a:rPr lang="en-US" sz="4400" dirty="0">
                <a:solidFill>
                  <a:prstClr val="black"/>
                </a:solidFill>
              </a:rPr>
              <a:t>I</a:t>
            </a:r>
          </a:p>
        </p:txBody>
      </p:sp>
      <p:sp>
        <p:nvSpPr>
          <p:cNvPr id="4" name="Text Placeholder 3"/>
          <p:cNvSpPr>
            <a:spLocks noGrp="1"/>
          </p:cNvSpPr>
          <p:nvPr>
            <p:ph type="body" sz="quarter" idx="14"/>
          </p:nvPr>
        </p:nvSpPr>
        <p:spPr>
          <a:solidFill>
            <a:srgbClr val="E7D9B1"/>
          </a:solidFill>
          <a:ln w="76200">
            <a:solidFill>
              <a:srgbClr val="A02CA3"/>
            </a:solidFill>
          </a:ln>
        </p:spPr>
        <p:txBody>
          <a:bodyPr/>
          <a:lstStyle/>
          <a:p>
            <a:endParaRPr lang="en-US" dirty="0"/>
          </a:p>
          <a:p>
            <a:endParaRPr lang="en-US" dirty="0"/>
          </a:p>
          <a:p>
            <a:endParaRPr lang="en-US" dirty="0"/>
          </a:p>
          <a:p>
            <a:r>
              <a:rPr lang="en-US" sz="2400" dirty="0"/>
              <a:t>Rich</a:t>
            </a:r>
          </a:p>
        </p:txBody>
      </p:sp>
      <p:sp>
        <p:nvSpPr>
          <p:cNvPr id="11" name="TextBox 10"/>
          <p:cNvSpPr txBox="1">
            <a:spLocks noChangeAspect="1"/>
          </p:cNvSpPr>
          <p:nvPr/>
        </p:nvSpPr>
        <p:spPr>
          <a:xfrm>
            <a:off x="7248525" y="4494922"/>
            <a:ext cx="777240" cy="777240"/>
          </a:xfrm>
          <a:prstGeom prst="rect">
            <a:avLst/>
          </a:prstGeom>
          <a:noFill/>
        </p:spPr>
        <p:txBody>
          <a:bodyPr wrap="square" rtlCol="0" anchor="ctr">
            <a:spAutoFit/>
          </a:bodyPr>
          <a:lstStyle/>
          <a:p>
            <a:pPr algn="ctr"/>
            <a:r>
              <a:rPr lang="en-US" sz="4400" dirty="0">
                <a:solidFill>
                  <a:prstClr val="black"/>
                </a:solidFill>
              </a:rPr>
              <a:t>R</a:t>
            </a:r>
          </a:p>
        </p:txBody>
      </p:sp>
      <p:sp>
        <p:nvSpPr>
          <p:cNvPr id="7" name="Text Placeholder 6"/>
          <p:cNvSpPr>
            <a:spLocks noGrp="1"/>
          </p:cNvSpPr>
          <p:nvPr>
            <p:ph type="body" sz="quarter" idx="17"/>
          </p:nvPr>
        </p:nvSpPr>
        <p:spPr>
          <a:solidFill>
            <a:srgbClr val="E7D9B1"/>
          </a:solidFill>
          <a:ln w="76200">
            <a:solidFill>
              <a:srgbClr val="A02CA3"/>
            </a:solidFill>
          </a:ln>
        </p:spPr>
        <p:txBody>
          <a:bodyPr/>
          <a:lstStyle/>
          <a:p>
            <a:endParaRPr lang="en-US" dirty="0"/>
          </a:p>
          <a:p>
            <a:endParaRPr lang="en-US" dirty="0"/>
          </a:p>
          <a:p>
            <a:endParaRPr lang="en-US" dirty="0"/>
          </a:p>
          <a:p>
            <a:r>
              <a:rPr lang="en-US" sz="2400" dirty="0"/>
              <a:t>Democratic</a:t>
            </a:r>
          </a:p>
        </p:txBody>
      </p:sp>
      <p:sp>
        <p:nvSpPr>
          <p:cNvPr id="13" name="TextBox 12"/>
          <p:cNvSpPr txBox="1">
            <a:spLocks noChangeAspect="1"/>
          </p:cNvSpPr>
          <p:nvPr/>
        </p:nvSpPr>
        <p:spPr>
          <a:xfrm>
            <a:off x="8669655" y="2296160"/>
            <a:ext cx="777240" cy="777240"/>
          </a:xfrm>
          <a:prstGeom prst="rect">
            <a:avLst/>
          </a:prstGeom>
          <a:noFill/>
        </p:spPr>
        <p:txBody>
          <a:bodyPr wrap="square" rtlCol="0" anchor="ctr">
            <a:spAutoFit/>
          </a:bodyPr>
          <a:lstStyle/>
          <a:p>
            <a:pPr algn="ctr"/>
            <a:r>
              <a:rPr lang="en-US" sz="4400" dirty="0">
                <a:solidFill>
                  <a:prstClr val="black"/>
                </a:solidFill>
              </a:rPr>
              <a:t>D</a:t>
            </a:r>
          </a:p>
        </p:txBody>
      </p:sp>
    </p:spTree>
    <p:extLst>
      <p:ext uri="{BB962C8B-B14F-4D97-AF65-F5344CB8AC3E}">
        <p14:creationId xmlns:p14="http://schemas.microsoft.com/office/powerpoint/2010/main" val="199868976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751628" y="1278230"/>
            <a:ext cx="8685751" cy="1095603"/>
          </a:xfrm>
          <a:solidFill>
            <a:srgbClr val="D4E5F4"/>
          </a:solidFill>
          <a:ln w="38100">
            <a:solidFill>
              <a:schemeClr val="tx1"/>
            </a:solidFill>
          </a:ln>
        </p:spPr>
        <p:txBody>
          <a:bodyPr anchor="ctr">
            <a:normAutofit/>
          </a:bodyPr>
          <a:lstStyle/>
          <a:p>
            <a:pPr algn="ctr">
              <a:lnSpc>
                <a:spcPct val="100000"/>
              </a:lnSpc>
              <a:spcBef>
                <a:spcPts val="0"/>
              </a:spcBef>
            </a:pPr>
            <a:r>
              <a:rPr lang="en-US" sz="2800" b="1" dirty="0">
                <a:latin typeface="Arial" panose="020B0604020202020204" pitchFamily="34" charset="0"/>
                <a:cs typeface="Arial" panose="020B0604020202020204" pitchFamily="34" charset="0"/>
              </a:rPr>
              <a:t>Why WEIRD cultures?</a:t>
            </a:r>
          </a:p>
        </p:txBody>
      </p:sp>
      <p:sp>
        <p:nvSpPr>
          <p:cNvPr id="2" name="Title 1" descr="try it"/>
          <p:cNvSpPr>
            <a:spLocks noGrp="1"/>
          </p:cNvSpPr>
          <p:nvPr>
            <p:ph type="title"/>
          </p:nvPr>
        </p:nvSpPr>
        <p:spPr>
          <a:xfrm>
            <a:off x="1524001" y="-1"/>
            <a:ext cx="9143999" cy="1127803"/>
          </a:xfrm>
          <a:blipFill dpi="0" rotWithShape="1">
            <a:blip r:embed="rId2">
              <a:alphaModFix amt="79000"/>
            </a:blip>
            <a:srcRect/>
            <a:tile tx="0" ty="0" sx="20000" sy="14000" flip="none" algn="t"/>
          </a:blipFill>
        </p:spPr>
        <p:txBody>
          <a:bodyPr anchor="ctr">
            <a:normAutofit/>
          </a:bodyPr>
          <a:lstStyle/>
          <a:p>
            <a:pPr algn="ctr"/>
            <a:r>
              <a:rPr lang="en-US" sz="5400" b="1" dirty="0">
                <a:latin typeface="Arial" panose="020B0604020202020204" pitchFamily="34" charset="0"/>
                <a:cs typeface="Arial" panose="020B0604020202020204" pitchFamily="34" charset="0"/>
              </a:rPr>
              <a:t>TRY IT</a:t>
            </a:r>
          </a:p>
        </p:txBody>
      </p:sp>
      <p:sp>
        <p:nvSpPr>
          <p:cNvPr id="3" name="Content Placeholder 2"/>
          <p:cNvSpPr>
            <a:spLocks noGrp="1"/>
          </p:cNvSpPr>
          <p:nvPr>
            <p:ph idx="1"/>
          </p:nvPr>
        </p:nvSpPr>
        <p:spPr>
          <a:xfrm>
            <a:off x="1865194" y="2524259"/>
            <a:ext cx="8572184" cy="3730237"/>
          </a:xfrm>
          <a:solidFill>
            <a:srgbClr val="E7D9B1"/>
          </a:solidFill>
          <a:ln w="76200">
            <a:solidFill>
              <a:srgbClr val="D1EAF7"/>
            </a:solidFill>
          </a:ln>
        </p:spPr>
        <p:txBody>
          <a:bodyPr anchor="ctr">
            <a:normAutofit/>
          </a:bodyPr>
          <a:lstStyle/>
          <a:p>
            <a:pPr marL="0" indent="0">
              <a:buNone/>
            </a:pPr>
            <a:r>
              <a:rPr lang="en-US" sz="2600" dirty="0"/>
              <a:t>Talk with your partner:</a:t>
            </a:r>
          </a:p>
          <a:p>
            <a:pPr marL="0" indent="0">
              <a:buNone/>
            </a:pPr>
            <a:endParaRPr lang="en-US" sz="2600" dirty="0"/>
          </a:p>
          <a:p>
            <a:pPr>
              <a:buFont typeface="Wingdings" panose="05000000000000000000" pitchFamily="2" charset="2"/>
              <a:buChar char="§"/>
            </a:pPr>
            <a:r>
              <a:rPr lang="en-US" sz="2600" dirty="0"/>
              <a:t>What can be learned from psychological studies done only in one place at one time?</a:t>
            </a:r>
          </a:p>
          <a:p>
            <a:pPr>
              <a:buFont typeface="Wingdings" panose="05000000000000000000" pitchFamily="2" charset="2"/>
              <a:buChar char="§"/>
            </a:pPr>
            <a:endParaRPr lang="en-US" sz="2600" dirty="0"/>
          </a:p>
          <a:p>
            <a:pPr>
              <a:buFont typeface="Wingdings" panose="05000000000000000000" pitchFamily="2" charset="2"/>
              <a:buChar char="§"/>
            </a:pPr>
            <a:r>
              <a:rPr lang="en-US" sz="2600" dirty="0"/>
              <a:t>What if the participants of a study on fashion came only from WEIRD cultures?</a:t>
            </a:r>
          </a:p>
        </p:txBody>
      </p:sp>
    </p:spTree>
    <p:extLst>
      <p:ext uri="{BB962C8B-B14F-4D97-AF65-F5344CB8AC3E}">
        <p14:creationId xmlns:p14="http://schemas.microsoft.com/office/powerpoint/2010/main" val="267795101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D5F58E6-DEF1-4A62-96B6-745A7666CAC9}"/>
              </a:ext>
            </a:extLst>
          </p:cNvPr>
          <p:cNvSpPr>
            <a:spLocks noGrp="1"/>
          </p:cNvSpPr>
          <p:nvPr>
            <p:ph type="title"/>
          </p:nvPr>
        </p:nvSpPr>
        <p:spPr/>
        <p:txBody>
          <a:bodyPr/>
          <a:lstStyle/>
          <a:p>
            <a:r>
              <a:rPr lang="en-US" dirty="0"/>
              <a:t>How does contemporary psychology focus on culture?</a:t>
            </a:r>
          </a:p>
        </p:txBody>
      </p:sp>
      <p:sp>
        <p:nvSpPr>
          <p:cNvPr id="6" name="Title 1">
            <a:extLst>
              <a:ext uri="{FF2B5EF4-FFF2-40B4-BE49-F238E27FC236}">
                <a16:creationId xmlns:a16="http://schemas.microsoft.com/office/drawing/2014/main" id="{C61A3FB3-468E-41B3-AA93-1C5451AC7B91}"/>
              </a:ext>
            </a:extLst>
          </p:cNvPr>
          <p:cNvSpPr txBox="1">
            <a:spLocks/>
          </p:cNvSpPr>
          <p:nvPr/>
        </p:nvSpPr>
        <p:spPr>
          <a:xfrm>
            <a:off x="2059061" y="345430"/>
            <a:ext cx="810158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3200" b="1" dirty="0">
                <a:solidFill>
                  <a:prstClr val="white"/>
                </a:solidFill>
                <a:cs typeface="Arial" panose="020B0604020202020204" pitchFamily="34" charset="0"/>
              </a:rPr>
              <a:t>  </a:t>
            </a:r>
            <a:r>
              <a:rPr lang="en-US" sz="2800" b="1" dirty="0">
                <a:solidFill>
                  <a:prstClr val="white"/>
                </a:solidFill>
              </a:rPr>
              <a:t>How does contemporary psychology </a:t>
            </a:r>
          </a:p>
          <a:p>
            <a:pPr algn="ctr">
              <a:lnSpc>
                <a:spcPct val="100000"/>
              </a:lnSpc>
            </a:pPr>
            <a:r>
              <a:rPr lang="en-US" sz="2800" b="1" dirty="0">
                <a:solidFill>
                  <a:prstClr val="white"/>
                </a:solidFill>
              </a:rPr>
              <a:t>focus on culture?</a:t>
            </a:r>
          </a:p>
        </p:txBody>
      </p:sp>
      <p:sp>
        <p:nvSpPr>
          <p:cNvPr id="11" name="Text Placeholder 3">
            <a:extLst>
              <a:ext uri="{FF2B5EF4-FFF2-40B4-BE49-F238E27FC236}">
                <a16:creationId xmlns:a16="http://schemas.microsoft.com/office/drawing/2014/main" id="{30F59C6C-24F4-4E3A-8DC5-5AEC2B46AB42}"/>
              </a:ext>
            </a:extLst>
          </p:cNvPr>
          <p:cNvSpPr txBox="1">
            <a:spLocks/>
          </p:cNvSpPr>
          <p:nvPr/>
        </p:nvSpPr>
        <p:spPr>
          <a:xfrm>
            <a:off x="2059062" y="2155577"/>
            <a:ext cx="8101584" cy="4261409"/>
          </a:xfrm>
          <a:prstGeom prst="rect">
            <a:avLst/>
          </a:prstGeom>
          <a:solidFill>
            <a:srgbClr val="E7D9B1"/>
          </a:solidFill>
          <a:ln w="38100">
            <a:solidFill>
              <a:srgbClr val="A02CA3"/>
            </a:solidFill>
          </a:ln>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600" b="1" dirty="0">
                <a:solidFill>
                  <a:prstClr val="black"/>
                </a:solidFill>
                <a:cs typeface="Arial" panose="020B0604020202020204" pitchFamily="34" charset="0"/>
              </a:rPr>
              <a:t>Culture:  </a:t>
            </a:r>
            <a:r>
              <a:rPr lang="en-US" sz="2600" dirty="0">
                <a:solidFill>
                  <a:prstClr val="black"/>
                </a:solidFill>
                <a:cs typeface="Arial" panose="020B0604020202020204" pitchFamily="34" charset="0"/>
              </a:rPr>
              <a:t>The shared ideas, values, behaviors, and traditions, shared by a group of people and passed from one generation to the next.</a:t>
            </a:r>
          </a:p>
          <a:p>
            <a:pPr marL="0" indent="0">
              <a:buNone/>
            </a:pPr>
            <a:endParaRPr lang="en-US" sz="2600" b="1" i="1" dirty="0">
              <a:solidFill>
                <a:prstClr val="black"/>
              </a:solidFill>
              <a:cs typeface="Arial" panose="020B0604020202020204" pitchFamily="34" charset="0"/>
            </a:endParaRPr>
          </a:p>
          <a:p>
            <a:pPr marL="0" indent="0">
              <a:buNone/>
            </a:pPr>
            <a:r>
              <a:rPr lang="en-US" sz="2600" b="1" dirty="0">
                <a:solidFill>
                  <a:prstClr val="black"/>
                </a:solidFill>
                <a:cs typeface="Arial" panose="020B0604020202020204" pitchFamily="34" charset="0"/>
              </a:rPr>
              <a:t>Culture Impacts:</a:t>
            </a:r>
          </a:p>
          <a:p>
            <a:r>
              <a:rPr lang="en-US" sz="2600" dirty="0">
                <a:solidFill>
                  <a:prstClr val="black"/>
                </a:solidFill>
                <a:cs typeface="Arial" panose="020B0604020202020204" pitchFamily="34" charset="0"/>
              </a:rPr>
              <a:t>Perception of time and promptness</a:t>
            </a:r>
          </a:p>
          <a:p>
            <a:r>
              <a:rPr lang="en-US" sz="2600" dirty="0">
                <a:solidFill>
                  <a:prstClr val="black"/>
                </a:solidFill>
                <a:cs typeface="Arial" panose="020B0604020202020204" pitchFamily="34" charset="0"/>
              </a:rPr>
              <a:t>Ideal personal space</a:t>
            </a:r>
          </a:p>
          <a:p>
            <a:r>
              <a:rPr lang="en-US" sz="2600" dirty="0">
                <a:solidFill>
                  <a:prstClr val="black"/>
                </a:solidFill>
                <a:cs typeface="Arial" panose="020B0604020202020204" pitchFamily="34" charset="0"/>
              </a:rPr>
              <a:t>Beliefs about marriage and sex</a:t>
            </a:r>
          </a:p>
          <a:p>
            <a:r>
              <a:rPr lang="en-US" sz="2600" dirty="0">
                <a:solidFill>
                  <a:prstClr val="black"/>
                </a:solidFill>
                <a:cs typeface="Arial" panose="020B0604020202020204" pitchFamily="34" charset="0"/>
              </a:rPr>
              <a:t>Emotional display</a:t>
            </a:r>
          </a:p>
          <a:p>
            <a:endParaRPr lang="en-US" dirty="0">
              <a:solidFill>
                <a:prstClr val="black"/>
              </a:solidFill>
            </a:endParaRPr>
          </a:p>
        </p:txBody>
      </p:sp>
      <p:pic>
        <p:nvPicPr>
          <p:cNvPr id="7" name="Picture 6" descr="decorative">
            <a:extLst>
              <a:ext uri="{FF2B5EF4-FFF2-40B4-BE49-F238E27FC236}">
                <a16:creationId xmlns:a16="http://schemas.microsoft.com/office/drawing/2014/main" id="{6FC07636-966B-45E3-9FE7-4B5ED2FE18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3392" y="372727"/>
            <a:ext cx="690861" cy="690861"/>
          </a:xfrm>
          <a:prstGeom prst="rect">
            <a:avLst/>
          </a:prstGeom>
        </p:spPr>
      </p:pic>
    </p:spTree>
    <p:extLst>
      <p:ext uri="{BB962C8B-B14F-4D97-AF65-F5344CB8AC3E}">
        <p14:creationId xmlns:p14="http://schemas.microsoft.com/office/powerpoint/2010/main" val="34219810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7"/>
            <a:ext cx="8101584" cy="1325563"/>
          </a:xfrm>
        </p:spPr>
        <p:txBody>
          <a:bodyPr anchor="ctr">
            <a:normAutofit fontScale="90000"/>
          </a:bodyPr>
          <a:lstStyle/>
          <a:p>
            <a:pPr algn="ctr">
              <a:lnSpc>
                <a:spcPct val="100000"/>
              </a:lnSpc>
            </a:pPr>
            <a:r>
              <a:rPr lang="en-US" sz="3100" b="1" dirty="0"/>
              <a:t/>
            </a:r>
            <a:br>
              <a:rPr lang="en-US" sz="3100" b="1" dirty="0"/>
            </a:br>
            <a:r>
              <a:rPr lang="en-US" sz="3100" b="1" dirty="0"/>
              <a:t>How does the culture we are from impact…kissing?</a:t>
            </a:r>
            <a:r>
              <a:rPr lang="en-US" b="1" dirty="0"/>
              <a:t/>
            </a:r>
            <a:br>
              <a:rPr lang="en-US" b="1" dirty="0"/>
            </a:br>
            <a:endParaRPr lang="en-US" dirty="0"/>
          </a:p>
        </p:txBody>
      </p:sp>
      <p:sp>
        <p:nvSpPr>
          <p:cNvPr id="4" name="Text Placeholder 3"/>
          <p:cNvSpPr>
            <a:spLocks noGrp="1"/>
          </p:cNvSpPr>
          <p:nvPr>
            <p:ph type="body" sz="quarter" idx="14"/>
          </p:nvPr>
        </p:nvSpPr>
        <p:spPr>
          <a:xfrm>
            <a:off x="6400800" y="1881875"/>
            <a:ext cx="3853434" cy="4618439"/>
          </a:xfrm>
          <a:solidFill>
            <a:srgbClr val="E7D9B1"/>
          </a:solidFill>
          <a:ln w="76200">
            <a:solidFill>
              <a:srgbClr val="A02CA3"/>
            </a:solidFill>
          </a:ln>
        </p:spPr>
        <p:txBody>
          <a:bodyPr/>
          <a:lstStyle/>
          <a:p>
            <a:r>
              <a:rPr lang="en-US" sz="2600" dirty="0">
                <a:latin typeface="Arial" panose="020B0604020202020204" pitchFamily="34" charset="0"/>
                <a:cs typeface="Arial" panose="020B0604020202020204" pitchFamily="34" charset="0"/>
              </a:rPr>
              <a:t>In cultures with languages that read from </a:t>
            </a:r>
            <a:r>
              <a:rPr lang="en-US" sz="2600" b="1" dirty="0">
                <a:latin typeface="Arial" panose="020B0604020202020204" pitchFamily="34" charset="0"/>
                <a:cs typeface="Arial" panose="020B0604020202020204" pitchFamily="34" charset="0"/>
              </a:rPr>
              <a:t>left</a:t>
            </a:r>
            <a:r>
              <a:rPr lang="en-US" sz="2600" dirty="0">
                <a:latin typeface="Arial" panose="020B0604020202020204" pitchFamily="34" charset="0"/>
                <a:cs typeface="Arial" panose="020B0604020202020204" pitchFamily="34" charset="0"/>
              </a:rPr>
              <a:t> to</a:t>
            </a:r>
            <a:r>
              <a:rPr lang="en-US" sz="2600" b="1" dirty="0">
                <a:latin typeface="Arial" panose="020B0604020202020204" pitchFamily="34" charset="0"/>
                <a:cs typeface="Arial" panose="020B0604020202020204" pitchFamily="34" charset="0"/>
              </a:rPr>
              <a:t> right </a:t>
            </a:r>
          </a:p>
          <a:p>
            <a:r>
              <a:rPr lang="en-US" sz="2600" dirty="0">
                <a:latin typeface="Arial" panose="020B0604020202020204" pitchFamily="34" charset="0"/>
                <a:cs typeface="Arial" panose="020B0604020202020204" pitchFamily="34" charset="0"/>
              </a:rPr>
              <a:t>about 2/3 of couples lean their heads </a:t>
            </a:r>
          </a:p>
          <a:p>
            <a:r>
              <a:rPr lang="en-US" sz="2600" dirty="0">
                <a:latin typeface="Arial" panose="020B0604020202020204" pitchFamily="34" charset="0"/>
                <a:cs typeface="Arial" panose="020B0604020202020204" pitchFamily="34" charset="0"/>
              </a:rPr>
              <a:t>to the </a:t>
            </a:r>
            <a:r>
              <a:rPr lang="en-US" sz="2600" b="1" dirty="0">
                <a:latin typeface="Arial" panose="020B0604020202020204" pitchFamily="34" charset="0"/>
                <a:cs typeface="Arial" panose="020B0604020202020204" pitchFamily="34" charset="0"/>
              </a:rPr>
              <a:t>right</a:t>
            </a:r>
            <a:r>
              <a:rPr lang="en-US" sz="2600" dirty="0">
                <a:latin typeface="Arial" panose="020B0604020202020204" pitchFamily="34" charset="0"/>
                <a:cs typeface="Arial" panose="020B0604020202020204" pitchFamily="34" charset="0"/>
              </a:rPr>
              <a:t> </a:t>
            </a:r>
          </a:p>
          <a:p>
            <a:r>
              <a:rPr lang="en-US" sz="2600" dirty="0">
                <a:latin typeface="Arial" panose="020B0604020202020204" pitchFamily="34" charset="0"/>
                <a:cs typeface="Arial" panose="020B0604020202020204" pitchFamily="34" charset="0"/>
              </a:rPr>
              <a:t>when kissing</a:t>
            </a:r>
          </a:p>
          <a:p>
            <a:endParaRPr lang="en-US" dirty="0"/>
          </a:p>
        </p:txBody>
      </p:sp>
      <p:pic>
        <p:nvPicPr>
          <p:cNvPr id="7" name="Picture 6"/>
          <p:cNvPicPr>
            <a:picLocks noChangeAspect="1"/>
          </p:cNvPicPr>
          <p:nvPr/>
        </p:nvPicPr>
        <p:blipFill>
          <a:blip r:embed="rId2"/>
          <a:stretch>
            <a:fillRect/>
          </a:stretch>
        </p:blipFill>
        <p:spPr>
          <a:xfrm>
            <a:off x="2152651" y="2124427"/>
            <a:ext cx="3628571" cy="4133333"/>
          </a:xfrm>
          <a:prstGeom prst="rect">
            <a:avLst/>
          </a:prstGeom>
        </p:spPr>
      </p:pic>
    </p:spTree>
    <p:extLst>
      <p:ext uri="{BB962C8B-B14F-4D97-AF65-F5344CB8AC3E}">
        <p14:creationId xmlns:p14="http://schemas.microsoft.com/office/powerpoint/2010/main" val="324930576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7"/>
            <a:ext cx="8101584" cy="1325563"/>
          </a:xfrm>
        </p:spPr>
        <p:txBody>
          <a:bodyPr anchor="ctr"/>
          <a:lstStyle/>
          <a:p>
            <a:pPr algn="ctr"/>
            <a:r>
              <a:rPr lang="en-US" b="1" dirty="0"/>
              <a:t>How does the culture we are from impact…more kissing?</a:t>
            </a:r>
            <a:endParaRPr lang="en-US" dirty="0"/>
          </a:p>
        </p:txBody>
      </p:sp>
      <p:sp>
        <p:nvSpPr>
          <p:cNvPr id="4" name="Text Placeholder 3"/>
          <p:cNvSpPr>
            <a:spLocks noGrp="1"/>
          </p:cNvSpPr>
          <p:nvPr>
            <p:ph type="body" sz="quarter" idx="14"/>
          </p:nvPr>
        </p:nvSpPr>
        <p:spPr>
          <a:xfrm>
            <a:off x="6400800" y="1930400"/>
            <a:ext cx="3853434" cy="4495800"/>
          </a:xfrm>
          <a:solidFill>
            <a:srgbClr val="E7D9B1"/>
          </a:solidFill>
          <a:ln w="76200">
            <a:solidFill>
              <a:srgbClr val="A02CA3"/>
            </a:solidFill>
          </a:ln>
        </p:spPr>
        <p:txBody>
          <a:bodyPr/>
          <a:lstStyle/>
          <a:p>
            <a:r>
              <a:rPr lang="en-US" sz="2600" dirty="0">
                <a:latin typeface="Arial" panose="020B0604020202020204" pitchFamily="34" charset="0"/>
                <a:cs typeface="Arial" panose="020B0604020202020204" pitchFamily="34" charset="0"/>
              </a:rPr>
              <a:t>77% of Hebrew and Arabic language speakers who read from </a:t>
            </a:r>
            <a:r>
              <a:rPr lang="en-US" sz="2600" b="1" dirty="0">
                <a:latin typeface="Arial" panose="020B0604020202020204" pitchFamily="34" charset="0"/>
                <a:cs typeface="Arial" panose="020B0604020202020204" pitchFamily="34" charset="0"/>
              </a:rPr>
              <a:t>right</a:t>
            </a:r>
            <a:r>
              <a:rPr lang="en-US" sz="2600" dirty="0">
                <a:latin typeface="Arial" panose="020B0604020202020204" pitchFamily="34" charset="0"/>
                <a:cs typeface="Arial" panose="020B0604020202020204" pitchFamily="34" charset="0"/>
              </a:rPr>
              <a:t> to </a:t>
            </a:r>
            <a:r>
              <a:rPr lang="en-US" sz="2600" b="1" dirty="0">
                <a:latin typeface="Arial" panose="020B0604020202020204" pitchFamily="34" charset="0"/>
                <a:cs typeface="Arial" panose="020B0604020202020204" pitchFamily="34" charset="0"/>
              </a:rPr>
              <a:t>left</a:t>
            </a:r>
            <a:r>
              <a:rPr lang="en-US" sz="2600" dirty="0">
                <a:latin typeface="Arial" panose="020B0604020202020204" pitchFamily="34" charset="0"/>
                <a:cs typeface="Arial" panose="020B0604020202020204" pitchFamily="34" charset="0"/>
              </a:rPr>
              <a:t> </a:t>
            </a:r>
          </a:p>
          <a:p>
            <a:r>
              <a:rPr lang="en-US" sz="2600" dirty="0">
                <a:latin typeface="Arial" panose="020B0604020202020204" pitchFamily="34" charset="0"/>
                <a:cs typeface="Arial" panose="020B0604020202020204" pitchFamily="34" charset="0"/>
              </a:rPr>
              <a:t>kiss by tilting their heads to the </a:t>
            </a:r>
            <a:r>
              <a:rPr lang="en-US" sz="2600" b="1" dirty="0">
                <a:latin typeface="Arial" panose="020B0604020202020204" pitchFamily="34" charset="0"/>
                <a:cs typeface="Arial" panose="020B0604020202020204" pitchFamily="34" charset="0"/>
              </a:rPr>
              <a:t>left.</a:t>
            </a:r>
          </a:p>
          <a:p>
            <a:endParaRPr lang="en-US" dirty="0"/>
          </a:p>
        </p:txBody>
      </p:sp>
      <p:pic>
        <p:nvPicPr>
          <p:cNvPr id="12" name="Picture 11"/>
          <p:cNvPicPr>
            <a:picLocks noChangeAspect="1"/>
          </p:cNvPicPr>
          <p:nvPr/>
        </p:nvPicPr>
        <p:blipFill>
          <a:blip r:embed="rId2"/>
          <a:stretch>
            <a:fillRect/>
          </a:stretch>
        </p:blipFill>
        <p:spPr>
          <a:xfrm>
            <a:off x="2152651" y="1690690"/>
            <a:ext cx="3287873" cy="4947567"/>
          </a:xfrm>
          <a:prstGeom prst="rect">
            <a:avLst/>
          </a:prstGeom>
          <a:scene3d>
            <a:camera prst="orthographicFront">
              <a:rot lat="0" lon="10800000" rev="0"/>
            </a:camera>
            <a:lightRig rig="threePt" dir="t"/>
          </a:scene3d>
        </p:spPr>
      </p:pic>
      <p:pic>
        <p:nvPicPr>
          <p:cNvPr id="3" name="Picture 2" descr="Hemis/Alamy"/>
          <p:cNvPicPr>
            <a:picLocks noChangeAspect="1"/>
          </p:cNvPicPr>
          <p:nvPr/>
        </p:nvPicPr>
        <p:blipFill>
          <a:blip r:embed="rId3"/>
          <a:stretch>
            <a:fillRect/>
          </a:stretch>
        </p:blipFill>
        <p:spPr>
          <a:xfrm>
            <a:off x="5440524" y="6057304"/>
            <a:ext cx="171429" cy="580952"/>
          </a:xfrm>
          <a:prstGeom prst="rect">
            <a:avLst/>
          </a:prstGeom>
        </p:spPr>
      </p:pic>
    </p:spTree>
    <p:extLst>
      <p:ext uri="{BB962C8B-B14F-4D97-AF65-F5344CB8AC3E}">
        <p14:creationId xmlns:p14="http://schemas.microsoft.com/office/powerpoint/2010/main" val="200064158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B5CD7C3A-F10B-4A9D-BDC2-FDDD7029DD4C}"/>
              </a:ext>
            </a:extLst>
          </p:cNvPr>
          <p:cNvSpPr>
            <a:spLocks noGrp="1"/>
          </p:cNvSpPr>
          <p:nvPr>
            <p:ph type="title"/>
          </p:nvPr>
        </p:nvSpPr>
        <p:spPr/>
        <p:txBody>
          <a:bodyPr/>
          <a:lstStyle/>
          <a:p>
            <a:r>
              <a:rPr lang="en-US" dirty="0"/>
              <a:t>How does contemporary psychology focus on gender?</a:t>
            </a:r>
          </a:p>
        </p:txBody>
      </p:sp>
      <p:sp>
        <p:nvSpPr>
          <p:cNvPr id="7" name="Title 1">
            <a:extLst>
              <a:ext uri="{FF2B5EF4-FFF2-40B4-BE49-F238E27FC236}">
                <a16:creationId xmlns:a16="http://schemas.microsoft.com/office/drawing/2014/main" id="{22DAF842-88AE-49DE-8911-065B52EC8A34}"/>
              </a:ext>
            </a:extLst>
          </p:cNvPr>
          <p:cNvSpPr txBox="1">
            <a:spLocks/>
          </p:cNvSpPr>
          <p:nvPr/>
        </p:nvSpPr>
        <p:spPr>
          <a:xfrm>
            <a:off x="2068754" y="292965"/>
            <a:ext cx="810158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3200" b="1" dirty="0">
                <a:solidFill>
                  <a:prstClr val="white"/>
                </a:solidFill>
                <a:cs typeface="Arial" panose="020B0604020202020204" pitchFamily="34" charset="0"/>
              </a:rPr>
              <a:t> </a:t>
            </a:r>
            <a:r>
              <a:rPr lang="en-US" sz="2800" b="1" dirty="0">
                <a:solidFill>
                  <a:prstClr val="white"/>
                </a:solidFill>
              </a:rPr>
              <a:t>How does contemporary psychology </a:t>
            </a:r>
          </a:p>
          <a:p>
            <a:pPr algn="ctr">
              <a:lnSpc>
                <a:spcPct val="100000"/>
              </a:lnSpc>
            </a:pPr>
            <a:r>
              <a:rPr lang="en-US" sz="2800" b="1" dirty="0">
                <a:solidFill>
                  <a:prstClr val="white"/>
                </a:solidFill>
              </a:rPr>
              <a:t>focus on gender?</a:t>
            </a:r>
          </a:p>
        </p:txBody>
      </p:sp>
      <p:sp>
        <p:nvSpPr>
          <p:cNvPr id="4" name="Content Placeholder 3"/>
          <p:cNvSpPr>
            <a:spLocks noGrp="1"/>
          </p:cNvSpPr>
          <p:nvPr>
            <p:ph sz="half" idx="2"/>
          </p:nvPr>
        </p:nvSpPr>
        <p:spPr>
          <a:xfrm>
            <a:off x="2068754" y="1828801"/>
            <a:ext cx="8101584" cy="1026367"/>
          </a:xfrm>
          <a:solidFill>
            <a:srgbClr val="E7D9B1"/>
          </a:solidFill>
          <a:ln w="38100">
            <a:solidFill>
              <a:srgbClr val="A02CA3"/>
            </a:solidFill>
          </a:ln>
        </p:spPr>
        <p:txBody>
          <a:bodyPr anchor="ctr">
            <a:noAutofit/>
          </a:bodyPr>
          <a:lstStyle/>
          <a:p>
            <a:pPr marL="0" indent="0">
              <a:buNone/>
            </a:pPr>
            <a:r>
              <a:rPr lang="en-US" sz="2400" b="1" dirty="0"/>
              <a:t>Gender:  </a:t>
            </a:r>
            <a:r>
              <a:rPr lang="en-US" sz="2400" dirty="0"/>
              <a:t>socially constructed roles and characteristics by which a culture defines male and female.</a:t>
            </a:r>
          </a:p>
        </p:txBody>
      </p:sp>
      <p:sp>
        <p:nvSpPr>
          <p:cNvPr id="14" name="Content Placeholder 3">
            <a:extLst>
              <a:ext uri="{FF2B5EF4-FFF2-40B4-BE49-F238E27FC236}">
                <a16:creationId xmlns:a16="http://schemas.microsoft.com/office/drawing/2014/main" id="{562E5F71-3449-4820-977B-A79F4157333F}"/>
              </a:ext>
            </a:extLst>
          </p:cNvPr>
          <p:cNvSpPr txBox="1">
            <a:spLocks/>
          </p:cNvSpPr>
          <p:nvPr/>
        </p:nvSpPr>
        <p:spPr>
          <a:xfrm>
            <a:off x="2068754" y="3117002"/>
            <a:ext cx="3868340" cy="3333714"/>
          </a:xfrm>
          <a:prstGeom prst="rect">
            <a:avLst/>
          </a:prstGeom>
          <a:solidFill>
            <a:srgbClr val="E7D9B1"/>
          </a:solidFill>
          <a:ln w="38100">
            <a:solidFill>
              <a:srgbClr val="A02CA3"/>
            </a:solidFill>
          </a:ln>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2400" b="1" dirty="0">
                <a:solidFill>
                  <a:prstClr val="black"/>
                </a:solidFill>
                <a:cs typeface="Arial" panose="020B0604020202020204" pitchFamily="34" charset="0"/>
              </a:rPr>
              <a:t>Reported gender differences</a:t>
            </a:r>
          </a:p>
          <a:p>
            <a:pPr>
              <a:buFont typeface="Wingdings" panose="05000000000000000000" pitchFamily="2" charset="2"/>
              <a:buChar char="§"/>
            </a:pPr>
            <a:r>
              <a:rPr lang="en-US" sz="2400" dirty="0">
                <a:solidFill>
                  <a:prstClr val="black"/>
                </a:solidFill>
                <a:cs typeface="Arial" panose="020B0604020202020204" pitchFamily="34" charset="0"/>
              </a:rPr>
              <a:t> how emotions are expressed or detected</a:t>
            </a:r>
          </a:p>
          <a:p>
            <a:pPr>
              <a:buFont typeface="Wingdings" panose="05000000000000000000" pitchFamily="2" charset="2"/>
              <a:buChar char="§"/>
            </a:pPr>
            <a:r>
              <a:rPr lang="en-US" sz="2400" dirty="0">
                <a:solidFill>
                  <a:prstClr val="black"/>
                </a:solidFill>
                <a:cs typeface="Arial" panose="020B0604020202020204" pitchFamily="34" charset="0"/>
              </a:rPr>
              <a:t> what we dream</a:t>
            </a:r>
          </a:p>
          <a:p>
            <a:pPr>
              <a:buFont typeface="Wingdings" panose="05000000000000000000" pitchFamily="2" charset="2"/>
              <a:buChar char="§"/>
            </a:pPr>
            <a:r>
              <a:rPr lang="en-US" sz="2400" dirty="0">
                <a:solidFill>
                  <a:prstClr val="black"/>
                </a:solidFill>
                <a:cs typeface="Arial" panose="020B0604020202020204" pitchFamily="34" charset="0"/>
              </a:rPr>
              <a:t> risk for certain   psychological disorders</a:t>
            </a:r>
          </a:p>
          <a:p>
            <a:pPr marL="0" indent="0">
              <a:buNone/>
            </a:pPr>
            <a:endParaRPr lang="en-US" sz="2800" dirty="0">
              <a:solidFill>
                <a:prstClr val="black"/>
              </a:solidFill>
            </a:endParaRPr>
          </a:p>
        </p:txBody>
      </p:sp>
      <p:sp>
        <p:nvSpPr>
          <p:cNvPr id="15" name="Content Placeholder 3">
            <a:extLst>
              <a:ext uri="{FF2B5EF4-FFF2-40B4-BE49-F238E27FC236}">
                <a16:creationId xmlns:a16="http://schemas.microsoft.com/office/drawing/2014/main" id="{3CE851CB-974C-4C25-A13E-4868BD2864B8}"/>
              </a:ext>
            </a:extLst>
          </p:cNvPr>
          <p:cNvSpPr txBox="1">
            <a:spLocks/>
          </p:cNvSpPr>
          <p:nvPr/>
        </p:nvSpPr>
        <p:spPr>
          <a:xfrm>
            <a:off x="6301998" y="3117002"/>
            <a:ext cx="3868340" cy="3333714"/>
          </a:xfrm>
          <a:prstGeom prst="rect">
            <a:avLst/>
          </a:prstGeom>
          <a:solidFill>
            <a:srgbClr val="E7D9B1"/>
          </a:solidFill>
          <a:ln w="38100">
            <a:solidFill>
              <a:srgbClr val="A02CA3"/>
            </a:solidFill>
          </a:ln>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r>
              <a:rPr lang="en-US" sz="2400" b="1" dirty="0">
                <a:solidFill>
                  <a:prstClr val="black"/>
                </a:solidFill>
                <a:cs typeface="Arial" panose="020B0604020202020204" pitchFamily="34" charset="0"/>
              </a:rPr>
              <a:t>Biological similarities </a:t>
            </a:r>
          </a:p>
          <a:p>
            <a:pPr marL="0" indent="0">
              <a:lnSpc>
                <a:spcPct val="100000"/>
              </a:lnSpc>
              <a:spcBef>
                <a:spcPts val="0"/>
              </a:spcBef>
              <a:buNone/>
            </a:pPr>
            <a:endParaRPr lang="en-US" sz="2400" b="1" dirty="0">
              <a:solidFill>
                <a:prstClr val="black"/>
              </a:solidFill>
              <a:cs typeface="Arial" panose="020B0604020202020204" pitchFamily="34" charset="0"/>
            </a:endParaRPr>
          </a:p>
          <a:p>
            <a:pPr>
              <a:lnSpc>
                <a:spcPct val="100000"/>
              </a:lnSpc>
              <a:spcBef>
                <a:spcPts val="0"/>
              </a:spcBef>
              <a:buFont typeface="Wingdings" panose="05000000000000000000" pitchFamily="2" charset="2"/>
              <a:buChar char="§"/>
            </a:pPr>
            <a:r>
              <a:rPr lang="en-US" sz="2400" dirty="0">
                <a:solidFill>
                  <a:prstClr val="black"/>
                </a:solidFill>
                <a:cs typeface="Arial" panose="020B0604020202020204" pitchFamily="34" charset="0"/>
              </a:rPr>
              <a:t> age of first steps</a:t>
            </a:r>
          </a:p>
          <a:p>
            <a:pPr>
              <a:lnSpc>
                <a:spcPct val="100000"/>
              </a:lnSpc>
              <a:spcBef>
                <a:spcPts val="0"/>
              </a:spcBef>
              <a:buFont typeface="Wingdings" panose="05000000000000000000" pitchFamily="2" charset="2"/>
              <a:buChar char="§"/>
            </a:pPr>
            <a:r>
              <a:rPr lang="en-US" sz="2400" dirty="0">
                <a:solidFill>
                  <a:prstClr val="black"/>
                </a:solidFill>
                <a:cs typeface="Arial" panose="020B0604020202020204" pitchFamily="34" charset="0"/>
              </a:rPr>
              <a:t> how we remember and forget</a:t>
            </a:r>
          </a:p>
          <a:p>
            <a:pPr>
              <a:lnSpc>
                <a:spcPct val="100000"/>
              </a:lnSpc>
              <a:spcBef>
                <a:spcPts val="0"/>
              </a:spcBef>
              <a:buFont typeface="Wingdings" panose="05000000000000000000" pitchFamily="2" charset="2"/>
              <a:buChar char="§"/>
            </a:pPr>
            <a:r>
              <a:rPr lang="en-US" sz="2400" dirty="0">
                <a:solidFill>
                  <a:prstClr val="black"/>
                </a:solidFill>
                <a:cs typeface="Arial" panose="020B0604020202020204" pitchFamily="34" charset="0"/>
              </a:rPr>
              <a:t> overall intelligence and well-being </a:t>
            </a:r>
          </a:p>
          <a:p>
            <a:pPr marL="0" indent="0">
              <a:buNone/>
            </a:pPr>
            <a:endParaRPr lang="en-US" sz="2800" dirty="0">
              <a:solidFill>
                <a:prstClr val="black"/>
              </a:solidFill>
            </a:endParaRPr>
          </a:p>
        </p:txBody>
      </p:sp>
      <p:pic>
        <p:nvPicPr>
          <p:cNvPr id="8" name="Picture 7" descr="decorative">
            <a:extLst>
              <a:ext uri="{FF2B5EF4-FFF2-40B4-BE49-F238E27FC236}">
                <a16:creationId xmlns:a16="http://schemas.microsoft.com/office/drawing/2014/main" id="{2576E894-FC27-4FB7-A2FA-4F73B1DCCF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9699" y="320262"/>
            <a:ext cx="690861" cy="690861"/>
          </a:xfrm>
          <a:prstGeom prst="rect">
            <a:avLst/>
          </a:prstGeom>
        </p:spPr>
      </p:pic>
    </p:spTree>
    <p:extLst>
      <p:ext uri="{BB962C8B-B14F-4D97-AF65-F5344CB8AC3E}">
        <p14:creationId xmlns:p14="http://schemas.microsoft.com/office/powerpoint/2010/main" val="269759643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Title 11" hidden="1">
            <a:extLst>
              <a:ext uri="{FF2B5EF4-FFF2-40B4-BE49-F238E27FC236}">
                <a16:creationId xmlns:a16="http://schemas.microsoft.com/office/drawing/2014/main" id="{A8D84F18-2A35-4EC8-ABF3-2057F58CF471}"/>
              </a:ext>
            </a:extLst>
          </p:cNvPr>
          <p:cNvSpPr>
            <a:spLocks noGrp="1"/>
          </p:cNvSpPr>
          <p:nvPr>
            <p:ph type="title"/>
          </p:nvPr>
        </p:nvSpPr>
        <p:spPr/>
        <p:txBody>
          <a:bodyPr>
            <a:normAutofit/>
          </a:bodyPr>
          <a:lstStyle/>
          <a:p>
            <a:pPr>
              <a:lnSpc>
                <a:spcPct val="100000"/>
              </a:lnSpc>
            </a:pPr>
            <a:r>
              <a:rPr lang="en-US" sz="3600" b="1" dirty="0">
                <a:solidFill>
                  <a:schemeClr val="bg1"/>
                </a:solidFill>
              </a:rPr>
              <a:t>How does contemporary psychology </a:t>
            </a:r>
            <a:br>
              <a:rPr lang="en-US" sz="3600" b="1" dirty="0">
                <a:solidFill>
                  <a:schemeClr val="bg1"/>
                </a:solidFill>
              </a:rPr>
            </a:br>
            <a:r>
              <a:rPr lang="en-US" sz="3600" b="1" dirty="0">
                <a:solidFill>
                  <a:schemeClr val="bg1"/>
                </a:solidFill>
              </a:rPr>
              <a:t>focus on biology and experience? Cont.</a:t>
            </a:r>
            <a:endParaRPr lang="en-US" dirty="0"/>
          </a:p>
        </p:txBody>
      </p:sp>
      <p:sp>
        <p:nvSpPr>
          <p:cNvPr id="6" name="Title 1">
            <a:extLst>
              <a:ext uri="{FF2B5EF4-FFF2-40B4-BE49-F238E27FC236}">
                <a16:creationId xmlns:a16="http://schemas.microsoft.com/office/drawing/2014/main" id="{42D497E1-6BF3-4CEC-9CDC-39030154884D}"/>
              </a:ext>
            </a:extLst>
          </p:cNvPr>
          <p:cNvSpPr txBox="1">
            <a:spLocks/>
          </p:cNvSpPr>
          <p:nvPr/>
        </p:nvSpPr>
        <p:spPr>
          <a:xfrm>
            <a:off x="2059062" y="191069"/>
            <a:ext cx="810158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3200" b="1" dirty="0">
                <a:solidFill>
                  <a:prstClr val="white"/>
                </a:solidFill>
                <a:cs typeface="Arial" panose="020B0604020202020204" pitchFamily="34" charset="0"/>
              </a:rPr>
              <a:t> </a:t>
            </a:r>
            <a:r>
              <a:rPr lang="en-US" sz="2800" b="1" dirty="0">
                <a:solidFill>
                  <a:prstClr val="white"/>
                </a:solidFill>
              </a:rPr>
              <a:t>How does contemporary psychology </a:t>
            </a:r>
          </a:p>
          <a:p>
            <a:pPr algn="ctr">
              <a:lnSpc>
                <a:spcPct val="100000"/>
              </a:lnSpc>
            </a:pPr>
            <a:r>
              <a:rPr lang="en-US" sz="2800" b="1" dirty="0">
                <a:solidFill>
                  <a:prstClr val="white"/>
                </a:solidFill>
              </a:rPr>
              <a:t>focus on biology and experience? Cont.</a:t>
            </a:r>
          </a:p>
        </p:txBody>
      </p:sp>
      <p:sp>
        <p:nvSpPr>
          <p:cNvPr id="3" name="Content Placeholder 2"/>
          <p:cNvSpPr>
            <a:spLocks noGrp="1"/>
          </p:cNvSpPr>
          <p:nvPr>
            <p:ph idx="1"/>
          </p:nvPr>
        </p:nvSpPr>
        <p:spPr>
          <a:solidFill>
            <a:srgbClr val="E7D9B1"/>
          </a:solidFill>
          <a:ln w="76200">
            <a:solidFill>
              <a:srgbClr val="A02CA3"/>
            </a:solidFill>
          </a:ln>
        </p:spPr>
        <p:txBody>
          <a:bodyPr anchor="ctr">
            <a:normAutofit/>
          </a:bodyPr>
          <a:lstStyle/>
          <a:p>
            <a:pPr marL="0" indent="0" algn="ctr">
              <a:buNone/>
            </a:pPr>
            <a:r>
              <a:rPr lang="en-US" sz="2400" b="1" dirty="0"/>
              <a:t>Shared Biological Processes Guide Behavior Across Cultures</a:t>
            </a:r>
          </a:p>
          <a:p>
            <a:pPr>
              <a:buFont typeface="Wingdings" panose="05000000000000000000" pitchFamily="2" charset="2"/>
              <a:buChar char="§"/>
            </a:pPr>
            <a:r>
              <a:rPr lang="en-US" sz="2400" dirty="0"/>
              <a:t>Individuals with specific learning disorder (formerly dyslexia) show the same brain malfunction across diverse cultures.</a:t>
            </a:r>
          </a:p>
          <a:p>
            <a:pPr>
              <a:buFont typeface="Wingdings" panose="05000000000000000000" pitchFamily="2" charset="2"/>
              <a:buChar char="§"/>
            </a:pPr>
            <a:r>
              <a:rPr lang="en-US" sz="2400" dirty="0"/>
              <a:t>All human languages share the same deep principles of grammar.</a:t>
            </a:r>
          </a:p>
          <a:p>
            <a:pPr>
              <a:buFont typeface="Wingdings" panose="05000000000000000000" pitchFamily="2" charset="2"/>
              <a:buChar char="§"/>
            </a:pPr>
            <a:r>
              <a:rPr lang="en-US" sz="2400" dirty="0"/>
              <a:t>Nonverbal communication of basic emotions is universal (e.g. the message of a smile).</a:t>
            </a:r>
          </a:p>
        </p:txBody>
      </p:sp>
      <p:pic>
        <p:nvPicPr>
          <p:cNvPr id="7" name="Picture 6" descr="decorative">
            <a:extLst>
              <a:ext uri="{FF2B5EF4-FFF2-40B4-BE49-F238E27FC236}">
                <a16:creationId xmlns:a16="http://schemas.microsoft.com/office/drawing/2014/main" id="{A1880BFB-AFC6-4C3E-85F4-101B87F218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0007" y="218369"/>
            <a:ext cx="690861" cy="690861"/>
          </a:xfrm>
          <a:prstGeom prst="rect">
            <a:avLst/>
          </a:prstGeom>
        </p:spPr>
      </p:pic>
    </p:spTree>
    <p:extLst>
      <p:ext uri="{BB962C8B-B14F-4D97-AF65-F5344CB8AC3E}">
        <p14:creationId xmlns:p14="http://schemas.microsoft.com/office/powerpoint/2010/main" val="85424763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034E9A5-D9A9-45EE-B247-2951BB842790}"/>
              </a:ext>
            </a:extLst>
          </p:cNvPr>
          <p:cNvSpPr>
            <a:spLocks noGrp="1"/>
          </p:cNvSpPr>
          <p:nvPr>
            <p:ph type="title"/>
          </p:nvPr>
        </p:nvSpPr>
        <p:spPr/>
        <p:txBody>
          <a:bodyPr>
            <a:normAutofit fontScale="90000"/>
          </a:bodyPr>
          <a:lstStyle/>
          <a:p>
            <a:pPr>
              <a:lnSpc>
                <a:spcPct val="100000"/>
              </a:lnSpc>
            </a:pPr>
            <a:r>
              <a:rPr lang="en-US" sz="3600" b="1" dirty="0">
                <a:solidFill>
                  <a:schemeClr val="bg1"/>
                </a:solidFill>
              </a:rPr>
              <a:t>How does contemporary psychology </a:t>
            </a:r>
            <a:br>
              <a:rPr lang="en-US" sz="3600" b="1" dirty="0">
                <a:solidFill>
                  <a:schemeClr val="bg1"/>
                </a:solidFill>
              </a:rPr>
            </a:br>
            <a:r>
              <a:rPr lang="en-US" sz="3600" b="1" dirty="0">
                <a:solidFill>
                  <a:schemeClr val="bg1"/>
                </a:solidFill>
              </a:rPr>
              <a:t>focus on human flourishing?</a:t>
            </a:r>
            <a:br>
              <a:rPr lang="en-US" sz="3600" b="1" dirty="0">
                <a:solidFill>
                  <a:schemeClr val="bg1"/>
                </a:solidFill>
              </a:rPr>
            </a:br>
            <a:endParaRPr lang="en-US" dirty="0"/>
          </a:p>
        </p:txBody>
      </p:sp>
      <p:sp>
        <p:nvSpPr>
          <p:cNvPr id="7" name="Title 1">
            <a:extLst>
              <a:ext uri="{FF2B5EF4-FFF2-40B4-BE49-F238E27FC236}">
                <a16:creationId xmlns:a16="http://schemas.microsoft.com/office/drawing/2014/main" id="{EAD3A945-71DF-4C26-B7F8-1994ACEB13FD}"/>
              </a:ext>
            </a:extLst>
          </p:cNvPr>
          <p:cNvSpPr txBox="1">
            <a:spLocks/>
          </p:cNvSpPr>
          <p:nvPr/>
        </p:nvSpPr>
        <p:spPr>
          <a:xfrm>
            <a:off x="2059062" y="345430"/>
            <a:ext cx="810158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3200" b="1" dirty="0">
                <a:solidFill>
                  <a:prstClr val="white"/>
                </a:solidFill>
                <a:cs typeface="Arial" panose="020B0604020202020204" pitchFamily="34" charset="0"/>
              </a:rPr>
              <a:t> </a:t>
            </a:r>
            <a:r>
              <a:rPr lang="en-US" sz="2800" b="1" dirty="0">
                <a:solidFill>
                  <a:prstClr val="white"/>
                </a:solidFill>
              </a:rPr>
              <a:t>How does contemporary psychology </a:t>
            </a:r>
          </a:p>
          <a:p>
            <a:pPr algn="ctr">
              <a:lnSpc>
                <a:spcPct val="100000"/>
              </a:lnSpc>
            </a:pPr>
            <a:r>
              <a:rPr lang="en-US" sz="2800" b="1" dirty="0">
                <a:solidFill>
                  <a:prstClr val="white"/>
                </a:solidFill>
              </a:rPr>
              <a:t>focus on human flourishing?</a:t>
            </a:r>
          </a:p>
        </p:txBody>
      </p:sp>
      <p:sp>
        <p:nvSpPr>
          <p:cNvPr id="8" name="Content Placeholder 2">
            <a:extLst>
              <a:ext uri="{FF2B5EF4-FFF2-40B4-BE49-F238E27FC236}">
                <a16:creationId xmlns:a16="http://schemas.microsoft.com/office/drawing/2014/main" id="{B0E6A950-2B5C-4053-8FC0-B2AAFCD03203}"/>
              </a:ext>
            </a:extLst>
          </p:cNvPr>
          <p:cNvSpPr txBox="1">
            <a:spLocks/>
          </p:cNvSpPr>
          <p:nvPr/>
        </p:nvSpPr>
        <p:spPr>
          <a:xfrm>
            <a:off x="2059063" y="1902277"/>
            <a:ext cx="7964477" cy="4394579"/>
          </a:xfrm>
          <a:prstGeom prst="rect">
            <a:avLst/>
          </a:prstGeom>
          <a:solidFill>
            <a:srgbClr val="E7D9B1"/>
          </a:solidFill>
          <a:ln w="76200">
            <a:solidFill>
              <a:srgbClr val="A02CA3"/>
            </a:solidFill>
          </a:ln>
        </p:spPr>
        <p:txBody>
          <a:bodyPr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2400" b="1" dirty="0">
                <a:solidFill>
                  <a:prstClr val="black"/>
                </a:solidFill>
                <a:cs typeface="Arial" panose="020B0604020202020204" pitchFamily="34" charset="0"/>
              </a:rPr>
              <a:t>Positive Psychology </a:t>
            </a:r>
          </a:p>
          <a:p>
            <a:pPr marL="0" indent="0" algn="ctr">
              <a:buNone/>
            </a:pPr>
            <a:endParaRPr lang="en-US" sz="2400" b="1" dirty="0">
              <a:solidFill>
                <a:prstClr val="black"/>
              </a:solidFill>
              <a:cs typeface="Arial" panose="020B0604020202020204" pitchFamily="34" charset="0"/>
            </a:endParaRPr>
          </a:p>
          <a:p>
            <a:pPr algn="ctr">
              <a:buFont typeface="Wingdings" panose="05000000000000000000" pitchFamily="2" charset="2"/>
              <a:buChar char="§"/>
            </a:pPr>
            <a:r>
              <a:rPr lang="en-US" sz="2400" dirty="0">
                <a:solidFill>
                  <a:prstClr val="black"/>
                </a:solidFill>
                <a:cs typeface="Arial" panose="020B0604020202020204" pitchFamily="34" charset="0"/>
              </a:rPr>
              <a:t>the scientific study of human flourishing</a:t>
            </a:r>
          </a:p>
          <a:p>
            <a:pPr algn="ctr">
              <a:buFont typeface="Wingdings" panose="05000000000000000000" pitchFamily="2" charset="2"/>
              <a:buChar char="§"/>
            </a:pPr>
            <a:r>
              <a:rPr lang="en-US" sz="2400" dirty="0">
                <a:solidFill>
                  <a:prstClr val="black"/>
                </a:solidFill>
                <a:cs typeface="Arial" panose="020B0604020202020204" pitchFamily="34" charset="0"/>
              </a:rPr>
              <a:t>goal of discovering and promoting human strengths and virtues </a:t>
            </a:r>
          </a:p>
          <a:p>
            <a:pPr algn="ctr">
              <a:buFont typeface="Wingdings" panose="05000000000000000000" pitchFamily="2" charset="2"/>
              <a:buChar char="§"/>
            </a:pPr>
            <a:r>
              <a:rPr lang="en-US" sz="2400" dirty="0">
                <a:solidFill>
                  <a:prstClr val="black"/>
                </a:solidFill>
                <a:cs typeface="Arial" panose="020B0604020202020204" pitchFamily="34" charset="0"/>
              </a:rPr>
              <a:t>strengthening individuals and communities </a:t>
            </a:r>
          </a:p>
          <a:p>
            <a:pPr marL="0" indent="0" algn="ctr">
              <a:buNone/>
            </a:pPr>
            <a:endParaRPr lang="en-US" sz="3600" dirty="0">
              <a:solidFill>
                <a:prstClr val="black"/>
              </a:solidFill>
              <a:cs typeface="Arial" panose="020B0604020202020204" pitchFamily="34" charset="0"/>
            </a:endParaRPr>
          </a:p>
        </p:txBody>
      </p:sp>
      <p:pic>
        <p:nvPicPr>
          <p:cNvPr id="10" name="Picture 9" descr="decorative">
            <a:extLst>
              <a:ext uri="{FF2B5EF4-FFF2-40B4-BE49-F238E27FC236}">
                <a16:creationId xmlns:a16="http://schemas.microsoft.com/office/drawing/2014/main" id="{95636847-BE68-4D81-84FF-0548F54C7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0005" y="380574"/>
            <a:ext cx="690861" cy="690861"/>
          </a:xfrm>
          <a:prstGeom prst="rect">
            <a:avLst/>
          </a:prstGeom>
        </p:spPr>
      </p:pic>
    </p:spTree>
    <p:extLst>
      <p:ext uri="{BB962C8B-B14F-4D97-AF65-F5344CB8AC3E}">
        <p14:creationId xmlns:p14="http://schemas.microsoft.com/office/powerpoint/2010/main" val="301013791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E7D9B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7"/>
            <a:ext cx="8101584" cy="1325563"/>
          </a:xfrm>
        </p:spPr>
        <p:txBody>
          <a:bodyPr anchor="ctr">
            <a:normAutofit fontScale="90000"/>
          </a:bodyPr>
          <a:lstStyle/>
          <a:p>
            <a:pPr algn="ctr"/>
            <a:r>
              <a:rPr lang="en-US" b="1" dirty="0"/>
              <a:t> “The main purpose of positive psychology is to measure, understand, and then build the human strengths and virtues.” ~Martin Seligman</a:t>
            </a:r>
          </a:p>
        </p:txBody>
      </p:sp>
      <p:pic>
        <p:nvPicPr>
          <p:cNvPr id="3" name="Picture 2"/>
          <p:cNvPicPr>
            <a:picLocks noChangeAspect="1"/>
          </p:cNvPicPr>
          <p:nvPr/>
        </p:nvPicPr>
        <p:blipFill>
          <a:blip r:embed="rId2"/>
          <a:stretch>
            <a:fillRect/>
          </a:stretch>
        </p:blipFill>
        <p:spPr>
          <a:xfrm>
            <a:off x="4185522" y="1934788"/>
            <a:ext cx="4035841" cy="4556593"/>
          </a:xfrm>
          <a:prstGeom prst="rect">
            <a:avLst/>
          </a:prstGeom>
        </p:spPr>
      </p:pic>
    </p:spTree>
    <p:extLst>
      <p:ext uri="{BB962C8B-B14F-4D97-AF65-F5344CB8AC3E}">
        <p14:creationId xmlns:p14="http://schemas.microsoft.com/office/powerpoint/2010/main" val="27809026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DE054E6-C863-4A94-92E8-1BB4B004343A}"/>
              </a:ext>
            </a:extLst>
          </p:cNvPr>
          <p:cNvSpPr>
            <a:spLocks noGrp="1"/>
          </p:cNvSpPr>
          <p:nvPr>
            <p:ph type="title"/>
          </p:nvPr>
        </p:nvSpPr>
        <p:spPr>
          <a:xfrm>
            <a:off x="2030026" y="397565"/>
            <a:ext cx="8101584" cy="1325880"/>
          </a:xfrm>
          <a:solidFill>
            <a:srgbClr val="A02CA3"/>
          </a:solidFill>
        </p:spPr>
        <p:txBody>
          <a:bodyPr>
            <a:normAutofit/>
          </a:bodyPr>
          <a:lstStyle/>
          <a:p>
            <a:pPr algn="ctr"/>
            <a:r>
              <a:rPr lang="en-US" sz="3100" b="1" dirty="0">
                <a:solidFill>
                  <a:schemeClr val="bg1"/>
                </a:solidFill>
              </a:rPr>
              <a:t>    </a:t>
            </a:r>
            <a:r>
              <a:rPr lang="en-US" sz="2800" b="1" dirty="0">
                <a:solidFill>
                  <a:schemeClr val="bg1"/>
                </a:solidFill>
              </a:rPr>
              <a:t>What is another key element of the scientific attitude?</a:t>
            </a:r>
          </a:p>
        </p:txBody>
      </p:sp>
      <p:sp>
        <p:nvSpPr>
          <p:cNvPr id="3" name="Text Placeholder 2"/>
          <p:cNvSpPr>
            <a:spLocks noGrp="1"/>
          </p:cNvSpPr>
          <p:nvPr>
            <p:ph type="body" sz="quarter" idx="13"/>
          </p:nvPr>
        </p:nvSpPr>
        <p:spPr>
          <a:xfrm>
            <a:off x="5312634" y="2391988"/>
            <a:ext cx="4572000" cy="3657600"/>
          </a:xfrm>
          <a:solidFill>
            <a:srgbClr val="E7D9B1"/>
          </a:solidFill>
          <a:ln w="76200">
            <a:solidFill>
              <a:srgbClr val="A02CA3"/>
            </a:solidFill>
          </a:ln>
        </p:spPr>
        <p:txBody>
          <a:bodyPr>
            <a:normAutofit fontScale="92500" lnSpcReduction="10000"/>
          </a:bodyPr>
          <a:lstStyle/>
          <a:p>
            <a:endParaRPr lang="en-US" dirty="0"/>
          </a:p>
          <a:p>
            <a:r>
              <a:rPr lang="en-US" sz="5400" dirty="0"/>
              <a:t>Skepticism: </a:t>
            </a:r>
          </a:p>
          <a:p>
            <a:r>
              <a:rPr lang="en-US" sz="4800" dirty="0"/>
              <a:t>sifting reality from fantasy and demanding evidence</a:t>
            </a:r>
          </a:p>
        </p:txBody>
      </p:sp>
      <p:pic>
        <p:nvPicPr>
          <p:cNvPr id="5" name="Picture Placeholder 4"/>
          <p:cNvPicPr>
            <a:picLocks noGrp="1"/>
          </p:cNvPicPr>
          <p:nvPr>
            <p:ph type="pic" sz="quarter" idx="14"/>
          </p:nvPr>
        </p:nvPicPr>
        <p:blipFill>
          <a:blip r:embed="rId2"/>
          <a:srcRect l="9560" r="9560"/>
          <a:stretch>
            <a:fillRect/>
          </a:stretch>
        </p:blipFill>
        <p:spPr>
          <a:xfrm>
            <a:off x="2084620" y="1847920"/>
            <a:ext cx="2843784" cy="4745736"/>
          </a:xfrm>
          <a:prstGeom prst="rect">
            <a:avLst/>
          </a:prstGeom>
        </p:spPr>
      </p:pic>
      <p:pic>
        <p:nvPicPr>
          <p:cNvPr id="9" name="Picture 8" descr="decorative">
            <a:extLst>
              <a:ext uri="{FF2B5EF4-FFF2-40B4-BE49-F238E27FC236}">
                <a16:creationId xmlns:a16="http://schemas.microsoft.com/office/drawing/2014/main" id="{E7FBD555-B5E3-4723-ABE3-CF4FC4A585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4621" y="432269"/>
            <a:ext cx="690861" cy="690861"/>
          </a:xfrm>
          <a:prstGeom prst="rect">
            <a:avLst/>
          </a:prstGeom>
        </p:spPr>
      </p:pic>
    </p:spTree>
    <p:extLst>
      <p:ext uri="{BB962C8B-B14F-4D97-AF65-F5344CB8AC3E}">
        <p14:creationId xmlns:p14="http://schemas.microsoft.com/office/powerpoint/2010/main" val="110944085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D299AD72-872D-4C80-B355-5E0062C8ABD0}"/>
              </a:ext>
            </a:extLst>
          </p:cNvPr>
          <p:cNvSpPr>
            <a:spLocks noGrp="1"/>
          </p:cNvSpPr>
          <p:nvPr>
            <p:ph type="title"/>
          </p:nvPr>
        </p:nvSpPr>
        <p:spPr>
          <a:xfrm>
            <a:off x="2459443" y="363894"/>
            <a:ext cx="7581098" cy="748100"/>
          </a:xfrm>
        </p:spPr>
        <p:txBody>
          <a:bodyPr/>
          <a:lstStyle/>
          <a:p>
            <a:r>
              <a:rPr lang="en-US" dirty="0">
                <a:solidFill>
                  <a:schemeClr val="bg1"/>
                </a:solidFill>
              </a:rPr>
              <a:t>2. What Would You Answer?</a:t>
            </a:r>
          </a:p>
        </p:txBody>
      </p:sp>
      <p:sp>
        <p:nvSpPr>
          <p:cNvPr id="9" name="Title 1"/>
          <p:cNvSpPr txBox="1">
            <a:spLocks/>
          </p:cNvSpPr>
          <p:nvPr/>
        </p:nvSpPr>
        <p:spPr>
          <a:xfrm>
            <a:off x="1944922" y="218364"/>
            <a:ext cx="8320217" cy="1127803"/>
          </a:xfrm>
          <a:prstGeom prst="rect">
            <a:avLst/>
          </a:prstGeom>
          <a:solidFill>
            <a:srgbClr val="D4E5F4"/>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2400" kern="1200">
                <a:solidFill>
                  <a:schemeClr val="tx1"/>
                </a:solidFill>
                <a:latin typeface="+mj-lt"/>
                <a:ea typeface="+mj-ea"/>
                <a:cs typeface="+mj-cs"/>
              </a:defRPr>
            </a:lvl1pPr>
          </a:lstStyle>
          <a:p>
            <a:pPr algn="ctr"/>
            <a:r>
              <a:rPr lang="en-US" sz="2800" b="1" dirty="0">
                <a:solidFill>
                  <a:prstClr val="black"/>
                </a:solidFill>
                <a:cs typeface="Arial" panose="020B0604020202020204" pitchFamily="34" charset="0"/>
              </a:rPr>
              <a:t>2. What Would You Answer?</a:t>
            </a:r>
          </a:p>
        </p:txBody>
      </p:sp>
      <p:sp>
        <p:nvSpPr>
          <p:cNvPr id="8" name="Content Placeholder 7"/>
          <p:cNvSpPr>
            <a:spLocks noGrp="1"/>
          </p:cNvSpPr>
          <p:nvPr>
            <p:ph idx="1"/>
          </p:nvPr>
        </p:nvSpPr>
        <p:spPr>
          <a:xfrm>
            <a:off x="1944921" y="1500611"/>
            <a:ext cx="8320217" cy="4873625"/>
          </a:xfrm>
          <a:solidFill>
            <a:srgbClr val="E7D9B1"/>
          </a:solidFill>
          <a:ln w="76200">
            <a:solidFill>
              <a:srgbClr val="D1EAF7"/>
            </a:solidFill>
          </a:ln>
        </p:spPr>
        <p:txBody>
          <a:bodyPr anchor="ctr"/>
          <a:lstStyle/>
          <a:p>
            <a:pPr marL="0" indent="0" algn="ctr">
              <a:buNone/>
            </a:pPr>
            <a:r>
              <a:rPr lang="en-US" b="1" dirty="0"/>
              <a:t>Positive psychology, which studies the ideas behind human flourishing, is connected to which psychologist?</a:t>
            </a:r>
          </a:p>
          <a:p>
            <a:endParaRPr lang="en-US" dirty="0"/>
          </a:p>
          <a:p>
            <a:pPr marL="457200" indent="-457200">
              <a:buFont typeface="+mj-lt"/>
              <a:buAutoNum type="alphaUcPeriod"/>
            </a:pPr>
            <a:r>
              <a:rPr lang="en-US" dirty="0"/>
              <a:t>John Locke</a:t>
            </a:r>
          </a:p>
          <a:p>
            <a:pPr marL="457200" indent="-457200">
              <a:buFont typeface="+mj-lt"/>
              <a:buAutoNum type="alphaUcPeriod"/>
            </a:pPr>
            <a:r>
              <a:rPr lang="en-US" dirty="0"/>
              <a:t>Martin Seligman</a:t>
            </a:r>
          </a:p>
          <a:p>
            <a:pPr marL="457200" indent="-457200">
              <a:buFont typeface="+mj-lt"/>
              <a:buAutoNum type="alphaUcPeriod"/>
            </a:pPr>
            <a:r>
              <a:rPr lang="en-US" dirty="0"/>
              <a:t>Charles Darwin</a:t>
            </a:r>
          </a:p>
          <a:p>
            <a:pPr marL="457200" indent="-457200">
              <a:buFont typeface="+mj-lt"/>
              <a:buAutoNum type="alphaUcPeriod"/>
            </a:pPr>
            <a:r>
              <a:rPr lang="en-US" dirty="0"/>
              <a:t>Sigmund Freud</a:t>
            </a:r>
          </a:p>
          <a:p>
            <a:pPr marL="457200" indent="-457200">
              <a:buFont typeface="+mj-lt"/>
              <a:buAutoNum type="alphaUcPeriod"/>
            </a:pPr>
            <a:r>
              <a:rPr lang="en-US" dirty="0"/>
              <a:t>John Watson</a:t>
            </a:r>
          </a:p>
        </p:txBody>
      </p:sp>
    </p:spTree>
    <p:extLst>
      <p:ext uri="{BB962C8B-B14F-4D97-AF65-F5344CB8AC3E}">
        <p14:creationId xmlns:p14="http://schemas.microsoft.com/office/powerpoint/2010/main" val="311359765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ACD6429B-92BF-40F3-8806-4828BDC93E4E}"/>
              </a:ext>
            </a:extLst>
          </p:cNvPr>
          <p:cNvSpPr>
            <a:spLocks noGrp="1"/>
          </p:cNvSpPr>
          <p:nvPr>
            <p:ph type="title"/>
          </p:nvPr>
        </p:nvSpPr>
        <p:spPr/>
        <p:txBody>
          <a:bodyPr/>
          <a:lstStyle/>
          <a:p>
            <a:r>
              <a:rPr lang="en-US" sz="4000" b="1" dirty="0">
                <a:solidFill>
                  <a:schemeClr val="bg1"/>
                </a:solidFill>
                <a:latin typeface="Arial" panose="020B0604020202020204" pitchFamily="34" charset="0"/>
                <a:cs typeface="Arial" panose="020B0604020202020204" pitchFamily="34" charset="0"/>
              </a:rPr>
              <a:t> </a:t>
            </a:r>
            <a:r>
              <a:rPr lang="en-US" sz="3600" b="1" dirty="0">
                <a:solidFill>
                  <a:schemeClr val="bg1"/>
                </a:solidFill>
                <a:latin typeface="Arial" panose="020B0604020202020204" pitchFamily="34" charset="0"/>
                <a:cs typeface="Arial" panose="020B0604020202020204" pitchFamily="34" charset="0"/>
              </a:rPr>
              <a:t>What is the biopsychosocial approach?</a:t>
            </a:r>
            <a:endParaRPr lang="en-US" dirty="0"/>
          </a:p>
        </p:txBody>
      </p:sp>
      <p:sp>
        <p:nvSpPr>
          <p:cNvPr id="6" name="Title 1">
            <a:extLst>
              <a:ext uri="{FF2B5EF4-FFF2-40B4-BE49-F238E27FC236}">
                <a16:creationId xmlns:a16="http://schemas.microsoft.com/office/drawing/2014/main" id="{42D497E1-6BF3-4CEC-9CDC-39030154884D}"/>
              </a:ext>
            </a:extLst>
          </p:cNvPr>
          <p:cNvSpPr txBox="1">
            <a:spLocks/>
          </p:cNvSpPr>
          <p:nvPr/>
        </p:nvSpPr>
        <p:spPr>
          <a:xfrm>
            <a:off x="2059062" y="266032"/>
            <a:ext cx="810158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3200" b="1" dirty="0">
                <a:solidFill>
                  <a:prstClr val="white"/>
                </a:solidFill>
                <a:cs typeface="Arial" panose="020B0604020202020204" pitchFamily="34" charset="0"/>
              </a:rPr>
              <a:t>      </a:t>
            </a:r>
            <a:r>
              <a:rPr lang="en-US" sz="2800" b="1" dirty="0">
                <a:solidFill>
                  <a:prstClr val="white"/>
                </a:solidFill>
                <a:cs typeface="Arial" panose="020B0604020202020204" pitchFamily="34" charset="0"/>
              </a:rPr>
              <a:t>What is the biopsychosocial approach?</a:t>
            </a:r>
            <a:endParaRPr lang="en-US" sz="2800" b="1" dirty="0">
              <a:solidFill>
                <a:prstClr val="white"/>
              </a:solidFill>
            </a:endParaRPr>
          </a:p>
        </p:txBody>
      </p:sp>
      <p:sp>
        <p:nvSpPr>
          <p:cNvPr id="8" name="Content Placeholder 3">
            <a:extLst>
              <a:ext uri="{FF2B5EF4-FFF2-40B4-BE49-F238E27FC236}">
                <a16:creationId xmlns:a16="http://schemas.microsoft.com/office/drawing/2014/main" id="{4ADD9A52-D74A-4B69-AAB1-B76C891D112D}"/>
              </a:ext>
            </a:extLst>
          </p:cNvPr>
          <p:cNvSpPr txBox="1">
            <a:spLocks/>
          </p:cNvSpPr>
          <p:nvPr/>
        </p:nvSpPr>
        <p:spPr>
          <a:xfrm>
            <a:off x="2061158" y="5322627"/>
            <a:ext cx="8099488" cy="1219412"/>
          </a:xfrm>
          <a:prstGeom prst="rect">
            <a:avLst/>
          </a:prstGeom>
          <a:solidFill>
            <a:srgbClr val="E7D9B1"/>
          </a:solidFill>
          <a:ln w="38100">
            <a:solidFill>
              <a:srgbClr val="A02CA3"/>
            </a:solidFill>
          </a:ln>
        </p:spPr>
        <p:txBody>
          <a:bodyPr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2600" dirty="0">
                <a:solidFill>
                  <a:prstClr val="black"/>
                </a:solidFill>
                <a:cs typeface="Arial" panose="020B0604020202020204" pitchFamily="34" charset="0"/>
              </a:rPr>
              <a:t>Understanding behavior or mental processes from three key viewpoints.</a:t>
            </a:r>
            <a:endParaRPr lang="en-US" sz="2600" dirty="0">
              <a:solidFill>
                <a:prstClr val="black"/>
              </a:solidFill>
            </a:endParaRPr>
          </a:p>
        </p:txBody>
      </p:sp>
      <p:pic>
        <p:nvPicPr>
          <p:cNvPr id="2" name="Picture 1"/>
          <p:cNvPicPr>
            <a:picLocks noChangeAspect="1"/>
          </p:cNvPicPr>
          <p:nvPr/>
        </p:nvPicPr>
        <p:blipFill>
          <a:blip r:embed="rId2"/>
          <a:stretch>
            <a:fillRect/>
          </a:stretch>
        </p:blipFill>
        <p:spPr>
          <a:xfrm>
            <a:off x="4117076" y="1651101"/>
            <a:ext cx="4115005" cy="3616935"/>
          </a:xfrm>
          <a:prstGeom prst="rect">
            <a:avLst/>
          </a:prstGeom>
        </p:spPr>
      </p:pic>
      <p:pic>
        <p:nvPicPr>
          <p:cNvPr id="7" name="Picture 6" descr="decorative">
            <a:extLst>
              <a:ext uri="{FF2B5EF4-FFF2-40B4-BE49-F238E27FC236}">
                <a16:creationId xmlns:a16="http://schemas.microsoft.com/office/drawing/2014/main" id="{A1880BFB-AFC6-4C3E-85F4-101B87F218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0007" y="300252"/>
            <a:ext cx="690861" cy="690861"/>
          </a:xfrm>
          <a:prstGeom prst="rect">
            <a:avLst/>
          </a:prstGeom>
        </p:spPr>
      </p:pic>
    </p:spTree>
    <p:extLst>
      <p:ext uri="{BB962C8B-B14F-4D97-AF65-F5344CB8AC3E}">
        <p14:creationId xmlns:p14="http://schemas.microsoft.com/office/powerpoint/2010/main" val="46895427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52649" y="1303861"/>
            <a:ext cx="7886700" cy="852489"/>
          </a:xfrm>
          <a:solidFill>
            <a:srgbClr val="D4E5F4"/>
          </a:solidFill>
          <a:ln w="38100">
            <a:solidFill>
              <a:schemeClr val="tx1"/>
            </a:solidFill>
          </a:ln>
        </p:spPr>
        <p:txBody>
          <a:bodyPr>
            <a:noAutofit/>
          </a:bodyPr>
          <a:lstStyle/>
          <a:p>
            <a:pPr algn="ctr"/>
            <a:r>
              <a:rPr lang="en-US" sz="2800"/>
              <a:t>How can you explain the recent horrific school shootings across our country?</a:t>
            </a:r>
            <a:endParaRPr lang="en-US" sz="2800" dirty="0"/>
          </a:p>
        </p:txBody>
      </p:sp>
      <p:sp>
        <p:nvSpPr>
          <p:cNvPr id="10" name="Title 1" descr="try it"/>
          <p:cNvSpPr txBox="1">
            <a:spLocks/>
          </p:cNvSpPr>
          <p:nvPr/>
        </p:nvSpPr>
        <p:spPr>
          <a:xfrm>
            <a:off x="1524002" y="-54589"/>
            <a:ext cx="9143999" cy="1094323"/>
          </a:xfrm>
          <a:prstGeom prst="rect">
            <a:avLst/>
          </a:prstGeom>
          <a:blipFill dpi="0" rotWithShape="1">
            <a:blip r:embed="rId2">
              <a:alphaModFix amt="79000"/>
            </a:blip>
            <a:srcRect/>
            <a:tile tx="0" ty="0" sx="20000" sy="14000" flip="none" algn="t"/>
          </a:blip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5400" b="1" dirty="0">
                <a:solidFill>
                  <a:prstClr val="black"/>
                </a:solidFill>
                <a:cs typeface="Arial" panose="020B0604020202020204" pitchFamily="34" charset="0"/>
              </a:rPr>
              <a:t>TRY IT</a:t>
            </a:r>
          </a:p>
        </p:txBody>
      </p:sp>
      <p:sp>
        <p:nvSpPr>
          <p:cNvPr id="6" name="Text Placeholder 5"/>
          <p:cNvSpPr>
            <a:spLocks noGrp="1"/>
          </p:cNvSpPr>
          <p:nvPr>
            <p:ph type="body" sz="quarter" idx="16"/>
          </p:nvPr>
        </p:nvSpPr>
        <p:spPr>
          <a:xfrm>
            <a:off x="2955924" y="2365887"/>
            <a:ext cx="6280150" cy="1244600"/>
          </a:xfrm>
          <a:solidFill>
            <a:srgbClr val="E7D9B1"/>
          </a:solidFill>
          <a:ln w="76200">
            <a:solidFill>
              <a:srgbClr val="D1EAF7"/>
            </a:solidFill>
          </a:ln>
        </p:spPr>
        <p:txBody>
          <a:bodyPr anchor="ctr">
            <a:normAutofit/>
          </a:bodyPr>
          <a:lstStyle/>
          <a:p>
            <a:r>
              <a:rPr lang="en-US" sz="2600">
                <a:latin typeface="Arial" panose="020B0604020202020204" pitchFamily="34" charset="0"/>
                <a:cs typeface="Arial" panose="020B0604020202020204" pitchFamily="34" charset="0"/>
              </a:rPr>
              <a:t>What are the psychological explanations?</a:t>
            </a:r>
            <a:endParaRPr lang="en-US" sz="2600" dirty="0">
              <a:latin typeface="Arial" panose="020B0604020202020204" pitchFamily="34" charset="0"/>
              <a:cs typeface="Arial" panose="020B0604020202020204" pitchFamily="34" charset="0"/>
            </a:endParaRPr>
          </a:p>
        </p:txBody>
      </p:sp>
      <p:sp>
        <p:nvSpPr>
          <p:cNvPr id="7" name="Text Placeholder 6"/>
          <p:cNvSpPr>
            <a:spLocks noGrp="1"/>
          </p:cNvSpPr>
          <p:nvPr>
            <p:ph type="body" sz="quarter" idx="17"/>
          </p:nvPr>
        </p:nvSpPr>
        <p:spPr>
          <a:xfrm>
            <a:off x="2955924" y="3804509"/>
            <a:ext cx="6280150" cy="1244600"/>
          </a:xfrm>
          <a:solidFill>
            <a:srgbClr val="E7D9B1"/>
          </a:solidFill>
          <a:ln w="76200">
            <a:solidFill>
              <a:srgbClr val="D1EAF7"/>
            </a:solidFill>
          </a:ln>
        </p:spPr>
        <p:txBody>
          <a:bodyPr anchor="ctr">
            <a:normAutofit/>
          </a:bodyPr>
          <a:lstStyle/>
          <a:p>
            <a:r>
              <a:rPr lang="en-US" sz="2600">
                <a:latin typeface="Arial" panose="020B0604020202020204" pitchFamily="34" charset="0"/>
                <a:cs typeface="Arial" panose="020B0604020202020204" pitchFamily="34" charset="0"/>
              </a:rPr>
              <a:t>What are the biological explanations?</a:t>
            </a:r>
            <a:endParaRPr lang="en-US" sz="2600" dirty="0">
              <a:latin typeface="Arial" panose="020B0604020202020204" pitchFamily="34" charset="0"/>
              <a:cs typeface="Arial" panose="020B0604020202020204" pitchFamily="34" charset="0"/>
            </a:endParaRPr>
          </a:p>
        </p:txBody>
      </p:sp>
      <p:sp>
        <p:nvSpPr>
          <p:cNvPr id="8" name="Text Placeholder 7"/>
          <p:cNvSpPr>
            <a:spLocks noGrp="1"/>
          </p:cNvSpPr>
          <p:nvPr>
            <p:ph type="body" sz="quarter" idx="18"/>
          </p:nvPr>
        </p:nvSpPr>
        <p:spPr>
          <a:xfrm>
            <a:off x="2955924" y="5243131"/>
            <a:ext cx="6280150" cy="1244600"/>
          </a:xfrm>
          <a:solidFill>
            <a:srgbClr val="E7D9B1"/>
          </a:solidFill>
          <a:ln w="76200">
            <a:solidFill>
              <a:srgbClr val="D1EAF7"/>
            </a:solidFill>
          </a:ln>
        </p:spPr>
        <p:txBody>
          <a:bodyPr anchor="ctr">
            <a:normAutofit/>
          </a:bodyPr>
          <a:lstStyle/>
          <a:p>
            <a:r>
              <a:rPr lang="en-US" sz="2600">
                <a:latin typeface="Arial" panose="020B0604020202020204" pitchFamily="34" charset="0"/>
                <a:cs typeface="Arial" panose="020B0604020202020204" pitchFamily="34" charset="0"/>
              </a:rPr>
              <a:t>What are the social-cultural explanations?</a:t>
            </a:r>
            <a:endParaRPr lang="en-US"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105474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223FC45-A61B-40F1-A835-19D13EBDEF10}"/>
              </a:ext>
            </a:extLst>
          </p:cNvPr>
          <p:cNvSpPr>
            <a:spLocks noGrp="1"/>
          </p:cNvSpPr>
          <p:nvPr>
            <p:ph type="title"/>
          </p:nvPr>
        </p:nvSpPr>
        <p:spPr/>
        <p:txBody>
          <a:bodyPr/>
          <a:lstStyle/>
          <a:p>
            <a:r>
              <a:rPr lang="en-US" sz="3600" b="1" dirty="0">
                <a:solidFill>
                  <a:schemeClr val="bg1"/>
                </a:solidFill>
                <a:latin typeface="Arial" panose="020B0604020202020204" pitchFamily="34" charset="0"/>
                <a:cs typeface="Arial" panose="020B0604020202020204" pitchFamily="34" charset="0"/>
              </a:rPr>
              <a:t>What are psychology’s behavioral and biological perspectives?</a:t>
            </a:r>
            <a:endParaRPr lang="en-US" dirty="0"/>
          </a:p>
        </p:txBody>
      </p:sp>
      <p:sp>
        <p:nvSpPr>
          <p:cNvPr id="6" name="Title 1">
            <a:extLst>
              <a:ext uri="{FF2B5EF4-FFF2-40B4-BE49-F238E27FC236}">
                <a16:creationId xmlns:a16="http://schemas.microsoft.com/office/drawing/2014/main" id="{42D497E1-6BF3-4CEC-9CDC-39030154884D}"/>
              </a:ext>
            </a:extLst>
          </p:cNvPr>
          <p:cNvSpPr txBox="1">
            <a:spLocks/>
          </p:cNvSpPr>
          <p:nvPr/>
        </p:nvSpPr>
        <p:spPr>
          <a:xfrm>
            <a:off x="2059062" y="463658"/>
            <a:ext cx="810158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3200" b="1" dirty="0">
                <a:solidFill>
                  <a:prstClr val="white"/>
                </a:solidFill>
                <a:cs typeface="Arial" panose="020B0604020202020204" pitchFamily="34" charset="0"/>
              </a:rPr>
              <a:t>      </a:t>
            </a:r>
            <a:r>
              <a:rPr lang="en-US" sz="2800" b="1" dirty="0">
                <a:solidFill>
                  <a:prstClr val="white"/>
                </a:solidFill>
                <a:cs typeface="Arial" panose="020B0604020202020204" pitchFamily="34" charset="0"/>
              </a:rPr>
              <a:t>What are psychology’s behavioral and biological perspectives?</a:t>
            </a:r>
            <a:endParaRPr lang="en-US" sz="2800" b="1" dirty="0">
              <a:solidFill>
                <a:prstClr val="white"/>
              </a:solidFill>
            </a:endParaRPr>
          </a:p>
        </p:txBody>
      </p:sp>
      <p:sp>
        <p:nvSpPr>
          <p:cNvPr id="8" name="Content Placeholder 3">
            <a:extLst>
              <a:ext uri="{FF2B5EF4-FFF2-40B4-BE49-F238E27FC236}">
                <a16:creationId xmlns:a16="http://schemas.microsoft.com/office/drawing/2014/main" id="{4ADD9A52-D74A-4B69-AAB1-B76C891D112D}"/>
              </a:ext>
            </a:extLst>
          </p:cNvPr>
          <p:cNvSpPr txBox="1">
            <a:spLocks/>
          </p:cNvSpPr>
          <p:nvPr/>
        </p:nvSpPr>
        <p:spPr>
          <a:xfrm>
            <a:off x="2126079" y="2338766"/>
            <a:ext cx="8099488" cy="1422699"/>
          </a:xfrm>
          <a:prstGeom prst="rect">
            <a:avLst/>
          </a:prstGeom>
          <a:solidFill>
            <a:srgbClr val="E7D9B1"/>
          </a:solidFill>
          <a:ln w="38100">
            <a:solidFill>
              <a:srgbClr val="A02CA3"/>
            </a:solidFill>
          </a:ln>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r>
              <a:rPr lang="en-US" sz="2400" b="1" dirty="0">
                <a:solidFill>
                  <a:prstClr val="black"/>
                </a:solidFill>
                <a:cs typeface="Arial" panose="020B0604020202020204" pitchFamily="34" charset="0"/>
              </a:rPr>
              <a:t>Behavioral Perspective</a:t>
            </a:r>
          </a:p>
          <a:p>
            <a:pPr marL="0" indent="0" algn="ctr">
              <a:lnSpc>
                <a:spcPct val="100000"/>
              </a:lnSpc>
              <a:spcBef>
                <a:spcPts val="0"/>
              </a:spcBef>
              <a:buNone/>
            </a:pPr>
            <a:r>
              <a:rPr lang="en-US" sz="2400" dirty="0">
                <a:solidFill>
                  <a:prstClr val="black"/>
                </a:solidFill>
                <a:cs typeface="Arial" panose="020B0604020202020204" pitchFamily="34" charset="0"/>
              </a:rPr>
              <a:t>How learned and observable behaviors impact behavior and mental processes.</a:t>
            </a:r>
          </a:p>
        </p:txBody>
      </p:sp>
      <p:sp>
        <p:nvSpPr>
          <p:cNvPr id="5" name="Content Placeholder 3">
            <a:extLst>
              <a:ext uri="{FF2B5EF4-FFF2-40B4-BE49-F238E27FC236}">
                <a16:creationId xmlns:a16="http://schemas.microsoft.com/office/drawing/2014/main" id="{BCBA395F-414A-4E71-B342-B362F5E2D641}"/>
              </a:ext>
            </a:extLst>
          </p:cNvPr>
          <p:cNvSpPr txBox="1">
            <a:spLocks/>
          </p:cNvSpPr>
          <p:nvPr/>
        </p:nvSpPr>
        <p:spPr>
          <a:xfrm>
            <a:off x="2126079" y="4369187"/>
            <a:ext cx="8099488" cy="1552354"/>
          </a:xfrm>
          <a:prstGeom prst="rect">
            <a:avLst/>
          </a:prstGeom>
          <a:solidFill>
            <a:srgbClr val="E7D9B1"/>
          </a:solidFill>
          <a:ln w="38100">
            <a:solidFill>
              <a:srgbClr val="A02CA3"/>
            </a:solidFill>
          </a:ln>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r>
              <a:rPr lang="en-US" sz="2400" b="1" dirty="0">
                <a:solidFill>
                  <a:prstClr val="black"/>
                </a:solidFill>
                <a:cs typeface="Arial" panose="020B0604020202020204" pitchFamily="34" charset="0"/>
              </a:rPr>
              <a:t>Biological Perspective</a:t>
            </a:r>
          </a:p>
          <a:p>
            <a:pPr marL="0" indent="0" algn="ctr">
              <a:lnSpc>
                <a:spcPct val="100000"/>
              </a:lnSpc>
              <a:spcBef>
                <a:spcPts val="0"/>
              </a:spcBef>
              <a:buNone/>
            </a:pPr>
            <a:r>
              <a:rPr lang="en-US" sz="2400" dirty="0">
                <a:solidFill>
                  <a:prstClr val="black"/>
                </a:solidFill>
                <a:cs typeface="Arial" panose="020B0604020202020204" pitchFamily="34" charset="0"/>
              </a:rPr>
              <a:t>How biological (genetics, neural, hormonal) and physiological processes impact behavior and mental processes.</a:t>
            </a:r>
          </a:p>
        </p:txBody>
      </p:sp>
      <p:pic>
        <p:nvPicPr>
          <p:cNvPr id="7" name="Picture 6" descr="decorative">
            <a:extLst>
              <a:ext uri="{FF2B5EF4-FFF2-40B4-BE49-F238E27FC236}">
                <a16:creationId xmlns:a16="http://schemas.microsoft.com/office/drawing/2014/main" id="{A1880BFB-AFC6-4C3E-85F4-101B87F218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5136" y="490955"/>
            <a:ext cx="690861" cy="690861"/>
          </a:xfrm>
          <a:prstGeom prst="rect">
            <a:avLst/>
          </a:prstGeom>
        </p:spPr>
      </p:pic>
    </p:spTree>
    <p:extLst>
      <p:ext uri="{BB962C8B-B14F-4D97-AF65-F5344CB8AC3E}">
        <p14:creationId xmlns:p14="http://schemas.microsoft.com/office/powerpoint/2010/main" val="144164866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5903639-2DE9-4304-926D-CECBB8AC763A}"/>
              </a:ext>
            </a:extLst>
          </p:cNvPr>
          <p:cNvSpPr>
            <a:spLocks noGrp="1"/>
          </p:cNvSpPr>
          <p:nvPr>
            <p:ph type="title"/>
          </p:nvPr>
        </p:nvSpPr>
        <p:spPr/>
        <p:txBody>
          <a:bodyPr/>
          <a:lstStyle/>
          <a:p>
            <a:r>
              <a:rPr lang="en-US" sz="3600" b="1" dirty="0">
                <a:solidFill>
                  <a:schemeClr val="bg1"/>
                </a:solidFill>
                <a:latin typeface="Arial" panose="020B0604020202020204" pitchFamily="34" charset="0"/>
                <a:cs typeface="Arial" panose="020B0604020202020204" pitchFamily="34" charset="0"/>
              </a:rPr>
              <a:t>What is psychology’s cognitive perspectives?</a:t>
            </a:r>
            <a:endParaRPr lang="en-US" dirty="0"/>
          </a:p>
        </p:txBody>
      </p:sp>
      <p:sp>
        <p:nvSpPr>
          <p:cNvPr id="6" name="Title 1">
            <a:extLst>
              <a:ext uri="{FF2B5EF4-FFF2-40B4-BE49-F238E27FC236}">
                <a16:creationId xmlns:a16="http://schemas.microsoft.com/office/drawing/2014/main" id="{42D497E1-6BF3-4CEC-9CDC-39030154884D}"/>
              </a:ext>
            </a:extLst>
          </p:cNvPr>
          <p:cNvSpPr txBox="1">
            <a:spLocks/>
          </p:cNvSpPr>
          <p:nvPr/>
        </p:nvSpPr>
        <p:spPr>
          <a:xfrm>
            <a:off x="2059062" y="400647"/>
            <a:ext cx="810158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3200" b="1" dirty="0">
                <a:solidFill>
                  <a:prstClr val="white"/>
                </a:solidFill>
                <a:cs typeface="Arial" panose="020B0604020202020204" pitchFamily="34" charset="0"/>
              </a:rPr>
              <a:t>      </a:t>
            </a:r>
            <a:r>
              <a:rPr lang="en-US" sz="2800" b="1" dirty="0">
                <a:solidFill>
                  <a:prstClr val="white"/>
                </a:solidFill>
                <a:cs typeface="Arial" panose="020B0604020202020204" pitchFamily="34" charset="0"/>
              </a:rPr>
              <a:t>What is psychology’s cognitive perspectives?</a:t>
            </a:r>
            <a:endParaRPr lang="en-US" sz="2800" b="1" dirty="0">
              <a:solidFill>
                <a:prstClr val="white"/>
              </a:solidFill>
            </a:endParaRPr>
          </a:p>
        </p:txBody>
      </p:sp>
      <p:sp>
        <p:nvSpPr>
          <p:cNvPr id="9" name="Content Placeholder 3">
            <a:extLst>
              <a:ext uri="{FF2B5EF4-FFF2-40B4-BE49-F238E27FC236}">
                <a16:creationId xmlns:a16="http://schemas.microsoft.com/office/drawing/2014/main" id="{37C9F7A6-8524-4FD9-9E01-CAF0E62D7136}"/>
              </a:ext>
            </a:extLst>
          </p:cNvPr>
          <p:cNvSpPr txBox="1">
            <a:spLocks/>
          </p:cNvSpPr>
          <p:nvPr/>
        </p:nvSpPr>
        <p:spPr>
          <a:xfrm>
            <a:off x="2100006" y="2363656"/>
            <a:ext cx="8099488" cy="2665544"/>
          </a:xfrm>
          <a:prstGeom prst="rect">
            <a:avLst/>
          </a:prstGeom>
          <a:solidFill>
            <a:srgbClr val="E7D9B1"/>
          </a:solidFill>
          <a:ln w="38100">
            <a:solidFill>
              <a:srgbClr val="A02CA3"/>
            </a:solidFill>
          </a:ln>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r>
              <a:rPr lang="en-US" sz="2600" b="1" dirty="0">
                <a:solidFill>
                  <a:prstClr val="black"/>
                </a:solidFill>
                <a:cs typeface="Arial" panose="020B0604020202020204" pitchFamily="34" charset="0"/>
              </a:rPr>
              <a:t>Cognitive Perspective</a:t>
            </a:r>
          </a:p>
          <a:p>
            <a:pPr marL="0" indent="0" algn="ctr">
              <a:lnSpc>
                <a:spcPct val="100000"/>
              </a:lnSpc>
              <a:spcBef>
                <a:spcPts val="0"/>
              </a:spcBef>
              <a:buNone/>
            </a:pPr>
            <a:r>
              <a:rPr lang="en-US" sz="2600" dirty="0">
                <a:solidFill>
                  <a:prstClr val="black"/>
                </a:solidFill>
                <a:cs typeface="Arial" panose="020B0604020202020204" pitchFamily="34" charset="0"/>
              </a:rPr>
              <a:t>How interpretations of situations and mental processes (thoughts, memories, problem-solving) impact behavior and mental processes.</a:t>
            </a:r>
          </a:p>
        </p:txBody>
      </p:sp>
      <p:pic>
        <p:nvPicPr>
          <p:cNvPr id="7" name="Picture 6" descr="decorative">
            <a:extLst>
              <a:ext uri="{FF2B5EF4-FFF2-40B4-BE49-F238E27FC236}">
                <a16:creationId xmlns:a16="http://schemas.microsoft.com/office/drawing/2014/main" id="{A1880BFB-AFC6-4C3E-85F4-101B87F218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0007" y="427944"/>
            <a:ext cx="690861" cy="690861"/>
          </a:xfrm>
          <a:prstGeom prst="rect">
            <a:avLst/>
          </a:prstGeom>
        </p:spPr>
      </p:pic>
    </p:spTree>
    <p:extLst>
      <p:ext uri="{BB962C8B-B14F-4D97-AF65-F5344CB8AC3E}">
        <p14:creationId xmlns:p14="http://schemas.microsoft.com/office/powerpoint/2010/main" val="354112684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27AFD0F-8F09-41BC-8029-70BF359A47D4}"/>
              </a:ext>
            </a:extLst>
          </p:cNvPr>
          <p:cNvSpPr>
            <a:spLocks noGrp="1"/>
          </p:cNvSpPr>
          <p:nvPr>
            <p:ph type="title"/>
          </p:nvPr>
        </p:nvSpPr>
        <p:spPr/>
        <p:txBody>
          <a:bodyPr>
            <a:normAutofit/>
          </a:bodyPr>
          <a:lstStyle/>
          <a:p>
            <a:r>
              <a:rPr lang="en-US" sz="3600" b="1" dirty="0">
                <a:solidFill>
                  <a:schemeClr val="bg1"/>
                </a:solidFill>
                <a:latin typeface="Arial" panose="020B0604020202020204" pitchFamily="34" charset="0"/>
                <a:cs typeface="Arial" panose="020B0604020202020204" pitchFamily="34" charset="0"/>
              </a:rPr>
              <a:t>What are psychology’s evolutionary and humanistic perspectives?</a:t>
            </a:r>
            <a:endParaRPr lang="en-US" dirty="0"/>
          </a:p>
        </p:txBody>
      </p:sp>
      <p:sp>
        <p:nvSpPr>
          <p:cNvPr id="6" name="Title 1">
            <a:extLst>
              <a:ext uri="{FF2B5EF4-FFF2-40B4-BE49-F238E27FC236}">
                <a16:creationId xmlns:a16="http://schemas.microsoft.com/office/drawing/2014/main" id="{42D497E1-6BF3-4CEC-9CDC-39030154884D}"/>
              </a:ext>
            </a:extLst>
          </p:cNvPr>
          <p:cNvSpPr txBox="1">
            <a:spLocks/>
          </p:cNvSpPr>
          <p:nvPr/>
        </p:nvSpPr>
        <p:spPr>
          <a:xfrm>
            <a:off x="2056966" y="385767"/>
            <a:ext cx="810158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3200" b="1" dirty="0">
                <a:solidFill>
                  <a:prstClr val="white"/>
                </a:solidFill>
                <a:cs typeface="Arial" panose="020B0604020202020204" pitchFamily="34" charset="0"/>
              </a:rPr>
              <a:t>      </a:t>
            </a:r>
            <a:r>
              <a:rPr lang="en-US" sz="2800" b="1" dirty="0">
                <a:solidFill>
                  <a:prstClr val="white"/>
                </a:solidFill>
                <a:cs typeface="Arial" panose="020B0604020202020204" pitchFamily="34" charset="0"/>
              </a:rPr>
              <a:t>What are psychology’s evolutionary and humanistic perspectives?</a:t>
            </a:r>
            <a:endParaRPr lang="en-US" sz="2800" b="1" dirty="0">
              <a:solidFill>
                <a:prstClr val="white"/>
              </a:solidFill>
            </a:endParaRPr>
          </a:p>
        </p:txBody>
      </p:sp>
      <p:sp>
        <p:nvSpPr>
          <p:cNvPr id="8" name="Content Placeholder 3">
            <a:extLst>
              <a:ext uri="{FF2B5EF4-FFF2-40B4-BE49-F238E27FC236}">
                <a16:creationId xmlns:a16="http://schemas.microsoft.com/office/drawing/2014/main" id="{4ADD9A52-D74A-4B69-AAB1-B76C891D112D}"/>
              </a:ext>
            </a:extLst>
          </p:cNvPr>
          <p:cNvSpPr txBox="1">
            <a:spLocks/>
          </p:cNvSpPr>
          <p:nvPr/>
        </p:nvSpPr>
        <p:spPr>
          <a:xfrm>
            <a:off x="2059062" y="2012769"/>
            <a:ext cx="8099488" cy="2072268"/>
          </a:xfrm>
          <a:prstGeom prst="rect">
            <a:avLst/>
          </a:prstGeom>
          <a:solidFill>
            <a:srgbClr val="E7D9B1"/>
          </a:solidFill>
          <a:ln w="38100">
            <a:solidFill>
              <a:srgbClr val="A02CA3"/>
            </a:solidFill>
          </a:ln>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r>
              <a:rPr lang="en-US" sz="2600" b="1" dirty="0">
                <a:solidFill>
                  <a:prstClr val="black"/>
                </a:solidFill>
                <a:cs typeface="Arial" panose="020B0604020202020204" pitchFamily="34" charset="0"/>
              </a:rPr>
              <a:t>Evolutionary Perspective</a:t>
            </a:r>
          </a:p>
          <a:p>
            <a:pPr marL="0" indent="0" algn="ctr">
              <a:lnSpc>
                <a:spcPct val="100000"/>
              </a:lnSpc>
              <a:spcBef>
                <a:spcPts val="0"/>
              </a:spcBef>
              <a:buNone/>
            </a:pPr>
            <a:r>
              <a:rPr lang="en-US" sz="2600" dirty="0">
                <a:solidFill>
                  <a:prstClr val="black"/>
                </a:solidFill>
                <a:cs typeface="Arial" panose="020B0604020202020204" pitchFamily="34" charset="0"/>
              </a:rPr>
              <a:t>How the</a:t>
            </a:r>
            <a:r>
              <a:rPr lang="en-US" sz="2600" b="1" i="1" dirty="0">
                <a:solidFill>
                  <a:prstClr val="black"/>
                </a:solidFill>
                <a:cs typeface="Arial" panose="020B0604020202020204" pitchFamily="34" charset="0"/>
              </a:rPr>
              <a:t> natural selection </a:t>
            </a:r>
            <a:r>
              <a:rPr lang="en-US" sz="2600" dirty="0">
                <a:solidFill>
                  <a:prstClr val="black"/>
                </a:solidFill>
                <a:cs typeface="Arial" panose="020B0604020202020204" pitchFamily="34" charset="0"/>
              </a:rPr>
              <a:t>of traits has promoted the survival of genes</a:t>
            </a:r>
          </a:p>
        </p:txBody>
      </p:sp>
      <p:sp>
        <p:nvSpPr>
          <p:cNvPr id="5" name="Content Placeholder 3">
            <a:extLst>
              <a:ext uri="{FF2B5EF4-FFF2-40B4-BE49-F238E27FC236}">
                <a16:creationId xmlns:a16="http://schemas.microsoft.com/office/drawing/2014/main" id="{BCBA395F-414A-4E71-B342-B362F5E2D641}"/>
              </a:ext>
            </a:extLst>
          </p:cNvPr>
          <p:cNvSpPr txBox="1">
            <a:spLocks/>
          </p:cNvSpPr>
          <p:nvPr/>
        </p:nvSpPr>
        <p:spPr>
          <a:xfrm>
            <a:off x="2059062" y="4620642"/>
            <a:ext cx="8099488" cy="1881758"/>
          </a:xfrm>
          <a:prstGeom prst="rect">
            <a:avLst/>
          </a:prstGeom>
          <a:solidFill>
            <a:srgbClr val="E7D9B1"/>
          </a:solidFill>
          <a:ln w="38100">
            <a:solidFill>
              <a:srgbClr val="A02CA3"/>
            </a:solidFill>
          </a:ln>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r>
              <a:rPr lang="en-US" sz="2600" b="1" dirty="0">
                <a:solidFill>
                  <a:prstClr val="black"/>
                </a:solidFill>
                <a:cs typeface="Arial" panose="020B0604020202020204" pitchFamily="34" charset="0"/>
              </a:rPr>
              <a:t>Humanistic Perspective</a:t>
            </a:r>
          </a:p>
          <a:p>
            <a:pPr marL="0" indent="0" algn="ctr">
              <a:lnSpc>
                <a:spcPct val="100000"/>
              </a:lnSpc>
              <a:spcBef>
                <a:spcPts val="0"/>
              </a:spcBef>
              <a:buNone/>
            </a:pPr>
            <a:r>
              <a:rPr lang="en-US" sz="2600" dirty="0">
                <a:solidFill>
                  <a:prstClr val="black"/>
                </a:solidFill>
                <a:cs typeface="Arial" panose="020B0604020202020204" pitchFamily="34" charset="0"/>
              </a:rPr>
              <a:t>How the drive for personal growth and self-actualization impact behavior and mental processes. </a:t>
            </a:r>
          </a:p>
        </p:txBody>
      </p:sp>
      <p:pic>
        <p:nvPicPr>
          <p:cNvPr id="7" name="Picture 6" descr="decorative">
            <a:extLst>
              <a:ext uri="{FF2B5EF4-FFF2-40B4-BE49-F238E27FC236}">
                <a16:creationId xmlns:a16="http://schemas.microsoft.com/office/drawing/2014/main" id="{A1880BFB-AFC6-4C3E-85F4-101B87F218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0005" y="423850"/>
            <a:ext cx="690861" cy="690861"/>
          </a:xfrm>
          <a:prstGeom prst="rect">
            <a:avLst/>
          </a:prstGeom>
        </p:spPr>
      </p:pic>
    </p:spTree>
    <p:extLst>
      <p:ext uri="{BB962C8B-B14F-4D97-AF65-F5344CB8AC3E}">
        <p14:creationId xmlns:p14="http://schemas.microsoft.com/office/powerpoint/2010/main" val="26062041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A4400F1-E727-4A44-BE41-EE5B81B8F5B6}"/>
              </a:ext>
            </a:extLst>
          </p:cNvPr>
          <p:cNvSpPr>
            <a:spLocks noGrp="1"/>
          </p:cNvSpPr>
          <p:nvPr>
            <p:ph type="title"/>
          </p:nvPr>
        </p:nvSpPr>
        <p:spPr/>
        <p:txBody>
          <a:bodyPr>
            <a:normAutofit/>
          </a:bodyPr>
          <a:lstStyle/>
          <a:p>
            <a:r>
              <a:rPr lang="en-US" sz="3600" b="1" dirty="0">
                <a:solidFill>
                  <a:schemeClr val="bg1"/>
                </a:solidFill>
                <a:latin typeface="Arial" panose="020B0604020202020204" pitchFamily="34" charset="0"/>
                <a:cs typeface="Arial" panose="020B0604020202020204" pitchFamily="34" charset="0"/>
              </a:rPr>
              <a:t>What are psychology’s psychodynamic and social-cultural perspectives?</a:t>
            </a:r>
            <a:endParaRPr lang="en-US" dirty="0"/>
          </a:p>
        </p:txBody>
      </p:sp>
      <p:sp>
        <p:nvSpPr>
          <p:cNvPr id="6" name="Title 1">
            <a:extLst>
              <a:ext uri="{FF2B5EF4-FFF2-40B4-BE49-F238E27FC236}">
                <a16:creationId xmlns:a16="http://schemas.microsoft.com/office/drawing/2014/main" id="{42D497E1-6BF3-4CEC-9CDC-39030154884D}"/>
              </a:ext>
            </a:extLst>
          </p:cNvPr>
          <p:cNvSpPr txBox="1">
            <a:spLocks/>
          </p:cNvSpPr>
          <p:nvPr/>
        </p:nvSpPr>
        <p:spPr>
          <a:xfrm>
            <a:off x="2056966" y="397622"/>
            <a:ext cx="810158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3200" b="1" dirty="0">
                <a:solidFill>
                  <a:prstClr val="white"/>
                </a:solidFill>
                <a:cs typeface="Arial" panose="020B0604020202020204" pitchFamily="34" charset="0"/>
              </a:rPr>
              <a:t>      </a:t>
            </a:r>
            <a:r>
              <a:rPr lang="en-US" sz="2800" b="1" dirty="0">
                <a:solidFill>
                  <a:prstClr val="white"/>
                </a:solidFill>
                <a:cs typeface="Arial" panose="020B0604020202020204" pitchFamily="34" charset="0"/>
              </a:rPr>
              <a:t>What are psychology’s psychodynamic and social-cultural perspectives?</a:t>
            </a:r>
            <a:endParaRPr lang="en-US" sz="2800" b="1" dirty="0">
              <a:solidFill>
                <a:prstClr val="white"/>
              </a:solidFill>
            </a:endParaRPr>
          </a:p>
        </p:txBody>
      </p:sp>
      <p:sp>
        <p:nvSpPr>
          <p:cNvPr id="9" name="Content Placeholder 3">
            <a:extLst>
              <a:ext uri="{FF2B5EF4-FFF2-40B4-BE49-F238E27FC236}">
                <a16:creationId xmlns:a16="http://schemas.microsoft.com/office/drawing/2014/main" id="{37C9F7A6-8524-4FD9-9E01-CAF0E62D7136}"/>
              </a:ext>
            </a:extLst>
          </p:cNvPr>
          <p:cNvSpPr txBox="1">
            <a:spLocks/>
          </p:cNvSpPr>
          <p:nvPr/>
        </p:nvSpPr>
        <p:spPr>
          <a:xfrm>
            <a:off x="2056966" y="2197608"/>
            <a:ext cx="8099488" cy="1552354"/>
          </a:xfrm>
          <a:prstGeom prst="rect">
            <a:avLst/>
          </a:prstGeom>
          <a:solidFill>
            <a:srgbClr val="E7D9B1"/>
          </a:solidFill>
          <a:ln w="38100">
            <a:solidFill>
              <a:srgbClr val="A02CA3"/>
            </a:solidFill>
          </a:ln>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r>
              <a:rPr lang="en-US" sz="2400" b="1" dirty="0">
                <a:solidFill>
                  <a:prstClr val="black"/>
                </a:solidFill>
                <a:cs typeface="Arial" panose="020B0604020202020204" pitchFamily="34" charset="0"/>
              </a:rPr>
              <a:t>Psychodynamic Perspective</a:t>
            </a:r>
          </a:p>
          <a:p>
            <a:pPr marL="0" indent="0" algn="ctr">
              <a:lnSpc>
                <a:spcPct val="100000"/>
              </a:lnSpc>
              <a:spcBef>
                <a:spcPts val="0"/>
              </a:spcBef>
              <a:buNone/>
            </a:pPr>
            <a:r>
              <a:rPr lang="en-US" sz="2400" dirty="0">
                <a:solidFill>
                  <a:prstClr val="black"/>
                </a:solidFill>
                <a:cs typeface="Arial" panose="020B0604020202020204" pitchFamily="34" charset="0"/>
              </a:rPr>
              <a:t>How unconscious drives and conflicts </a:t>
            </a:r>
          </a:p>
          <a:p>
            <a:pPr marL="0" indent="0" algn="ctr">
              <a:lnSpc>
                <a:spcPct val="100000"/>
              </a:lnSpc>
              <a:spcBef>
                <a:spcPts val="0"/>
              </a:spcBef>
              <a:buNone/>
            </a:pPr>
            <a:r>
              <a:rPr lang="en-US" sz="2400" dirty="0">
                <a:solidFill>
                  <a:prstClr val="black"/>
                </a:solidFill>
                <a:cs typeface="Arial" panose="020B0604020202020204" pitchFamily="34" charset="0"/>
              </a:rPr>
              <a:t>impact behavior and mental processes.</a:t>
            </a:r>
          </a:p>
        </p:txBody>
      </p:sp>
      <p:sp>
        <p:nvSpPr>
          <p:cNvPr id="8" name="Content Placeholder 3">
            <a:extLst>
              <a:ext uri="{FF2B5EF4-FFF2-40B4-BE49-F238E27FC236}">
                <a16:creationId xmlns:a16="http://schemas.microsoft.com/office/drawing/2014/main" id="{4ADD9A52-D74A-4B69-AAB1-B76C891D112D}"/>
              </a:ext>
            </a:extLst>
          </p:cNvPr>
          <p:cNvSpPr txBox="1">
            <a:spLocks/>
          </p:cNvSpPr>
          <p:nvPr/>
        </p:nvSpPr>
        <p:spPr>
          <a:xfrm>
            <a:off x="2059062" y="4545814"/>
            <a:ext cx="8099488" cy="1594885"/>
          </a:xfrm>
          <a:prstGeom prst="rect">
            <a:avLst/>
          </a:prstGeom>
          <a:solidFill>
            <a:srgbClr val="E7D9B1"/>
          </a:solidFill>
          <a:ln w="38100">
            <a:solidFill>
              <a:srgbClr val="A02CA3"/>
            </a:solidFill>
          </a:ln>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r>
              <a:rPr lang="en-US" sz="2400" b="1" dirty="0">
                <a:solidFill>
                  <a:prstClr val="black"/>
                </a:solidFill>
                <a:cs typeface="Arial" panose="020B0604020202020204" pitchFamily="34" charset="0"/>
              </a:rPr>
              <a:t>Social-Cultural Perspective</a:t>
            </a:r>
          </a:p>
          <a:p>
            <a:pPr marL="0" indent="0" algn="ctr">
              <a:lnSpc>
                <a:spcPct val="100000"/>
              </a:lnSpc>
              <a:spcBef>
                <a:spcPts val="0"/>
              </a:spcBef>
              <a:buNone/>
            </a:pPr>
            <a:r>
              <a:rPr lang="en-US" sz="2400" dirty="0">
                <a:solidFill>
                  <a:prstClr val="black"/>
                </a:solidFill>
                <a:cs typeface="Arial" panose="020B0604020202020204" pitchFamily="34" charset="0"/>
              </a:rPr>
              <a:t>How behavior and thinking vary across situations </a:t>
            </a:r>
          </a:p>
          <a:p>
            <a:pPr marL="0" indent="0" algn="ctr">
              <a:lnSpc>
                <a:spcPct val="100000"/>
              </a:lnSpc>
              <a:spcBef>
                <a:spcPts val="0"/>
              </a:spcBef>
              <a:buNone/>
            </a:pPr>
            <a:r>
              <a:rPr lang="en-US" sz="2400" dirty="0">
                <a:solidFill>
                  <a:prstClr val="black"/>
                </a:solidFill>
                <a:cs typeface="Arial" panose="020B0604020202020204" pitchFamily="34" charset="0"/>
              </a:rPr>
              <a:t>and cultures</a:t>
            </a:r>
          </a:p>
        </p:txBody>
      </p:sp>
      <p:pic>
        <p:nvPicPr>
          <p:cNvPr id="7" name="Picture 6" descr="decorative">
            <a:extLst>
              <a:ext uri="{FF2B5EF4-FFF2-40B4-BE49-F238E27FC236}">
                <a16:creationId xmlns:a16="http://schemas.microsoft.com/office/drawing/2014/main" id="{A1880BFB-AFC6-4C3E-85F4-101B87F218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0005" y="424965"/>
            <a:ext cx="690861" cy="690861"/>
          </a:xfrm>
          <a:prstGeom prst="rect">
            <a:avLst/>
          </a:prstGeom>
        </p:spPr>
      </p:pic>
    </p:spTree>
    <p:extLst>
      <p:ext uri="{BB962C8B-B14F-4D97-AF65-F5344CB8AC3E}">
        <p14:creationId xmlns:p14="http://schemas.microsoft.com/office/powerpoint/2010/main" val="43167218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1985" y="1267578"/>
            <a:ext cx="7886700" cy="976868"/>
          </a:xfrm>
          <a:solidFill>
            <a:srgbClr val="D4E5F4"/>
          </a:solidFill>
          <a:ln w="38100">
            <a:solidFill>
              <a:schemeClr val="tx1"/>
            </a:solidFill>
          </a:ln>
        </p:spPr>
        <p:txBody>
          <a:bodyPr>
            <a:normAutofit/>
          </a:bodyPr>
          <a:lstStyle/>
          <a:p>
            <a:pPr algn="ctr"/>
            <a:r>
              <a:rPr lang="en-US" sz="2600" dirty="0">
                <a:latin typeface="Arial" panose="020B0604020202020204" pitchFamily="34" charset="0"/>
                <a:cs typeface="Arial" panose="020B0604020202020204" pitchFamily="34" charset="0"/>
              </a:rPr>
              <a:t>Explain the behavior in this photo from the</a:t>
            </a:r>
            <a:br>
              <a:rPr lang="en-US" sz="2600" dirty="0">
                <a:latin typeface="Arial" panose="020B0604020202020204" pitchFamily="34" charset="0"/>
                <a:cs typeface="Arial" panose="020B0604020202020204" pitchFamily="34" charset="0"/>
              </a:rPr>
            </a:br>
            <a:r>
              <a:rPr lang="en-US" sz="2600" b="1" i="1" dirty="0" smtClean="0">
                <a:latin typeface="Arial" panose="020B0604020202020204" pitchFamily="34" charset="0"/>
                <a:cs typeface="Arial" panose="020B0604020202020204" pitchFamily="34" charset="0"/>
              </a:rPr>
              <a:t>____________</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perspective</a:t>
            </a:r>
            <a:endParaRPr lang="en-US" sz="2600" dirty="0"/>
          </a:p>
        </p:txBody>
      </p:sp>
      <p:sp>
        <p:nvSpPr>
          <p:cNvPr id="9" name="Title 1" descr="try it"/>
          <p:cNvSpPr txBox="1">
            <a:spLocks/>
          </p:cNvSpPr>
          <p:nvPr/>
        </p:nvSpPr>
        <p:spPr>
          <a:xfrm>
            <a:off x="1524001" y="-1"/>
            <a:ext cx="9143999" cy="1267579"/>
          </a:xfrm>
          <a:prstGeom prst="rect">
            <a:avLst/>
          </a:prstGeom>
          <a:blipFill dpi="0" rotWithShape="1">
            <a:blip r:embed="rId2">
              <a:alphaModFix amt="79000"/>
            </a:blip>
            <a:srcRect/>
            <a:tile tx="0" ty="0" sx="20000" sy="14000" flip="none" algn="t"/>
          </a:blip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5400" b="1" dirty="0">
                <a:solidFill>
                  <a:prstClr val="black"/>
                </a:solidFill>
                <a:cs typeface="Arial" panose="020B0604020202020204" pitchFamily="34" charset="0"/>
              </a:rPr>
              <a:t>TRY IT</a:t>
            </a:r>
          </a:p>
        </p:txBody>
      </p:sp>
      <p:pic>
        <p:nvPicPr>
          <p:cNvPr id="3" name="Picture 2"/>
          <p:cNvPicPr>
            <a:picLocks noChangeAspect="1"/>
          </p:cNvPicPr>
          <p:nvPr/>
        </p:nvPicPr>
        <p:blipFill>
          <a:blip r:embed="rId3"/>
          <a:stretch>
            <a:fillRect/>
          </a:stretch>
        </p:blipFill>
        <p:spPr>
          <a:xfrm>
            <a:off x="739371" y="2350823"/>
            <a:ext cx="7751929" cy="4175021"/>
          </a:xfrm>
          <a:prstGeom prst="rect">
            <a:avLst/>
          </a:prstGeom>
          <a:ln w="76200">
            <a:solidFill>
              <a:schemeClr val="tx1"/>
            </a:solidFill>
          </a:ln>
        </p:spPr>
      </p:pic>
      <p:pic>
        <p:nvPicPr>
          <p:cNvPr id="4" name="Picture 3" descr="Syda Productions/Shutterstock"/>
          <p:cNvPicPr>
            <a:picLocks noChangeAspect="1"/>
          </p:cNvPicPr>
          <p:nvPr/>
        </p:nvPicPr>
        <p:blipFill>
          <a:blip r:embed="rId4"/>
          <a:stretch>
            <a:fillRect/>
          </a:stretch>
        </p:blipFill>
        <p:spPr>
          <a:xfrm>
            <a:off x="321449" y="5438863"/>
            <a:ext cx="228571" cy="1247619"/>
          </a:xfrm>
          <a:prstGeom prst="rect">
            <a:avLst/>
          </a:prstGeom>
        </p:spPr>
      </p:pic>
      <p:sp>
        <p:nvSpPr>
          <p:cNvPr id="6" name="TextBox 5"/>
          <p:cNvSpPr txBox="1"/>
          <p:nvPr/>
        </p:nvSpPr>
        <p:spPr>
          <a:xfrm>
            <a:off x="8909222" y="1717589"/>
            <a:ext cx="3027405" cy="3539430"/>
          </a:xfrm>
          <a:prstGeom prst="rect">
            <a:avLst/>
          </a:prstGeom>
          <a:noFill/>
        </p:spPr>
        <p:txBody>
          <a:bodyPr wrap="square" rtlCol="0">
            <a:spAutoFit/>
          </a:bodyPr>
          <a:lstStyle/>
          <a:p>
            <a:r>
              <a:rPr lang="en-US" sz="3200" dirty="0" smtClean="0">
                <a:solidFill>
                  <a:schemeClr val="bg1"/>
                </a:solidFill>
              </a:rPr>
              <a:t>Behavioral</a:t>
            </a:r>
          </a:p>
          <a:p>
            <a:r>
              <a:rPr lang="en-US" sz="3200" dirty="0" smtClean="0">
                <a:solidFill>
                  <a:schemeClr val="bg1"/>
                </a:solidFill>
              </a:rPr>
              <a:t>Biological</a:t>
            </a:r>
          </a:p>
          <a:p>
            <a:r>
              <a:rPr lang="en-US" sz="3200" dirty="0" smtClean="0">
                <a:solidFill>
                  <a:schemeClr val="bg1"/>
                </a:solidFill>
              </a:rPr>
              <a:t>Cognitive</a:t>
            </a:r>
          </a:p>
          <a:p>
            <a:r>
              <a:rPr lang="en-US" sz="3200" dirty="0" smtClean="0">
                <a:solidFill>
                  <a:schemeClr val="bg1"/>
                </a:solidFill>
              </a:rPr>
              <a:t>Evolutionary</a:t>
            </a:r>
          </a:p>
          <a:p>
            <a:r>
              <a:rPr lang="en-US" sz="3200" dirty="0" smtClean="0">
                <a:solidFill>
                  <a:schemeClr val="bg1"/>
                </a:solidFill>
              </a:rPr>
              <a:t>Humanistic</a:t>
            </a:r>
          </a:p>
          <a:p>
            <a:r>
              <a:rPr lang="en-US" sz="3200" dirty="0" smtClean="0">
                <a:solidFill>
                  <a:schemeClr val="bg1"/>
                </a:solidFill>
              </a:rPr>
              <a:t>Psychodynamic</a:t>
            </a:r>
          </a:p>
          <a:p>
            <a:r>
              <a:rPr lang="en-US" sz="3200" dirty="0" smtClean="0">
                <a:solidFill>
                  <a:schemeClr val="bg1"/>
                </a:solidFill>
              </a:rPr>
              <a:t>Social-cultural</a:t>
            </a:r>
            <a:endParaRPr lang="en-US" sz="3200" dirty="0">
              <a:solidFill>
                <a:schemeClr val="bg1"/>
              </a:solidFill>
            </a:endParaRPr>
          </a:p>
        </p:txBody>
      </p:sp>
    </p:spTree>
    <p:extLst>
      <p:ext uri="{BB962C8B-B14F-4D97-AF65-F5344CB8AC3E}">
        <p14:creationId xmlns:p14="http://schemas.microsoft.com/office/powerpoint/2010/main" val="279440388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EBB9F52E-A0CC-48E9-ACC8-17AE5707440B}"/>
              </a:ext>
            </a:extLst>
          </p:cNvPr>
          <p:cNvSpPr>
            <a:spLocks noGrp="1"/>
          </p:cNvSpPr>
          <p:nvPr>
            <p:ph type="title"/>
          </p:nvPr>
        </p:nvSpPr>
        <p:spPr>
          <a:xfrm>
            <a:off x="2153841" y="457200"/>
            <a:ext cx="8027838" cy="942392"/>
          </a:xfrm>
        </p:spPr>
        <p:txBody>
          <a:bodyPr/>
          <a:lstStyle/>
          <a:p>
            <a:r>
              <a:rPr lang="en-US" b="1" dirty="0">
                <a:solidFill>
                  <a:schemeClr val="bg1"/>
                </a:solidFill>
                <a:latin typeface="Arial" panose="020B0604020202020204" pitchFamily="34" charset="0"/>
                <a:cs typeface="Arial" panose="020B0604020202020204" pitchFamily="34" charset="0"/>
              </a:rPr>
              <a:t>3. What Would You Answer?</a:t>
            </a:r>
            <a:br>
              <a:rPr lang="en-US" b="1" dirty="0">
                <a:solidFill>
                  <a:schemeClr val="bg1"/>
                </a:solidFill>
                <a:latin typeface="Arial" panose="020B0604020202020204" pitchFamily="34" charset="0"/>
                <a:cs typeface="Arial" panose="020B0604020202020204" pitchFamily="34" charset="0"/>
              </a:rPr>
            </a:br>
            <a:endParaRPr lang="en-US" dirty="0">
              <a:solidFill>
                <a:schemeClr val="bg1"/>
              </a:solidFill>
            </a:endParaRPr>
          </a:p>
        </p:txBody>
      </p:sp>
      <p:sp>
        <p:nvSpPr>
          <p:cNvPr id="9" name="Title 1"/>
          <p:cNvSpPr txBox="1">
            <a:spLocks/>
          </p:cNvSpPr>
          <p:nvPr/>
        </p:nvSpPr>
        <p:spPr>
          <a:xfrm>
            <a:off x="1861463" y="356967"/>
            <a:ext cx="8320217" cy="1127803"/>
          </a:xfrm>
          <a:prstGeom prst="rect">
            <a:avLst/>
          </a:prstGeom>
          <a:solidFill>
            <a:srgbClr val="D4E5F4"/>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2400" kern="1200">
                <a:solidFill>
                  <a:schemeClr val="tx1"/>
                </a:solidFill>
                <a:latin typeface="+mj-lt"/>
                <a:ea typeface="+mj-ea"/>
                <a:cs typeface="+mj-cs"/>
              </a:defRPr>
            </a:lvl1pPr>
          </a:lstStyle>
          <a:p>
            <a:pPr algn="ctr"/>
            <a:r>
              <a:rPr lang="en-US" sz="2800" b="1" dirty="0">
                <a:solidFill>
                  <a:prstClr val="black"/>
                </a:solidFill>
                <a:cs typeface="Arial" panose="020B0604020202020204" pitchFamily="34" charset="0"/>
              </a:rPr>
              <a:t>3. What Would You Answer?</a:t>
            </a:r>
          </a:p>
        </p:txBody>
      </p:sp>
      <p:sp>
        <p:nvSpPr>
          <p:cNvPr id="8" name="Content Placeholder 7"/>
          <p:cNvSpPr>
            <a:spLocks noGrp="1"/>
          </p:cNvSpPr>
          <p:nvPr>
            <p:ph idx="1"/>
          </p:nvPr>
        </p:nvSpPr>
        <p:spPr>
          <a:xfrm>
            <a:off x="2055845" y="1800809"/>
            <a:ext cx="7949682" cy="4060243"/>
          </a:xfrm>
          <a:solidFill>
            <a:srgbClr val="E7D9B1"/>
          </a:solidFill>
          <a:ln w="76200">
            <a:solidFill>
              <a:srgbClr val="D1EAF7"/>
            </a:solidFill>
          </a:ln>
        </p:spPr>
        <p:txBody>
          <a:bodyPr anchor="ctr">
            <a:normAutofit/>
          </a:bodyPr>
          <a:lstStyle/>
          <a:p>
            <a:pPr marL="0" indent="0" algn="ctr">
              <a:buNone/>
            </a:pPr>
            <a:r>
              <a:rPr lang="en-US" b="1" dirty="0"/>
              <a:t>Which of the following perspectives would be most likely to examine the unconscious motives of a person who is overly aggressive on the basketball court?</a:t>
            </a:r>
          </a:p>
          <a:p>
            <a:endParaRPr lang="en-US" dirty="0"/>
          </a:p>
          <a:p>
            <a:pPr marL="457200" indent="-457200">
              <a:buFont typeface="+mj-lt"/>
              <a:buAutoNum type="alphaUcPeriod"/>
            </a:pPr>
            <a:r>
              <a:rPr lang="en-US" dirty="0"/>
              <a:t>psychodynamic</a:t>
            </a:r>
          </a:p>
          <a:p>
            <a:pPr marL="457200" indent="-457200">
              <a:buFont typeface="+mj-lt"/>
              <a:buAutoNum type="alphaUcPeriod"/>
            </a:pPr>
            <a:r>
              <a:rPr lang="en-US" dirty="0"/>
              <a:t>socio-cultural</a:t>
            </a:r>
          </a:p>
          <a:p>
            <a:pPr marL="457200" indent="-457200">
              <a:buFont typeface="+mj-lt"/>
              <a:buAutoNum type="alphaUcPeriod"/>
            </a:pPr>
            <a:r>
              <a:rPr lang="en-US" dirty="0"/>
              <a:t>behavioral</a:t>
            </a:r>
          </a:p>
          <a:p>
            <a:pPr marL="457200" indent="-457200">
              <a:buFont typeface="+mj-lt"/>
              <a:buAutoNum type="alphaUcPeriod"/>
            </a:pPr>
            <a:r>
              <a:rPr lang="en-US" dirty="0"/>
              <a:t>evolutionary</a:t>
            </a:r>
          </a:p>
          <a:p>
            <a:pPr marL="457200" indent="-457200">
              <a:buFont typeface="+mj-lt"/>
              <a:buAutoNum type="alphaUcPeriod"/>
            </a:pPr>
            <a:r>
              <a:rPr lang="en-US" dirty="0"/>
              <a:t>humanistic</a:t>
            </a:r>
          </a:p>
        </p:txBody>
      </p:sp>
    </p:spTree>
    <p:extLst>
      <p:ext uri="{BB962C8B-B14F-4D97-AF65-F5344CB8AC3E}">
        <p14:creationId xmlns:p14="http://schemas.microsoft.com/office/powerpoint/2010/main" val="387724960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38CF82C6-414B-4130-8C14-6B79A4FB6678}"/>
              </a:ext>
            </a:extLst>
          </p:cNvPr>
          <p:cNvSpPr>
            <a:spLocks noGrp="1"/>
          </p:cNvSpPr>
          <p:nvPr>
            <p:ph type="title"/>
          </p:nvPr>
        </p:nvSpPr>
        <p:spPr>
          <a:xfrm>
            <a:off x="2153841" y="457200"/>
            <a:ext cx="7702396" cy="998376"/>
          </a:xfrm>
        </p:spPr>
        <p:txBody>
          <a:bodyPr/>
          <a:lstStyle/>
          <a:p>
            <a:r>
              <a:rPr lang="en-US" b="1" dirty="0">
                <a:solidFill>
                  <a:schemeClr val="bg1"/>
                </a:solidFill>
                <a:latin typeface="Arial" panose="020B0604020202020204" pitchFamily="34" charset="0"/>
                <a:cs typeface="Arial" panose="020B0604020202020204" pitchFamily="34" charset="0"/>
              </a:rPr>
              <a:t>4. What Would You Answer?</a:t>
            </a:r>
            <a:br>
              <a:rPr lang="en-US" b="1" dirty="0">
                <a:solidFill>
                  <a:schemeClr val="bg1"/>
                </a:solidFill>
                <a:latin typeface="Arial" panose="020B0604020202020204" pitchFamily="34" charset="0"/>
                <a:cs typeface="Arial" panose="020B0604020202020204" pitchFamily="34" charset="0"/>
              </a:rPr>
            </a:br>
            <a:endParaRPr lang="en-US" dirty="0">
              <a:solidFill>
                <a:schemeClr val="bg1"/>
              </a:solidFill>
            </a:endParaRPr>
          </a:p>
        </p:txBody>
      </p:sp>
      <p:sp>
        <p:nvSpPr>
          <p:cNvPr id="9" name="Title 1"/>
          <p:cNvSpPr txBox="1">
            <a:spLocks/>
          </p:cNvSpPr>
          <p:nvPr/>
        </p:nvSpPr>
        <p:spPr>
          <a:xfrm>
            <a:off x="1935892" y="191068"/>
            <a:ext cx="8320217" cy="1127803"/>
          </a:xfrm>
          <a:prstGeom prst="rect">
            <a:avLst/>
          </a:prstGeom>
          <a:solidFill>
            <a:srgbClr val="D4E5F4"/>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2400" kern="1200">
                <a:solidFill>
                  <a:schemeClr val="tx1"/>
                </a:solidFill>
                <a:latin typeface="+mj-lt"/>
                <a:ea typeface="+mj-ea"/>
                <a:cs typeface="+mj-cs"/>
              </a:defRPr>
            </a:lvl1pPr>
          </a:lstStyle>
          <a:p>
            <a:pPr algn="ctr"/>
            <a:r>
              <a:rPr lang="en-US" sz="2800" b="1" dirty="0">
                <a:solidFill>
                  <a:prstClr val="black"/>
                </a:solidFill>
                <a:cs typeface="Arial" panose="020B0604020202020204" pitchFamily="34" charset="0"/>
              </a:rPr>
              <a:t>4. What Would You Answer?</a:t>
            </a:r>
          </a:p>
        </p:txBody>
      </p:sp>
      <p:sp>
        <p:nvSpPr>
          <p:cNvPr id="8" name="Content Placeholder 7"/>
          <p:cNvSpPr>
            <a:spLocks noGrp="1"/>
          </p:cNvSpPr>
          <p:nvPr>
            <p:ph idx="1"/>
          </p:nvPr>
        </p:nvSpPr>
        <p:spPr>
          <a:xfrm>
            <a:off x="2233127" y="1688841"/>
            <a:ext cx="7807414" cy="4172210"/>
          </a:xfrm>
          <a:solidFill>
            <a:srgbClr val="E7D9B1"/>
          </a:solidFill>
          <a:ln w="76200">
            <a:solidFill>
              <a:srgbClr val="D1EAF7"/>
            </a:solidFill>
          </a:ln>
        </p:spPr>
        <p:txBody>
          <a:bodyPr anchor="ctr"/>
          <a:lstStyle/>
          <a:p>
            <a:pPr marL="0" indent="0" algn="ctr">
              <a:buNone/>
            </a:pPr>
            <a:r>
              <a:rPr lang="en-US" b="1" dirty="0"/>
              <a:t>Which of the following perspectives is most likely to address how the encoding, storing, and retrieval of information might alter one’s thoughts or behaviors?</a:t>
            </a:r>
          </a:p>
          <a:p>
            <a:pPr marL="457200" indent="-457200">
              <a:buFont typeface="+mj-lt"/>
              <a:buAutoNum type="alphaUcPeriod"/>
            </a:pPr>
            <a:endParaRPr lang="en-US" dirty="0"/>
          </a:p>
          <a:p>
            <a:pPr marL="457200" indent="-457200">
              <a:buFont typeface="+mj-lt"/>
              <a:buAutoNum type="alphaUcPeriod"/>
            </a:pPr>
            <a:r>
              <a:rPr lang="en-US" dirty="0"/>
              <a:t>evolutionary</a:t>
            </a:r>
          </a:p>
          <a:p>
            <a:pPr marL="457200" indent="-457200">
              <a:buFont typeface="+mj-lt"/>
              <a:buAutoNum type="alphaUcPeriod"/>
            </a:pPr>
            <a:r>
              <a:rPr lang="en-US" dirty="0"/>
              <a:t>psychodynamic</a:t>
            </a:r>
          </a:p>
          <a:p>
            <a:pPr marL="457200" indent="-457200">
              <a:buFont typeface="+mj-lt"/>
              <a:buAutoNum type="alphaUcPeriod"/>
            </a:pPr>
            <a:r>
              <a:rPr lang="en-US" dirty="0"/>
              <a:t>humanistic</a:t>
            </a:r>
          </a:p>
          <a:p>
            <a:pPr marL="457200" indent="-457200">
              <a:buFont typeface="+mj-lt"/>
              <a:buAutoNum type="alphaUcPeriod"/>
            </a:pPr>
            <a:r>
              <a:rPr lang="en-US" dirty="0"/>
              <a:t>cognitive</a:t>
            </a:r>
          </a:p>
          <a:p>
            <a:pPr marL="457200" indent="-457200">
              <a:buFont typeface="+mj-lt"/>
              <a:buAutoNum type="alphaUcPeriod"/>
            </a:pPr>
            <a:r>
              <a:rPr lang="en-US" dirty="0"/>
              <a:t>biological</a:t>
            </a:r>
          </a:p>
        </p:txBody>
      </p:sp>
    </p:spTree>
    <p:extLst>
      <p:ext uri="{BB962C8B-B14F-4D97-AF65-F5344CB8AC3E}">
        <p14:creationId xmlns:p14="http://schemas.microsoft.com/office/powerpoint/2010/main" val="859235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2BF788F-304E-4A0A-A79B-7C810418B702}"/>
              </a:ext>
            </a:extLst>
          </p:cNvPr>
          <p:cNvSpPr>
            <a:spLocks noGrp="1"/>
          </p:cNvSpPr>
          <p:nvPr>
            <p:ph type="title"/>
          </p:nvPr>
        </p:nvSpPr>
        <p:spPr>
          <a:xfrm>
            <a:off x="2166504" y="323083"/>
            <a:ext cx="8101584" cy="1325880"/>
          </a:xfrm>
          <a:solidFill>
            <a:srgbClr val="A02CA3"/>
          </a:solidFill>
        </p:spPr>
        <p:txBody>
          <a:bodyPr>
            <a:normAutofit/>
          </a:bodyPr>
          <a:lstStyle/>
          <a:p>
            <a:pPr algn="ctr"/>
            <a:r>
              <a:rPr lang="en-US" sz="3100" b="1" dirty="0">
                <a:solidFill>
                  <a:schemeClr val="bg1"/>
                </a:solidFill>
              </a:rPr>
              <a:t>    </a:t>
            </a:r>
            <a:r>
              <a:rPr lang="en-US" sz="2800" b="1" dirty="0">
                <a:solidFill>
                  <a:schemeClr val="bg1"/>
                </a:solidFill>
              </a:rPr>
              <a:t>What is a third key element of </a:t>
            </a:r>
            <a:br>
              <a:rPr lang="en-US" sz="2800" b="1" dirty="0">
                <a:solidFill>
                  <a:schemeClr val="bg1"/>
                </a:solidFill>
              </a:rPr>
            </a:br>
            <a:r>
              <a:rPr lang="en-US" sz="2800" b="1" dirty="0">
                <a:solidFill>
                  <a:schemeClr val="bg1"/>
                </a:solidFill>
              </a:rPr>
              <a:t>the scientific attitude?</a:t>
            </a:r>
          </a:p>
        </p:txBody>
      </p:sp>
      <p:sp>
        <p:nvSpPr>
          <p:cNvPr id="3" name="Text Placeholder 2"/>
          <p:cNvSpPr>
            <a:spLocks noGrp="1"/>
          </p:cNvSpPr>
          <p:nvPr>
            <p:ph type="body" sz="quarter" idx="13"/>
          </p:nvPr>
        </p:nvSpPr>
        <p:spPr>
          <a:xfrm>
            <a:off x="5271702" y="2319399"/>
            <a:ext cx="4572000" cy="3657600"/>
          </a:xfrm>
          <a:solidFill>
            <a:srgbClr val="E7D9B1"/>
          </a:solidFill>
          <a:ln w="76200">
            <a:solidFill>
              <a:srgbClr val="A02CA3"/>
            </a:solidFill>
          </a:ln>
        </p:spPr>
        <p:txBody>
          <a:bodyPr>
            <a:normAutofit/>
          </a:bodyPr>
          <a:lstStyle/>
          <a:p>
            <a:endParaRPr lang="en-US" dirty="0"/>
          </a:p>
          <a:p>
            <a:r>
              <a:rPr lang="en-US" sz="5400" dirty="0"/>
              <a:t>Humility: </a:t>
            </a:r>
          </a:p>
          <a:p>
            <a:r>
              <a:rPr lang="en-US" sz="4400" dirty="0"/>
              <a:t>accepting incorrect predictions</a:t>
            </a:r>
          </a:p>
        </p:txBody>
      </p:sp>
      <p:pic>
        <p:nvPicPr>
          <p:cNvPr id="8" name="Picture Placeholder 7"/>
          <p:cNvPicPr>
            <a:picLocks noGrp="1" noChangeAspect="1"/>
          </p:cNvPicPr>
          <p:nvPr>
            <p:ph type="pic" sz="quarter" idx="14"/>
          </p:nvPr>
        </p:nvPicPr>
        <p:blipFill>
          <a:blip r:embed="rId2"/>
          <a:srcRect t="11004" b="11004"/>
          <a:stretch>
            <a:fillRect/>
          </a:stretch>
        </p:blipFill>
        <p:spPr>
          <a:xfrm>
            <a:off x="2166504" y="1775331"/>
            <a:ext cx="2841842" cy="4745736"/>
          </a:xfrm>
          <a:prstGeom prst="rect">
            <a:avLst/>
          </a:prstGeom>
        </p:spPr>
      </p:pic>
      <p:pic>
        <p:nvPicPr>
          <p:cNvPr id="10" name="Picture 9" descr="decorative">
            <a:extLst>
              <a:ext uri="{FF2B5EF4-FFF2-40B4-BE49-F238E27FC236}">
                <a16:creationId xmlns:a16="http://schemas.microsoft.com/office/drawing/2014/main" id="{0D474298-AE82-4910-BF93-AD00009278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449" y="350380"/>
            <a:ext cx="690861" cy="690861"/>
          </a:xfrm>
          <a:prstGeom prst="rect">
            <a:avLst/>
          </a:prstGeom>
        </p:spPr>
      </p:pic>
    </p:spTree>
    <p:extLst>
      <p:ext uri="{BB962C8B-B14F-4D97-AF65-F5344CB8AC3E}">
        <p14:creationId xmlns:p14="http://schemas.microsoft.com/office/powerpoint/2010/main" val="40292994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1408" y="363537"/>
            <a:ext cx="8101584" cy="1325880"/>
          </a:xfrm>
          <a:solidFill>
            <a:srgbClr val="A02CA3"/>
          </a:solidFill>
        </p:spPr>
        <p:txBody>
          <a:bodyPr>
            <a:normAutofit/>
          </a:bodyPr>
          <a:lstStyle/>
          <a:p>
            <a:pPr algn="ctr">
              <a:lnSpc>
                <a:spcPct val="100000"/>
              </a:lnSpc>
            </a:pPr>
            <a:r>
              <a:rPr lang="en-US" sz="3600" b="1" dirty="0">
                <a:solidFill>
                  <a:schemeClr val="bg1"/>
                </a:solidFill>
                <a:latin typeface="Arial" panose="020B0604020202020204" pitchFamily="34" charset="0"/>
                <a:cs typeface="Arial" panose="020B0604020202020204" pitchFamily="34" charset="0"/>
              </a:rPr>
              <a:t>     </a:t>
            </a:r>
            <a:r>
              <a:rPr lang="en-US" sz="2800" b="1" dirty="0">
                <a:solidFill>
                  <a:schemeClr val="bg1"/>
                </a:solidFill>
                <a:latin typeface="Arial" panose="020B0604020202020204" pitchFamily="34" charset="0"/>
                <a:cs typeface="Arial" panose="020B0604020202020204" pitchFamily="34" charset="0"/>
              </a:rPr>
              <a:t>How can psychological principles help </a:t>
            </a:r>
            <a:br>
              <a:rPr lang="en-US" sz="2800" b="1" dirty="0">
                <a:solidFill>
                  <a:schemeClr val="bg1"/>
                </a:solidFill>
                <a:latin typeface="Arial" panose="020B0604020202020204" pitchFamily="34" charset="0"/>
                <a:cs typeface="Arial" panose="020B0604020202020204" pitchFamily="34" charset="0"/>
              </a:rPr>
            </a:br>
            <a:r>
              <a:rPr lang="en-US" sz="2800" b="1" dirty="0">
                <a:solidFill>
                  <a:schemeClr val="bg1"/>
                </a:solidFill>
                <a:latin typeface="Arial" panose="020B0604020202020204" pitchFamily="34" charset="0"/>
                <a:cs typeface="Arial" panose="020B0604020202020204" pitchFamily="34" charset="0"/>
              </a:rPr>
              <a:t>on the AP</a:t>
            </a:r>
            <a:r>
              <a:rPr lang="en-US" sz="2800" b="1" baseline="30000" dirty="0">
                <a:solidFill>
                  <a:schemeClr val="bg1"/>
                </a:solidFill>
                <a:latin typeface="Arial" panose="020B0604020202020204" pitchFamily="34" charset="0"/>
                <a:cs typeface="Arial" panose="020B0604020202020204" pitchFamily="34" charset="0"/>
              </a:rPr>
              <a:t>® </a:t>
            </a:r>
            <a:r>
              <a:rPr lang="en-US" sz="2800" b="1" dirty="0">
                <a:solidFill>
                  <a:schemeClr val="bg1"/>
                </a:solidFill>
                <a:latin typeface="Arial" panose="020B0604020202020204" pitchFamily="34" charset="0"/>
                <a:cs typeface="Arial" panose="020B0604020202020204" pitchFamily="34" charset="0"/>
              </a:rPr>
              <a:t>Exam?</a:t>
            </a:r>
            <a:endParaRPr lang="en-US" sz="2800" b="1" dirty="0">
              <a:solidFill>
                <a:schemeClr val="bg1"/>
              </a:solidFill>
            </a:endParaRPr>
          </a:p>
        </p:txBody>
      </p:sp>
      <p:sp>
        <p:nvSpPr>
          <p:cNvPr id="6" name="Text Placeholder 5"/>
          <p:cNvSpPr>
            <a:spLocks noGrp="1"/>
          </p:cNvSpPr>
          <p:nvPr>
            <p:ph type="body" sz="quarter" idx="16"/>
          </p:nvPr>
        </p:nvSpPr>
        <p:spPr>
          <a:xfrm>
            <a:off x="2173482" y="2628900"/>
            <a:ext cx="2272553" cy="1701800"/>
          </a:xfrm>
          <a:solidFill>
            <a:srgbClr val="EFE9D8"/>
          </a:solidFill>
          <a:ln w="76200">
            <a:solidFill>
              <a:srgbClr val="A02CA3"/>
            </a:solidFill>
          </a:ln>
        </p:spPr>
        <p:txBody>
          <a:bodyPr>
            <a:normAutofit/>
          </a:bodyPr>
          <a:lstStyle/>
          <a:p>
            <a:endParaRPr lang="en-US" sz="2800" dirty="0"/>
          </a:p>
          <a:p>
            <a:r>
              <a:rPr lang="en-US" sz="2400" b="1" dirty="0"/>
              <a:t>Adequate Sleep</a:t>
            </a:r>
          </a:p>
        </p:txBody>
      </p:sp>
      <p:sp>
        <p:nvSpPr>
          <p:cNvPr id="3" name="Text Placeholder 2"/>
          <p:cNvSpPr>
            <a:spLocks noGrp="1"/>
          </p:cNvSpPr>
          <p:nvPr>
            <p:ph type="body" sz="quarter" idx="13"/>
          </p:nvPr>
        </p:nvSpPr>
        <p:spPr>
          <a:xfrm>
            <a:off x="5047290" y="2628900"/>
            <a:ext cx="2152650" cy="1701800"/>
          </a:xfrm>
          <a:solidFill>
            <a:srgbClr val="EFE9D8"/>
          </a:solidFill>
          <a:ln w="76200">
            <a:solidFill>
              <a:srgbClr val="A02CA3"/>
            </a:solidFill>
          </a:ln>
        </p:spPr>
        <p:txBody>
          <a:bodyPr anchor="ctr">
            <a:normAutofit/>
          </a:bodyPr>
          <a:lstStyle/>
          <a:p>
            <a:r>
              <a:rPr lang="en-US" sz="2400" b="1" dirty="0"/>
              <a:t>Exercise</a:t>
            </a:r>
          </a:p>
        </p:txBody>
      </p:sp>
      <p:sp>
        <p:nvSpPr>
          <p:cNvPr id="7" name="Text Placeholder 6"/>
          <p:cNvSpPr>
            <a:spLocks noGrp="1"/>
          </p:cNvSpPr>
          <p:nvPr>
            <p:ph type="body" sz="quarter" idx="17"/>
          </p:nvPr>
        </p:nvSpPr>
        <p:spPr>
          <a:xfrm>
            <a:off x="7801196" y="2628900"/>
            <a:ext cx="2152650" cy="1701800"/>
          </a:xfrm>
          <a:solidFill>
            <a:srgbClr val="EFE9D8"/>
          </a:solidFill>
          <a:ln w="76200">
            <a:solidFill>
              <a:srgbClr val="A02CA3"/>
            </a:solidFill>
          </a:ln>
        </p:spPr>
        <p:txBody>
          <a:bodyPr anchor="ctr">
            <a:normAutofit/>
          </a:bodyPr>
          <a:lstStyle/>
          <a:p>
            <a:endParaRPr lang="en-US" sz="2800" dirty="0"/>
          </a:p>
          <a:p>
            <a:r>
              <a:rPr lang="en-US" sz="2400" b="1" dirty="0"/>
              <a:t>Long-Term Goals with Daily Aims</a:t>
            </a:r>
          </a:p>
          <a:p>
            <a:endParaRPr lang="en-US" sz="2400" b="1" dirty="0"/>
          </a:p>
        </p:txBody>
      </p:sp>
      <p:sp>
        <p:nvSpPr>
          <p:cNvPr id="5" name="Text Placeholder 4"/>
          <p:cNvSpPr>
            <a:spLocks noGrp="1"/>
          </p:cNvSpPr>
          <p:nvPr>
            <p:ph type="body" sz="quarter" idx="15"/>
          </p:nvPr>
        </p:nvSpPr>
        <p:spPr>
          <a:xfrm>
            <a:off x="3646098" y="4692207"/>
            <a:ext cx="2152650" cy="1701800"/>
          </a:xfrm>
          <a:solidFill>
            <a:srgbClr val="EFE9D8"/>
          </a:solidFill>
          <a:ln w="76200">
            <a:solidFill>
              <a:srgbClr val="A02CA3"/>
            </a:solidFill>
          </a:ln>
        </p:spPr>
        <p:txBody>
          <a:bodyPr>
            <a:normAutofit/>
          </a:bodyPr>
          <a:lstStyle/>
          <a:p>
            <a:endParaRPr lang="en-US" sz="2800" b="1" dirty="0"/>
          </a:p>
          <a:p>
            <a:r>
              <a:rPr lang="en-US" sz="2400" b="1" dirty="0"/>
              <a:t>Growth Mindset</a:t>
            </a:r>
          </a:p>
        </p:txBody>
      </p:sp>
      <p:sp>
        <p:nvSpPr>
          <p:cNvPr id="4" name="Text Placeholder 3"/>
          <p:cNvSpPr>
            <a:spLocks noGrp="1"/>
          </p:cNvSpPr>
          <p:nvPr>
            <p:ph type="body" sz="quarter" idx="14"/>
          </p:nvPr>
        </p:nvSpPr>
        <p:spPr>
          <a:xfrm>
            <a:off x="6376528" y="4692207"/>
            <a:ext cx="2259472" cy="1701801"/>
          </a:xfrm>
          <a:solidFill>
            <a:srgbClr val="EFE9D8"/>
          </a:solidFill>
          <a:ln w="76200">
            <a:solidFill>
              <a:srgbClr val="A02CA3"/>
            </a:solidFill>
          </a:ln>
        </p:spPr>
        <p:txBody>
          <a:bodyPr>
            <a:normAutofit/>
          </a:bodyPr>
          <a:lstStyle/>
          <a:p>
            <a:endParaRPr lang="en-US" sz="2800" dirty="0"/>
          </a:p>
          <a:p>
            <a:r>
              <a:rPr lang="en-US" sz="2400" b="1" dirty="0"/>
              <a:t>Prioritize Relationships</a:t>
            </a:r>
          </a:p>
        </p:txBody>
      </p:sp>
      <p:pic>
        <p:nvPicPr>
          <p:cNvPr id="9" name="Picture 8" descr="decorative">
            <a:extLst>
              <a:ext uri="{FF2B5EF4-FFF2-40B4-BE49-F238E27FC236}">
                <a16:creationId xmlns:a16="http://schemas.microsoft.com/office/drawing/2014/main" id="{68D6E40C-3306-4556-B2F7-6CD4076542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8705" y="390834"/>
            <a:ext cx="690861" cy="690861"/>
          </a:xfrm>
          <a:prstGeom prst="rect">
            <a:avLst/>
          </a:prstGeom>
        </p:spPr>
      </p:pic>
    </p:spTree>
    <p:extLst>
      <p:ext uri="{BB962C8B-B14F-4D97-AF65-F5344CB8AC3E}">
        <p14:creationId xmlns:p14="http://schemas.microsoft.com/office/powerpoint/2010/main" val="41685192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52649" y="1288345"/>
            <a:ext cx="7886700" cy="852489"/>
          </a:xfrm>
          <a:solidFill>
            <a:srgbClr val="D4E5F4"/>
          </a:solidFill>
          <a:ln w="38100">
            <a:solidFill>
              <a:schemeClr val="tx1"/>
            </a:solidFill>
          </a:ln>
        </p:spPr>
        <p:txBody>
          <a:bodyPr>
            <a:noAutofit/>
          </a:bodyPr>
          <a:lstStyle/>
          <a:p>
            <a:pPr algn="ctr"/>
            <a:r>
              <a:rPr lang="en-US" sz="2800" dirty="0"/>
              <a:t>Are you using the strategies that help ensure a happy, successful life?</a:t>
            </a:r>
          </a:p>
        </p:txBody>
      </p:sp>
      <p:sp>
        <p:nvSpPr>
          <p:cNvPr id="10" name="Title 1" descr="try it"/>
          <p:cNvSpPr txBox="1">
            <a:spLocks/>
          </p:cNvSpPr>
          <p:nvPr/>
        </p:nvSpPr>
        <p:spPr>
          <a:xfrm>
            <a:off x="1524000" y="13255"/>
            <a:ext cx="9143999" cy="1094323"/>
          </a:xfrm>
          <a:prstGeom prst="rect">
            <a:avLst/>
          </a:prstGeom>
          <a:blipFill dpi="0" rotWithShape="1">
            <a:blip r:embed="rId2">
              <a:alphaModFix amt="79000"/>
            </a:blip>
            <a:srcRect/>
            <a:tile tx="0" ty="0" sx="20000" sy="14000" flip="none" algn="t"/>
          </a:blip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5400" b="1" dirty="0">
                <a:solidFill>
                  <a:prstClr val="black"/>
                </a:solidFill>
                <a:cs typeface="Arial" panose="020B0604020202020204" pitchFamily="34" charset="0"/>
              </a:rPr>
              <a:t>TRY IT</a:t>
            </a:r>
          </a:p>
        </p:txBody>
      </p:sp>
      <p:sp>
        <p:nvSpPr>
          <p:cNvPr id="6" name="Text Placeholder 5"/>
          <p:cNvSpPr>
            <a:spLocks noGrp="1"/>
          </p:cNvSpPr>
          <p:nvPr>
            <p:ph type="body" sz="quarter" idx="16"/>
          </p:nvPr>
        </p:nvSpPr>
        <p:spPr>
          <a:xfrm>
            <a:off x="2955924" y="2365887"/>
            <a:ext cx="6280150" cy="1244600"/>
          </a:xfrm>
          <a:solidFill>
            <a:srgbClr val="E7D9B1"/>
          </a:solidFill>
          <a:ln w="76200">
            <a:solidFill>
              <a:srgbClr val="D1EAF7"/>
            </a:solidFill>
          </a:ln>
        </p:spPr>
        <p:txBody>
          <a:bodyPr anchor="ctr">
            <a:normAutofit/>
          </a:bodyPr>
          <a:lstStyle/>
          <a:p>
            <a:r>
              <a:rPr lang="en-US" sz="2600" dirty="0">
                <a:latin typeface="Arial" panose="020B0604020202020204" pitchFamily="34" charset="0"/>
                <a:cs typeface="Arial" panose="020B0604020202020204" pitchFamily="34" charset="0"/>
              </a:rPr>
              <a:t>How many hours a night do you sleep?</a:t>
            </a:r>
          </a:p>
        </p:txBody>
      </p:sp>
      <p:sp>
        <p:nvSpPr>
          <p:cNvPr id="7" name="Text Placeholder 6"/>
          <p:cNvSpPr>
            <a:spLocks noGrp="1"/>
          </p:cNvSpPr>
          <p:nvPr>
            <p:ph type="body" sz="quarter" idx="17"/>
          </p:nvPr>
        </p:nvSpPr>
        <p:spPr>
          <a:xfrm>
            <a:off x="2955924" y="3804509"/>
            <a:ext cx="6280150" cy="1244600"/>
          </a:xfrm>
          <a:solidFill>
            <a:srgbClr val="E7D9B1"/>
          </a:solidFill>
          <a:ln w="76200">
            <a:solidFill>
              <a:srgbClr val="D1EAF7"/>
            </a:solidFill>
          </a:ln>
        </p:spPr>
        <p:txBody>
          <a:bodyPr anchor="ctr">
            <a:normAutofit/>
          </a:bodyPr>
          <a:lstStyle/>
          <a:p>
            <a:r>
              <a:rPr lang="en-US" sz="2600" dirty="0">
                <a:latin typeface="Arial" panose="020B0604020202020204" pitchFamily="34" charset="0"/>
                <a:cs typeface="Arial" panose="020B0604020202020204" pitchFamily="34" charset="0"/>
              </a:rPr>
              <a:t>How often do you exercise?</a:t>
            </a:r>
          </a:p>
        </p:txBody>
      </p:sp>
      <p:sp>
        <p:nvSpPr>
          <p:cNvPr id="8" name="Text Placeholder 7"/>
          <p:cNvSpPr>
            <a:spLocks noGrp="1"/>
          </p:cNvSpPr>
          <p:nvPr>
            <p:ph type="body" sz="quarter" idx="18"/>
          </p:nvPr>
        </p:nvSpPr>
        <p:spPr>
          <a:xfrm>
            <a:off x="2955924" y="5243131"/>
            <a:ext cx="6280150" cy="1244600"/>
          </a:xfrm>
          <a:solidFill>
            <a:srgbClr val="E7D9B1"/>
          </a:solidFill>
          <a:ln w="76200">
            <a:solidFill>
              <a:srgbClr val="D1EAF7"/>
            </a:solidFill>
          </a:ln>
        </p:spPr>
        <p:txBody>
          <a:bodyPr anchor="ctr">
            <a:normAutofit/>
          </a:bodyPr>
          <a:lstStyle/>
          <a:p>
            <a:r>
              <a:rPr lang="en-US" sz="2600" dirty="0">
                <a:latin typeface="Arial" panose="020B0604020202020204" pitchFamily="34" charset="0"/>
                <a:cs typeface="Arial" panose="020B0604020202020204" pitchFamily="34" charset="0"/>
              </a:rPr>
              <a:t>How often do you hang out with friends?</a:t>
            </a:r>
          </a:p>
        </p:txBody>
      </p:sp>
    </p:spTree>
    <p:extLst>
      <p:ext uri="{BB962C8B-B14F-4D97-AF65-F5344CB8AC3E}">
        <p14:creationId xmlns:p14="http://schemas.microsoft.com/office/powerpoint/2010/main" val="431661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6"/>
            <a:ext cx="8101584" cy="1325880"/>
          </a:xfrm>
          <a:solidFill>
            <a:srgbClr val="A02CA3"/>
          </a:solidFill>
        </p:spPr>
        <p:txBody>
          <a:bodyPr>
            <a:normAutofit/>
          </a:bodyPr>
          <a:lstStyle/>
          <a:p>
            <a:pPr algn="ctr">
              <a:lnSpc>
                <a:spcPct val="100000"/>
              </a:lnSpc>
            </a:pPr>
            <a:r>
              <a:rPr lang="en-US" sz="2800" b="1" dirty="0">
                <a:solidFill>
                  <a:schemeClr val="bg1"/>
                </a:solidFill>
                <a:latin typeface="Arial" panose="020B0604020202020204" pitchFamily="34" charset="0"/>
                <a:cs typeface="Arial" panose="020B0604020202020204" pitchFamily="34" charset="0"/>
              </a:rPr>
              <a:t>How can the testing effect and active processing help on the AP</a:t>
            </a:r>
            <a:r>
              <a:rPr lang="en-US" sz="2800" b="1" baseline="30000" dirty="0">
                <a:solidFill>
                  <a:schemeClr val="bg1"/>
                </a:solidFill>
                <a:latin typeface="Arial" panose="020B0604020202020204" pitchFamily="34" charset="0"/>
                <a:cs typeface="Arial" panose="020B0604020202020204" pitchFamily="34" charset="0"/>
              </a:rPr>
              <a:t>® </a:t>
            </a:r>
            <a:r>
              <a:rPr lang="en-US" sz="2800" b="1" dirty="0">
                <a:solidFill>
                  <a:schemeClr val="bg1"/>
                </a:solidFill>
                <a:latin typeface="Arial" panose="020B0604020202020204" pitchFamily="34" charset="0"/>
                <a:cs typeface="Arial" panose="020B0604020202020204" pitchFamily="34" charset="0"/>
              </a:rPr>
              <a:t>Exam?</a:t>
            </a:r>
            <a:endParaRPr lang="en-US" sz="2800" b="1" dirty="0">
              <a:solidFill>
                <a:schemeClr val="bg1"/>
              </a:solidFill>
            </a:endParaRPr>
          </a:p>
        </p:txBody>
      </p:sp>
      <p:sp>
        <p:nvSpPr>
          <p:cNvPr id="20" name="Text Placeholder 2">
            <a:extLst>
              <a:ext uri="{FF2B5EF4-FFF2-40B4-BE49-F238E27FC236}">
                <a16:creationId xmlns:a16="http://schemas.microsoft.com/office/drawing/2014/main" id="{5DFEF2D2-B3A4-4501-B8A4-87312A166C19}"/>
              </a:ext>
            </a:extLst>
          </p:cNvPr>
          <p:cNvSpPr txBox="1">
            <a:spLocks/>
          </p:cNvSpPr>
          <p:nvPr/>
        </p:nvSpPr>
        <p:spPr>
          <a:xfrm>
            <a:off x="2152650" y="1894731"/>
            <a:ext cx="3868340" cy="823912"/>
          </a:xfrm>
          <a:prstGeom prst="rect">
            <a:avLst/>
          </a:prstGeom>
          <a:solidFill>
            <a:srgbClr val="A02CA3"/>
          </a:solidFill>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2600" b="1" dirty="0">
                <a:solidFill>
                  <a:prstClr val="white"/>
                </a:solidFill>
                <a:cs typeface="Arial" panose="020B0604020202020204" pitchFamily="34" charset="0"/>
              </a:rPr>
              <a:t>Testing Effect</a:t>
            </a:r>
          </a:p>
        </p:txBody>
      </p:sp>
      <p:sp>
        <p:nvSpPr>
          <p:cNvPr id="22" name="Content Placeholder 3">
            <a:extLst>
              <a:ext uri="{FF2B5EF4-FFF2-40B4-BE49-F238E27FC236}">
                <a16:creationId xmlns:a16="http://schemas.microsoft.com/office/drawing/2014/main" id="{A435E005-E7E0-4227-B536-AE18C1874263}"/>
              </a:ext>
            </a:extLst>
          </p:cNvPr>
          <p:cNvSpPr txBox="1">
            <a:spLocks/>
          </p:cNvSpPr>
          <p:nvPr/>
        </p:nvSpPr>
        <p:spPr>
          <a:xfrm>
            <a:off x="2152650" y="2941413"/>
            <a:ext cx="3868340" cy="3221664"/>
          </a:xfrm>
          <a:prstGeom prst="rect">
            <a:avLst/>
          </a:prstGeom>
          <a:solidFill>
            <a:srgbClr val="E7D9B1"/>
          </a:solidFill>
          <a:ln w="38100">
            <a:solidFill>
              <a:srgbClr val="A02CA3"/>
            </a:solidFill>
          </a:ln>
        </p:spPr>
        <p:txBody>
          <a:bodyPr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r>
              <a:rPr lang="en-US" sz="2400" dirty="0">
                <a:solidFill>
                  <a:prstClr val="black"/>
                </a:solidFill>
                <a:cs typeface="Arial" panose="020B0604020202020204" pitchFamily="34" charset="0"/>
              </a:rPr>
              <a:t>Enhanced memory occurs as a result of retrieving, rather than rereading material. </a:t>
            </a:r>
          </a:p>
          <a:p>
            <a:pPr marL="0" indent="0" algn="ctr">
              <a:lnSpc>
                <a:spcPct val="100000"/>
              </a:lnSpc>
              <a:spcBef>
                <a:spcPts val="0"/>
              </a:spcBef>
              <a:buNone/>
            </a:pPr>
            <a:endParaRPr lang="en-US" sz="2400" dirty="0">
              <a:solidFill>
                <a:prstClr val="black"/>
              </a:solidFill>
              <a:cs typeface="Arial" panose="020B0604020202020204" pitchFamily="34" charset="0"/>
            </a:endParaRPr>
          </a:p>
          <a:p>
            <a:pPr algn="ctr">
              <a:lnSpc>
                <a:spcPct val="100000"/>
              </a:lnSpc>
              <a:spcBef>
                <a:spcPts val="0"/>
              </a:spcBef>
              <a:buFont typeface="Wingdings" panose="05000000000000000000" pitchFamily="2" charset="2"/>
              <a:buChar char="§"/>
            </a:pPr>
            <a:r>
              <a:rPr lang="en-US" sz="2400" dirty="0">
                <a:solidFill>
                  <a:prstClr val="black"/>
                </a:solidFill>
                <a:cs typeface="Arial" panose="020B0604020202020204" pitchFamily="34" charset="0"/>
              </a:rPr>
              <a:t>Test yourself</a:t>
            </a:r>
          </a:p>
          <a:p>
            <a:pPr algn="ctr">
              <a:lnSpc>
                <a:spcPct val="100000"/>
              </a:lnSpc>
              <a:spcBef>
                <a:spcPts val="0"/>
              </a:spcBef>
              <a:buFont typeface="Wingdings" panose="05000000000000000000" pitchFamily="2" charset="2"/>
              <a:buChar char="§"/>
            </a:pPr>
            <a:r>
              <a:rPr lang="en-US" sz="2400" dirty="0">
                <a:solidFill>
                  <a:prstClr val="black"/>
                </a:solidFill>
                <a:cs typeface="Arial" panose="020B0604020202020204" pitchFamily="34" charset="0"/>
              </a:rPr>
              <a:t>Ask someone to quiz you</a:t>
            </a:r>
          </a:p>
        </p:txBody>
      </p:sp>
      <p:sp>
        <p:nvSpPr>
          <p:cNvPr id="21" name="Text Placeholder 2">
            <a:extLst>
              <a:ext uri="{FF2B5EF4-FFF2-40B4-BE49-F238E27FC236}">
                <a16:creationId xmlns:a16="http://schemas.microsoft.com/office/drawing/2014/main" id="{DDDEDC6E-CC8B-4606-9A38-DB89D28C4F3F}"/>
              </a:ext>
            </a:extLst>
          </p:cNvPr>
          <p:cNvSpPr txBox="1">
            <a:spLocks/>
          </p:cNvSpPr>
          <p:nvPr/>
        </p:nvSpPr>
        <p:spPr>
          <a:xfrm>
            <a:off x="6345422" y="1894731"/>
            <a:ext cx="3868340" cy="823912"/>
          </a:xfrm>
          <a:prstGeom prst="rect">
            <a:avLst/>
          </a:prstGeom>
          <a:solidFill>
            <a:srgbClr val="A02CA3"/>
          </a:solidFill>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2600" b="1" dirty="0">
                <a:solidFill>
                  <a:prstClr val="white"/>
                </a:solidFill>
                <a:cs typeface="Arial" panose="020B0604020202020204" pitchFamily="34" charset="0"/>
              </a:rPr>
              <a:t>Active Processing</a:t>
            </a:r>
          </a:p>
        </p:txBody>
      </p:sp>
      <p:sp>
        <p:nvSpPr>
          <p:cNvPr id="24" name="Content Placeholder 3">
            <a:extLst>
              <a:ext uri="{FF2B5EF4-FFF2-40B4-BE49-F238E27FC236}">
                <a16:creationId xmlns:a16="http://schemas.microsoft.com/office/drawing/2014/main" id="{9FD0DB94-08FA-47A8-89F2-90502D5CB7DE}"/>
              </a:ext>
            </a:extLst>
          </p:cNvPr>
          <p:cNvSpPr txBox="1">
            <a:spLocks/>
          </p:cNvSpPr>
          <p:nvPr/>
        </p:nvSpPr>
        <p:spPr>
          <a:xfrm>
            <a:off x="6345422" y="2941413"/>
            <a:ext cx="3868340" cy="3221664"/>
          </a:xfrm>
          <a:prstGeom prst="rect">
            <a:avLst/>
          </a:prstGeom>
          <a:solidFill>
            <a:srgbClr val="E7D9B1"/>
          </a:solidFill>
          <a:ln w="38100">
            <a:solidFill>
              <a:srgbClr val="A02CA3"/>
            </a:solidFill>
          </a:ln>
        </p:spPr>
        <p:txBody>
          <a:bodyPr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r>
              <a:rPr lang="en-US" sz="2400" dirty="0">
                <a:solidFill>
                  <a:prstClr val="black"/>
                </a:solidFill>
                <a:cs typeface="Arial" panose="020B0604020202020204" pitchFamily="34" charset="0"/>
              </a:rPr>
              <a:t>Enhanced memory occurs with intentional engagement with material.</a:t>
            </a:r>
          </a:p>
          <a:p>
            <a:pPr marL="0" indent="0" algn="ctr">
              <a:lnSpc>
                <a:spcPct val="100000"/>
              </a:lnSpc>
              <a:spcBef>
                <a:spcPts val="0"/>
              </a:spcBef>
              <a:buNone/>
            </a:pPr>
            <a:endParaRPr lang="en-US" sz="2400" dirty="0">
              <a:solidFill>
                <a:prstClr val="black"/>
              </a:solidFill>
              <a:cs typeface="Arial" panose="020B0604020202020204" pitchFamily="34" charset="0"/>
            </a:endParaRPr>
          </a:p>
          <a:p>
            <a:pPr algn="ctr">
              <a:lnSpc>
                <a:spcPct val="100000"/>
              </a:lnSpc>
              <a:spcBef>
                <a:spcPts val="0"/>
              </a:spcBef>
              <a:buFont typeface="Wingdings" panose="05000000000000000000" pitchFamily="2" charset="2"/>
              <a:buChar char="§"/>
            </a:pPr>
            <a:r>
              <a:rPr lang="en-US" sz="2400" dirty="0">
                <a:solidFill>
                  <a:prstClr val="black"/>
                </a:solidFill>
                <a:cs typeface="Arial" panose="020B0604020202020204" pitchFamily="34" charset="0"/>
              </a:rPr>
              <a:t>Put material in your </a:t>
            </a:r>
          </a:p>
          <a:p>
            <a:pPr marL="0" indent="0" algn="ctr">
              <a:lnSpc>
                <a:spcPct val="100000"/>
              </a:lnSpc>
              <a:spcBef>
                <a:spcPts val="0"/>
              </a:spcBef>
              <a:buNone/>
            </a:pPr>
            <a:r>
              <a:rPr lang="en-US" sz="2400" dirty="0">
                <a:solidFill>
                  <a:prstClr val="black"/>
                </a:solidFill>
                <a:cs typeface="Arial" panose="020B0604020202020204" pitchFamily="34" charset="0"/>
              </a:rPr>
              <a:t>own words</a:t>
            </a:r>
          </a:p>
          <a:p>
            <a:pPr algn="ctr">
              <a:lnSpc>
                <a:spcPct val="100000"/>
              </a:lnSpc>
              <a:spcBef>
                <a:spcPts val="0"/>
              </a:spcBef>
              <a:buFont typeface="Wingdings" panose="05000000000000000000" pitchFamily="2" charset="2"/>
              <a:buChar char="§"/>
            </a:pPr>
            <a:r>
              <a:rPr lang="en-US" sz="2400" dirty="0">
                <a:solidFill>
                  <a:prstClr val="black"/>
                </a:solidFill>
                <a:cs typeface="Arial" panose="020B0604020202020204" pitchFamily="34" charset="0"/>
              </a:rPr>
              <a:t>Use a mnemonic device</a:t>
            </a:r>
          </a:p>
        </p:txBody>
      </p:sp>
      <p:pic>
        <p:nvPicPr>
          <p:cNvPr id="9" name="Picture 8" descr="decorative">
            <a:extLst>
              <a:ext uri="{FF2B5EF4-FFF2-40B4-BE49-F238E27FC236}">
                <a16:creationId xmlns:a16="http://schemas.microsoft.com/office/drawing/2014/main" id="{68D6E40C-3306-4556-B2F7-6CD4076542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9947" y="392423"/>
            <a:ext cx="690861" cy="690861"/>
          </a:xfrm>
          <a:prstGeom prst="rect">
            <a:avLst/>
          </a:prstGeom>
        </p:spPr>
      </p:pic>
    </p:spTree>
    <p:extLst>
      <p:ext uri="{BB962C8B-B14F-4D97-AF65-F5344CB8AC3E}">
        <p14:creationId xmlns:p14="http://schemas.microsoft.com/office/powerpoint/2010/main" val="5366376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4818" y="366306"/>
            <a:ext cx="8101584" cy="1325880"/>
          </a:xfrm>
          <a:solidFill>
            <a:srgbClr val="A02CA3"/>
          </a:solidFill>
        </p:spPr>
        <p:txBody>
          <a:bodyPr>
            <a:normAutofit/>
          </a:bodyPr>
          <a:lstStyle/>
          <a:p>
            <a:pPr algn="ctr">
              <a:lnSpc>
                <a:spcPct val="100000"/>
              </a:lnSpc>
            </a:pPr>
            <a:r>
              <a:rPr lang="en-US" sz="3600" b="1" dirty="0">
                <a:solidFill>
                  <a:schemeClr val="bg1"/>
                </a:solidFill>
                <a:latin typeface="Arial" panose="020B0604020202020204" pitchFamily="34" charset="0"/>
                <a:cs typeface="Arial" panose="020B0604020202020204" pitchFamily="34" charset="0"/>
              </a:rPr>
              <a:t>     </a:t>
            </a:r>
            <a:r>
              <a:rPr lang="en-US" sz="2800" b="1" dirty="0">
                <a:solidFill>
                  <a:schemeClr val="bg1"/>
                </a:solidFill>
                <a:latin typeface="Arial" panose="020B0604020202020204" pitchFamily="34" charset="0"/>
                <a:cs typeface="Arial" panose="020B0604020202020204" pitchFamily="34" charset="0"/>
              </a:rPr>
              <a:t>How do I use the SQ3R method?</a:t>
            </a:r>
            <a:endParaRPr lang="en-US" sz="2800" b="1" dirty="0">
              <a:solidFill>
                <a:schemeClr val="bg1"/>
              </a:solidFill>
            </a:endParaRPr>
          </a:p>
        </p:txBody>
      </p:sp>
      <p:sp>
        <p:nvSpPr>
          <p:cNvPr id="12" name="Text Placeholder 5">
            <a:extLst>
              <a:ext uri="{FF2B5EF4-FFF2-40B4-BE49-F238E27FC236}">
                <a16:creationId xmlns:a16="http://schemas.microsoft.com/office/drawing/2014/main" id="{D064D696-217C-4864-A6E2-7446D2CD0B71}"/>
              </a:ext>
            </a:extLst>
          </p:cNvPr>
          <p:cNvSpPr txBox="1">
            <a:spLocks/>
          </p:cNvSpPr>
          <p:nvPr/>
        </p:nvSpPr>
        <p:spPr>
          <a:xfrm>
            <a:off x="2163734" y="1822865"/>
            <a:ext cx="8079416" cy="1819039"/>
          </a:xfrm>
          <a:prstGeom prst="rect">
            <a:avLst/>
          </a:prstGeom>
          <a:solidFill>
            <a:srgbClr val="E7D9B1"/>
          </a:solidFill>
          <a:ln w="38100">
            <a:solidFill>
              <a:srgbClr val="A02CA3"/>
            </a:solidFill>
          </a:ln>
        </p:spPr>
        <p:txBody>
          <a:bodyPr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r>
              <a:rPr lang="en-US" sz="2600" b="1" dirty="0">
                <a:solidFill>
                  <a:prstClr val="black"/>
                </a:solidFill>
                <a:cs typeface="Arial" panose="020B0604020202020204" pitchFamily="34" charset="0"/>
              </a:rPr>
              <a:t>Survey</a:t>
            </a:r>
          </a:p>
          <a:p>
            <a:pPr marL="0" indent="0" algn="ctr">
              <a:lnSpc>
                <a:spcPct val="100000"/>
              </a:lnSpc>
              <a:spcBef>
                <a:spcPts val="0"/>
              </a:spcBef>
              <a:buNone/>
            </a:pPr>
            <a:endParaRPr lang="en-US" sz="3200" b="1" dirty="0">
              <a:solidFill>
                <a:prstClr val="black"/>
              </a:solidFill>
              <a:cs typeface="Arial" panose="020B0604020202020204" pitchFamily="34" charset="0"/>
            </a:endParaRPr>
          </a:p>
          <a:p>
            <a:pPr marL="0" indent="0" algn="ctr">
              <a:lnSpc>
                <a:spcPct val="100000"/>
              </a:lnSpc>
              <a:spcBef>
                <a:spcPts val="0"/>
              </a:spcBef>
              <a:buNone/>
            </a:pPr>
            <a:r>
              <a:rPr lang="en-US" sz="2600" dirty="0">
                <a:solidFill>
                  <a:prstClr val="black"/>
                </a:solidFill>
                <a:cs typeface="Arial" panose="020B0604020202020204" pitchFamily="34" charset="0"/>
              </a:rPr>
              <a:t>Scan the headings and </a:t>
            </a:r>
          </a:p>
          <a:p>
            <a:pPr marL="0" indent="0" algn="ctr">
              <a:lnSpc>
                <a:spcPct val="100000"/>
              </a:lnSpc>
              <a:spcBef>
                <a:spcPts val="0"/>
              </a:spcBef>
              <a:buNone/>
            </a:pPr>
            <a:r>
              <a:rPr lang="en-US" sz="2600" dirty="0">
                <a:solidFill>
                  <a:prstClr val="black"/>
                </a:solidFill>
                <a:cs typeface="Arial" panose="020B0604020202020204" pitchFamily="34" charset="0"/>
              </a:rPr>
              <a:t>note the module organization.</a:t>
            </a:r>
          </a:p>
        </p:txBody>
      </p:sp>
      <p:sp>
        <p:nvSpPr>
          <p:cNvPr id="10" name="Text Placeholder 5">
            <a:extLst>
              <a:ext uri="{FF2B5EF4-FFF2-40B4-BE49-F238E27FC236}">
                <a16:creationId xmlns:a16="http://schemas.microsoft.com/office/drawing/2014/main" id="{8016AE4F-FE3D-4534-AEFB-EA42ADC4D4E3}"/>
              </a:ext>
            </a:extLst>
          </p:cNvPr>
          <p:cNvSpPr txBox="1">
            <a:spLocks/>
          </p:cNvSpPr>
          <p:nvPr/>
        </p:nvSpPr>
        <p:spPr>
          <a:xfrm>
            <a:off x="2174818" y="3903260"/>
            <a:ext cx="8079416" cy="2385042"/>
          </a:xfrm>
          <a:prstGeom prst="rect">
            <a:avLst/>
          </a:prstGeom>
          <a:solidFill>
            <a:srgbClr val="E7D9B1"/>
          </a:solidFill>
          <a:ln w="38100">
            <a:solidFill>
              <a:srgbClr val="A02CA3"/>
            </a:solidFill>
          </a:ln>
        </p:spPr>
        <p:txBody>
          <a:bodyPr anchor="ctr">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r>
              <a:rPr lang="en-US" sz="2600" b="1" dirty="0">
                <a:solidFill>
                  <a:prstClr val="black"/>
                </a:solidFill>
                <a:cs typeface="Arial" panose="020B0604020202020204" pitchFamily="34" charset="0"/>
              </a:rPr>
              <a:t>Question</a:t>
            </a:r>
          </a:p>
          <a:p>
            <a:pPr marL="0" indent="0" algn="ctr">
              <a:lnSpc>
                <a:spcPct val="100000"/>
              </a:lnSpc>
              <a:spcBef>
                <a:spcPts val="0"/>
              </a:spcBef>
              <a:buNone/>
            </a:pPr>
            <a:endParaRPr lang="en-US" sz="3200" b="1" dirty="0">
              <a:solidFill>
                <a:prstClr val="black"/>
              </a:solidFill>
              <a:cs typeface="Arial" panose="020B0604020202020204" pitchFamily="34" charset="0"/>
            </a:endParaRPr>
          </a:p>
          <a:p>
            <a:pPr marL="0" indent="0" algn="ctr">
              <a:lnSpc>
                <a:spcPct val="100000"/>
              </a:lnSpc>
              <a:spcBef>
                <a:spcPts val="0"/>
              </a:spcBef>
              <a:buNone/>
            </a:pPr>
            <a:r>
              <a:rPr lang="en-US" sz="2600" dirty="0">
                <a:solidFill>
                  <a:prstClr val="black"/>
                </a:solidFill>
                <a:cs typeface="Arial" panose="020B0604020202020204" pitchFamily="34" charset="0"/>
              </a:rPr>
              <a:t>Attempt to answer the questions posed </a:t>
            </a:r>
          </a:p>
          <a:p>
            <a:pPr marL="0" indent="0" algn="ctr">
              <a:lnSpc>
                <a:spcPct val="100000"/>
              </a:lnSpc>
              <a:spcBef>
                <a:spcPts val="0"/>
              </a:spcBef>
              <a:buNone/>
            </a:pPr>
            <a:r>
              <a:rPr lang="en-US" sz="2600" dirty="0">
                <a:solidFill>
                  <a:prstClr val="black"/>
                </a:solidFill>
                <a:cs typeface="Arial" panose="020B0604020202020204" pitchFamily="34" charset="0"/>
              </a:rPr>
              <a:t>by learning targets and headings.  </a:t>
            </a:r>
          </a:p>
          <a:p>
            <a:pPr marL="0" indent="0" algn="ctr">
              <a:lnSpc>
                <a:spcPct val="100000"/>
              </a:lnSpc>
              <a:spcBef>
                <a:spcPts val="0"/>
              </a:spcBef>
              <a:buNone/>
            </a:pPr>
            <a:r>
              <a:rPr lang="en-US" sz="2600" dirty="0">
                <a:solidFill>
                  <a:prstClr val="black"/>
                </a:solidFill>
                <a:cs typeface="Arial" panose="020B0604020202020204" pitchFamily="34" charset="0"/>
              </a:rPr>
              <a:t>Find out what you do and do not know </a:t>
            </a:r>
          </a:p>
          <a:p>
            <a:pPr marL="0" indent="0" algn="ctr">
              <a:lnSpc>
                <a:spcPct val="100000"/>
              </a:lnSpc>
              <a:spcBef>
                <a:spcPts val="0"/>
              </a:spcBef>
              <a:buNone/>
            </a:pPr>
            <a:r>
              <a:rPr lang="en-US" sz="2600" dirty="0">
                <a:solidFill>
                  <a:prstClr val="black"/>
                </a:solidFill>
                <a:cs typeface="Arial" panose="020B0604020202020204" pitchFamily="34" charset="0"/>
              </a:rPr>
              <a:t>before you read.</a:t>
            </a:r>
          </a:p>
        </p:txBody>
      </p:sp>
      <p:pic>
        <p:nvPicPr>
          <p:cNvPr id="9" name="Picture 8" descr="decorative">
            <a:extLst>
              <a:ext uri="{FF2B5EF4-FFF2-40B4-BE49-F238E27FC236}">
                <a16:creationId xmlns:a16="http://schemas.microsoft.com/office/drawing/2014/main" id="{68D6E40C-3306-4556-B2F7-6CD4076542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5089" y="392165"/>
            <a:ext cx="690861" cy="690861"/>
          </a:xfrm>
          <a:prstGeom prst="rect">
            <a:avLst/>
          </a:prstGeom>
        </p:spPr>
      </p:pic>
    </p:spTree>
    <p:extLst>
      <p:ext uri="{BB962C8B-B14F-4D97-AF65-F5344CB8AC3E}">
        <p14:creationId xmlns:p14="http://schemas.microsoft.com/office/powerpoint/2010/main" val="47054417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5595" y="269590"/>
            <a:ext cx="8101584" cy="1325880"/>
          </a:xfrm>
          <a:solidFill>
            <a:srgbClr val="A02CA3"/>
          </a:solidFill>
        </p:spPr>
        <p:txBody>
          <a:bodyPr>
            <a:normAutofit/>
          </a:bodyPr>
          <a:lstStyle/>
          <a:p>
            <a:pPr algn="ctr">
              <a:lnSpc>
                <a:spcPct val="100000"/>
              </a:lnSpc>
            </a:pPr>
            <a:r>
              <a:rPr lang="en-US" sz="2800" b="1" dirty="0">
                <a:solidFill>
                  <a:schemeClr val="bg1"/>
                </a:solidFill>
                <a:latin typeface="Arial" panose="020B0604020202020204" pitchFamily="34" charset="0"/>
                <a:cs typeface="Arial" panose="020B0604020202020204" pitchFamily="34" charset="0"/>
              </a:rPr>
              <a:t>What are the next steps in the </a:t>
            </a:r>
            <a:br>
              <a:rPr lang="en-US" sz="2800" b="1" dirty="0">
                <a:solidFill>
                  <a:schemeClr val="bg1"/>
                </a:solidFill>
                <a:latin typeface="Arial" panose="020B0604020202020204" pitchFamily="34" charset="0"/>
                <a:cs typeface="Arial" panose="020B0604020202020204" pitchFamily="34" charset="0"/>
              </a:rPr>
            </a:br>
            <a:r>
              <a:rPr lang="en-US" sz="2800" b="1" dirty="0">
                <a:solidFill>
                  <a:schemeClr val="bg1"/>
                </a:solidFill>
                <a:latin typeface="Arial" panose="020B0604020202020204" pitchFamily="34" charset="0"/>
                <a:cs typeface="Arial" panose="020B0604020202020204" pitchFamily="34" charset="0"/>
              </a:rPr>
              <a:t>SQ3R method?</a:t>
            </a:r>
            <a:r>
              <a:rPr lang="en-US" sz="3200" b="1" dirty="0">
                <a:solidFill>
                  <a:schemeClr val="bg1"/>
                </a:solidFill>
                <a:latin typeface="Arial" panose="020B0604020202020204" pitchFamily="34" charset="0"/>
                <a:cs typeface="Arial" panose="020B0604020202020204" pitchFamily="34" charset="0"/>
              </a:rPr>
              <a:t>     </a:t>
            </a:r>
            <a:endParaRPr lang="en-US" sz="3200" b="1" dirty="0">
              <a:solidFill>
                <a:schemeClr val="bg1"/>
              </a:solidFill>
            </a:endParaRPr>
          </a:p>
        </p:txBody>
      </p:sp>
      <p:sp>
        <p:nvSpPr>
          <p:cNvPr id="13" name="Text Placeholder 5">
            <a:extLst>
              <a:ext uri="{FF2B5EF4-FFF2-40B4-BE49-F238E27FC236}">
                <a16:creationId xmlns:a16="http://schemas.microsoft.com/office/drawing/2014/main" id="{EDF76375-943D-493A-8F11-DCFF6B48705A}"/>
              </a:ext>
            </a:extLst>
          </p:cNvPr>
          <p:cNvSpPr txBox="1">
            <a:spLocks/>
          </p:cNvSpPr>
          <p:nvPr/>
        </p:nvSpPr>
        <p:spPr>
          <a:xfrm>
            <a:off x="2205595" y="1869743"/>
            <a:ext cx="8079416" cy="2283025"/>
          </a:xfrm>
          <a:prstGeom prst="rect">
            <a:avLst/>
          </a:prstGeom>
          <a:solidFill>
            <a:srgbClr val="E7D9B1"/>
          </a:solidFill>
          <a:ln w="38100">
            <a:solidFill>
              <a:srgbClr val="A02CA3"/>
            </a:solidFill>
          </a:ln>
        </p:spPr>
        <p:txBody>
          <a:bodyPr anchor="ctr">
            <a:normAutofit fontScale="6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spcBef>
                <a:spcPts val="0"/>
              </a:spcBef>
              <a:buNone/>
            </a:pPr>
            <a:r>
              <a:rPr lang="en-US" sz="4200" b="1" dirty="0">
                <a:solidFill>
                  <a:prstClr val="black"/>
                </a:solidFill>
                <a:cs typeface="Arial" panose="020B0604020202020204" pitchFamily="34" charset="0"/>
              </a:rPr>
              <a:t>Read</a:t>
            </a:r>
          </a:p>
          <a:p>
            <a:pPr marL="0" indent="0" algn="ctr">
              <a:lnSpc>
                <a:spcPct val="120000"/>
              </a:lnSpc>
              <a:spcBef>
                <a:spcPts val="0"/>
              </a:spcBef>
              <a:buNone/>
            </a:pPr>
            <a:endParaRPr lang="en-US" sz="4200" dirty="0">
              <a:solidFill>
                <a:prstClr val="black"/>
              </a:solidFill>
              <a:cs typeface="Arial" panose="020B0604020202020204" pitchFamily="34" charset="0"/>
            </a:endParaRPr>
          </a:p>
          <a:p>
            <a:pPr marL="0" indent="0" algn="ctr">
              <a:lnSpc>
                <a:spcPct val="120000"/>
              </a:lnSpc>
              <a:spcBef>
                <a:spcPts val="0"/>
              </a:spcBef>
              <a:buNone/>
            </a:pPr>
            <a:r>
              <a:rPr lang="en-US" sz="4200" dirty="0">
                <a:solidFill>
                  <a:prstClr val="black"/>
                </a:solidFill>
                <a:cs typeface="Arial" panose="020B0604020202020204" pitchFamily="34" charset="0"/>
              </a:rPr>
              <a:t>Actively read searching for answers to questions </a:t>
            </a:r>
          </a:p>
          <a:p>
            <a:pPr algn="ctr">
              <a:lnSpc>
                <a:spcPct val="120000"/>
              </a:lnSpc>
              <a:spcBef>
                <a:spcPts val="0"/>
              </a:spcBef>
              <a:buFont typeface="Wingdings" panose="05000000000000000000" pitchFamily="2" charset="2"/>
              <a:buChar char="§"/>
            </a:pPr>
            <a:r>
              <a:rPr lang="en-US" sz="4200" dirty="0">
                <a:solidFill>
                  <a:prstClr val="black"/>
                </a:solidFill>
                <a:cs typeface="Arial" panose="020B0604020202020204" pitchFamily="34" charset="0"/>
              </a:rPr>
              <a:t>ask more questions</a:t>
            </a:r>
          </a:p>
          <a:p>
            <a:pPr algn="ctr">
              <a:lnSpc>
                <a:spcPct val="120000"/>
              </a:lnSpc>
              <a:spcBef>
                <a:spcPts val="0"/>
              </a:spcBef>
              <a:buFont typeface="Wingdings" panose="05000000000000000000" pitchFamily="2" charset="2"/>
              <a:buChar char="§"/>
            </a:pPr>
            <a:r>
              <a:rPr lang="en-US" sz="4200" dirty="0">
                <a:solidFill>
                  <a:prstClr val="black"/>
                </a:solidFill>
                <a:cs typeface="Arial" panose="020B0604020202020204" pitchFamily="34" charset="0"/>
              </a:rPr>
              <a:t>take notes</a:t>
            </a:r>
          </a:p>
          <a:p>
            <a:pPr marL="0" indent="0">
              <a:lnSpc>
                <a:spcPct val="120000"/>
              </a:lnSpc>
              <a:spcBef>
                <a:spcPts val="0"/>
              </a:spcBef>
              <a:buNone/>
            </a:pPr>
            <a:endParaRPr lang="en-US" sz="2400" dirty="0">
              <a:solidFill>
                <a:prstClr val="black"/>
              </a:solidFill>
              <a:cs typeface="Arial" panose="020B0604020202020204" pitchFamily="34" charset="0"/>
            </a:endParaRPr>
          </a:p>
        </p:txBody>
      </p:sp>
      <p:sp>
        <p:nvSpPr>
          <p:cNvPr id="7" name="Text Placeholder 5">
            <a:extLst>
              <a:ext uri="{FF2B5EF4-FFF2-40B4-BE49-F238E27FC236}">
                <a16:creationId xmlns:a16="http://schemas.microsoft.com/office/drawing/2014/main" id="{2039AF60-3025-4DFB-80A0-9D818BB12850}"/>
              </a:ext>
            </a:extLst>
          </p:cNvPr>
          <p:cNvSpPr txBox="1">
            <a:spLocks/>
          </p:cNvSpPr>
          <p:nvPr/>
        </p:nvSpPr>
        <p:spPr>
          <a:xfrm>
            <a:off x="2205595" y="4317858"/>
            <a:ext cx="8079416" cy="2283027"/>
          </a:xfrm>
          <a:prstGeom prst="rect">
            <a:avLst/>
          </a:prstGeom>
          <a:solidFill>
            <a:srgbClr val="E7D9B1"/>
          </a:solidFill>
          <a:ln w="38100">
            <a:solidFill>
              <a:srgbClr val="A02CA3"/>
            </a:solidFill>
          </a:ln>
        </p:spPr>
        <p:txBody>
          <a:bodyPr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r>
              <a:rPr lang="en-US" sz="2600" b="1" dirty="0">
                <a:solidFill>
                  <a:prstClr val="black"/>
                </a:solidFill>
                <a:cs typeface="Arial" panose="020B0604020202020204" pitchFamily="34" charset="0"/>
              </a:rPr>
              <a:t>Retrieve</a:t>
            </a:r>
          </a:p>
          <a:p>
            <a:pPr marL="0" indent="0" algn="ctr">
              <a:lnSpc>
                <a:spcPct val="100000"/>
              </a:lnSpc>
              <a:spcBef>
                <a:spcPts val="0"/>
              </a:spcBef>
              <a:buNone/>
            </a:pPr>
            <a:endParaRPr lang="en-US" sz="2600" b="1" dirty="0">
              <a:solidFill>
                <a:prstClr val="black"/>
              </a:solidFill>
              <a:cs typeface="Arial" panose="020B0604020202020204" pitchFamily="34" charset="0"/>
            </a:endParaRPr>
          </a:p>
          <a:p>
            <a:pPr algn="ctr">
              <a:lnSpc>
                <a:spcPct val="100000"/>
              </a:lnSpc>
              <a:spcBef>
                <a:spcPts val="0"/>
              </a:spcBef>
              <a:buFont typeface="Wingdings" panose="05000000000000000000" pitchFamily="2" charset="2"/>
              <a:buChar char="§"/>
            </a:pPr>
            <a:r>
              <a:rPr lang="en-US" sz="2600" dirty="0">
                <a:solidFill>
                  <a:prstClr val="black"/>
                </a:solidFill>
                <a:cs typeface="Arial" panose="020B0604020202020204" pitchFamily="34" charset="0"/>
              </a:rPr>
              <a:t>Test yourself – use the testing effect to your advantage.</a:t>
            </a:r>
          </a:p>
          <a:p>
            <a:pPr algn="ctr">
              <a:lnSpc>
                <a:spcPct val="100000"/>
              </a:lnSpc>
              <a:spcBef>
                <a:spcPts val="0"/>
              </a:spcBef>
              <a:buFont typeface="Wingdings" panose="05000000000000000000" pitchFamily="2" charset="2"/>
              <a:buChar char="§"/>
            </a:pPr>
            <a:r>
              <a:rPr lang="en-US" sz="2600" dirty="0">
                <a:solidFill>
                  <a:prstClr val="black"/>
                </a:solidFill>
                <a:cs typeface="Arial" panose="020B0604020202020204" pitchFamily="34" charset="0"/>
              </a:rPr>
              <a:t>Utilize the Check Your Understanding sections.</a:t>
            </a:r>
          </a:p>
        </p:txBody>
      </p:sp>
      <p:pic>
        <p:nvPicPr>
          <p:cNvPr id="9" name="Picture 8" descr="decorative">
            <a:extLst>
              <a:ext uri="{FF2B5EF4-FFF2-40B4-BE49-F238E27FC236}">
                <a16:creationId xmlns:a16="http://schemas.microsoft.com/office/drawing/2014/main" id="{68D6E40C-3306-4556-B2F7-6CD4076542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8187" y="296887"/>
            <a:ext cx="690861" cy="690861"/>
          </a:xfrm>
          <a:prstGeom prst="rect">
            <a:avLst/>
          </a:prstGeom>
        </p:spPr>
      </p:pic>
    </p:spTree>
    <p:extLst>
      <p:ext uri="{BB962C8B-B14F-4D97-AF65-F5344CB8AC3E}">
        <p14:creationId xmlns:p14="http://schemas.microsoft.com/office/powerpoint/2010/main" val="15058725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0482" y="214999"/>
            <a:ext cx="8101584" cy="1325880"/>
          </a:xfrm>
          <a:solidFill>
            <a:srgbClr val="A02CA3"/>
          </a:solidFill>
        </p:spPr>
        <p:txBody>
          <a:bodyPr>
            <a:normAutofit/>
          </a:bodyPr>
          <a:lstStyle/>
          <a:p>
            <a:pPr algn="ctr">
              <a:lnSpc>
                <a:spcPct val="100000"/>
              </a:lnSpc>
            </a:pPr>
            <a:r>
              <a:rPr lang="en-US" sz="3600" b="1" dirty="0">
                <a:solidFill>
                  <a:schemeClr val="bg1"/>
                </a:solidFill>
                <a:latin typeface="Arial" panose="020B0604020202020204" pitchFamily="34" charset="0"/>
                <a:cs typeface="Arial" panose="020B0604020202020204" pitchFamily="34" charset="0"/>
              </a:rPr>
              <a:t>    </a:t>
            </a:r>
            <a:r>
              <a:rPr lang="en-US" sz="2800" b="1" dirty="0">
                <a:solidFill>
                  <a:schemeClr val="bg1"/>
                </a:solidFill>
                <a:latin typeface="Arial" panose="020B0604020202020204" pitchFamily="34" charset="0"/>
                <a:cs typeface="Arial" panose="020B0604020202020204" pitchFamily="34" charset="0"/>
              </a:rPr>
              <a:t>What are the final steps of the </a:t>
            </a:r>
            <a:br>
              <a:rPr lang="en-US" sz="2800" b="1" dirty="0">
                <a:solidFill>
                  <a:schemeClr val="bg1"/>
                </a:solidFill>
                <a:latin typeface="Arial" panose="020B0604020202020204" pitchFamily="34" charset="0"/>
                <a:cs typeface="Arial" panose="020B0604020202020204" pitchFamily="34" charset="0"/>
              </a:rPr>
            </a:br>
            <a:r>
              <a:rPr lang="en-US" sz="2800" b="1" dirty="0">
                <a:solidFill>
                  <a:schemeClr val="bg1"/>
                </a:solidFill>
                <a:latin typeface="Arial" panose="020B0604020202020204" pitchFamily="34" charset="0"/>
                <a:cs typeface="Arial" panose="020B0604020202020204" pitchFamily="34" charset="0"/>
              </a:rPr>
              <a:t>SQ3R method?</a:t>
            </a:r>
            <a:endParaRPr lang="en-US" sz="2800" b="1" dirty="0">
              <a:solidFill>
                <a:schemeClr val="bg1"/>
              </a:solidFill>
            </a:endParaRPr>
          </a:p>
        </p:txBody>
      </p:sp>
      <p:sp>
        <p:nvSpPr>
          <p:cNvPr id="13" name="Text Placeholder 5">
            <a:extLst>
              <a:ext uri="{FF2B5EF4-FFF2-40B4-BE49-F238E27FC236}">
                <a16:creationId xmlns:a16="http://schemas.microsoft.com/office/drawing/2014/main" id="{EDF76375-943D-493A-8F11-DCFF6B48705A}"/>
              </a:ext>
            </a:extLst>
          </p:cNvPr>
          <p:cNvSpPr txBox="1">
            <a:spLocks/>
          </p:cNvSpPr>
          <p:nvPr/>
        </p:nvSpPr>
        <p:spPr>
          <a:xfrm>
            <a:off x="2152650" y="1715603"/>
            <a:ext cx="8079416" cy="5018568"/>
          </a:xfrm>
          <a:prstGeom prst="rect">
            <a:avLst/>
          </a:prstGeom>
          <a:solidFill>
            <a:srgbClr val="E7D9B1"/>
          </a:solidFill>
          <a:ln w="38100">
            <a:solidFill>
              <a:srgbClr val="A02CA3"/>
            </a:solidFill>
          </a:ln>
        </p:spPr>
        <p:txBody>
          <a:bodyPr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r>
              <a:rPr lang="en-US" sz="2800" b="1" dirty="0">
                <a:solidFill>
                  <a:prstClr val="black"/>
                </a:solidFill>
                <a:cs typeface="Arial" panose="020B0604020202020204" pitchFamily="34" charset="0"/>
              </a:rPr>
              <a:t>Review </a:t>
            </a:r>
          </a:p>
          <a:p>
            <a:pPr marL="0" indent="0" algn="ctr">
              <a:lnSpc>
                <a:spcPct val="100000"/>
              </a:lnSpc>
              <a:spcBef>
                <a:spcPts val="0"/>
              </a:spcBef>
              <a:buNone/>
            </a:pPr>
            <a:endParaRPr lang="en-US" sz="3200" b="1" dirty="0">
              <a:solidFill>
                <a:prstClr val="black"/>
              </a:solidFill>
              <a:cs typeface="Arial" panose="020B0604020202020204" pitchFamily="34" charset="0"/>
            </a:endParaRPr>
          </a:p>
          <a:p>
            <a:pPr algn="ctr">
              <a:lnSpc>
                <a:spcPct val="100000"/>
              </a:lnSpc>
              <a:spcBef>
                <a:spcPts val="0"/>
              </a:spcBef>
              <a:buFont typeface="Wingdings" panose="05000000000000000000" pitchFamily="2" charset="2"/>
              <a:buChar char="§"/>
            </a:pPr>
            <a:r>
              <a:rPr lang="en-US" sz="2600" dirty="0">
                <a:solidFill>
                  <a:prstClr val="black"/>
                </a:solidFill>
                <a:cs typeface="Arial" panose="020B0604020202020204" pitchFamily="34" charset="0"/>
              </a:rPr>
              <a:t>Reread your notes paying attention to the organization of the module.  </a:t>
            </a:r>
          </a:p>
          <a:p>
            <a:pPr algn="ctr">
              <a:lnSpc>
                <a:spcPct val="100000"/>
              </a:lnSpc>
              <a:spcBef>
                <a:spcPts val="0"/>
              </a:spcBef>
              <a:buFont typeface="Wingdings" panose="05000000000000000000" pitchFamily="2" charset="2"/>
              <a:buChar char="§"/>
            </a:pPr>
            <a:r>
              <a:rPr lang="en-US" sz="2600" dirty="0">
                <a:solidFill>
                  <a:prstClr val="black"/>
                </a:solidFill>
                <a:cs typeface="Arial" panose="020B0604020202020204" pitchFamily="34" charset="0"/>
              </a:rPr>
              <a:t>Write or say what something is before rereading. </a:t>
            </a:r>
          </a:p>
          <a:p>
            <a:pPr algn="ctr">
              <a:lnSpc>
                <a:spcPct val="100000"/>
              </a:lnSpc>
              <a:spcBef>
                <a:spcPts val="0"/>
              </a:spcBef>
              <a:buFont typeface="Wingdings" panose="05000000000000000000" pitchFamily="2" charset="2"/>
              <a:buChar char="§"/>
            </a:pPr>
            <a:r>
              <a:rPr lang="en-US" sz="2600" dirty="0">
                <a:solidFill>
                  <a:prstClr val="black"/>
                </a:solidFill>
                <a:cs typeface="Arial" panose="020B0604020202020204" pitchFamily="34" charset="0"/>
              </a:rPr>
              <a:t>Use the Module Review to summarize the answers to the learning targets.</a:t>
            </a:r>
          </a:p>
          <a:p>
            <a:pPr algn="ctr">
              <a:lnSpc>
                <a:spcPct val="100000"/>
              </a:lnSpc>
              <a:spcBef>
                <a:spcPts val="0"/>
              </a:spcBef>
              <a:buFont typeface="Wingdings" panose="05000000000000000000" pitchFamily="2" charset="2"/>
              <a:buChar char="§"/>
            </a:pPr>
            <a:r>
              <a:rPr lang="en-US" sz="2600" dirty="0">
                <a:solidFill>
                  <a:prstClr val="black"/>
                </a:solidFill>
                <a:cs typeface="Arial" panose="020B0604020202020204" pitchFamily="34" charset="0"/>
              </a:rPr>
              <a:t>Complete the AP</a:t>
            </a:r>
            <a:r>
              <a:rPr lang="en-US" sz="2600" baseline="30000" dirty="0">
                <a:solidFill>
                  <a:prstClr val="black"/>
                </a:solidFill>
                <a:cs typeface="Arial" panose="020B0604020202020204" pitchFamily="34" charset="0"/>
              </a:rPr>
              <a:t>® </a:t>
            </a:r>
            <a:r>
              <a:rPr lang="en-US" sz="2600" dirty="0">
                <a:solidFill>
                  <a:prstClr val="black"/>
                </a:solidFill>
                <a:cs typeface="Arial" panose="020B0604020202020204" pitchFamily="34" charset="0"/>
              </a:rPr>
              <a:t>Exam  Practice Questions.</a:t>
            </a:r>
          </a:p>
          <a:p>
            <a:pPr algn="ctr">
              <a:lnSpc>
                <a:spcPct val="100000"/>
              </a:lnSpc>
              <a:spcBef>
                <a:spcPts val="0"/>
              </a:spcBef>
              <a:buFont typeface="Wingdings" panose="05000000000000000000" pitchFamily="2" charset="2"/>
              <a:buChar char="§"/>
            </a:pPr>
            <a:r>
              <a:rPr lang="en-US" sz="2600" dirty="0">
                <a:solidFill>
                  <a:prstClr val="black"/>
                </a:solidFill>
                <a:cs typeface="Arial" panose="020B0604020202020204" pitchFamily="34" charset="0"/>
              </a:rPr>
              <a:t>Use the Unit Review sections for Key Terms, Key Contributors, AP</a:t>
            </a:r>
            <a:r>
              <a:rPr lang="en-US" sz="2600" baseline="30000" dirty="0">
                <a:solidFill>
                  <a:prstClr val="black"/>
                </a:solidFill>
                <a:cs typeface="Arial" panose="020B0604020202020204" pitchFamily="34" charset="0"/>
              </a:rPr>
              <a:t>® </a:t>
            </a:r>
            <a:r>
              <a:rPr lang="en-US" sz="2600" dirty="0">
                <a:solidFill>
                  <a:prstClr val="black"/>
                </a:solidFill>
                <a:cs typeface="Arial" panose="020B0604020202020204" pitchFamily="34" charset="0"/>
              </a:rPr>
              <a:t>Exam  Practice Questions, and Free-Response Questions.</a:t>
            </a:r>
          </a:p>
          <a:p>
            <a:pPr marL="0" indent="0">
              <a:lnSpc>
                <a:spcPct val="100000"/>
              </a:lnSpc>
              <a:spcBef>
                <a:spcPts val="0"/>
              </a:spcBef>
              <a:buNone/>
            </a:pPr>
            <a:endParaRPr lang="en-US" sz="2400" dirty="0">
              <a:solidFill>
                <a:prstClr val="black"/>
              </a:solidFill>
              <a:cs typeface="Arial" panose="020B0604020202020204" pitchFamily="34" charset="0"/>
            </a:endParaRPr>
          </a:p>
        </p:txBody>
      </p:sp>
      <p:pic>
        <p:nvPicPr>
          <p:cNvPr id="9" name="Picture 8" descr="decorative">
            <a:extLst>
              <a:ext uri="{FF2B5EF4-FFF2-40B4-BE49-F238E27FC236}">
                <a16:creationId xmlns:a16="http://schemas.microsoft.com/office/drawing/2014/main" id="{68D6E40C-3306-4556-B2F7-6CD4076542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6297" y="255943"/>
            <a:ext cx="690861" cy="690861"/>
          </a:xfrm>
          <a:prstGeom prst="rect">
            <a:avLst/>
          </a:prstGeom>
        </p:spPr>
      </p:pic>
    </p:spTree>
    <p:extLst>
      <p:ext uri="{BB962C8B-B14F-4D97-AF65-F5344CB8AC3E}">
        <p14:creationId xmlns:p14="http://schemas.microsoft.com/office/powerpoint/2010/main" val="219295433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7"/>
            <a:ext cx="8101584" cy="1325563"/>
          </a:xfrm>
        </p:spPr>
        <p:txBody>
          <a:bodyPr anchor="ctr">
            <a:normAutofit/>
          </a:bodyPr>
          <a:lstStyle/>
          <a:p>
            <a:pPr algn="ctr"/>
            <a:r>
              <a:rPr lang="en-US" b="1" dirty="0">
                <a:latin typeface="Arial" panose="020B0604020202020204" pitchFamily="34" charset="0"/>
                <a:cs typeface="Arial" panose="020B0604020202020204" pitchFamily="34" charset="0"/>
              </a:rPr>
              <a:t>How can psychology help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on the AP</a:t>
            </a:r>
            <a:r>
              <a:rPr lang="en-US" b="1" baseline="30000"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Exam? </a:t>
            </a:r>
            <a:endParaRPr lang="en-US" dirty="0"/>
          </a:p>
        </p:txBody>
      </p:sp>
      <p:sp>
        <p:nvSpPr>
          <p:cNvPr id="7" name="TextBox 6"/>
          <p:cNvSpPr txBox="1"/>
          <p:nvPr/>
        </p:nvSpPr>
        <p:spPr>
          <a:xfrm>
            <a:off x="2152651" y="2579426"/>
            <a:ext cx="3888759" cy="3200876"/>
          </a:xfrm>
          <a:prstGeom prst="rect">
            <a:avLst/>
          </a:prstGeom>
          <a:solidFill>
            <a:srgbClr val="E7D9B1"/>
          </a:solidFill>
          <a:ln w="76200">
            <a:solidFill>
              <a:srgbClr val="A02CA3"/>
            </a:solidFill>
          </a:ln>
        </p:spPr>
        <p:txBody>
          <a:bodyPr wrap="square" rtlCol="0">
            <a:spAutoFit/>
          </a:bodyPr>
          <a:lstStyle/>
          <a:p>
            <a:pPr algn="ctr"/>
            <a:r>
              <a:rPr lang="en-US" sz="2600" dirty="0">
                <a:solidFill>
                  <a:prstClr val="black"/>
                </a:solidFill>
              </a:rPr>
              <a:t>Study Schedule</a:t>
            </a:r>
          </a:p>
          <a:p>
            <a:pPr algn="ctr"/>
            <a:endParaRPr lang="en-US" sz="2600" dirty="0">
              <a:solidFill>
                <a:prstClr val="black"/>
              </a:solidFill>
            </a:endParaRPr>
          </a:p>
          <a:p>
            <a:pPr algn="just"/>
            <a:r>
              <a:rPr lang="en-US" sz="2600" dirty="0">
                <a:solidFill>
                  <a:prstClr val="black"/>
                </a:solidFill>
              </a:rPr>
              <a:t>Monday        1 hour</a:t>
            </a:r>
          </a:p>
          <a:p>
            <a:pPr algn="just"/>
            <a:r>
              <a:rPr lang="en-US" sz="2600" dirty="0">
                <a:solidFill>
                  <a:prstClr val="black"/>
                </a:solidFill>
              </a:rPr>
              <a:t>Tuesday       1 hour</a:t>
            </a:r>
          </a:p>
          <a:p>
            <a:pPr algn="just"/>
            <a:r>
              <a:rPr lang="en-US" sz="2600" dirty="0">
                <a:solidFill>
                  <a:prstClr val="black"/>
                </a:solidFill>
              </a:rPr>
              <a:t>Wednesday  1 hour</a:t>
            </a:r>
          </a:p>
          <a:p>
            <a:pPr algn="just"/>
            <a:r>
              <a:rPr lang="en-US" sz="2600" dirty="0">
                <a:solidFill>
                  <a:prstClr val="black"/>
                </a:solidFill>
              </a:rPr>
              <a:t>Thursday      1 hour</a:t>
            </a:r>
          </a:p>
          <a:p>
            <a:pPr algn="just"/>
            <a:r>
              <a:rPr lang="en-US" sz="2600" dirty="0">
                <a:solidFill>
                  <a:prstClr val="black"/>
                </a:solidFill>
              </a:rPr>
              <a:t>Friday:      The TEST</a:t>
            </a:r>
            <a:r>
              <a:rPr lang="en-US" sz="2800" dirty="0">
                <a:solidFill>
                  <a:prstClr val="black"/>
                </a:solidFill>
              </a:rPr>
              <a:t>	</a:t>
            </a:r>
            <a:r>
              <a:rPr lang="en-US" dirty="0">
                <a:solidFill>
                  <a:prstClr val="black"/>
                </a:solidFill>
              </a:rPr>
              <a:t>	</a:t>
            </a:r>
          </a:p>
        </p:txBody>
      </p:sp>
      <p:sp>
        <p:nvSpPr>
          <p:cNvPr id="4" name="Text Placeholder 3"/>
          <p:cNvSpPr>
            <a:spLocks noGrp="1"/>
          </p:cNvSpPr>
          <p:nvPr>
            <p:ph type="body" sz="quarter" idx="14"/>
          </p:nvPr>
        </p:nvSpPr>
        <p:spPr>
          <a:xfrm>
            <a:off x="6400800" y="2032000"/>
            <a:ext cx="3853434" cy="4491630"/>
          </a:xfrm>
          <a:solidFill>
            <a:srgbClr val="E7D9B1"/>
          </a:solidFill>
          <a:ln w="76200">
            <a:solidFill>
              <a:srgbClr val="A02CA3"/>
            </a:solidFill>
          </a:ln>
        </p:spPr>
        <p:txBody>
          <a:bodyPr/>
          <a:lstStyle/>
          <a:p>
            <a:r>
              <a:rPr lang="en-US" sz="2400" dirty="0">
                <a:solidFill>
                  <a:prstClr val="black"/>
                </a:solidFill>
                <a:latin typeface="Arial" panose="020B0604020202020204" pitchFamily="34" charset="0"/>
                <a:cs typeface="Arial" panose="020B0604020202020204" pitchFamily="34" charset="0"/>
              </a:rPr>
              <a:t>Use </a:t>
            </a:r>
            <a:r>
              <a:rPr lang="en-US" sz="2400" b="1" i="1" dirty="0">
                <a:solidFill>
                  <a:prstClr val="black"/>
                </a:solidFill>
                <a:latin typeface="Arial" panose="020B0604020202020204" pitchFamily="34" charset="0"/>
                <a:cs typeface="Arial" panose="020B0604020202020204" pitchFamily="34" charset="0"/>
              </a:rPr>
              <a:t>spaced practice </a:t>
            </a:r>
            <a:r>
              <a:rPr lang="en-US" sz="2400" dirty="0">
                <a:solidFill>
                  <a:prstClr val="black"/>
                </a:solidFill>
                <a:latin typeface="Arial" panose="020B0604020202020204" pitchFamily="34" charset="0"/>
                <a:cs typeface="Arial" panose="020B0604020202020204" pitchFamily="34" charset="0"/>
              </a:rPr>
              <a:t>and distribute your studying over several different study sessions.</a:t>
            </a:r>
          </a:p>
          <a:p>
            <a:endParaRPr lang="en-US" sz="2400" dirty="0">
              <a:solidFill>
                <a:prstClr val="black"/>
              </a:solidFill>
              <a:latin typeface="Arial" panose="020B0604020202020204" pitchFamily="34" charset="0"/>
              <a:cs typeface="Arial" panose="020B0604020202020204" pitchFamily="34" charset="0"/>
            </a:endParaRPr>
          </a:p>
          <a:p>
            <a:r>
              <a:rPr lang="en-US" sz="2400" dirty="0">
                <a:solidFill>
                  <a:prstClr val="black"/>
                </a:solidFill>
                <a:latin typeface="Arial" panose="020B0604020202020204" pitchFamily="34" charset="0"/>
                <a:cs typeface="Arial" panose="020B0604020202020204" pitchFamily="34" charset="0"/>
              </a:rPr>
              <a:t>This leads to better long-lasting retention than cramming or </a:t>
            </a:r>
            <a:r>
              <a:rPr lang="en-US" sz="2400" b="1" i="1" dirty="0">
                <a:solidFill>
                  <a:prstClr val="black"/>
                </a:solidFill>
                <a:latin typeface="Arial" panose="020B0604020202020204" pitchFamily="34" charset="0"/>
                <a:cs typeface="Arial" panose="020B0604020202020204" pitchFamily="34" charset="0"/>
              </a:rPr>
              <a:t>massed practice</a:t>
            </a:r>
            <a:r>
              <a:rPr lang="en-US" sz="2400" dirty="0">
                <a:solidFill>
                  <a:prstClr val="black"/>
                </a:solidFill>
                <a:latin typeface="Arial" panose="020B0604020202020204" pitchFamily="34" charset="0"/>
                <a:cs typeface="Arial" panose="020B0604020202020204" pitchFamily="34" charset="0"/>
              </a:rPr>
              <a:t>. </a:t>
            </a:r>
          </a:p>
          <a:p>
            <a:endParaRPr lang="en-US" dirty="0"/>
          </a:p>
        </p:txBody>
      </p:sp>
      <p:pic>
        <p:nvPicPr>
          <p:cNvPr id="9" name="Picture 8" descr="decorative"/>
          <p:cNvPicPr>
            <a:picLocks noChangeAspect="1"/>
          </p:cNvPicPr>
          <p:nvPr/>
        </p:nvPicPr>
        <p:blipFill>
          <a:blip r:embed="rId2"/>
          <a:stretch>
            <a:fillRect/>
          </a:stretch>
        </p:blipFill>
        <p:spPr>
          <a:xfrm>
            <a:off x="2193593" y="406070"/>
            <a:ext cx="688908" cy="695004"/>
          </a:xfrm>
          <a:prstGeom prst="rect">
            <a:avLst/>
          </a:prstGeom>
        </p:spPr>
      </p:pic>
    </p:spTree>
    <p:extLst>
      <p:ext uri="{BB962C8B-B14F-4D97-AF65-F5344CB8AC3E}">
        <p14:creationId xmlns:p14="http://schemas.microsoft.com/office/powerpoint/2010/main" val="17450612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7"/>
            <a:ext cx="8101584" cy="1325563"/>
          </a:xfrm>
        </p:spPr>
        <p:txBody>
          <a:bodyPr anchor="ctr">
            <a:normAutofit/>
          </a:bodyPr>
          <a:lstStyle/>
          <a:p>
            <a:pPr algn="ctr"/>
            <a:r>
              <a:rPr lang="en-US" b="1" dirty="0">
                <a:latin typeface="Arial" panose="020B0604020202020204" pitchFamily="34" charset="0"/>
                <a:cs typeface="Arial" panose="020B0604020202020204" pitchFamily="34" charset="0"/>
              </a:rPr>
              <a:t>How else can psychology help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on the AP</a:t>
            </a:r>
            <a:r>
              <a:rPr lang="en-US" b="1" baseline="30000"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Exam? </a:t>
            </a:r>
            <a:endParaRPr lang="en-US" dirty="0"/>
          </a:p>
        </p:txBody>
      </p:sp>
      <p:sp>
        <p:nvSpPr>
          <p:cNvPr id="7" name="TextBox 6"/>
          <p:cNvSpPr txBox="1"/>
          <p:nvPr/>
        </p:nvSpPr>
        <p:spPr>
          <a:xfrm>
            <a:off x="2152651" y="2552131"/>
            <a:ext cx="3888759" cy="3200876"/>
          </a:xfrm>
          <a:prstGeom prst="rect">
            <a:avLst/>
          </a:prstGeom>
          <a:solidFill>
            <a:srgbClr val="E7D9B1"/>
          </a:solidFill>
          <a:ln w="76200">
            <a:solidFill>
              <a:srgbClr val="A02CA3"/>
            </a:solidFill>
          </a:ln>
        </p:spPr>
        <p:txBody>
          <a:bodyPr wrap="square" rtlCol="0">
            <a:spAutoFit/>
          </a:bodyPr>
          <a:lstStyle/>
          <a:p>
            <a:pPr algn="ctr"/>
            <a:r>
              <a:rPr lang="en-US" sz="2600" dirty="0">
                <a:solidFill>
                  <a:prstClr val="black"/>
                </a:solidFill>
              </a:rPr>
              <a:t>Study Schedule</a:t>
            </a:r>
          </a:p>
          <a:p>
            <a:pPr algn="ctr"/>
            <a:endParaRPr lang="en-US" sz="2600" dirty="0">
              <a:solidFill>
                <a:prstClr val="black"/>
              </a:solidFill>
            </a:endParaRPr>
          </a:p>
          <a:p>
            <a:pPr algn="just"/>
            <a:r>
              <a:rPr lang="en-US" sz="2600" dirty="0">
                <a:solidFill>
                  <a:prstClr val="black"/>
                </a:solidFill>
              </a:rPr>
              <a:t>Monday        psych</a:t>
            </a:r>
          </a:p>
          <a:p>
            <a:pPr algn="just"/>
            <a:r>
              <a:rPr lang="en-US" sz="2600" dirty="0">
                <a:solidFill>
                  <a:prstClr val="black"/>
                </a:solidFill>
              </a:rPr>
              <a:t>Tuesday       bio</a:t>
            </a:r>
          </a:p>
          <a:p>
            <a:pPr algn="just"/>
            <a:r>
              <a:rPr lang="en-US" sz="2600" dirty="0">
                <a:solidFill>
                  <a:prstClr val="black"/>
                </a:solidFill>
              </a:rPr>
              <a:t>Wednesday  psych</a:t>
            </a:r>
          </a:p>
          <a:p>
            <a:pPr algn="just"/>
            <a:r>
              <a:rPr lang="en-US" sz="2600" dirty="0">
                <a:solidFill>
                  <a:prstClr val="black"/>
                </a:solidFill>
              </a:rPr>
              <a:t>Thursday      </a:t>
            </a:r>
            <a:r>
              <a:rPr lang="en-US" sz="2600" dirty="0" err="1">
                <a:solidFill>
                  <a:prstClr val="black"/>
                </a:solidFill>
              </a:rPr>
              <a:t>gov</a:t>
            </a:r>
            <a:endParaRPr lang="en-US" sz="2600" dirty="0">
              <a:solidFill>
                <a:prstClr val="black"/>
              </a:solidFill>
            </a:endParaRPr>
          </a:p>
          <a:p>
            <a:pPr algn="just"/>
            <a:r>
              <a:rPr lang="en-US" sz="2600" dirty="0">
                <a:solidFill>
                  <a:prstClr val="black"/>
                </a:solidFill>
              </a:rPr>
              <a:t>Friday:      The TEST</a:t>
            </a:r>
            <a:r>
              <a:rPr lang="en-US" sz="2800" dirty="0">
                <a:solidFill>
                  <a:prstClr val="black"/>
                </a:solidFill>
              </a:rPr>
              <a:t>	</a:t>
            </a:r>
            <a:r>
              <a:rPr lang="en-US" dirty="0">
                <a:solidFill>
                  <a:prstClr val="black"/>
                </a:solidFill>
              </a:rPr>
              <a:t>	</a:t>
            </a:r>
          </a:p>
        </p:txBody>
      </p:sp>
      <p:sp>
        <p:nvSpPr>
          <p:cNvPr id="4" name="Text Placeholder 3"/>
          <p:cNvSpPr>
            <a:spLocks noGrp="1"/>
          </p:cNvSpPr>
          <p:nvPr>
            <p:ph type="body" sz="quarter" idx="14"/>
          </p:nvPr>
        </p:nvSpPr>
        <p:spPr>
          <a:xfrm>
            <a:off x="6400800" y="2032000"/>
            <a:ext cx="3853434" cy="4437039"/>
          </a:xfrm>
          <a:solidFill>
            <a:srgbClr val="E7D9B1"/>
          </a:solidFill>
          <a:ln w="76200">
            <a:solidFill>
              <a:srgbClr val="A02CA3"/>
            </a:solidFill>
          </a:ln>
        </p:spPr>
        <p:txBody>
          <a:bodyPr/>
          <a:lstStyle/>
          <a:p>
            <a:pPr>
              <a:lnSpc>
                <a:spcPct val="100000"/>
              </a:lnSpc>
              <a:spcBef>
                <a:spcPts val="0"/>
              </a:spcBef>
            </a:pPr>
            <a:r>
              <a:rPr lang="en-US" sz="2400" dirty="0">
                <a:solidFill>
                  <a:prstClr val="black"/>
                </a:solidFill>
                <a:latin typeface="Arial" panose="020B0604020202020204" pitchFamily="34" charset="0"/>
                <a:cs typeface="Arial" panose="020B0604020202020204" pitchFamily="34" charset="0"/>
              </a:rPr>
              <a:t>Use </a:t>
            </a:r>
            <a:r>
              <a:rPr lang="en-US" sz="2400" b="1" i="1" dirty="0">
                <a:solidFill>
                  <a:prstClr val="black"/>
                </a:solidFill>
                <a:latin typeface="Arial" panose="020B0604020202020204" pitchFamily="34" charset="0"/>
                <a:cs typeface="Arial" panose="020B0604020202020204" pitchFamily="34" charset="0"/>
              </a:rPr>
              <a:t>interleaving </a:t>
            </a:r>
            <a:r>
              <a:rPr lang="en-US" sz="2400" dirty="0">
                <a:solidFill>
                  <a:prstClr val="black"/>
                </a:solidFill>
                <a:latin typeface="Arial" panose="020B0604020202020204" pitchFamily="34" charset="0"/>
                <a:cs typeface="Arial" panose="020B0604020202020204" pitchFamily="34" charset="0"/>
              </a:rPr>
              <a:t>and break up your time studying psychology with the study of other subjects.</a:t>
            </a:r>
          </a:p>
          <a:p>
            <a:pPr>
              <a:lnSpc>
                <a:spcPct val="100000"/>
              </a:lnSpc>
              <a:spcBef>
                <a:spcPts val="0"/>
              </a:spcBef>
            </a:pPr>
            <a:endParaRPr lang="en-US" sz="2400" dirty="0">
              <a:solidFill>
                <a:prstClr val="black"/>
              </a:solidFill>
              <a:latin typeface="Arial" panose="020B0604020202020204" pitchFamily="34" charset="0"/>
              <a:cs typeface="Arial" panose="020B0604020202020204" pitchFamily="34" charset="0"/>
            </a:endParaRPr>
          </a:p>
          <a:p>
            <a:pPr>
              <a:lnSpc>
                <a:spcPct val="100000"/>
              </a:lnSpc>
              <a:spcBef>
                <a:spcPts val="0"/>
              </a:spcBef>
            </a:pPr>
            <a:r>
              <a:rPr lang="en-US" sz="2400" dirty="0">
                <a:solidFill>
                  <a:prstClr val="black"/>
                </a:solidFill>
                <a:latin typeface="Arial" panose="020B0604020202020204" pitchFamily="34" charset="0"/>
                <a:cs typeface="Arial" panose="020B0604020202020204" pitchFamily="34" charset="0"/>
              </a:rPr>
              <a:t>This leads to greater </a:t>
            </a:r>
          </a:p>
          <a:p>
            <a:pPr>
              <a:lnSpc>
                <a:spcPct val="100000"/>
              </a:lnSpc>
              <a:spcBef>
                <a:spcPts val="0"/>
              </a:spcBef>
            </a:pPr>
            <a:r>
              <a:rPr lang="en-US" sz="2400" dirty="0">
                <a:solidFill>
                  <a:prstClr val="black"/>
                </a:solidFill>
                <a:latin typeface="Arial" panose="020B0604020202020204" pitchFamily="34" charset="0"/>
                <a:cs typeface="Arial" panose="020B0604020202020204" pitchFamily="34" charset="0"/>
              </a:rPr>
              <a:t>long-term retention and protection against overconfidence.</a:t>
            </a:r>
          </a:p>
          <a:p>
            <a:endParaRPr lang="en-US" dirty="0"/>
          </a:p>
        </p:txBody>
      </p:sp>
      <p:pic>
        <p:nvPicPr>
          <p:cNvPr id="5" name="Picture 4" descr="decorative"/>
          <p:cNvPicPr>
            <a:picLocks noChangeAspect="1"/>
          </p:cNvPicPr>
          <p:nvPr/>
        </p:nvPicPr>
        <p:blipFill>
          <a:blip r:embed="rId2"/>
          <a:stretch>
            <a:fillRect/>
          </a:stretch>
        </p:blipFill>
        <p:spPr>
          <a:xfrm>
            <a:off x="2193594" y="392422"/>
            <a:ext cx="688908" cy="695004"/>
          </a:xfrm>
          <a:prstGeom prst="rect">
            <a:avLst/>
          </a:prstGeom>
        </p:spPr>
      </p:pic>
    </p:spTree>
    <p:extLst>
      <p:ext uri="{BB962C8B-B14F-4D97-AF65-F5344CB8AC3E}">
        <p14:creationId xmlns:p14="http://schemas.microsoft.com/office/powerpoint/2010/main" val="198728424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7"/>
            <a:ext cx="7886700" cy="1665693"/>
          </a:xfrm>
          <a:solidFill>
            <a:srgbClr val="A02CA3"/>
          </a:solidFill>
        </p:spPr>
        <p:txBody>
          <a:bodyPr>
            <a:normAutofit/>
          </a:bodyPr>
          <a:lstStyle/>
          <a:p>
            <a:pPr algn="ctr">
              <a:lnSpc>
                <a:spcPct val="100000"/>
              </a:lnSpc>
            </a:pPr>
            <a:r>
              <a:rPr lang="en-US" sz="2800" b="1" dirty="0">
                <a:solidFill>
                  <a:schemeClr val="bg1"/>
                </a:solidFill>
                <a:latin typeface="Arial" panose="020B0604020202020204" pitchFamily="34" charset="0"/>
                <a:cs typeface="Arial" panose="020B0604020202020204" pitchFamily="34" charset="0"/>
              </a:rPr>
              <a:t>What psychological techniques will </a:t>
            </a:r>
            <a:br>
              <a:rPr lang="en-US" sz="2800" b="1" dirty="0">
                <a:solidFill>
                  <a:schemeClr val="bg1"/>
                </a:solidFill>
                <a:latin typeface="Arial" panose="020B0604020202020204" pitchFamily="34" charset="0"/>
                <a:cs typeface="Arial" panose="020B0604020202020204" pitchFamily="34" charset="0"/>
              </a:rPr>
            </a:br>
            <a:r>
              <a:rPr lang="en-US" sz="2800" b="1" dirty="0">
                <a:solidFill>
                  <a:schemeClr val="bg1"/>
                </a:solidFill>
                <a:latin typeface="Arial" panose="020B0604020202020204" pitchFamily="34" charset="0"/>
                <a:cs typeface="Arial" panose="020B0604020202020204" pitchFamily="34" charset="0"/>
              </a:rPr>
              <a:t>help on the AP</a:t>
            </a:r>
            <a:r>
              <a:rPr lang="en-US" sz="2800" b="1" baseline="30000" dirty="0">
                <a:solidFill>
                  <a:schemeClr val="bg1"/>
                </a:solidFill>
                <a:latin typeface="Arial" panose="020B0604020202020204" pitchFamily="34" charset="0"/>
                <a:cs typeface="Arial" panose="020B0604020202020204" pitchFamily="34" charset="0"/>
              </a:rPr>
              <a:t>® </a:t>
            </a:r>
            <a:r>
              <a:rPr lang="en-US" sz="2800" b="1" dirty="0">
                <a:solidFill>
                  <a:schemeClr val="bg1"/>
                </a:solidFill>
                <a:latin typeface="Arial" panose="020B0604020202020204" pitchFamily="34" charset="0"/>
                <a:cs typeface="Arial" panose="020B0604020202020204" pitchFamily="34" charset="0"/>
              </a:rPr>
              <a:t>Exam?     </a:t>
            </a:r>
            <a:endParaRPr lang="en-US" sz="2800" b="1" dirty="0">
              <a:solidFill>
                <a:schemeClr val="bg1"/>
              </a:solidFill>
            </a:endParaRPr>
          </a:p>
        </p:txBody>
      </p:sp>
      <p:sp>
        <p:nvSpPr>
          <p:cNvPr id="22" name="Content Placeholder 3">
            <a:extLst>
              <a:ext uri="{FF2B5EF4-FFF2-40B4-BE49-F238E27FC236}">
                <a16:creationId xmlns:a16="http://schemas.microsoft.com/office/drawing/2014/main" id="{A435E005-E7E0-4227-B536-AE18C1874263}"/>
              </a:ext>
            </a:extLst>
          </p:cNvPr>
          <p:cNvSpPr txBox="1">
            <a:spLocks/>
          </p:cNvSpPr>
          <p:nvPr/>
        </p:nvSpPr>
        <p:spPr>
          <a:xfrm>
            <a:off x="2152650" y="2177724"/>
            <a:ext cx="8061112" cy="1052622"/>
          </a:xfrm>
          <a:prstGeom prst="rect">
            <a:avLst/>
          </a:prstGeom>
          <a:solidFill>
            <a:srgbClr val="E7D9B1"/>
          </a:solidFill>
          <a:ln w="38100">
            <a:solidFill>
              <a:srgbClr val="A02CA3"/>
            </a:solidFill>
          </a:ln>
        </p:spPr>
        <p:txBody>
          <a:bodyPr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r>
              <a:rPr lang="en-US" sz="2400" b="1" i="1" dirty="0">
                <a:solidFill>
                  <a:prstClr val="black"/>
                </a:solidFill>
                <a:cs typeface="Arial" panose="020B0604020202020204" pitchFamily="34" charset="0"/>
              </a:rPr>
              <a:t>Think critically </a:t>
            </a:r>
            <a:r>
              <a:rPr lang="en-US" sz="2400" dirty="0">
                <a:solidFill>
                  <a:prstClr val="black"/>
                </a:solidFill>
                <a:cs typeface="Arial" panose="020B0604020202020204" pitchFamily="34" charset="0"/>
              </a:rPr>
              <a:t>as you study and question assumptions and potential biases.</a:t>
            </a:r>
          </a:p>
        </p:txBody>
      </p:sp>
      <p:sp>
        <p:nvSpPr>
          <p:cNvPr id="6" name="Content Placeholder 3">
            <a:extLst>
              <a:ext uri="{FF2B5EF4-FFF2-40B4-BE49-F238E27FC236}">
                <a16:creationId xmlns:a16="http://schemas.microsoft.com/office/drawing/2014/main" id="{7D50EE75-4C45-44BE-A9B1-0F7E32EF88DA}"/>
              </a:ext>
            </a:extLst>
          </p:cNvPr>
          <p:cNvSpPr txBox="1">
            <a:spLocks/>
          </p:cNvSpPr>
          <p:nvPr/>
        </p:nvSpPr>
        <p:spPr>
          <a:xfrm>
            <a:off x="2152650" y="3377251"/>
            <a:ext cx="8061112" cy="1520454"/>
          </a:xfrm>
          <a:prstGeom prst="rect">
            <a:avLst/>
          </a:prstGeom>
          <a:solidFill>
            <a:srgbClr val="E7D9B1"/>
          </a:solidFill>
          <a:ln w="38100">
            <a:solidFill>
              <a:srgbClr val="A02CA3"/>
            </a:solidFill>
          </a:ln>
        </p:spPr>
        <p:txBody>
          <a:bodyPr anchor="ctr">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r>
              <a:rPr lang="en-US" sz="2400" b="1" i="1" dirty="0">
                <a:solidFill>
                  <a:prstClr val="black"/>
                </a:solidFill>
                <a:cs typeface="Arial" panose="020B0604020202020204" pitchFamily="34" charset="0"/>
              </a:rPr>
              <a:t>Process information actively </a:t>
            </a:r>
            <a:r>
              <a:rPr lang="en-US" sz="2400" dirty="0">
                <a:solidFill>
                  <a:prstClr val="black"/>
                </a:solidFill>
                <a:cs typeface="Arial" panose="020B0604020202020204" pitchFamily="34" charset="0"/>
              </a:rPr>
              <a:t>as you take part in class.  Listen for and write down main ideas</a:t>
            </a:r>
          </a:p>
          <a:p>
            <a:pPr marL="0" indent="0" algn="ctr">
              <a:lnSpc>
                <a:spcPct val="100000"/>
              </a:lnSpc>
              <a:spcBef>
                <a:spcPts val="0"/>
              </a:spcBef>
              <a:buNone/>
            </a:pPr>
            <a:r>
              <a:rPr lang="en-US" sz="2400" dirty="0">
                <a:solidFill>
                  <a:prstClr val="black"/>
                </a:solidFill>
                <a:cs typeface="Arial" panose="020B0604020202020204" pitchFamily="34" charset="0"/>
              </a:rPr>
              <a:t>Relate new information to existing knowledge</a:t>
            </a:r>
          </a:p>
          <a:p>
            <a:pPr marL="0" indent="0" algn="ctr">
              <a:lnSpc>
                <a:spcPct val="100000"/>
              </a:lnSpc>
              <a:spcBef>
                <a:spcPts val="0"/>
              </a:spcBef>
              <a:buNone/>
            </a:pPr>
            <a:r>
              <a:rPr lang="en-US" sz="2400" dirty="0">
                <a:solidFill>
                  <a:prstClr val="black"/>
                </a:solidFill>
                <a:cs typeface="Arial" panose="020B0604020202020204" pitchFamily="34" charset="0"/>
              </a:rPr>
              <a:t>Explain what you learned in class to someone else</a:t>
            </a:r>
          </a:p>
        </p:txBody>
      </p:sp>
      <p:sp>
        <p:nvSpPr>
          <p:cNvPr id="7" name="Content Placeholder 3">
            <a:extLst>
              <a:ext uri="{FF2B5EF4-FFF2-40B4-BE49-F238E27FC236}">
                <a16:creationId xmlns:a16="http://schemas.microsoft.com/office/drawing/2014/main" id="{CD385451-8520-43FD-A02A-1CD0C4CB5139}"/>
              </a:ext>
            </a:extLst>
          </p:cNvPr>
          <p:cNvSpPr txBox="1">
            <a:spLocks/>
          </p:cNvSpPr>
          <p:nvPr/>
        </p:nvSpPr>
        <p:spPr>
          <a:xfrm>
            <a:off x="2152650" y="5044611"/>
            <a:ext cx="8061112" cy="994683"/>
          </a:xfrm>
          <a:prstGeom prst="rect">
            <a:avLst/>
          </a:prstGeom>
          <a:solidFill>
            <a:srgbClr val="E7D9B1"/>
          </a:solidFill>
          <a:ln w="38100">
            <a:solidFill>
              <a:srgbClr val="A02CA3"/>
            </a:solidFill>
          </a:ln>
        </p:spPr>
        <p:txBody>
          <a:bodyPr anchor="ctr">
            <a:normAutofit fontScale="9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endParaRPr lang="en-US" sz="2600" b="1" i="1" dirty="0">
              <a:solidFill>
                <a:prstClr val="black"/>
              </a:solidFill>
              <a:cs typeface="Arial" panose="020B0604020202020204" pitchFamily="34" charset="0"/>
            </a:endParaRPr>
          </a:p>
          <a:p>
            <a:pPr marL="0" indent="0" algn="ctr">
              <a:lnSpc>
                <a:spcPct val="100000"/>
              </a:lnSpc>
              <a:spcBef>
                <a:spcPts val="0"/>
              </a:spcBef>
              <a:buNone/>
            </a:pPr>
            <a:r>
              <a:rPr lang="en-US" sz="2600" b="1" i="1" dirty="0">
                <a:solidFill>
                  <a:prstClr val="black"/>
                </a:solidFill>
                <a:cs typeface="Arial" panose="020B0604020202020204" pitchFamily="34" charset="0"/>
              </a:rPr>
              <a:t>Overlearn </a:t>
            </a:r>
            <a:r>
              <a:rPr lang="en-US" sz="2600" dirty="0">
                <a:solidFill>
                  <a:prstClr val="black"/>
                </a:solidFill>
                <a:cs typeface="Arial" panose="020B0604020202020204" pitchFamily="34" charset="0"/>
              </a:rPr>
              <a:t>as you study and continue to practice and review even after you are able to remember it easily. </a:t>
            </a:r>
          </a:p>
          <a:p>
            <a:pPr marL="0" indent="0">
              <a:lnSpc>
                <a:spcPct val="100000"/>
              </a:lnSpc>
              <a:spcBef>
                <a:spcPts val="0"/>
              </a:spcBef>
              <a:buNone/>
            </a:pPr>
            <a:endParaRPr lang="en-US" sz="2400" dirty="0">
              <a:solidFill>
                <a:prstClr val="black"/>
              </a:solidFill>
              <a:cs typeface="Arial" panose="020B0604020202020204" pitchFamily="34" charset="0"/>
            </a:endParaRPr>
          </a:p>
        </p:txBody>
      </p:sp>
      <p:pic>
        <p:nvPicPr>
          <p:cNvPr id="9" name="Picture 8" descr="decorative">
            <a:extLst>
              <a:ext uri="{FF2B5EF4-FFF2-40B4-BE49-F238E27FC236}">
                <a16:creationId xmlns:a16="http://schemas.microsoft.com/office/drawing/2014/main" id="{68D6E40C-3306-4556-B2F7-6CD4076542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3595" y="392423"/>
            <a:ext cx="690861" cy="690861"/>
          </a:xfrm>
          <a:prstGeom prst="rect">
            <a:avLst/>
          </a:prstGeom>
        </p:spPr>
      </p:pic>
    </p:spTree>
    <p:extLst>
      <p:ext uri="{BB962C8B-B14F-4D97-AF65-F5344CB8AC3E}">
        <p14:creationId xmlns:p14="http://schemas.microsoft.com/office/powerpoint/2010/main" val="36980961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A02CA3"/>
          </a:solidFill>
        </p:spPr>
        <p:txBody>
          <a:bodyPr>
            <a:normAutofit/>
          </a:bodyPr>
          <a:lstStyle/>
          <a:p>
            <a:pPr algn="ctr">
              <a:lnSpc>
                <a:spcPct val="100000"/>
              </a:lnSpc>
            </a:pPr>
            <a:r>
              <a:rPr lang="en-US" sz="2800" b="1" dirty="0">
                <a:solidFill>
                  <a:schemeClr val="bg1"/>
                </a:solidFill>
                <a:latin typeface="Arial" panose="020B0604020202020204" pitchFamily="34" charset="0"/>
                <a:cs typeface="Arial" panose="020B0604020202020204" pitchFamily="34" charset="0"/>
              </a:rPr>
              <a:t>How can David Myers help </a:t>
            </a:r>
            <a:br>
              <a:rPr lang="en-US" sz="2800" b="1" dirty="0">
                <a:solidFill>
                  <a:schemeClr val="bg1"/>
                </a:solidFill>
                <a:latin typeface="Arial" panose="020B0604020202020204" pitchFamily="34" charset="0"/>
                <a:cs typeface="Arial" panose="020B0604020202020204" pitchFamily="34" charset="0"/>
              </a:rPr>
            </a:br>
            <a:r>
              <a:rPr lang="en-US" sz="2800" b="1" dirty="0">
                <a:solidFill>
                  <a:schemeClr val="bg1"/>
                </a:solidFill>
                <a:latin typeface="Arial" panose="020B0604020202020204" pitchFamily="34" charset="0"/>
                <a:cs typeface="Arial" panose="020B0604020202020204" pitchFamily="34" charset="0"/>
              </a:rPr>
              <a:t>on the AP</a:t>
            </a:r>
            <a:r>
              <a:rPr lang="en-US" sz="2800" b="1" baseline="30000" dirty="0">
                <a:solidFill>
                  <a:schemeClr val="bg1"/>
                </a:solidFill>
                <a:latin typeface="Arial" panose="020B0604020202020204" pitchFamily="34" charset="0"/>
                <a:cs typeface="Arial" panose="020B0604020202020204" pitchFamily="34" charset="0"/>
              </a:rPr>
              <a:t>® </a:t>
            </a:r>
            <a:r>
              <a:rPr lang="en-US" sz="2800" b="1" dirty="0">
                <a:solidFill>
                  <a:schemeClr val="bg1"/>
                </a:solidFill>
                <a:latin typeface="Arial" panose="020B0604020202020204" pitchFamily="34" charset="0"/>
                <a:cs typeface="Arial" panose="020B0604020202020204" pitchFamily="34" charset="0"/>
              </a:rPr>
              <a:t>Exam? </a:t>
            </a:r>
            <a:endParaRPr lang="en-US" sz="2800" dirty="0"/>
          </a:p>
        </p:txBody>
      </p:sp>
      <p:sp>
        <p:nvSpPr>
          <p:cNvPr id="4" name="TextBox 3"/>
          <p:cNvSpPr txBox="1"/>
          <p:nvPr/>
        </p:nvSpPr>
        <p:spPr>
          <a:xfrm>
            <a:off x="2152650" y="2092770"/>
            <a:ext cx="7886700" cy="2092881"/>
          </a:xfrm>
          <a:prstGeom prst="rect">
            <a:avLst/>
          </a:prstGeom>
          <a:solidFill>
            <a:schemeClr val="bg1"/>
          </a:solidFill>
          <a:ln w="76200">
            <a:solidFill>
              <a:srgbClr val="A02CA3"/>
            </a:solidFill>
          </a:ln>
        </p:spPr>
        <p:txBody>
          <a:bodyPr wrap="square" rtlCol="0" anchor="ctr">
            <a:spAutoFit/>
          </a:bodyPr>
          <a:lstStyle/>
          <a:p>
            <a:pPr algn="ctr"/>
            <a:r>
              <a:rPr lang="en-US" sz="2600" dirty="0">
                <a:solidFill>
                  <a:prstClr val="black"/>
                </a:solidFill>
              </a:rPr>
              <a:t>To learn more</a:t>
            </a:r>
          </a:p>
          <a:p>
            <a:pPr algn="ctr"/>
            <a:r>
              <a:rPr lang="en-US" sz="2600" dirty="0">
                <a:solidFill>
                  <a:prstClr val="black"/>
                </a:solidFill>
              </a:rPr>
              <a:t>about the testing effect and the SQ3R</a:t>
            </a:r>
          </a:p>
          <a:p>
            <a:pPr algn="ctr"/>
            <a:r>
              <a:rPr lang="en-US" sz="2600" dirty="0">
                <a:solidFill>
                  <a:prstClr val="black"/>
                </a:solidFill>
              </a:rPr>
              <a:t>method, view the 5-minute animation,</a:t>
            </a:r>
          </a:p>
          <a:p>
            <a:pPr algn="ctr"/>
            <a:r>
              <a:rPr lang="en-US" sz="2600" dirty="0">
                <a:solidFill>
                  <a:prstClr val="black"/>
                </a:solidFill>
              </a:rPr>
              <a:t>“Make Things Memorable”,</a:t>
            </a:r>
          </a:p>
          <a:p>
            <a:pPr algn="ctr"/>
            <a:r>
              <a:rPr lang="en-US" sz="2600" dirty="0">
                <a:solidFill>
                  <a:prstClr val="black"/>
                </a:solidFill>
              </a:rPr>
              <a:t>by clicking on the link below.</a:t>
            </a:r>
          </a:p>
        </p:txBody>
      </p:sp>
      <p:sp>
        <p:nvSpPr>
          <p:cNvPr id="3" name="Content Placeholder 2"/>
          <p:cNvSpPr>
            <a:spLocks noGrp="1"/>
          </p:cNvSpPr>
          <p:nvPr>
            <p:ph idx="1"/>
          </p:nvPr>
        </p:nvSpPr>
        <p:spPr>
          <a:xfrm>
            <a:off x="2152650" y="5131558"/>
            <a:ext cx="7886700" cy="1045405"/>
          </a:xfrm>
          <a:solidFill>
            <a:schemeClr val="bg1"/>
          </a:solidFill>
        </p:spPr>
        <p:txBody>
          <a:bodyPr anchor="ctr">
            <a:normAutofit/>
          </a:bodyPr>
          <a:lstStyle/>
          <a:p>
            <a:pPr marL="0" indent="0" algn="ctr">
              <a:buNone/>
            </a:pPr>
            <a:r>
              <a:rPr lang="en-US" sz="2400" dirty="0">
                <a:hlinkClick r:id="rId2"/>
              </a:rPr>
              <a:t>Make Learning Memorable!</a:t>
            </a:r>
            <a:endParaRPr lang="en-US" sz="2400" dirty="0"/>
          </a:p>
        </p:txBody>
      </p:sp>
    </p:spTree>
    <p:extLst>
      <p:ext uri="{BB962C8B-B14F-4D97-AF65-F5344CB8AC3E}">
        <p14:creationId xmlns:p14="http://schemas.microsoft.com/office/powerpoint/2010/main" val="1998962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1408" y="345782"/>
            <a:ext cx="8101584" cy="1325563"/>
          </a:xfrm>
          <a:solidFill>
            <a:srgbClr val="A02CA3"/>
          </a:solidFill>
        </p:spPr>
        <p:txBody>
          <a:bodyPr>
            <a:normAutofit/>
          </a:bodyPr>
          <a:lstStyle/>
          <a:p>
            <a:pPr algn="ctr"/>
            <a:r>
              <a:rPr lang="en-US" sz="2800" b="1" dirty="0">
                <a:solidFill>
                  <a:schemeClr val="bg1"/>
                </a:solidFill>
              </a:rPr>
              <a:t>What is critical thinking?</a:t>
            </a:r>
          </a:p>
        </p:txBody>
      </p:sp>
      <p:sp>
        <p:nvSpPr>
          <p:cNvPr id="6" name="Text Placeholder 5"/>
          <p:cNvSpPr>
            <a:spLocks noGrp="1"/>
          </p:cNvSpPr>
          <p:nvPr>
            <p:ph type="body" sz="quarter" idx="16"/>
          </p:nvPr>
        </p:nvSpPr>
        <p:spPr>
          <a:xfrm>
            <a:off x="2209800" y="2159000"/>
            <a:ext cx="2152651" cy="1752600"/>
          </a:xfrm>
          <a:solidFill>
            <a:srgbClr val="EFE9D8"/>
          </a:solidFill>
          <a:ln w="76200">
            <a:solidFill>
              <a:srgbClr val="A02CA3"/>
            </a:solidFill>
          </a:ln>
        </p:spPr>
        <p:txBody>
          <a:bodyPr>
            <a:normAutofit/>
          </a:bodyPr>
          <a:lstStyle/>
          <a:p>
            <a:endParaRPr lang="en-US" sz="2800" dirty="0"/>
          </a:p>
          <a:p>
            <a:r>
              <a:rPr lang="en-US" sz="2600" dirty="0"/>
              <a:t>Examining assumptions</a:t>
            </a:r>
          </a:p>
        </p:txBody>
      </p:sp>
      <p:sp>
        <p:nvSpPr>
          <p:cNvPr id="3" name="Text Placeholder 2"/>
          <p:cNvSpPr>
            <a:spLocks noGrp="1"/>
          </p:cNvSpPr>
          <p:nvPr>
            <p:ph type="body" sz="quarter" idx="13"/>
          </p:nvPr>
        </p:nvSpPr>
        <p:spPr>
          <a:solidFill>
            <a:srgbClr val="EFE9D8"/>
          </a:solidFill>
          <a:ln w="76200">
            <a:solidFill>
              <a:srgbClr val="A02CA3"/>
            </a:solidFill>
          </a:ln>
        </p:spPr>
        <p:txBody>
          <a:bodyPr>
            <a:normAutofit/>
          </a:bodyPr>
          <a:lstStyle/>
          <a:p>
            <a:endParaRPr lang="en-US" sz="2800" dirty="0"/>
          </a:p>
          <a:p>
            <a:r>
              <a:rPr lang="en-US" sz="2600" dirty="0"/>
              <a:t>Appraising the source</a:t>
            </a:r>
          </a:p>
        </p:txBody>
      </p:sp>
      <p:sp>
        <p:nvSpPr>
          <p:cNvPr id="7" name="Text Placeholder 6"/>
          <p:cNvSpPr>
            <a:spLocks noGrp="1"/>
          </p:cNvSpPr>
          <p:nvPr>
            <p:ph type="body" sz="quarter" idx="17"/>
          </p:nvPr>
        </p:nvSpPr>
        <p:spPr>
          <a:solidFill>
            <a:srgbClr val="EFE9D8"/>
          </a:solidFill>
          <a:ln w="76200">
            <a:solidFill>
              <a:srgbClr val="A02CA3"/>
            </a:solidFill>
          </a:ln>
        </p:spPr>
        <p:txBody>
          <a:bodyPr anchor="ctr">
            <a:normAutofit/>
          </a:bodyPr>
          <a:lstStyle/>
          <a:p>
            <a:r>
              <a:rPr lang="en-US" sz="2600" dirty="0"/>
              <a:t>Discerning hidden biases</a:t>
            </a:r>
          </a:p>
        </p:txBody>
      </p:sp>
      <p:sp>
        <p:nvSpPr>
          <p:cNvPr id="5" name="Text Placeholder 4"/>
          <p:cNvSpPr>
            <a:spLocks noGrp="1"/>
          </p:cNvSpPr>
          <p:nvPr>
            <p:ph type="body" sz="quarter" idx="15"/>
          </p:nvPr>
        </p:nvSpPr>
        <p:spPr>
          <a:solidFill>
            <a:srgbClr val="EFE9D8"/>
          </a:solidFill>
          <a:ln w="76200">
            <a:solidFill>
              <a:srgbClr val="A02CA3"/>
            </a:solidFill>
          </a:ln>
        </p:spPr>
        <p:txBody>
          <a:bodyPr>
            <a:normAutofit/>
          </a:bodyPr>
          <a:lstStyle/>
          <a:p>
            <a:endParaRPr lang="en-US" sz="2800" dirty="0"/>
          </a:p>
          <a:p>
            <a:r>
              <a:rPr lang="en-US" sz="2600" dirty="0"/>
              <a:t>Evaluating evidence</a:t>
            </a:r>
          </a:p>
        </p:txBody>
      </p:sp>
      <p:sp>
        <p:nvSpPr>
          <p:cNvPr id="4" name="Text Placeholder 3"/>
          <p:cNvSpPr>
            <a:spLocks noGrp="1"/>
          </p:cNvSpPr>
          <p:nvPr>
            <p:ph type="body" sz="quarter" idx="14"/>
          </p:nvPr>
        </p:nvSpPr>
        <p:spPr>
          <a:solidFill>
            <a:srgbClr val="EFE9D8"/>
          </a:solidFill>
          <a:ln w="76200">
            <a:solidFill>
              <a:srgbClr val="A02CA3"/>
            </a:solidFill>
          </a:ln>
        </p:spPr>
        <p:txBody>
          <a:bodyPr>
            <a:normAutofit/>
          </a:bodyPr>
          <a:lstStyle/>
          <a:p>
            <a:endParaRPr lang="en-US" sz="2800" dirty="0"/>
          </a:p>
          <a:p>
            <a:r>
              <a:rPr lang="en-US" sz="2600" dirty="0"/>
              <a:t>Assessing conclusions</a:t>
            </a:r>
          </a:p>
        </p:txBody>
      </p:sp>
      <p:pic>
        <p:nvPicPr>
          <p:cNvPr id="9" name="Picture 8" descr="decorative">
            <a:extLst>
              <a:ext uri="{FF2B5EF4-FFF2-40B4-BE49-F238E27FC236}">
                <a16:creationId xmlns:a16="http://schemas.microsoft.com/office/drawing/2014/main" id="{68D6E40C-3306-4556-B2F7-6CD4076542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3595" y="406071"/>
            <a:ext cx="690861" cy="690861"/>
          </a:xfrm>
          <a:prstGeom prst="rect">
            <a:avLst/>
          </a:prstGeom>
        </p:spPr>
      </p:pic>
    </p:spTree>
    <p:extLst>
      <p:ext uri="{BB962C8B-B14F-4D97-AF65-F5344CB8AC3E}">
        <p14:creationId xmlns:p14="http://schemas.microsoft.com/office/powerpoint/2010/main" val="242256410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34285" y="1301993"/>
            <a:ext cx="7886700" cy="852489"/>
          </a:xfrm>
          <a:solidFill>
            <a:srgbClr val="D4E5F4"/>
          </a:solidFill>
          <a:ln w="38100">
            <a:solidFill>
              <a:schemeClr val="tx1"/>
            </a:solidFill>
          </a:ln>
        </p:spPr>
        <p:txBody>
          <a:bodyPr>
            <a:normAutofit fontScale="90000"/>
          </a:bodyPr>
          <a:lstStyle/>
          <a:p>
            <a:pPr algn="ctr"/>
            <a:r>
              <a:rPr lang="en-US" dirty="0"/>
              <a:t>Discuss the psychological principles you use to learn and remember.</a:t>
            </a:r>
          </a:p>
        </p:txBody>
      </p:sp>
      <p:sp>
        <p:nvSpPr>
          <p:cNvPr id="10" name="Title 1" descr="try it"/>
          <p:cNvSpPr txBox="1">
            <a:spLocks/>
          </p:cNvSpPr>
          <p:nvPr/>
        </p:nvSpPr>
        <p:spPr>
          <a:xfrm>
            <a:off x="1524002" y="15123"/>
            <a:ext cx="9143999" cy="1094323"/>
          </a:xfrm>
          <a:prstGeom prst="rect">
            <a:avLst/>
          </a:prstGeom>
          <a:blipFill dpi="0" rotWithShape="1">
            <a:blip r:embed="rId2">
              <a:alphaModFix amt="79000"/>
            </a:blip>
            <a:srcRect/>
            <a:tile tx="0" ty="0" sx="20000" sy="14000" flip="none" algn="t"/>
          </a:blip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5400" b="1" dirty="0">
                <a:solidFill>
                  <a:prstClr val="black"/>
                </a:solidFill>
                <a:cs typeface="Arial" panose="020B0604020202020204" pitchFamily="34" charset="0"/>
              </a:rPr>
              <a:t>TRY IT</a:t>
            </a:r>
          </a:p>
        </p:txBody>
      </p:sp>
      <p:sp>
        <p:nvSpPr>
          <p:cNvPr id="6" name="Text Placeholder 5"/>
          <p:cNvSpPr>
            <a:spLocks noGrp="1"/>
          </p:cNvSpPr>
          <p:nvPr>
            <p:ph type="body" sz="quarter" idx="16"/>
          </p:nvPr>
        </p:nvSpPr>
        <p:spPr>
          <a:xfrm>
            <a:off x="2955924" y="2365887"/>
            <a:ext cx="6280150" cy="1244600"/>
          </a:xfrm>
          <a:solidFill>
            <a:srgbClr val="E7D9B1"/>
          </a:solidFill>
          <a:ln w="76200">
            <a:solidFill>
              <a:srgbClr val="D1EAF7"/>
            </a:solidFill>
          </a:ln>
        </p:spPr>
        <p:txBody>
          <a:bodyPr anchor="ctr">
            <a:normAutofit/>
          </a:bodyPr>
          <a:lstStyle/>
          <a:p>
            <a:r>
              <a:rPr lang="en-US" sz="2800" dirty="0">
                <a:latin typeface="Arial" panose="020B0604020202020204" pitchFamily="34" charset="0"/>
                <a:cs typeface="Arial" panose="020B0604020202020204" pitchFamily="34" charset="0"/>
              </a:rPr>
              <a:t>Distributing your study time.</a:t>
            </a:r>
          </a:p>
        </p:txBody>
      </p:sp>
      <p:sp>
        <p:nvSpPr>
          <p:cNvPr id="7" name="Text Placeholder 6"/>
          <p:cNvSpPr>
            <a:spLocks noGrp="1"/>
          </p:cNvSpPr>
          <p:nvPr>
            <p:ph type="body" sz="quarter" idx="17"/>
          </p:nvPr>
        </p:nvSpPr>
        <p:spPr>
          <a:xfrm>
            <a:off x="2955924" y="3804509"/>
            <a:ext cx="6280150" cy="1244600"/>
          </a:xfrm>
          <a:solidFill>
            <a:srgbClr val="E7D9B1"/>
          </a:solidFill>
          <a:ln w="76200">
            <a:solidFill>
              <a:srgbClr val="D1EAF7"/>
            </a:solidFill>
          </a:ln>
        </p:spPr>
        <p:txBody>
          <a:bodyPr anchor="ctr">
            <a:normAutofit/>
          </a:bodyPr>
          <a:lstStyle/>
          <a:p>
            <a:r>
              <a:rPr lang="en-US" sz="2800" dirty="0">
                <a:latin typeface="Arial" panose="020B0604020202020204" pitchFamily="34" charset="0"/>
                <a:cs typeface="Arial" panose="020B0604020202020204" pitchFamily="34" charset="0"/>
              </a:rPr>
              <a:t>Processing class information actively</a:t>
            </a:r>
          </a:p>
        </p:txBody>
      </p:sp>
      <p:sp>
        <p:nvSpPr>
          <p:cNvPr id="8" name="Text Placeholder 7"/>
          <p:cNvSpPr>
            <a:spLocks noGrp="1"/>
          </p:cNvSpPr>
          <p:nvPr>
            <p:ph type="body" sz="quarter" idx="18"/>
          </p:nvPr>
        </p:nvSpPr>
        <p:spPr>
          <a:xfrm>
            <a:off x="2955924" y="5243131"/>
            <a:ext cx="6280150" cy="1244600"/>
          </a:xfrm>
          <a:solidFill>
            <a:srgbClr val="E7D9B1"/>
          </a:solidFill>
          <a:ln w="76200">
            <a:solidFill>
              <a:srgbClr val="D1EAF7"/>
            </a:solidFill>
          </a:ln>
        </p:spPr>
        <p:txBody>
          <a:bodyPr anchor="ctr">
            <a:normAutofit/>
          </a:bodyPr>
          <a:lstStyle/>
          <a:p>
            <a:r>
              <a:rPr lang="en-US" sz="2800" dirty="0">
                <a:latin typeface="Arial" panose="020B0604020202020204" pitchFamily="34" charset="0"/>
                <a:cs typeface="Arial" panose="020B0604020202020204" pitchFamily="34" charset="0"/>
              </a:rPr>
              <a:t>Thinking critically.</a:t>
            </a:r>
          </a:p>
        </p:txBody>
      </p:sp>
    </p:spTree>
    <p:extLst>
      <p:ext uri="{BB962C8B-B14F-4D97-AF65-F5344CB8AC3E}">
        <p14:creationId xmlns:p14="http://schemas.microsoft.com/office/powerpoint/2010/main" val="280013728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205E7550-A03E-41DC-B84D-E8E57FEB623B}"/>
              </a:ext>
            </a:extLst>
          </p:cNvPr>
          <p:cNvSpPr>
            <a:spLocks noGrp="1"/>
          </p:cNvSpPr>
          <p:nvPr>
            <p:ph type="title"/>
          </p:nvPr>
        </p:nvSpPr>
        <p:spPr>
          <a:xfrm>
            <a:off x="2153842" y="419878"/>
            <a:ext cx="7506453" cy="983117"/>
          </a:xfrm>
        </p:spPr>
        <p:txBody>
          <a:bodyPr/>
          <a:lstStyle/>
          <a:p>
            <a:r>
              <a:rPr lang="en-US" b="1" dirty="0">
                <a:solidFill>
                  <a:schemeClr val="bg1"/>
                </a:solidFill>
                <a:latin typeface="Arial" panose="020B0604020202020204" pitchFamily="34" charset="0"/>
                <a:cs typeface="Arial" panose="020B0604020202020204" pitchFamily="34" charset="0"/>
              </a:rPr>
              <a:t>5. What Would You Answer?</a:t>
            </a:r>
            <a:br>
              <a:rPr lang="en-US" b="1" dirty="0">
                <a:solidFill>
                  <a:schemeClr val="bg1"/>
                </a:solidFill>
                <a:latin typeface="Arial" panose="020B0604020202020204" pitchFamily="34" charset="0"/>
                <a:cs typeface="Arial" panose="020B0604020202020204" pitchFamily="34" charset="0"/>
              </a:rPr>
            </a:br>
            <a:endParaRPr lang="en-US" dirty="0">
              <a:solidFill>
                <a:schemeClr val="bg1"/>
              </a:solidFill>
            </a:endParaRPr>
          </a:p>
        </p:txBody>
      </p:sp>
      <p:sp>
        <p:nvSpPr>
          <p:cNvPr id="9" name="Title 1"/>
          <p:cNvSpPr txBox="1">
            <a:spLocks/>
          </p:cNvSpPr>
          <p:nvPr/>
        </p:nvSpPr>
        <p:spPr>
          <a:xfrm>
            <a:off x="1944922" y="218364"/>
            <a:ext cx="8320217" cy="1127803"/>
          </a:xfrm>
          <a:prstGeom prst="rect">
            <a:avLst/>
          </a:prstGeom>
          <a:solidFill>
            <a:srgbClr val="D4E5F4"/>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2400" kern="1200">
                <a:solidFill>
                  <a:schemeClr val="tx1"/>
                </a:solidFill>
                <a:latin typeface="+mj-lt"/>
                <a:ea typeface="+mj-ea"/>
                <a:cs typeface="+mj-cs"/>
              </a:defRPr>
            </a:lvl1pPr>
          </a:lstStyle>
          <a:p>
            <a:pPr algn="ctr"/>
            <a:r>
              <a:rPr lang="en-US" sz="2800" b="1" dirty="0">
                <a:solidFill>
                  <a:prstClr val="black"/>
                </a:solidFill>
                <a:cs typeface="Arial" panose="020B0604020202020204" pitchFamily="34" charset="0"/>
              </a:rPr>
              <a:t>5. What Would You Answer?</a:t>
            </a:r>
          </a:p>
        </p:txBody>
      </p:sp>
      <p:sp>
        <p:nvSpPr>
          <p:cNvPr id="8" name="Content Placeholder 7"/>
          <p:cNvSpPr>
            <a:spLocks noGrp="1"/>
          </p:cNvSpPr>
          <p:nvPr>
            <p:ph idx="1"/>
          </p:nvPr>
        </p:nvSpPr>
        <p:spPr>
          <a:xfrm>
            <a:off x="2167813" y="1660849"/>
            <a:ext cx="7872729" cy="4385388"/>
          </a:xfrm>
          <a:solidFill>
            <a:srgbClr val="E7D9B1"/>
          </a:solidFill>
          <a:ln w="76200">
            <a:solidFill>
              <a:srgbClr val="D1EAF7"/>
            </a:solidFill>
          </a:ln>
        </p:spPr>
        <p:txBody>
          <a:bodyPr>
            <a:normAutofit fontScale="92500"/>
          </a:bodyPr>
          <a:lstStyle/>
          <a:p>
            <a:pPr marL="0" indent="0" algn="ctr">
              <a:buNone/>
            </a:pPr>
            <a:r>
              <a:rPr lang="en-US" dirty="0"/>
              <a:t>Six months ago, Carlos emigrated from Mexico to the United States.  Although fluent in English and an honor student in Mexico, Carlos has had difficulty completing his assignments since moving to the United States. His parents do not understand why he is not succeeding like he did in his last school.  Carlos has quit participating in family traditions.</a:t>
            </a:r>
          </a:p>
          <a:p>
            <a:endParaRPr lang="en-US" dirty="0"/>
          </a:p>
          <a:p>
            <a:pPr marL="0" indent="0">
              <a:buNone/>
            </a:pPr>
            <a:r>
              <a:rPr lang="en-US" b="1" dirty="0"/>
              <a:t>Explain how each of the following psychological perspectives might explain Carlos’ behavior:</a:t>
            </a:r>
          </a:p>
          <a:p>
            <a:pPr>
              <a:buFont typeface="Wingdings" panose="05000000000000000000" pitchFamily="2" charset="2"/>
              <a:buChar char="§"/>
            </a:pPr>
            <a:r>
              <a:rPr lang="en-US" dirty="0"/>
              <a:t>Psychodynamic</a:t>
            </a:r>
          </a:p>
          <a:p>
            <a:pPr>
              <a:buFont typeface="Wingdings" panose="05000000000000000000" pitchFamily="2" charset="2"/>
              <a:buChar char="§"/>
            </a:pPr>
            <a:r>
              <a:rPr lang="en-US" dirty="0"/>
              <a:t>Cognitive</a:t>
            </a:r>
          </a:p>
          <a:p>
            <a:pPr>
              <a:buFont typeface="Wingdings" panose="05000000000000000000" pitchFamily="2" charset="2"/>
              <a:buChar char="§"/>
            </a:pPr>
            <a:r>
              <a:rPr lang="en-US" dirty="0"/>
              <a:t>Social-cultural</a:t>
            </a:r>
          </a:p>
        </p:txBody>
      </p:sp>
    </p:spTree>
    <p:extLst>
      <p:ext uri="{BB962C8B-B14F-4D97-AF65-F5344CB8AC3E}">
        <p14:creationId xmlns:p14="http://schemas.microsoft.com/office/powerpoint/2010/main" val="4069884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7"/>
            <a:ext cx="8101584" cy="1325563"/>
          </a:xfrm>
          <a:solidFill>
            <a:srgbClr val="A02CA3"/>
          </a:solidFill>
        </p:spPr>
        <p:txBody>
          <a:bodyPr>
            <a:normAutofit/>
          </a:bodyPr>
          <a:lstStyle/>
          <a:p>
            <a:r>
              <a:rPr lang="en-US" sz="3600" b="1" dirty="0">
                <a:solidFill>
                  <a:schemeClr val="bg1"/>
                </a:solidFill>
              </a:rPr>
              <a:t>Learning Target 2-1 Review</a:t>
            </a:r>
          </a:p>
        </p:txBody>
      </p:sp>
      <p:sp>
        <p:nvSpPr>
          <p:cNvPr id="5" name="TextBox 4"/>
          <p:cNvSpPr txBox="1"/>
          <p:nvPr/>
        </p:nvSpPr>
        <p:spPr>
          <a:xfrm>
            <a:off x="2152650" y="1816437"/>
            <a:ext cx="8101584" cy="1815882"/>
          </a:xfrm>
          <a:prstGeom prst="rect">
            <a:avLst/>
          </a:prstGeom>
          <a:solidFill>
            <a:srgbClr val="D1EDFF"/>
          </a:solidFill>
        </p:spPr>
        <p:txBody>
          <a:bodyPr wrap="square" rtlCol="0" anchor="ctr">
            <a:spAutoFit/>
          </a:bodyPr>
          <a:lstStyle/>
          <a:p>
            <a:pPr lvl="1" algn="ctr"/>
            <a:r>
              <a:rPr lang="en-US" sz="2800" dirty="0">
                <a:solidFill>
                  <a:prstClr val="black"/>
                </a:solidFill>
              </a:rPr>
              <a:t>Describe how contemporary </a:t>
            </a:r>
          </a:p>
          <a:p>
            <a:pPr lvl="1" algn="ctr"/>
            <a:r>
              <a:rPr lang="en-US" sz="2800" dirty="0">
                <a:solidFill>
                  <a:prstClr val="black"/>
                </a:solidFill>
              </a:rPr>
              <a:t>psychology focuses on cognition, </a:t>
            </a:r>
          </a:p>
          <a:p>
            <a:pPr lvl="1" algn="ctr"/>
            <a:r>
              <a:rPr lang="en-US" sz="2800" dirty="0">
                <a:solidFill>
                  <a:prstClr val="black"/>
                </a:solidFill>
              </a:rPr>
              <a:t>biology and experience, culture and gender, and human flourishing.</a:t>
            </a:r>
          </a:p>
        </p:txBody>
      </p:sp>
      <p:sp>
        <p:nvSpPr>
          <p:cNvPr id="6" name="TextBox 5"/>
          <p:cNvSpPr txBox="1"/>
          <p:nvPr/>
        </p:nvSpPr>
        <p:spPr>
          <a:xfrm>
            <a:off x="2189358" y="3849399"/>
            <a:ext cx="8101584" cy="2893100"/>
          </a:xfrm>
          <a:prstGeom prst="rect">
            <a:avLst/>
          </a:prstGeom>
          <a:solidFill>
            <a:schemeClr val="bg1"/>
          </a:solidFill>
          <a:ln w="76200">
            <a:solidFill>
              <a:srgbClr val="A02CA3"/>
            </a:solidFill>
          </a:ln>
        </p:spPr>
        <p:txBody>
          <a:bodyPr wrap="square" rtlCol="0">
            <a:spAutoFit/>
          </a:bodyPr>
          <a:lstStyle/>
          <a:p>
            <a:pPr marL="457200" indent="-457200">
              <a:buFont typeface="Wingdings" panose="05000000000000000000" pitchFamily="2" charset="2"/>
              <a:buChar char="§"/>
            </a:pPr>
            <a:r>
              <a:rPr lang="en-US" sz="2600" dirty="0">
                <a:solidFill>
                  <a:prstClr val="black"/>
                </a:solidFill>
              </a:rPr>
              <a:t>The </a:t>
            </a:r>
            <a:r>
              <a:rPr lang="en-US" sz="2600" b="1" i="1" dirty="0">
                <a:solidFill>
                  <a:prstClr val="black"/>
                </a:solidFill>
              </a:rPr>
              <a:t>nature-nurture</a:t>
            </a:r>
            <a:r>
              <a:rPr lang="en-US" sz="2600" i="1" dirty="0">
                <a:solidFill>
                  <a:prstClr val="black"/>
                </a:solidFill>
              </a:rPr>
              <a:t> </a:t>
            </a:r>
            <a:r>
              <a:rPr lang="en-US" sz="2600" dirty="0">
                <a:solidFill>
                  <a:prstClr val="black"/>
                </a:solidFill>
              </a:rPr>
              <a:t>issue helps explain behavior</a:t>
            </a:r>
          </a:p>
          <a:p>
            <a:pPr marL="457200" indent="-457200">
              <a:buFont typeface="Wingdings" panose="05000000000000000000" pitchFamily="2" charset="2"/>
              <a:buChar char="§"/>
            </a:pPr>
            <a:r>
              <a:rPr lang="en-US" sz="2600" dirty="0">
                <a:solidFill>
                  <a:prstClr val="black"/>
                </a:solidFill>
              </a:rPr>
              <a:t>Darwin’s </a:t>
            </a:r>
            <a:r>
              <a:rPr lang="en-US" sz="2600" b="1" i="1" dirty="0">
                <a:solidFill>
                  <a:prstClr val="black"/>
                </a:solidFill>
              </a:rPr>
              <a:t>natural selection </a:t>
            </a:r>
            <a:r>
              <a:rPr lang="en-US" sz="2600" dirty="0">
                <a:solidFill>
                  <a:prstClr val="black"/>
                </a:solidFill>
              </a:rPr>
              <a:t>led to </a:t>
            </a:r>
            <a:r>
              <a:rPr lang="en-US" sz="2600" b="1" i="1" dirty="0">
                <a:solidFill>
                  <a:prstClr val="black"/>
                </a:solidFill>
              </a:rPr>
              <a:t>evolutionary</a:t>
            </a:r>
            <a:r>
              <a:rPr lang="en-US" sz="2600" dirty="0">
                <a:solidFill>
                  <a:prstClr val="black"/>
                </a:solidFill>
              </a:rPr>
              <a:t> and </a:t>
            </a:r>
            <a:r>
              <a:rPr lang="en-US" sz="2600" b="1" i="1" dirty="0">
                <a:solidFill>
                  <a:prstClr val="black"/>
                </a:solidFill>
              </a:rPr>
              <a:t>biological</a:t>
            </a:r>
            <a:r>
              <a:rPr lang="en-US" sz="2600" dirty="0">
                <a:solidFill>
                  <a:prstClr val="black"/>
                </a:solidFill>
              </a:rPr>
              <a:t> perspectives on behavior</a:t>
            </a:r>
          </a:p>
          <a:p>
            <a:pPr marL="457200" indent="-457200">
              <a:buFont typeface="Wingdings" panose="05000000000000000000" pitchFamily="2" charset="2"/>
              <a:buChar char="§"/>
            </a:pPr>
            <a:r>
              <a:rPr lang="en-US" sz="2600" dirty="0">
                <a:solidFill>
                  <a:prstClr val="black"/>
                </a:solidFill>
              </a:rPr>
              <a:t>Attitudes and behaviors may vary by gender or </a:t>
            </a:r>
            <a:r>
              <a:rPr lang="en-US" sz="2600" b="1" i="1" dirty="0">
                <a:solidFill>
                  <a:prstClr val="black"/>
                </a:solidFill>
              </a:rPr>
              <a:t>culture</a:t>
            </a:r>
            <a:r>
              <a:rPr lang="en-US" sz="2600" dirty="0">
                <a:solidFill>
                  <a:prstClr val="black"/>
                </a:solidFill>
              </a:rPr>
              <a:t>, but we are more similar than different</a:t>
            </a:r>
          </a:p>
          <a:p>
            <a:pPr marL="457200" indent="-457200">
              <a:buFont typeface="Wingdings" panose="05000000000000000000" pitchFamily="2" charset="2"/>
              <a:buChar char="§"/>
            </a:pPr>
            <a:r>
              <a:rPr lang="en-US" sz="2600" b="1" i="1" dirty="0">
                <a:solidFill>
                  <a:prstClr val="black"/>
                </a:solidFill>
              </a:rPr>
              <a:t>Positive psychology </a:t>
            </a:r>
            <a:r>
              <a:rPr lang="en-US" sz="2600" dirty="0">
                <a:solidFill>
                  <a:prstClr val="black"/>
                </a:solidFill>
              </a:rPr>
              <a:t>promotes human flourishing</a:t>
            </a:r>
          </a:p>
          <a:p>
            <a:endParaRPr lang="en-US" sz="2600" dirty="0">
              <a:solidFill>
                <a:prstClr val="black"/>
              </a:solidFill>
            </a:endParaRPr>
          </a:p>
        </p:txBody>
      </p:sp>
      <p:pic>
        <p:nvPicPr>
          <p:cNvPr id="7" name="Picture 6" descr="decorative">
            <a:extLst>
              <a:ext uri="{FF2B5EF4-FFF2-40B4-BE49-F238E27FC236}">
                <a16:creationId xmlns:a16="http://schemas.microsoft.com/office/drawing/2014/main" id="{042C4AB2-CBBD-4D66-ABED-AB98102A0C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3007" y="1856095"/>
            <a:ext cx="690861" cy="690861"/>
          </a:xfrm>
          <a:prstGeom prst="rect">
            <a:avLst/>
          </a:prstGeom>
        </p:spPr>
      </p:pic>
    </p:spTree>
    <p:extLst>
      <p:ext uri="{BB962C8B-B14F-4D97-AF65-F5344CB8AC3E}">
        <p14:creationId xmlns:p14="http://schemas.microsoft.com/office/powerpoint/2010/main" val="322179059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7"/>
            <a:ext cx="8101584" cy="1325563"/>
          </a:xfrm>
          <a:solidFill>
            <a:srgbClr val="A02CA3"/>
          </a:solidFill>
        </p:spPr>
        <p:txBody>
          <a:bodyPr>
            <a:normAutofit/>
          </a:bodyPr>
          <a:lstStyle/>
          <a:p>
            <a:r>
              <a:rPr lang="en-US" sz="3600" b="1" dirty="0">
                <a:solidFill>
                  <a:schemeClr val="bg1"/>
                </a:solidFill>
              </a:rPr>
              <a:t>Learning Target 2-2 Review</a:t>
            </a:r>
          </a:p>
        </p:txBody>
      </p:sp>
      <p:sp>
        <p:nvSpPr>
          <p:cNvPr id="5" name="TextBox 4"/>
          <p:cNvSpPr txBox="1"/>
          <p:nvPr/>
        </p:nvSpPr>
        <p:spPr>
          <a:xfrm>
            <a:off x="2152650" y="2006222"/>
            <a:ext cx="8101584" cy="954107"/>
          </a:xfrm>
          <a:prstGeom prst="rect">
            <a:avLst/>
          </a:prstGeom>
          <a:solidFill>
            <a:srgbClr val="D1EDFF"/>
          </a:solidFill>
        </p:spPr>
        <p:txBody>
          <a:bodyPr wrap="square" rtlCol="0">
            <a:spAutoFit/>
          </a:bodyPr>
          <a:lstStyle/>
          <a:p>
            <a:pPr lvl="1" algn="ctr">
              <a:buSzPct val="100000"/>
            </a:pPr>
            <a:r>
              <a:rPr lang="en-US" sz="2800" dirty="0">
                <a:solidFill>
                  <a:prstClr val="black"/>
                </a:solidFill>
              </a:rPr>
              <a:t>Describe the biopsychosocial approach and psychology’s main perspectives</a:t>
            </a:r>
          </a:p>
        </p:txBody>
      </p:sp>
      <p:sp>
        <p:nvSpPr>
          <p:cNvPr id="6" name="TextBox 5"/>
          <p:cNvSpPr txBox="1"/>
          <p:nvPr/>
        </p:nvSpPr>
        <p:spPr>
          <a:xfrm>
            <a:off x="2134296" y="3393417"/>
            <a:ext cx="8138292" cy="2893100"/>
          </a:xfrm>
          <a:prstGeom prst="rect">
            <a:avLst/>
          </a:prstGeom>
          <a:solidFill>
            <a:schemeClr val="bg1"/>
          </a:solidFill>
          <a:ln w="76200">
            <a:solidFill>
              <a:srgbClr val="A02CA3"/>
            </a:solidFill>
          </a:ln>
        </p:spPr>
        <p:txBody>
          <a:bodyPr wrap="square" rtlCol="0">
            <a:spAutoFit/>
          </a:bodyPr>
          <a:lstStyle/>
          <a:p>
            <a:pPr marL="457200" indent="-457200">
              <a:buFont typeface="Wingdings" panose="05000000000000000000" pitchFamily="2" charset="2"/>
              <a:buChar char="§"/>
            </a:pPr>
            <a:r>
              <a:rPr lang="en-US" sz="2600" dirty="0">
                <a:solidFill>
                  <a:prstClr val="black"/>
                </a:solidFill>
              </a:rPr>
              <a:t>The </a:t>
            </a:r>
            <a:r>
              <a:rPr lang="en-US" sz="2600" b="1" i="1" dirty="0">
                <a:solidFill>
                  <a:prstClr val="black"/>
                </a:solidFill>
              </a:rPr>
              <a:t>biopsychosocial </a:t>
            </a:r>
            <a:r>
              <a:rPr lang="en-US" sz="2600" dirty="0">
                <a:solidFill>
                  <a:prstClr val="black"/>
                </a:solidFill>
              </a:rPr>
              <a:t>approach integrates the biological, psychological and social-cultural viewpoints</a:t>
            </a:r>
          </a:p>
          <a:p>
            <a:pPr marL="457200" indent="-457200">
              <a:buFont typeface="Wingdings" panose="05000000000000000000" pitchFamily="2" charset="2"/>
              <a:buChar char="§"/>
            </a:pPr>
            <a:r>
              <a:rPr lang="en-US" sz="2600" dirty="0">
                <a:solidFill>
                  <a:prstClr val="black"/>
                </a:solidFill>
              </a:rPr>
              <a:t>Psychology’s main perspectives are: </a:t>
            </a:r>
            <a:r>
              <a:rPr lang="en-US" sz="2600" b="1" i="1" dirty="0">
                <a:solidFill>
                  <a:prstClr val="black"/>
                </a:solidFill>
              </a:rPr>
              <a:t>behavioral, biological, cognitive, evolutionary, humanistic, psychodynamic, </a:t>
            </a:r>
            <a:r>
              <a:rPr lang="en-US" sz="2600" b="1" dirty="0">
                <a:solidFill>
                  <a:prstClr val="black"/>
                </a:solidFill>
              </a:rPr>
              <a:t>and </a:t>
            </a:r>
            <a:r>
              <a:rPr lang="en-US" sz="2600" b="1" i="1" dirty="0">
                <a:solidFill>
                  <a:prstClr val="black"/>
                </a:solidFill>
              </a:rPr>
              <a:t>social-cultural</a:t>
            </a:r>
            <a:r>
              <a:rPr lang="en-US" sz="2600" b="1" dirty="0">
                <a:solidFill>
                  <a:prstClr val="black"/>
                </a:solidFill>
              </a:rPr>
              <a:t>.</a:t>
            </a:r>
          </a:p>
          <a:p>
            <a:endParaRPr lang="en-US" sz="2600" dirty="0">
              <a:solidFill>
                <a:prstClr val="black"/>
              </a:solidFill>
            </a:endParaRPr>
          </a:p>
        </p:txBody>
      </p:sp>
      <p:pic>
        <p:nvPicPr>
          <p:cNvPr id="7" name="Picture 6" descr="decorative">
            <a:extLst>
              <a:ext uri="{FF2B5EF4-FFF2-40B4-BE49-F238E27FC236}">
                <a16:creationId xmlns:a16="http://schemas.microsoft.com/office/drawing/2014/main" id="{042C4AB2-CBBD-4D66-ABED-AB98102A0C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9359" y="2033518"/>
            <a:ext cx="690861" cy="690861"/>
          </a:xfrm>
          <a:prstGeom prst="rect">
            <a:avLst/>
          </a:prstGeom>
        </p:spPr>
      </p:pic>
    </p:spTree>
    <p:extLst>
      <p:ext uri="{BB962C8B-B14F-4D97-AF65-F5344CB8AC3E}">
        <p14:creationId xmlns:p14="http://schemas.microsoft.com/office/powerpoint/2010/main" val="90309378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7"/>
            <a:ext cx="8101584" cy="1325563"/>
          </a:xfrm>
          <a:solidFill>
            <a:srgbClr val="A02CA3"/>
          </a:solidFill>
        </p:spPr>
        <p:txBody>
          <a:bodyPr>
            <a:normAutofit/>
          </a:bodyPr>
          <a:lstStyle/>
          <a:p>
            <a:r>
              <a:rPr lang="en-US" sz="3600" b="1" dirty="0">
                <a:solidFill>
                  <a:schemeClr val="bg1"/>
                </a:solidFill>
              </a:rPr>
              <a:t>Learning Target 2-3 Review</a:t>
            </a:r>
          </a:p>
        </p:txBody>
      </p:sp>
      <p:sp>
        <p:nvSpPr>
          <p:cNvPr id="5" name="TextBox 4"/>
          <p:cNvSpPr txBox="1"/>
          <p:nvPr/>
        </p:nvSpPr>
        <p:spPr>
          <a:xfrm>
            <a:off x="2152650" y="1862104"/>
            <a:ext cx="8101584" cy="1384995"/>
          </a:xfrm>
          <a:prstGeom prst="rect">
            <a:avLst/>
          </a:prstGeom>
          <a:solidFill>
            <a:srgbClr val="D1EDFF"/>
          </a:solidFill>
        </p:spPr>
        <p:txBody>
          <a:bodyPr wrap="square" rtlCol="0" anchor="ctr">
            <a:spAutoFit/>
          </a:bodyPr>
          <a:lstStyle/>
          <a:p>
            <a:pPr lvl="1" algn="ctr"/>
            <a:r>
              <a:rPr lang="en-US" sz="2800" dirty="0">
                <a:solidFill>
                  <a:prstClr val="black"/>
                </a:solidFill>
              </a:rPr>
              <a:t>Explain how psychological principles </a:t>
            </a:r>
          </a:p>
          <a:p>
            <a:pPr lvl="1" algn="ctr"/>
            <a:r>
              <a:rPr lang="en-US" sz="2800" dirty="0">
                <a:solidFill>
                  <a:prstClr val="black"/>
                </a:solidFill>
              </a:rPr>
              <a:t>can help you learn, remember, </a:t>
            </a:r>
          </a:p>
          <a:p>
            <a:pPr lvl="1" algn="ctr"/>
            <a:r>
              <a:rPr lang="en-US" sz="2800" dirty="0">
                <a:solidFill>
                  <a:prstClr val="black"/>
                </a:solidFill>
              </a:rPr>
              <a:t>thrive, and do better on the AP</a:t>
            </a:r>
            <a:r>
              <a:rPr lang="en-US" sz="2800" baseline="30000" dirty="0">
                <a:solidFill>
                  <a:prstClr val="black"/>
                </a:solidFill>
              </a:rPr>
              <a:t>®</a:t>
            </a:r>
            <a:r>
              <a:rPr lang="en-US" sz="2800" dirty="0">
                <a:solidFill>
                  <a:prstClr val="black"/>
                </a:solidFill>
              </a:rPr>
              <a:t> exam.</a:t>
            </a:r>
          </a:p>
        </p:txBody>
      </p:sp>
      <p:sp>
        <p:nvSpPr>
          <p:cNvPr id="6" name="TextBox 5"/>
          <p:cNvSpPr txBox="1"/>
          <p:nvPr/>
        </p:nvSpPr>
        <p:spPr>
          <a:xfrm>
            <a:off x="2152650" y="3418513"/>
            <a:ext cx="8101584" cy="3293209"/>
          </a:xfrm>
          <a:prstGeom prst="rect">
            <a:avLst/>
          </a:prstGeom>
          <a:solidFill>
            <a:schemeClr val="bg1"/>
          </a:solidFill>
          <a:ln w="76200">
            <a:solidFill>
              <a:srgbClr val="A02CA3"/>
            </a:solidFill>
          </a:ln>
        </p:spPr>
        <p:txBody>
          <a:bodyPr wrap="square" rtlCol="0">
            <a:spAutoFit/>
          </a:bodyPr>
          <a:lstStyle/>
          <a:p>
            <a:pPr marL="457200" indent="-457200">
              <a:buFont typeface="Wingdings" panose="05000000000000000000" pitchFamily="2" charset="2"/>
              <a:buChar char="§"/>
            </a:pPr>
            <a:r>
              <a:rPr lang="en-US" sz="2600" dirty="0">
                <a:solidFill>
                  <a:prstClr val="black"/>
                </a:solidFill>
              </a:rPr>
              <a:t>The </a:t>
            </a:r>
            <a:r>
              <a:rPr lang="en-US" sz="2600" b="1" i="1" dirty="0">
                <a:solidFill>
                  <a:prstClr val="black"/>
                </a:solidFill>
              </a:rPr>
              <a:t>testing effect </a:t>
            </a:r>
            <a:r>
              <a:rPr lang="en-US" sz="2600" dirty="0">
                <a:solidFill>
                  <a:prstClr val="black"/>
                </a:solidFill>
              </a:rPr>
              <a:t>shows we remember more when practicing retrieval</a:t>
            </a:r>
          </a:p>
          <a:p>
            <a:pPr marL="457200" indent="-457200">
              <a:buFont typeface="Wingdings" panose="05000000000000000000" pitchFamily="2" charset="2"/>
              <a:buChar char="§"/>
            </a:pPr>
            <a:r>
              <a:rPr lang="en-US" sz="2600" dirty="0">
                <a:solidFill>
                  <a:prstClr val="black"/>
                </a:solidFill>
              </a:rPr>
              <a:t>The SQ3R method can help you learn and remember</a:t>
            </a:r>
          </a:p>
          <a:p>
            <a:pPr marL="457200" indent="-457200">
              <a:buFont typeface="Wingdings" panose="05000000000000000000" pitchFamily="2" charset="2"/>
              <a:buChar char="§"/>
            </a:pPr>
            <a:r>
              <a:rPr lang="en-US" sz="2600" dirty="0">
                <a:solidFill>
                  <a:prstClr val="black"/>
                </a:solidFill>
              </a:rPr>
              <a:t>Four study tips: distribute your study time, learn to think critically, process class information actively, and overlearn.</a:t>
            </a:r>
          </a:p>
          <a:p>
            <a:pPr marL="457200" indent="-457200">
              <a:buFont typeface="Wingdings" panose="05000000000000000000" pitchFamily="2" charset="2"/>
              <a:buChar char="§"/>
            </a:pPr>
            <a:r>
              <a:rPr lang="en-US" sz="2600" dirty="0">
                <a:solidFill>
                  <a:prstClr val="black"/>
                </a:solidFill>
              </a:rPr>
              <a:t>Flourish: sleep, exercise, grow, form relationships</a:t>
            </a:r>
          </a:p>
        </p:txBody>
      </p:sp>
      <p:pic>
        <p:nvPicPr>
          <p:cNvPr id="7" name="Picture 6" descr="decorative">
            <a:extLst>
              <a:ext uri="{FF2B5EF4-FFF2-40B4-BE49-F238E27FC236}">
                <a16:creationId xmlns:a16="http://schemas.microsoft.com/office/drawing/2014/main" id="{042C4AB2-CBBD-4D66-ABED-AB98102A0C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9359" y="1897038"/>
            <a:ext cx="690861" cy="690861"/>
          </a:xfrm>
          <a:prstGeom prst="rect">
            <a:avLst/>
          </a:prstGeom>
        </p:spPr>
      </p:pic>
    </p:spTree>
    <p:extLst>
      <p:ext uri="{BB962C8B-B14F-4D97-AF65-F5344CB8AC3E}">
        <p14:creationId xmlns:p14="http://schemas.microsoft.com/office/powerpoint/2010/main" val="423948748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hidden="1">
            <a:extLst>
              <a:ext uri="{FF2B5EF4-FFF2-40B4-BE49-F238E27FC236}">
                <a16:creationId xmlns:a16="http://schemas.microsoft.com/office/drawing/2014/main" id="{EBD19327-C280-451E-B837-2226AFF808C8}"/>
              </a:ext>
            </a:extLst>
          </p:cNvPr>
          <p:cNvSpPr>
            <a:spLocks noGrp="1"/>
          </p:cNvSpPr>
          <p:nvPr>
            <p:ph type="title"/>
          </p:nvPr>
        </p:nvSpPr>
        <p:spPr/>
        <p:txBody>
          <a:bodyPr/>
          <a:lstStyle/>
          <a:p>
            <a:r>
              <a:rPr lang="en-US" dirty="0">
                <a:solidFill>
                  <a:schemeClr val="bg1"/>
                </a:solidFill>
              </a:rPr>
              <a:t>Module 3: Subfields in Psychology</a:t>
            </a:r>
          </a:p>
        </p:txBody>
      </p:sp>
      <p:sp>
        <p:nvSpPr>
          <p:cNvPr id="3" name="Text Placeholder 2"/>
          <p:cNvSpPr>
            <a:spLocks noGrp="1" noChangeAspect="1"/>
          </p:cNvSpPr>
          <p:nvPr>
            <p:ph idx="1"/>
          </p:nvPr>
        </p:nvSpPr>
        <p:spPr>
          <a:xfrm>
            <a:off x="1710432" y="248575"/>
            <a:ext cx="2229197" cy="6435373"/>
          </a:xfrm>
          <a:solidFill>
            <a:srgbClr val="E7D9B1"/>
          </a:solidFill>
        </p:spPr>
        <p:txBody>
          <a:bodyPr anchor="ctr"/>
          <a:lstStyle/>
          <a:p>
            <a:pPr marL="0" indent="0" algn="ctr">
              <a:buNone/>
            </a:pPr>
            <a:endParaRPr lang="en-US" sz="4400" dirty="0"/>
          </a:p>
          <a:p>
            <a:pPr marL="0" indent="0" algn="ctr">
              <a:buNone/>
            </a:pPr>
            <a:endParaRPr lang="en-US" sz="4400" dirty="0"/>
          </a:p>
          <a:p>
            <a:pPr marL="0" indent="0" algn="ctr">
              <a:buNone/>
            </a:pPr>
            <a:r>
              <a:rPr lang="en-US" sz="4400" dirty="0"/>
              <a:t>Module 3</a:t>
            </a:r>
          </a:p>
          <a:p>
            <a:pPr marL="0" indent="0" algn="ctr">
              <a:buNone/>
            </a:pPr>
            <a:endParaRPr lang="en-US" sz="4400" dirty="0"/>
          </a:p>
          <a:p>
            <a:pPr marL="0" indent="0" algn="ctr">
              <a:buNone/>
            </a:pPr>
            <a:r>
              <a:rPr lang="en-US" sz="2400" dirty="0"/>
              <a:t>Subfields in Psychology</a:t>
            </a:r>
          </a:p>
          <a:p>
            <a:endParaRPr lang="en-US" dirty="0"/>
          </a:p>
        </p:txBody>
      </p:sp>
      <p:sp>
        <p:nvSpPr>
          <p:cNvPr id="4" name="Text Placeholder 3"/>
          <p:cNvSpPr>
            <a:spLocks noGrp="1"/>
          </p:cNvSpPr>
          <p:nvPr>
            <p:ph type="body" sz="quarter" idx="4294967295"/>
          </p:nvPr>
        </p:nvSpPr>
        <p:spPr>
          <a:xfrm>
            <a:off x="2314114" y="399494"/>
            <a:ext cx="8101013" cy="1580226"/>
          </a:xfrm>
          <a:solidFill>
            <a:srgbClr val="A02CA3"/>
          </a:solidFill>
        </p:spPr>
        <p:txBody>
          <a:bodyPr anchor="ctr">
            <a:normAutofit/>
          </a:bodyPr>
          <a:lstStyle/>
          <a:p>
            <a:pPr marL="0" indent="0">
              <a:buNone/>
            </a:pPr>
            <a:r>
              <a:rPr lang="en-US" sz="3600" b="1" dirty="0">
                <a:solidFill>
                  <a:schemeClr val="bg1"/>
                </a:solidFill>
              </a:rPr>
              <a:t>Learning Targets</a:t>
            </a:r>
          </a:p>
        </p:txBody>
      </p:sp>
      <p:pic>
        <p:nvPicPr>
          <p:cNvPr id="13" name="Picture 12" descr="decorative"/>
          <p:cNvPicPr>
            <a:picLocks noChangeAspect="1"/>
          </p:cNvPicPr>
          <p:nvPr/>
        </p:nvPicPr>
        <p:blipFill>
          <a:blip r:embed="rId2"/>
          <a:stretch>
            <a:fillRect/>
          </a:stretch>
        </p:blipFill>
        <p:spPr>
          <a:xfrm>
            <a:off x="4465611" y="2564492"/>
            <a:ext cx="457240" cy="457240"/>
          </a:xfrm>
          <a:prstGeom prst="rect">
            <a:avLst/>
          </a:prstGeom>
        </p:spPr>
      </p:pic>
      <p:sp>
        <p:nvSpPr>
          <p:cNvPr id="10" name="Rectangle 9"/>
          <p:cNvSpPr/>
          <p:nvPr/>
        </p:nvSpPr>
        <p:spPr>
          <a:xfrm>
            <a:off x="4541812" y="2546198"/>
            <a:ext cx="5765003" cy="830997"/>
          </a:xfrm>
          <a:prstGeom prst="rect">
            <a:avLst/>
          </a:prstGeom>
        </p:spPr>
        <p:txBody>
          <a:bodyPr wrap="square">
            <a:spAutoFit/>
          </a:bodyPr>
          <a:lstStyle/>
          <a:p>
            <a:pPr lvl="1"/>
            <a:r>
              <a:rPr lang="en-US" sz="2400" b="1" dirty="0">
                <a:solidFill>
                  <a:srgbClr val="C00000"/>
                </a:solidFill>
              </a:rPr>
              <a:t>3-1  </a:t>
            </a:r>
            <a:r>
              <a:rPr lang="en-US" sz="2400" dirty="0">
                <a:solidFill>
                  <a:prstClr val="black"/>
                </a:solidFill>
              </a:rPr>
              <a:t>Explain the difference between </a:t>
            </a:r>
            <a:r>
              <a:rPr lang="en-US" sz="2400" b="1" i="1" dirty="0">
                <a:solidFill>
                  <a:prstClr val="black"/>
                </a:solidFill>
              </a:rPr>
              <a:t>basic </a:t>
            </a:r>
            <a:r>
              <a:rPr lang="en-US" sz="2400" dirty="0">
                <a:solidFill>
                  <a:prstClr val="black"/>
                </a:solidFill>
              </a:rPr>
              <a:t>and </a:t>
            </a:r>
            <a:r>
              <a:rPr lang="en-US" sz="2400" b="1" i="1" dirty="0">
                <a:solidFill>
                  <a:prstClr val="black"/>
                </a:solidFill>
              </a:rPr>
              <a:t>applied</a:t>
            </a:r>
            <a:r>
              <a:rPr lang="en-US" sz="2400" dirty="0">
                <a:solidFill>
                  <a:prstClr val="black"/>
                </a:solidFill>
              </a:rPr>
              <a:t> psychology.</a:t>
            </a:r>
          </a:p>
        </p:txBody>
      </p:sp>
      <p:pic>
        <p:nvPicPr>
          <p:cNvPr id="12" name="Picture 11" descr="decorative"/>
          <p:cNvPicPr>
            <a:picLocks noChangeAspect="1"/>
          </p:cNvPicPr>
          <p:nvPr/>
        </p:nvPicPr>
        <p:blipFill>
          <a:blip r:embed="rId2"/>
          <a:stretch>
            <a:fillRect/>
          </a:stretch>
        </p:blipFill>
        <p:spPr>
          <a:xfrm>
            <a:off x="4465610" y="3736845"/>
            <a:ext cx="457240" cy="457240"/>
          </a:xfrm>
          <a:prstGeom prst="rect">
            <a:avLst/>
          </a:prstGeom>
        </p:spPr>
      </p:pic>
      <p:sp>
        <p:nvSpPr>
          <p:cNvPr id="11" name="Rectangle 10"/>
          <p:cNvSpPr/>
          <p:nvPr/>
        </p:nvSpPr>
        <p:spPr>
          <a:xfrm>
            <a:off x="4541811" y="3709099"/>
            <a:ext cx="5765003" cy="1200329"/>
          </a:xfrm>
          <a:prstGeom prst="rect">
            <a:avLst/>
          </a:prstGeom>
        </p:spPr>
        <p:txBody>
          <a:bodyPr wrap="square">
            <a:spAutoFit/>
          </a:bodyPr>
          <a:lstStyle/>
          <a:p>
            <a:pPr lvl="1"/>
            <a:r>
              <a:rPr lang="en-US" sz="2400" b="1" dirty="0">
                <a:solidFill>
                  <a:srgbClr val="C00000"/>
                </a:solidFill>
              </a:rPr>
              <a:t>3-2  </a:t>
            </a:r>
            <a:r>
              <a:rPr lang="en-US" sz="2400" dirty="0">
                <a:solidFill>
                  <a:prstClr val="black"/>
                </a:solidFill>
              </a:rPr>
              <a:t>Describe what psychologists working in various subfields do and where they work.</a:t>
            </a:r>
          </a:p>
        </p:txBody>
      </p:sp>
    </p:spTree>
    <p:extLst>
      <p:ext uri="{BB962C8B-B14F-4D97-AF65-F5344CB8AC3E}">
        <p14:creationId xmlns:p14="http://schemas.microsoft.com/office/powerpoint/2010/main" val="218213647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0482" y="214999"/>
            <a:ext cx="8101584" cy="1325880"/>
          </a:xfrm>
          <a:solidFill>
            <a:srgbClr val="A02CA3"/>
          </a:solidFill>
        </p:spPr>
        <p:txBody>
          <a:bodyPr>
            <a:normAutofit/>
          </a:bodyPr>
          <a:lstStyle/>
          <a:p>
            <a:pPr algn="ctr">
              <a:lnSpc>
                <a:spcPct val="100000"/>
              </a:lnSpc>
            </a:pPr>
            <a:r>
              <a:rPr lang="en-US" sz="3600" b="1" dirty="0" smtClean="0">
                <a:solidFill>
                  <a:schemeClr val="bg1"/>
                </a:solidFill>
                <a:latin typeface="Arial" panose="020B0604020202020204" pitchFamily="34" charset="0"/>
                <a:cs typeface="Arial" panose="020B0604020202020204" pitchFamily="34" charset="0"/>
              </a:rPr>
              <a:t>What is Psychometrics?</a:t>
            </a:r>
            <a:endParaRPr lang="en-US" sz="2800" b="1" dirty="0">
              <a:solidFill>
                <a:schemeClr val="bg1"/>
              </a:solidFill>
            </a:endParaRPr>
          </a:p>
        </p:txBody>
      </p:sp>
      <p:sp>
        <p:nvSpPr>
          <p:cNvPr id="13" name="Text Placeholder 5">
            <a:extLst>
              <a:ext uri="{FF2B5EF4-FFF2-40B4-BE49-F238E27FC236}">
                <a16:creationId xmlns:a16="http://schemas.microsoft.com/office/drawing/2014/main" id="{EDF76375-943D-493A-8F11-DCFF6B48705A}"/>
              </a:ext>
            </a:extLst>
          </p:cNvPr>
          <p:cNvSpPr txBox="1">
            <a:spLocks/>
          </p:cNvSpPr>
          <p:nvPr/>
        </p:nvSpPr>
        <p:spPr>
          <a:xfrm>
            <a:off x="2152650" y="1715603"/>
            <a:ext cx="8079416" cy="5018568"/>
          </a:xfrm>
          <a:prstGeom prst="rect">
            <a:avLst/>
          </a:prstGeom>
          <a:solidFill>
            <a:srgbClr val="E7D9B1"/>
          </a:solidFill>
          <a:ln w="38100">
            <a:solidFill>
              <a:srgbClr val="A02CA3"/>
            </a:solidFill>
          </a:ln>
        </p:spPr>
        <p:txBody>
          <a:bodyPr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r>
              <a:rPr lang="en-US" sz="2800" b="1" dirty="0" smtClean="0">
                <a:solidFill>
                  <a:prstClr val="black"/>
                </a:solidFill>
                <a:cs typeface="Arial" panose="020B0604020202020204" pitchFamily="34" charset="0"/>
              </a:rPr>
              <a:t>Psychometrics</a:t>
            </a:r>
            <a:endParaRPr lang="en-US" sz="2800" b="1" dirty="0">
              <a:solidFill>
                <a:prstClr val="black"/>
              </a:solidFill>
              <a:cs typeface="Arial" panose="020B0604020202020204" pitchFamily="34" charset="0"/>
            </a:endParaRPr>
          </a:p>
          <a:p>
            <a:pPr marL="0" indent="0" algn="ctr">
              <a:lnSpc>
                <a:spcPct val="100000"/>
              </a:lnSpc>
              <a:spcBef>
                <a:spcPts val="0"/>
              </a:spcBef>
              <a:buNone/>
            </a:pPr>
            <a:endParaRPr lang="en-US" sz="2800" b="1" dirty="0">
              <a:solidFill>
                <a:prstClr val="black"/>
              </a:solidFill>
              <a:cs typeface="Arial" panose="020B0604020202020204" pitchFamily="34" charset="0"/>
            </a:endParaRPr>
          </a:p>
          <a:p>
            <a:pPr algn="ctr">
              <a:lnSpc>
                <a:spcPct val="100000"/>
              </a:lnSpc>
              <a:spcBef>
                <a:spcPts val="0"/>
              </a:spcBef>
              <a:buFont typeface="Wingdings" panose="05000000000000000000" pitchFamily="2" charset="2"/>
              <a:buChar char="§"/>
            </a:pPr>
            <a:r>
              <a:rPr lang="en-US" sz="2800" dirty="0" smtClean="0">
                <a:solidFill>
                  <a:prstClr val="black"/>
                </a:solidFill>
                <a:cs typeface="Arial" panose="020B0604020202020204" pitchFamily="34" charset="0"/>
              </a:rPr>
              <a:t>The scientific study of the measurement of human abilities, attitudes, and traits</a:t>
            </a:r>
            <a:endParaRPr lang="en-US" sz="2800" dirty="0">
              <a:solidFill>
                <a:prstClr val="black"/>
              </a:solidFill>
              <a:cs typeface="Arial" panose="020B0604020202020204" pitchFamily="34" charset="0"/>
            </a:endParaRPr>
          </a:p>
          <a:p>
            <a:pPr marL="0" indent="0">
              <a:lnSpc>
                <a:spcPct val="100000"/>
              </a:lnSpc>
              <a:spcBef>
                <a:spcPts val="0"/>
              </a:spcBef>
              <a:buNone/>
            </a:pPr>
            <a:endParaRPr lang="en-US" sz="2400" dirty="0">
              <a:solidFill>
                <a:prstClr val="black"/>
              </a:solidFill>
              <a:cs typeface="Arial" panose="020B0604020202020204" pitchFamily="34" charset="0"/>
            </a:endParaRPr>
          </a:p>
        </p:txBody>
      </p:sp>
      <p:pic>
        <p:nvPicPr>
          <p:cNvPr id="9" name="Picture 8" descr="decorative">
            <a:extLst>
              <a:ext uri="{FF2B5EF4-FFF2-40B4-BE49-F238E27FC236}">
                <a16:creationId xmlns:a16="http://schemas.microsoft.com/office/drawing/2014/main" id="{68D6E40C-3306-4556-B2F7-6CD4076542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6297" y="255943"/>
            <a:ext cx="690861" cy="690861"/>
          </a:xfrm>
          <a:prstGeom prst="rect">
            <a:avLst/>
          </a:prstGeom>
        </p:spPr>
      </p:pic>
    </p:spTree>
    <p:extLst>
      <p:ext uri="{BB962C8B-B14F-4D97-AF65-F5344CB8AC3E}">
        <p14:creationId xmlns:p14="http://schemas.microsoft.com/office/powerpoint/2010/main" val="294089821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hidden="1">
            <a:extLst>
              <a:ext uri="{FF2B5EF4-FFF2-40B4-BE49-F238E27FC236}">
                <a16:creationId xmlns:a16="http://schemas.microsoft.com/office/drawing/2014/main" id="{5D13C527-350B-40E5-B2D9-EC8782EF0C5A}"/>
              </a:ext>
            </a:extLst>
          </p:cNvPr>
          <p:cNvSpPr>
            <a:spLocks noGrp="1"/>
          </p:cNvSpPr>
          <p:nvPr>
            <p:ph type="title"/>
          </p:nvPr>
        </p:nvSpPr>
        <p:spPr/>
        <p:txBody>
          <a:bodyPr/>
          <a:lstStyle/>
          <a:p>
            <a:r>
              <a:rPr lang="en-US" dirty="0">
                <a:solidFill>
                  <a:schemeClr val="bg1"/>
                </a:solidFill>
              </a:rPr>
              <a:t>What is the difference between basic and applied psychology?</a:t>
            </a:r>
          </a:p>
        </p:txBody>
      </p:sp>
      <p:sp>
        <p:nvSpPr>
          <p:cNvPr id="9" name="Title 1">
            <a:extLst>
              <a:ext uri="{FF2B5EF4-FFF2-40B4-BE49-F238E27FC236}">
                <a16:creationId xmlns:a16="http://schemas.microsoft.com/office/drawing/2014/main" id="{DE4D7A5B-DFE6-49AF-B966-FCEF20295C49}"/>
              </a:ext>
            </a:extLst>
          </p:cNvPr>
          <p:cNvSpPr txBox="1">
            <a:spLocks/>
          </p:cNvSpPr>
          <p:nvPr/>
        </p:nvSpPr>
        <p:spPr>
          <a:xfrm>
            <a:off x="1971870" y="364170"/>
            <a:ext cx="8273508"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2800" b="1" dirty="0">
                <a:solidFill>
                  <a:prstClr val="white"/>
                </a:solidFill>
              </a:rPr>
              <a:t>What is the difference between </a:t>
            </a:r>
          </a:p>
          <a:p>
            <a:pPr algn="ctr">
              <a:lnSpc>
                <a:spcPct val="100000"/>
              </a:lnSpc>
            </a:pPr>
            <a:r>
              <a:rPr lang="en-US" sz="2800" b="1" dirty="0">
                <a:solidFill>
                  <a:prstClr val="white"/>
                </a:solidFill>
              </a:rPr>
              <a:t>basic and applied psychology?</a:t>
            </a:r>
          </a:p>
        </p:txBody>
      </p:sp>
      <p:sp>
        <p:nvSpPr>
          <p:cNvPr id="3" name="Text Placeholder 2"/>
          <p:cNvSpPr>
            <a:spLocks noGrp="1"/>
          </p:cNvSpPr>
          <p:nvPr>
            <p:ph type="body" idx="1"/>
          </p:nvPr>
        </p:nvSpPr>
        <p:spPr>
          <a:xfrm>
            <a:off x="1971871" y="1879313"/>
            <a:ext cx="3918857" cy="823912"/>
          </a:xfrm>
          <a:solidFill>
            <a:srgbClr val="A02CA3"/>
          </a:solidFill>
        </p:spPr>
        <p:txBody>
          <a:bodyPr anchor="ctr">
            <a:noAutofit/>
          </a:bodyPr>
          <a:lstStyle/>
          <a:p>
            <a:pPr algn="ctr"/>
            <a:r>
              <a:rPr lang="en-US" sz="2800" dirty="0">
                <a:solidFill>
                  <a:schemeClr val="bg1"/>
                </a:solidFill>
              </a:rPr>
              <a:t>What is basic research?</a:t>
            </a:r>
          </a:p>
        </p:txBody>
      </p:sp>
      <p:sp>
        <p:nvSpPr>
          <p:cNvPr id="4" name="Content Placeholder 3"/>
          <p:cNvSpPr>
            <a:spLocks noGrp="1"/>
          </p:cNvSpPr>
          <p:nvPr>
            <p:ph sz="half" idx="2"/>
          </p:nvPr>
        </p:nvSpPr>
        <p:spPr>
          <a:xfrm>
            <a:off x="1971870" y="2892490"/>
            <a:ext cx="3918858" cy="3545633"/>
          </a:xfrm>
          <a:solidFill>
            <a:srgbClr val="E7D9B1"/>
          </a:solidFill>
          <a:ln w="38100">
            <a:solidFill>
              <a:srgbClr val="A02CA3"/>
            </a:solidFill>
          </a:ln>
        </p:spPr>
        <p:txBody>
          <a:bodyPr anchor="ctr"/>
          <a:lstStyle/>
          <a:p>
            <a:pPr>
              <a:buFont typeface="Wingdings" panose="05000000000000000000" pitchFamily="2" charset="2"/>
              <a:buChar char="§"/>
            </a:pPr>
            <a:r>
              <a:rPr lang="en-US" sz="2400" dirty="0"/>
              <a:t>Scientific inquiry that aims to </a:t>
            </a:r>
            <a:r>
              <a:rPr lang="en-US" sz="2400" b="1" i="1" dirty="0"/>
              <a:t>increase psychology’s knowledge base</a:t>
            </a:r>
          </a:p>
          <a:p>
            <a:pPr>
              <a:buFont typeface="Wingdings" panose="05000000000000000000" pitchFamily="2" charset="2"/>
              <a:buChar char="§"/>
            </a:pPr>
            <a:endParaRPr lang="en-US" sz="2400" dirty="0"/>
          </a:p>
          <a:p>
            <a:pPr>
              <a:buFont typeface="Wingdings" panose="05000000000000000000" pitchFamily="2" charset="2"/>
              <a:buChar char="§"/>
            </a:pPr>
            <a:r>
              <a:rPr lang="en-US" sz="2400" dirty="0"/>
              <a:t>Pure science</a:t>
            </a:r>
          </a:p>
          <a:p>
            <a:endParaRPr lang="en-US" dirty="0"/>
          </a:p>
        </p:txBody>
      </p:sp>
      <p:sp>
        <p:nvSpPr>
          <p:cNvPr id="5" name="Text Placeholder 4"/>
          <p:cNvSpPr>
            <a:spLocks noGrp="1"/>
          </p:cNvSpPr>
          <p:nvPr>
            <p:ph type="body" sz="quarter" idx="3"/>
          </p:nvPr>
        </p:nvSpPr>
        <p:spPr>
          <a:xfrm>
            <a:off x="6347927" y="1879313"/>
            <a:ext cx="3887391" cy="823912"/>
          </a:xfrm>
          <a:solidFill>
            <a:srgbClr val="A02CA3"/>
          </a:solidFill>
        </p:spPr>
        <p:txBody>
          <a:bodyPr anchor="ctr">
            <a:noAutofit/>
          </a:bodyPr>
          <a:lstStyle/>
          <a:p>
            <a:pPr algn="ctr"/>
            <a:r>
              <a:rPr lang="en-US" sz="2800" dirty="0">
                <a:solidFill>
                  <a:schemeClr val="bg1"/>
                </a:solidFill>
              </a:rPr>
              <a:t>What is applied research?</a:t>
            </a:r>
          </a:p>
        </p:txBody>
      </p:sp>
      <p:sp>
        <p:nvSpPr>
          <p:cNvPr id="6" name="Content Placeholder 5"/>
          <p:cNvSpPr>
            <a:spLocks noGrp="1"/>
          </p:cNvSpPr>
          <p:nvPr>
            <p:ph sz="quarter" idx="4"/>
          </p:nvPr>
        </p:nvSpPr>
        <p:spPr>
          <a:xfrm>
            <a:off x="6347927" y="2892489"/>
            <a:ext cx="3897451" cy="3545633"/>
          </a:xfrm>
          <a:solidFill>
            <a:srgbClr val="E7D9B1"/>
          </a:solidFill>
          <a:ln w="38100">
            <a:solidFill>
              <a:srgbClr val="A02CA3"/>
            </a:solidFill>
          </a:ln>
        </p:spPr>
        <p:txBody>
          <a:bodyPr anchor="ctr"/>
          <a:lstStyle/>
          <a:p>
            <a:pPr>
              <a:buFont typeface="Wingdings" panose="05000000000000000000" pitchFamily="2" charset="2"/>
              <a:buChar char="§"/>
            </a:pPr>
            <a:r>
              <a:rPr lang="en-US" sz="2400" dirty="0"/>
              <a:t>Scientific inquiry that aims to use psychology to </a:t>
            </a:r>
            <a:r>
              <a:rPr lang="en-US" sz="2400" b="1" i="1" dirty="0"/>
              <a:t>solve practical problems</a:t>
            </a:r>
          </a:p>
          <a:p>
            <a:pPr>
              <a:buFont typeface="Wingdings" panose="05000000000000000000" pitchFamily="2" charset="2"/>
              <a:buChar char="§"/>
            </a:pPr>
            <a:endParaRPr lang="en-US" sz="2400" dirty="0"/>
          </a:p>
          <a:p>
            <a:pPr>
              <a:buFont typeface="Wingdings" panose="05000000000000000000" pitchFamily="2" charset="2"/>
              <a:buChar char="§"/>
            </a:pPr>
            <a:r>
              <a:rPr lang="en-US" sz="2400" dirty="0"/>
              <a:t>Real-world application of science</a:t>
            </a:r>
          </a:p>
          <a:p>
            <a:endParaRPr lang="en-US" dirty="0"/>
          </a:p>
        </p:txBody>
      </p:sp>
      <p:pic>
        <p:nvPicPr>
          <p:cNvPr id="10" name="Picture 9" descr="decorative">
            <a:extLst>
              <a:ext uri="{FF2B5EF4-FFF2-40B4-BE49-F238E27FC236}">
                <a16:creationId xmlns:a16="http://schemas.microsoft.com/office/drawing/2014/main" id="{7748ED8A-476C-40C3-A292-5DF2568E90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3441" y="442438"/>
            <a:ext cx="690861" cy="690861"/>
          </a:xfrm>
          <a:prstGeom prst="rect">
            <a:avLst/>
          </a:prstGeom>
        </p:spPr>
      </p:pic>
    </p:spTree>
    <p:extLst>
      <p:ext uri="{BB962C8B-B14F-4D97-AF65-F5344CB8AC3E}">
        <p14:creationId xmlns:p14="http://schemas.microsoft.com/office/powerpoint/2010/main" val="352745084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181289D4-36E8-4C5B-A7F8-605BEBC74C0B}"/>
              </a:ext>
            </a:extLst>
          </p:cNvPr>
          <p:cNvSpPr>
            <a:spLocks noGrp="1"/>
          </p:cNvSpPr>
          <p:nvPr>
            <p:ph type="title"/>
          </p:nvPr>
        </p:nvSpPr>
        <p:spPr/>
        <p:txBody>
          <a:bodyPr/>
          <a:lstStyle/>
          <a:p>
            <a:r>
              <a:rPr lang="en-US" dirty="0">
                <a:solidFill>
                  <a:schemeClr val="bg1"/>
                </a:solidFill>
              </a:rPr>
              <a:t>Which types of psychologists conduct basic research?</a:t>
            </a:r>
          </a:p>
        </p:txBody>
      </p:sp>
      <p:sp>
        <p:nvSpPr>
          <p:cNvPr id="6" name="Title 1">
            <a:extLst>
              <a:ext uri="{FF2B5EF4-FFF2-40B4-BE49-F238E27FC236}">
                <a16:creationId xmlns:a16="http://schemas.microsoft.com/office/drawing/2014/main" id="{42D497E1-6BF3-4CEC-9CDC-39030154884D}"/>
              </a:ext>
            </a:extLst>
          </p:cNvPr>
          <p:cNvSpPr txBox="1">
            <a:spLocks/>
          </p:cNvSpPr>
          <p:nvPr/>
        </p:nvSpPr>
        <p:spPr>
          <a:xfrm>
            <a:off x="2086358" y="276447"/>
            <a:ext cx="810158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2800" b="1" dirty="0">
                <a:solidFill>
                  <a:prstClr val="white"/>
                </a:solidFill>
              </a:rPr>
              <a:t>Which types of psychologists </a:t>
            </a:r>
          </a:p>
          <a:p>
            <a:pPr algn="ctr">
              <a:lnSpc>
                <a:spcPct val="100000"/>
              </a:lnSpc>
            </a:pPr>
            <a:r>
              <a:rPr lang="en-US" sz="2800" b="1" dirty="0">
                <a:solidFill>
                  <a:prstClr val="white"/>
                </a:solidFill>
              </a:rPr>
              <a:t>conduct basic research?</a:t>
            </a:r>
          </a:p>
        </p:txBody>
      </p:sp>
      <p:sp>
        <p:nvSpPr>
          <p:cNvPr id="8" name="Content Placeholder 3">
            <a:extLst>
              <a:ext uri="{FF2B5EF4-FFF2-40B4-BE49-F238E27FC236}">
                <a16:creationId xmlns:a16="http://schemas.microsoft.com/office/drawing/2014/main" id="{4ADD9A52-D74A-4B69-AAB1-B76C891D112D}"/>
              </a:ext>
            </a:extLst>
          </p:cNvPr>
          <p:cNvSpPr txBox="1">
            <a:spLocks/>
          </p:cNvSpPr>
          <p:nvPr/>
        </p:nvSpPr>
        <p:spPr>
          <a:xfrm>
            <a:off x="2086359" y="1849821"/>
            <a:ext cx="4342061" cy="4566214"/>
          </a:xfrm>
          <a:prstGeom prst="rect">
            <a:avLst/>
          </a:prstGeom>
          <a:solidFill>
            <a:srgbClr val="E7D9B1"/>
          </a:solidFill>
          <a:ln w="38100">
            <a:solidFill>
              <a:srgbClr val="A02CA3"/>
            </a:solidFill>
          </a:ln>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r>
              <a:rPr lang="en-US" sz="2400" b="1" dirty="0">
                <a:solidFill>
                  <a:prstClr val="black"/>
                </a:solidFill>
                <a:cs typeface="Arial" panose="020B0604020202020204" pitchFamily="34" charset="0"/>
              </a:rPr>
              <a:t>Psychologists Conducting Basic Research</a:t>
            </a:r>
          </a:p>
          <a:p>
            <a:pPr marL="0" indent="0" algn="ctr">
              <a:lnSpc>
                <a:spcPct val="100000"/>
              </a:lnSpc>
              <a:spcBef>
                <a:spcPts val="0"/>
              </a:spcBef>
              <a:buNone/>
            </a:pPr>
            <a:endParaRPr lang="en-US" sz="2400" b="1" dirty="0">
              <a:solidFill>
                <a:prstClr val="black"/>
              </a:solidFill>
              <a:cs typeface="Arial" panose="020B0604020202020204" pitchFamily="34" charset="0"/>
            </a:endParaRPr>
          </a:p>
          <a:p>
            <a:pPr>
              <a:lnSpc>
                <a:spcPct val="100000"/>
              </a:lnSpc>
              <a:spcBef>
                <a:spcPts val="0"/>
              </a:spcBef>
              <a:buFont typeface="Wingdings" panose="05000000000000000000" pitchFamily="2" charset="2"/>
              <a:buChar char="§"/>
            </a:pPr>
            <a:r>
              <a:rPr lang="en-US" sz="2400" dirty="0">
                <a:solidFill>
                  <a:prstClr val="black"/>
                </a:solidFill>
                <a:cs typeface="Arial" panose="020B0604020202020204" pitchFamily="34" charset="0"/>
              </a:rPr>
              <a:t>biological psychologists (neuroscientists)</a:t>
            </a:r>
          </a:p>
          <a:p>
            <a:pPr>
              <a:lnSpc>
                <a:spcPct val="100000"/>
              </a:lnSpc>
              <a:spcBef>
                <a:spcPts val="0"/>
              </a:spcBef>
              <a:buFont typeface="Wingdings" panose="05000000000000000000" pitchFamily="2" charset="2"/>
              <a:buChar char="§"/>
            </a:pPr>
            <a:r>
              <a:rPr lang="en-US" sz="2400" dirty="0">
                <a:solidFill>
                  <a:prstClr val="black"/>
                </a:solidFill>
                <a:cs typeface="Arial" panose="020B0604020202020204" pitchFamily="34" charset="0"/>
              </a:rPr>
              <a:t>developmental psychologists</a:t>
            </a:r>
          </a:p>
          <a:p>
            <a:pPr>
              <a:lnSpc>
                <a:spcPct val="100000"/>
              </a:lnSpc>
              <a:spcBef>
                <a:spcPts val="0"/>
              </a:spcBef>
              <a:buFont typeface="Wingdings" panose="05000000000000000000" pitchFamily="2" charset="2"/>
              <a:buChar char="§"/>
            </a:pPr>
            <a:r>
              <a:rPr lang="en-US" sz="2400" dirty="0">
                <a:solidFill>
                  <a:prstClr val="black"/>
                </a:solidFill>
                <a:cs typeface="Arial" panose="020B0604020202020204" pitchFamily="34" charset="0"/>
              </a:rPr>
              <a:t>cognitive psychologists</a:t>
            </a:r>
          </a:p>
          <a:p>
            <a:pPr>
              <a:lnSpc>
                <a:spcPct val="100000"/>
              </a:lnSpc>
              <a:spcBef>
                <a:spcPts val="0"/>
              </a:spcBef>
              <a:buFont typeface="Wingdings" panose="05000000000000000000" pitchFamily="2" charset="2"/>
              <a:buChar char="§"/>
            </a:pPr>
            <a:r>
              <a:rPr lang="en-US" sz="2400" dirty="0">
                <a:solidFill>
                  <a:prstClr val="black"/>
                </a:solidFill>
                <a:cs typeface="Arial" panose="020B0604020202020204" pitchFamily="34" charset="0"/>
              </a:rPr>
              <a:t>educational psychologists</a:t>
            </a:r>
          </a:p>
          <a:p>
            <a:pPr>
              <a:lnSpc>
                <a:spcPct val="100000"/>
              </a:lnSpc>
              <a:spcBef>
                <a:spcPts val="0"/>
              </a:spcBef>
              <a:buFont typeface="Wingdings" panose="05000000000000000000" pitchFamily="2" charset="2"/>
              <a:buChar char="§"/>
            </a:pPr>
            <a:r>
              <a:rPr lang="en-US" sz="2400" dirty="0">
                <a:solidFill>
                  <a:prstClr val="black"/>
                </a:solidFill>
                <a:cs typeface="Arial" panose="020B0604020202020204" pitchFamily="34" charset="0"/>
              </a:rPr>
              <a:t>personality psychologists</a:t>
            </a:r>
          </a:p>
          <a:p>
            <a:pPr>
              <a:lnSpc>
                <a:spcPct val="100000"/>
              </a:lnSpc>
              <a:spcBef>
                <a:spcPts val="0"/>
              </a:spcBef>
              <a:buFont typeface="Wingdings" panose="05000000000000000000" pitchFamily="2" charset="2"/>
              <a:buChar char="§"/>
            </a:pPr>
            <a:r>
              <a:rPr lang="en-US" sz="2400" dirty="0">
                <a:solidFill>
                  <a:prstClr val="black"/>
                </a:solidFill>
                <a:cs typeface="Arial" panose="020B0604020202020204" pitchFamily="34" charset="0"/>
              </a:rPr>
              <a:t>social psychologists</a:t>
            </a:r>
          </a:p>
        </p:txBody>
      </p:sp>
      <p:pic>
        <p:nvPicPr>
          <p:cNvPr id="3" name="Picture 2" descr="Psychologists conduct research by conducting experiments to observe, test, and help modify behavior.  In this photo a psychologist is measuring emotion-related physiology. ">
            <a:extLst>
              <a:ext uri="{FF2B5EF4-FFF2-40B4-BE49-F238E27FC236}">
                <a16:creationId xmlns:a16="http://schemas.microsoft.com/office/drawing/2014/main" id="{A32FBDED-D878-45F8-BF0C-BC825B8A47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5994" y="2004635"/>
            <a:ext cx="2948763" cy="4423144"/>
          </a:xfrm>
          <a:prstGeom prst="rect">
            <a:avLst/>
          </a:prstGeom>
        </p:spPr>
      </p:pic>
      <p:pic>
        <p:nvPicPr>
          <p:cNvPr id="2" name="Picture 1" descr="Hope College Public Relations"/>
          <p:cNvPicPr>
            <a:picLocks noChangeAspect="1"/>
          </p:cNvPicPr>
          <p:nvPr/>
        </p:nvPicPr>
        <p:blipFill>
          <a:blip r:embed="rId3"/>
          <a:stretch>
            <a:fillRect/>
          </a:stretch>
        </p:blipFill>
        <p:spPr>
          <a:xfrm>
            <a:off x="6874565" y="5216035"/>
            <a:ext cx="171429" cy="1200000"/>
          </a:xfrm>
          <a:prstGeom prst="rect">
            <a:avLst/>
          </a:prstGeom>
        </p:spPr>
      </p:pic>
      <p:pic>
        <p:nvPicPr>
          <p:cNvPr id="7" name="Picture 6" descr="decorative">
            <a:extLst>
              <a:ext uri="{FF2B5EF4-FFF2-40B4-BE49-F238E27FC236}">
                <a16:creationId xmlns:a16="http://schemas.microsoft.com/office/drawing/2014/main" id="{A1880BFB-AFC6-4C3E-85F4-101B87F218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7303" y="319233"/>
            <a:ext cx="690861" cy="690861"/>
          </a:xfrm>
          <a:prstGeom prst="rect">
            <a:avLst/>
          </a:prstGeom>
        </p:spPr>
      </p:pic>
    </p:spTree>
    <p:extLst>
      <p:ext uri="{BB962C8B-B14F-4D97-AF65-F5344CB8AC3E}">
        <p14:creationId xmlns:p14="http://schemas.microsoft.com/office/powerpoint/2010/main" val="28693996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hidden="1">
            <a:extLst>
              <a:ext uri="{FF2B5EF4-FFF2-40B4-BE49-F238E27FC236}">
                <a16:creationId xmlns:a16="http://schemas.microsoft.com/office/drawing/2014/main" id="{FA18D1E3-5B43-4711-BF43-2F82657B6A24}"/>
              </a:ext>
            </a:extLst>
          </p:cNvPr>
          <p:cNvSpPr>
            <a:spLocks noGrp="1"/>
          </p:cNvSpPr>
          <p:nvPr>
            <p:ph type="title"/>
          </p:nvPr>
        </p:nvSpPr>
        <p:spPr>
          <a:xfrm>
            <a:off x="2152650" y="641329"/>
            <a:ext cx="7886700" cy="852489"/>
          </a:xfrm>
        </p:spPr>
        <p:txBody>
          <a:bodyPr/>
          <a:lstStyle/>
          <a:p>
            <a:r>
              <a:rPr lang="en-US" dirty="0">
                <a:solidFill>
                  <a:schemeClr val="bg1"/>
                </a:solidFill>
              </a:rPr>
              <a:t>The British</a:t>
            </a:r>
          </a:p>
        </p:txBody>
      </p:sp>
      <p:sp>
        <p:nvSpPr>
          <p:cNvPr id="9" name="Title 1">
            <a:extLst>
              <a:ext uri="{FF2B5EF4-FFF2-40B4-BE49-F238E27FC236}">
                <a16:creationId xmlns:a16="http://schemas.microsoft.com/office/drawing/2014/main" id="{5A789235-5C04-4FA5-A84A-E71D4FEA97E4}"/>
              </a:ext>
            </a:extLst>
          </p:cNvPr>
          <p:cNvSpPr txBox="1">
            <a:spLocks/>
          </p:cNvSpPr>
          <p:nvPr/>
        </p:nvSpPr>
        <p:spPr>
          <a:xfrm>
            <a:off x="1978710" y="287610"/>
            <a:ext cx="8101584" cy="1325880"/>
          </a:xfrm>
          <a:prstGeom prst="rect">
            <a:avLst/>
          </a:prstGeom>
          <a:solidFill>
            <a:srgbClr val="A02CA3"/>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800" b="1" dirty="0" smtClean="0">
                <a:solidFill>
                  <a:prstClr val="white"/>
                </a:solidFill>
              </a:rPr>
              <a:t>Basic Research Domains</a:t>
            </a:r>
            <a:endParaRPr lang="en-US" sz="2800" b="1" dirty="0">
              <a:solidFill>
                <a:prstClr val="white"/>
              </a:solidFill>
            </a:endParaRPr>
          </a:p>
        </p:txBody>
      </p:sp>
      <p:sp>
        <p:nvSpPr>
          <p:cNvPr id="3" name="Text Placeholder 2"/>
          <p:cNvSpPr>
            <a:spLocks noGrp="1"/>
          </p:cNvSpPr>
          <p:nvPr>
            <p:ph type="body" sz="quarter" idx="14"/>
          </p:nvPr>
        </p:nvSpPr>
        <p:spPr>
          <a:xfrm>
            <a:off x="2152648" y="2309020"/>
            <a:ext cx="2590411" cy="1244600"/>
          </a:xfrm>
          <a:solidFill>
            <a:srgbClr val="E7D9B1"/>
          </a:solidFill>
          <a:ln w="76200">
            <a:solidFill>
              <a:srgbClr val="A02CA3"/>
            </a:solidFill>
          </a:ln>
        </p:spPr>
        <p:txBody>
          <a:bodyPr>
            <a:normAutofit/>
          </a:bodyPr>
          <a:lstStyle/>
          <a:p>
            <a:r>
              <a:rPr lang="en-US" sz="2800" dirty="0" smtClean="0"/>
              <a:t>Biological Psychology</a:t>
            </a:r>
            <a:endParaRPr lang="en-US" sz="2800" dirty="0"/>
          </a:p>
        </p:txBody>
      </p:sp>
      <p:sp>
        <p:nvSpPr>
          <p:cNvPr id="5" name="Text Placeholder 4"/>
          <p:cNvSpPr>
            <a:spLocks noGrp="1"/>
          </p:cNvSpPr>
          <p:nvPr>
            <p:ph type="body" sz="quarter" idx="17"/>
          </p:nvPr>
        </p:nvSpPr>
        <p:spPr>
          <a:xfrm>
            <a:off x="5346700" y="2053830"/>
            <a:ext cx="4692650" cy="1754980"/>
          </a:xfrm>
          <a:solidFill>
            <a:srgbClr val="E7D9B1"/>
          </a:solidFill>
          <a:ln w="76200">
            <a:solidFill>
              <a:srgbClr val="A02CA3"/>
            </a:solidFill>
          </a:ln>
        </p:spPr>
        <p:txBody>
          <a:bodyPr anchor="ctr">
            <a:normAutofit/>
          </a:bodyPr>
          <a:lstStyle/>
          <a:p>
            <a:pPr marL="342900" indent="-342900" algn="l">
              <a:buFont typeface="Wingdings" panose="05000000000000000000" pitchFamily="2" charset="2"/>
              <a:buChar char="§"/>
            </a:pPr>
            <a:r>
              <a:rPr lang="en-US" sz="2400" dirty="0" smtClean="0"/>
              <a:t>Explores the links between body and mind</a:t>
            </a:r>
            <a:endParaRPr lang="en-US" sz="2400" b="1" i="1" dirty="0"/>
          </a:p>
        </p:txBody>
      </p:sp>
      <p:sp>
        <p:nvSpPr>
          <p:cNvPr id="4" name="Text Placeholder 3"/>
          <p:cNvSpPr>
            <a:spLocks noGrp="1"/>
          </p:cNvSpPr>
          <p:nvPr>
            <p:ph type="body" sz="quarter" idx="15"/>
          </p:nvPr>
        </p:nvSpPr>
        <p:spPr>
          <a:xfrm>
            <a:off x="2152647" y="4402448"/>
            <a:ext cx="2590411" cy="1244600"/>
          </a:xfrm>
          <a:solidFill>
            <a:srgbClr val="E7D9B1"/>
          </a:solidFill>
          <a:ln w="76200">
            <a:solidFill>
              <a:srgbClr val="A02CA3"/>
            </a:solidFill>
          </a:ln>
        </p:spPr>
        <p:txBody>
          <a:bodyPr>
            <a:normAutofit/>
          </a:bodyPr>
          <a:lstStyle/>
          <a:p>
            <a:r>
              <a:rPr lang="en-US" sz="2800" dirty="0" smtClean="0"/>
              <a:t>Developmental Psychology</a:t>
            </a:r>
            <a:endParaRPr lang="en-US" sz="2800" dirty="0"/>
          </a:p>
        </p:txBody>
      </p:sp>
      <p:sp>
        <p:nvSpPr>
          <p:cNvPr id="6" name="Text Placeholder 5"/>
          <p:cNvSpPr>
            <a:spLocks noGrp="1"/>
          </p:cNvSpPr>
          <p:nvPr>
            <p:ph type="body" sz="quarter" idx="18"/>
          </p:nvPr>
        </p:nvSpPr>
        <p:spPr>
          <a:xfrm>
            <a:off x="5346700" y="4136741"/>
            <a:ext cx="4692650" cy="1776015"/>
          </a:xfrm>
          <a:solidFill>
            <a:srgbClr val="E7D9B1"/>
          </a:solidFill>
          <a:ln w="76200">
            <a:solidFill>
              <a:srgbClr val="A02CA3"/>
            </a:solidFill>
          </a:ln>
        </p:spPr>
        <p:txBody>
          <a:bodyPr anchor="ctr">
            <a:normAutofit/>
          </a:bodyPr>
          <a:lstStyle/>
          <a:p>
            <a:pPr marL="342900" indent="-342900" algn="l">
              <a:buFont typeface="Wingdings" panose="05000000000000000000" pitchFamily="2" charset="2"/>
              <a:buChar char="§"/>
            </a:pPr>
            <a:r>
              <a:rPr lang="en-US" sz="2400" dirty="0" smtClean="0"/>
              <a:t>Studies physical, cognitive, and social change throughout the life span</a:t>
            </a:r>
            <a:endParaRPr lang="en-US" sz="2400" dirty="0"/>
          </a:p>
        </p:txBody>
      </p:sp>
      <p:pic>
        <p:nvPicPr>
          <p:cNvPr id="10" name="Picture 9" descr="decorative">
            <a:extLst>
              <a:ext uri="{FF2B5EF4-FFF2-40B4-BE49-F238E27FC236}">
                <a16:creationId xmlns:a16="http://schemas.microsoft.com/office/drawing/2014/main" id="{FA4745E8-BD60-4249-9947-D86D672BAC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467" y="332162"/>
            <a:ext cx="690861" cy="690861"/>
          </a:xfrm>
          <a:prstGeom prst="rect">
            <a:avLst/>
          </a:prstGeom>
        </p:spPr>
      </p:pic>
    </p:spTree>
    <p:extLst>
      <p:ext uri="{BB962C8B-B14F-4D97-AF65-F5344CB8AC3E}">
        <p14:creationId xmlns:p14="http://schemas.microsoft.com/office/powerpoint/2010/main" val="102974995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1411</TotalTime>
  <Words>5639</Words>
  <Application>Microsoft Office PowerPoint</Application>
  <PresentationFormat>Widescreen</PresentationFormat>
  <Paragraphs>991</Paragraphs>
  <Slides>131</Slides>
  <Notes>19</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131</vt:i4>
      </vt:variant>
    </vt:vector>
  </HeadingPairs>
  <TitlesOfParts>
    <vt:vector size="139" baseType="lpstr">
      <vt:lpstr>Arial</vt:lpstr>
      <vt:lpstr>Calibri</vt:lpstr>
      <vt:lpstr>Calibri Light</vt:lpstr>
      <vt:lpstr>Wingdings</vt:lpstr>
      <vt:lpstr>1_Office Theme</vt:lpstr>
      <vt:lpstr>Office Theme</vt:lpstr>
      <vt:lpstr>Custom Design</vt:lpstr>
      <vt:lpstr>2_Office Theme</vt:lpstr>
      <vt:lpstr>Unit 1: Psychology’s History and Approaches</vt:lpstr>
      <vt:lpstr>Module 1: Psychology’s History</vt:lpstr>
      <vt:lpstr>    How is psychology a science?</vt:lpstr>
      <vt:lpstr>Why is the “rat always right”?</vt:lpstr>
      <vt:lpstr>TRY IT</vt:lpstr>
      <vt:lpstr>    What is one key element of the scientific attitude?</vt:lpstr>
      <vt:lpstr>    What is another key element of the scientific attitude?</vt:lpstr>
      <vt:lpstr>    What is a third key element of  the scientific attitude?</vt:lpstr>
      <vt:lpstr>What is critical thinking?</vt:lpstr>
      <vt:lpstr> How would you think critically about the following statement?  </vt:lpstr>
      <vt:lpstr>What did philosophers wonder  about the mind?</vt:lpstr>
      <vt:lpstr>The Greeks</vt:lpstr>
      <vt:lpstr>The French </vt:lpstr>
      <vt:lpstr>The British</vt:lpstr>
      <vt:lpstr>What is empiricism?</vt:lpstr>
      <vt:lpstr>What were important milestones in psychology’s early development?</vt:lpstr>
      <vt:lpstr>Wundt’s experimental design question</vt:lpstr>
      <vt:lpstr>Wundt’s experimental design results</vt:lpstr>
      <vt:lpstr>What were important milestones in psychology’s early development? Cont.</vt:lpstr>
      <vt:lpstr>What were important milestones in psychology’s early development? Cont.</vt:lpstr>
      <vt:lpstr>What is structuralism? What is introspection?</vt:lpstr>
      <vt:lpstr>Describe what you sense when you…</vt:lpstr>
      <vt:lpstr>1. What Would You Answer?</vt:lpstr>
      <vt:lpstr>What were other important milestones  in psychology’s early development?</vt:lpstr>
      <vt:lpstr>What were some important milestones  in psychology’s early development?</vt:lpstr>
      <vt:lpstr>What is functionalism?</vt:lpstr>
      <vt:lpstr>structuralism or functionalism?</vt:lpstr>
      <vt:lpstr>What were additional important  milestones in psychology’s early development?</vt:lpstr>
      <vt:lpstr>What were important contributions to psychology’s early development?</vt:lpstr>
      <vt:lpstr>2. What Would You Answer?</vt:lpstr>
      <vt:lpstr> How did behaviorism further the development of psychological science?</vt:lpstr>
      <vt:lpstr>What is behaviorism?</vt:lpstr>
      <vt:lpstr>How did Freud further the  development of psychological science?</vt:lpstr>
      <vt:lpstr>What is Freudian  (or psychoanalytic) psychology?</vt:lpstr>
      <vt:lpstr>How did humanism further the  development of psychological science?</vt:lpstr>
      <vt:lpstr>What is humanism?</vt:lpstr>
      <vt:lpstr>What is gestalt?</vt:lpstr>
      <vt:lpstr>PowerPoint Presentation</vt:lpstr>
      <vt:lpstr>3. What Would You Answer?</vt:lpstr>
      <vt:lpstr>Learning Target 1-1 Review</vt:lpstr>
      <vt:lpstr>Learning Target 1-2 Review</vt:lpstr>
      <vt:lpstr>Learning Target 1-3 Review</vt:lpstr>
      <vt:lpstr>Learning Target 1-4 Review</vt:lpstr>
      <vt:lpstr>Learning Target 1-5 Review</vt:lpstr>
      <vt:lpstr>Learning Target 1-6 Review</vt:lpstr>
      <vt:lpstr>Module 2 Today’s Psychology and Its Approaches</vt:lpstr>
      <vt:lpstr>How does contemporary psychology  focus on cognition? </vt:lpstr>
      <vt:lpstr>1. What Would You Answer?</vt:lpstr>
      <vt:lpstr>What is psychology?</vt:lpstr>
      <vt:lpstr>Why is psychology scientific?</vt:lpstr>
      <vt:lpstr>What is behavior?</vt:lpstr>
      <vt:lpstr>What are mental processes?</vt:lpstr>
      <vt:lpstr>Psychology is Growing and Globalizing Contemporary psychology is influenced by biology and experience, culture and gender, and human flourishing</vt:lpstr>
      <vt:lpstr>How does contemporary psychology  focus on cognition? </vt:lpstr>
      <vt:lpstr>How does contemporary psychology  focus on cognition, biology and experience? </vt:lpstr>
      <vt:lpstr>AP® Exam Tip  </vt:lpstr>
      <vt:lpstr>TRY IT.</vt:lpstr>
      <vt:lpstr>Charles Darwin and Nature v. Nurture</vt:lpstr>
      <vt:lpstr>How does contemporary psychology  focus on biology and experience? </vt:lpstr>
      <vt:lpstr>Twin Studies</vt:lpstr>
      <vt:lpstr>What are WEIRD cultures?</vt:lpstr>
      <vt:lpstr>TRY IT</vt:lpstr>
      <vt:lpstr>How does contemporary psychology focus on culture?</vt:lpstr>
      <vt:lpstr> How does the culture we are from impact…kissing? </vt:lpstr>
      <vt:lpstr>How does the culture we are from impact…more kissing?</vt:lpstr>
      <vt:lpstr>How does contemporary psychology focus on gender?</vt:lpstr>
      <vt:lpstr>How does contemporary psychology  focus on biology and experience? Cont.</vt:lpstr>
      <vt:lpstr>How does contemporary psychology  focus on human flourishing? </vt:lpstr>
      <vt:lpstr> “The main purpose of positive psychology is to measure, understand, and then build the human strengths and virtues.” ~Martin Seligman</vt:lpstr>
      <vt:lpstr>2. What Would You Answer?</vt:lpstr>
      <vt:lpstr> What is the biopsychosocial approach?</vt:lpstr>
      <vt:lpstr>How can you explain the recent horrific school shootings across our country?</vt:lpstr>
      <vt:lpstr>What are psychology’s behavioral and biological perspectives?</vt:lpstr>
      <vt:lpstr>What is psychology’s cognitive perspectives?</vt:lpstr>
      <vt:lpstr>What are psychology’s evolutionary and humanistic perspectives?</vt:lpstr>
      <vt:lpstr>What are psychology’s psychodynamic and social-cultural perspectives?</vt:lpstr>
      <vt:lpstr>Explain the behavior in this photo from the ____________ perspective</vt:lpstr>
      <vt:lpstr>3. What Would You Answer? </vt:lpstr>
      <vt:lpstr>4. What Would You Answer? </vt:lpstr>
      <vt:lpstr>     How can psychological principles help  on the AP® Exam?</vt:lpstr>
      <vt:lpstr>Are you using the strategies that help ensure a happy, successful life?</vt:lpstr>
      <vt:lpstr>How can the testing effect and active processing help on the AP® Exam?</vt:lpstr>
      <vt:lpstr>     How do I use the SQ3R method?</vt:lpstr>
      <vt:lpstr>What are the next steps in the  SQ3R method?     </vt:lpstr>
      <vt:lpstr>    What are the final steps of the  SQ3R method?</vt:lpstr>
      <vt:lpstr>How can psychology help  on the AP® Exam? </vt:lpstr>
      <vt:lpstr>How else can psychology help  on the AP® Exam? </vt:lpstr>
      <vt:lpstr>What psychological techniques will  help on the AP® Exam?     </vt:lpstr>
      <vt:lpstr>How can David Myers help  on the AP® Exam? </vt:lpstr>
      <vt:lpstr>Discuss the psychological principles you use to learn and remember.</vt:lpstr>
      <vt:lpstr>5. What Would You Answer? </vt:lpstr>
      <vt:lpstr>Learning Target 2-1 Review</vt:lpstr>
      <vt:lpstr>Learning Target 2-2 Review</vt:lpstr>
      <vt:lpstr>Learning Target 2-3 Review</vt:lpstr>
      <vt:lpstr>Module 3: Subfields in Psychology</vt:lpstr>
      <vt:lpstr>What is Psychometrics?</vt:lpstr>
      <vt:lpstr>What is the difference between basic and applied psychology?</vt:lpstr>
      <vt:lpstr>Which types of psychologists conduct basic research?</vt:lpstr>
      <vt:lpstr>The British</vt:lpstr>
      <vt:lpstr>The British</vt:lpstr>
      <vt:lpstr>The British</vt:lpstr>
      <vt:lpstr>Which type of psychologists conduct applied research?</vt:lpstr>
      <vt:lpstr>The British</vt:lpstr>
      <vt:lpstr>Psychology as a helping profession</vt:lpstr>
      <vt:lpstr>How do counseling and clinical psychologists differ?</vt:lpstr>
      <vt:lpstr>How is a clinical psychologist different from a psychiatrist?</vt:lpstr>
      <vt:lpstr>1. What Would You Answer?</vt:lpstr>
      <vt:lpstr> Psychology as a reforming profession </vt:lpstr>
      <vt:lpstr>What do cognitive psychologists do, and where do they work?</vt:lpstr>
      <vt:lpstr>What do developmental psychologists do, and where do they work?</vt:lpstr>
      <vt:lpstr> What do educational psychologists  do, and where do they work?</vt:lpstr>
      <vt:lpstr>What do experimental psychologists  do, and where do they work?</vt:lpstr>
      <vt:lpstr>What do psychometric psychologists  do, and where do they work?</vt:lpstr>
      <vt:lpstr>What do social psychologists  do, and where do they work?</vt:lpstr>
      <vt:lpstr>2. What Would You Answer? </vt:lpstr>
      <vt:lpstr>What do forensic psychologists  do, and where do they work? </vt:lpstr>
      <vt:lpstr>What do environmental psychologists  do, and where do they work?</vt:lpstr>
      <vt:lpstr> What do health psychologists do,  and where do they work?</vt:lpstr>
      <vt:lpstr> What do I/O psychologists do,  and where do they work?</vt:lpstr>
      <vt:lpstr>What do neuropsychologists do,  and where do they work?</vt:lpstr>
      <vt:lpstr>What do rehabilitation psychologists  do, and where do they work?</vt:lpstr>
      <vt:lpstr> What do school psychologists do,  and where do they work?</vt:lpstr>
      <vt:lpstr>What do sports psychologists do,  and where do they work?</vt:lpstr>
      <vt:lpstr>What do clinical psychologists do,  and where do they work?</vt:lpstr>
      <vt:lpstr>What do community psychologists  do, and where do they work?</vt:lpstr>
      <vt:lpstr> What do counseling psychologists  do, and where do they work?</vt:lpstr>
      <vt:lpstr>3. What Would You Answer? </vt:lpstr>
      <vt:lpstr>4. What Would You Answer? </vt:lpstr>
      <vt:lpstr>Learning Target 3-1 Review</vt:lpstr>
      <vt:lpstr>Learning Target 3-2 Review</vt:lpstr>
      <vt:lpstr>Learning Target 3-2 Review cont.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1: Psychology’s History and Approaches</dc:title>
  <dc:creator>Don Jenrette</dc:creator>
  <cp:lastModifiedBy>JENRETTEIII, DON</cp:lastModifiedBy>
  <cp:revision>19</cp:revision>
  <dcterms:created xsi:type="dcterms:W3CDTF">2019-07-24T22:45:52Z</dcterms:created>
  <dcterms:modified xsi:type="dcterms:W3CDTF">2019-08-09T19:22:57Z</dcterms:modified>
</cp:coreProperties>
</file>