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handoutMasterIdLst>
    <p:handoutMasterId r:id="rId9"/>
  </p:handoutMasterIdLst>
  <p:sldIdLst>
    <p:sldId id="273" r:id="rId2"/>
    <p:sldId id="280" r:id="rId3"/>
    <p:sldId id="291" r:id="rId4"/>
    <p:sldId id="281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41"/>
  </p:normalViewPr>
  <p:slideViewPr>
    <p:cSldViewPr snapToGrid="0" snapToObjects="1">
      <p:cViewPr varScale="1">
        <p:scale>
          <a:sx n="121" d="100"/>
          <a:sy n="121" d="100"/>
        </p:scale>
        <p:origin x="76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8F07-A7A2-3946-96F5-1231F19E234F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B552-699B-8047-A178-71D257E2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0493BD-D9DB-B045-B319-FD833C0E4A5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424762"/>
            <a:ext cx="11717079" cy="5188691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</a:pP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Joints (articulations) are the functional junctions between bones.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</a:pPr>
            <a:endParaRPr lang="en-US" sz="3400" dirty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</a:pP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Joints enable a wide variety of body movements.</a:t>
            </a:r>
          </a:p>
        </p:txBody>
      </p:sp>
    </p:spTree>
    <p:extLst>
      <p:ext uri="{BB962C8B-B14F-4D97-AF65-F5344CB8AC3E}">
        <p14:creationId xmlns:p14="http://schemas.microsoft.com/office/powerpoint/2010/main" val="6882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513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222743"/>
            <a:ext cx="11717079" cy="5635257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3"/>
            </a:pP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Joints can also be classified according to the type of  tissue that binds them together (structural)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3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3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3"/>
            </a:pPr>
            <a:r>
              <a:rPr lang="en-US" sz="3400" dirty="0">
                <a:latin typeface="Tahoma" charset="0"/>
                <a:ea typeface="Tahoma" charset="0"/>
                <a:cs typeface="Tahoma" charset="0"/>
              </a:rPr>
              <a:t>Joints can be classified according to the degree of movement possible and can be immovable, slightly movable, or freely moveable. 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3"/>
            </a:pPr>
            <a:endParaRPr lang="en-US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66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222743"/>
            <a:ext cx="11717079" cy="5635257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4"/>
            </a:pPr>
            <a:endParaRPr lang="en-US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5"/>
            </a:pP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Fibrous joints</a:t>
            </a: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1771650" lvl="3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Fibrous joints are held close together by dense connective tissue and are immovable (sutures of skull) or only slightly movable (joint between the distal tibia and fibula).</a:t>
            </a:r>
          </a:p>
          <a:p>
            <a:pPr marL="1771650" lvl="3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1771650" lvl="3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1771650" lvl="3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2800" dirty="0">
              <a:latin typeface="Tahoma" charset="0"/>
              <a:ea typeface="Tahoma" charset="0"/>
              <a:cs typeface="Tahoma" charset="0"/>
            </a:endParaRPr>
          </a:p>
          <a:p>
            <a:pPr marL="1771650" lvl="3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Picture 5" descr="07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0" y="4234070"/>
            <a:ext cx="7991061" cy="25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222743"/>
            <a:ext cx="11717079" cy="5635257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6"/>
            </a:pP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Cartilaginous </a:t>
            </a:r>
            <a:r>
              <a:rPr lang="en-US" sz="3400" dirty="0" smtClean="0"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6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Hyaline cartilage or disks of fibrocartilage unite the bones in cartilaginous joints.</a:t>
            </a: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Intervertebral disks between vertebrae help absorb shock and are slightly movable.</a:t>
            </a: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Other examples of cartilaginous joints include symphysis pubis and the first rib with the sternum</a:t>
            </a: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020725"/>
            <a:ext cx="11717079" cy="5837275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7"/>
            </a:pPr>
            <a:r>
              <a:rPr lang="en-US" sz="3400" smtClean="0">
                <a:latin typeface="Tahoma" charset="0"/>
                <a:ea typeface="Tahoma" charset="0"/>
                <a:cs typeface="Tahoma" charset="0"/>
              </a:rPr>
              <a:t>synovial </a:t>
            </a:r>
            <a:r>
              <a:rPr lang="en-US" sz="3400" smtClean="0"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7"/>
            </a:pPr>
            <a:endParaRPr lang="en-US" sz="1200" dirty="0" smtClean="0"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 startAt="7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Most joints of the skeleton are synovial joints, which are more complex than fibrous or cartilaginous joints.</a:t>
            </a: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4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The articular ends of bone in a synovial joint are covered with hyaline cartilage.</a:t>
            </a: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000" dirty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2232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joints</a:t>
            </a:r>
            <a:endParaRPr lang="en-US" sz="75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0" y="1382232"/>
            <a:ext cx="11717079" cy="563525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200" dirty="0" smtClean="0"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endParaRPr lang="en-US" sz="3000" dirty="0">
              <a:latin typeface="Tahoma" charset="0"/>
              <a:ea typeface="Tahoma" charset="0"/>
              <a:cs typeface="Tahoma" charset="0"/>
            </a:endParaRP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A joint capsule consists of an outer layer of dense connective tissue that joins the periosteum, and an inner </a:t>
            </a:r>
            <a:r>
              <a:rPr lang="en-US" sz="3000" dirty="0">
                <a:latin typeface="Tahoma" charset="0"/>
                <a:ea typeface="Tahoma" charset="0"/>
                <a:cs typeface="Tahoma" charset="0"/>
              </a:rPr>
              <a:t>l</a:t>
            </a: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ayer made up of synovial membrane.</a:t>
            </a: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endParaRPr lang="en-US" sz="1500" dirty="0" smtClean="0">
              <a:latin typeface="Tahoma" charset="0"/>
              <a:ea typeface="Tahoma" charset="0"/>
              <a:cs typeface="Tahoma" charset="0"/>
            </a:endParaRPr>
          </a:p>
          <a:p>
            <a:pPr marL="2743200" lvl="5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Synovial fluid lubricates articulating surfaces within the joint.</a:t>
            </a:r>
          </a:p>
          <a:p>
            <a:pPr marL="2743200" lvl="5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UcPeriod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Some synovial joints contain shock-absorbing pads or fibrocartilage called menisci.</a:t>
            </a:r>
            <a:endParaRPr lang="en-US" sz="3000" dirty="0">
              <a:latin typeface="Tahoma" charset="0"/>
              <a:ea typeface="Tahoma" charset="0"/>
              <a:cs typeface="Tahoma" charset="0"/>
            </a:endParaRP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r>
              <a:rPr lang="en-US" sz="3000" dirty="0" smtClean="0">
                <a:latin typeface="Tahoma" charset="0"/>
                <a:ea typeface="Tahoma" charset="0"/>
                <a:cs typeface="Tahoma" charset="0"/>
              </a:rPr>
              <a:t>Some synovial joints have fluid-filled sacs called bursae.</a:t>
            </a: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endParaRPr lang="en-US" sz="3000" dirty="0">
              <a:latin typeface="Tahoma" charset="0"/>
              <a:ea typeface="Tahoma" charset="0"/>
              <a:cs typeface="Tahoma" charset="0"/>
            </a:endParaRPr>
          </a:p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3"/>
            </a:pPr>
            <a:endParaRPr lang="en-US" sz="3000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3" y="384544"/>
            <a:ext cx="1124924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11679</TotalTime>
  <Words>234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Tahoma</vt:lpstr>
      <vt:lpstr>Arial</vt:lpstr>
      <vt:lpstr>Mesh</vt:lpstr>
      <vt:lpstr>joints</vt:lpstr>
      <vt:lpstr>joints</vt:lpstr>
      <vt:lpstr>joints</vt:lpstr>
      <vt:lpstr>joints</vt:lpstr>
      <vt:lpstr>joints</vt:lpstr>
      <vt:lpstr>joints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</dc:title>
  <dc:creator>Microsoft Office User</dc:creator>
  <cp:lastModifiedBy>Microsoft Office User</cp:lastModifiedBy>
  <cp:revision>49</cp:revision>
  <cp:lastPrinted>2019-04-03T19:55:12Z</cp:lastPrinted>
  <dcterms:created xsi:type="dcterms:W3CDTF">2018-03-17T16:03:36Z</dcterms:created>
  <dcterms:modified xsi:type="dcterms:W3CDTF">2020-04-27T19:58:40Z</dcterms:modified>
</cp:coreProperties>
</file>