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72"/>
  </p:notesMasterIdLst>
  <p:sldIdLst>
    <p:sldId id="530" r:id="rId3"/>
    <p:sldId id="629" r:id="rId4"/>
    <p:sldId id="342" r:id="rId5"/>
    <p:sldId id="576" r:id="rId6"/>
    <p:sldId id="577" r:id="rId7"/>
    <p:sldId id="578" r:id="rId8"/>
    <p:sldId id="579" r:id="rId9"/>
    <p:sldId id="581" r:id="rId10"/>
    <p:sldId id="582" r:id="rId11"/>
    <p:sldId id="583" r:id="rId12"/>
    <p:sldId id="628" r:id="rId13"/>
    <p:sldId id="584" r:id="rId14"/>
    <p:sldId id="585" r:id="rId15"/>
    <p:sldId id="586" r:id="rId16"/>
    <p:sldId id="587" r:id="rId17"/>
    <p:sldId id="588" r:id="rId18"/>
    <p:sldId id="589" r:id="rId19"/>
    <p:sldId id="590" r:id="rId20"/>
    <p:sldId id="591" r:id="rId21"/>
    <p:sldId id="600" r:id="rId22"/>
    <p:sldId id="626" r:id="rId23"/>
    <p:sldId id="592" r:id="rId24"/>
    <p:sldId id="593" r:id="rId25"/>
    <p:sldId id="594" r:id="rId26"/>
    <p:sldId id="595" r:id="rId27"/>
    <p:sldId id="630" r:id="rId28"/>
    <p:sldId id="596" r:id="rId29"/>
    <p:sldId id="597" r:id="rId30"/>
    <p:sldId id="598" r:id="rId31"/>
    <p:sldId id="599" r:id="rId32"/>
    <p:sldId id="532" r:id="rId33"/>
    <p:sldId id="601" r:id="rId34"/>
    <p:sldId id="603" r:id="rId35"/>
    <p:sldId id="604" r:id="rId36"/>
    <p:sldId id="605" r:id="rId37"/>
    <p:sldId id="602" r:id="rId38"/>
    <p:sldId id="606" r:id="rId39"/>
    <p:sldId id="609" r:id="rId40"/>
    <p:sldId id="607" r:id="rId41"/>
    <p:sldId id="608" r:id="rId42"/>
    <p:sldId id="631" r:id="rId43"/>
    <p:sldId id="610" r:id="rId44"/>
    <p:sldId id="627" r:id="rId45"/>
    <p:sldId id="611" r:id="rId46"/>
    <p:sldId id="612" r:id="rId47"/>
    <p:sldId id="614" r:id="rId48"/>
    <p:sldId id="613" r:id="rId49"/>
    <p:sldId id="615" r:id="rId50"/>
    <p:sldId id="616" r:id="rId51"/>
    <p:sldId id="617" r:id="rId52"/>
    <p:sldId id="618" r:id="rId53"/>
    <p:sldId id="620" r:id="rId54"/>
    <p:sldId id="621" r:id="rId55"/>
    <p:sldId id="624" r:id="rId56"/>
    <p:sldId id="623" r:id="rId57"/>
    <p:sldId id="632" r:id="rId58"/>
    <p:sldId id="622" r:id="rId59"/>
    <p:sldId id="625" r:id="rId60"/>
    <p:sldId id="529" r:id="rId61"/>
    <p:sldId id="426" r:id="rId62"/>
    <p:sldId id="571" r:id="rId63"/>
    <p:sldId id="466" r:id="rId64"/>
    <p:sldId id="572" r:id="rId65"/>
    <p:sldId id="568" r:id="rId66"/>
    <p:sldId id="573" r:id="rId67"/>
    <p:sldId id="569" r:id="rId68"/>
    <p:sldId id="570" r:id="rId69"/>
    <p:sldId id="575" r:id="rId70"/>
    <p:sldId id="574"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ton" initials="F" lastIdx="79" clrIdx="0">
    <p:extLst/>
  </p:cmAuthor>
  <p:cmAuthor id="2" name="Herzig, Allison" initials="HA" lastIdx="77" clrIdx="1">
    <p:extLst/>
  </p:cmAuthor>
  <p:cmAuthor id="3" name="Bamatter, Heidi" initials="BH" lastIdx="26" clrIdx="2">
    <p:extLst/>
  </p:cmAuthor>
  <p:cmAuthor id="4" name="Nancy Fenton" initials="NF"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9B1"/>
    <a:srgbClr val="D4E5F4"/>
    <a:srgbClr val="0066CC"/>
    <a:srgbClr val="006F6C"/>
    <a:srgbClr val="A02CA3"/>
    <a:srgbClr val="D1EAF7"/>
    <a:srgbClr val="D1EDFF"/>
    <a:srgbClr val="EFE9D8"/>
    <a:srgbClr val="D1FD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4" autoAdjust="0"/>
    <p:restoredTop sz="94434" autoAdjust="0"/>
  </p:normalViewPr>
  <p:slideViewPr>
    <p:cSldViewPr snapToGrid="0">
      <p:cViewPr varScale="1">
        <p:scale>
          <a:sx n="99" d="100"/>
          <a:sy n="99" d="100"/>
        </p:scale>
        <p:origin x="78" y="2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89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78"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A8B5B-77C2-495D-97FA-6688FF203A77}" type="datetimeFigureOut">
              <a:rPr lang="en-US" smtClean="0"/>
              <a:t>12/26/2017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83C14-7C91-4FC9-837D-40531677F46F}" type="slidenum">
              <a:rPr lang="en-US" smtClean="0"/>
              <a:t>‹#›</a:t>
            </a:fld>
            <a:endParaRPr lang="en-US"/>
          </a:p>
        </p:txBody>
      </p:sp>
    </p:spTree>
    <p:extLst>
      <p:ext uri="{BB962C8B-B14F-4D97-AF65-F5344CB8AC3E}">
        <p14:creationId xmlns:p14="http://schemas.microsoft.com/office/powerpoint/2010/main" val="418394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37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3" name="Text Placeholder 10"/>
          <p:cNvSpPr>
            <a:spLocks noGrp="1"/>
          </p:cNvSpPr>
          <p:nvPr>
            <p:ph type="body" sz="quarter" idx="18"/>
          </p:nvPr>
        </p:nvSpPr>
        <p:spPr>
          <a:xfrm>
            <a:off x="628650" y="5295900"/>
            <a:ext cx="7994650"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0" name="Content Placeholder 9"/>
          <p:cNvSpPr>
            <a:spLocks noGrp="1"/>
          </p:cNvSpPr>
          <p:nvPr>
            <p:ph sz="quarter" idx="19" hasCustomPrompt="1"/>
          </p:nvPr>
        </p:nvSpPr>
        <p:spPr>
          <a:xfrm>
            <a:off x="628650" y="2400300"/>
            <a:ext cx="7994650" cy="2768600"/>
          </a:xfrm>
          <a:ln>
            <a:solidFill>
              <a:srgbClr val="D4E5F4"/>
            </a:solidFill>
          </a:ln>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94782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Y IT 4">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8" name="Content Placeholder 7"/>
          <p:cNvSpPr>
            <a:spLocks noGrp="1"/>
          </p:cNvSpPr>
          <p:nvPr>
            <p:ph sz="quarter" idx="13" hasCustomPrompt="1"/>
          </p:nvPr>
        </p:nvSpPr>
        <p:spPr>
          <a:xfrm>
            <a:off x="628650" y="3073400"/>
            <a:ext cx="1784350" cy="1549400"/>
          </a:xfrm>
          <a:ln>
            <a:solidFill>
              <a:srgbClr val="D4E5F4"/>
            </a:solidFill>
          </a:ln>
        </p:spPr>
        <p:txBody>
          <a:bodyPr/>
          <a:lstStyle>
            <a:lvl1pPr marL="0" indent="0">
              <a:buNone/>
              <a:defRPr/>
            </a:lvl1pPr>
          </a:lstStyle>
          <a:p>
            <a:pPr lvl="0"/>
            <a:r>
              <a:rPr lang="en-US" dirty="0"/>
              <a:t>click to</a:t>
            </a:r>
          </a:p>
        </p:txBody>
      </p:sp>
      <p:sp>
        <p:nvSpPr>
          <p:cNvPr id="14" name="Content Placeholder 7"/>
          <p:cNvSpPr>
            <a:spLocks noGrp="1"/>
          </p:cNvSpPr>
          <p:nvPr>
            <p:ph sz="quarter" idx="14" hasCustomPrompt="1"/>
          </p:nvPr>
        </p:nvSpPr>
        <p:spPr>
          <a:xfrm>
            <a:off x="5394325" y="5099051"/>
            <a:ext cx="1784350" cy="1549400"/>
          </a:xfrm>
          <a:ln>
            <a:solidFill>
              <a:srgbClr val="D4E5F4"/>
            </a:solidFill>
          </a:ln>
        </p:spPr>
        <p:txBody>
          <a:bodyPr/>
          <a:lstStyle>
            <a:lvl1pPr marL="0" indent="0">
              <a:buNone/>
              <a:defRPr/>
            </a:lvl1pPr>
          </a:lstStyle>
          <a:p>
            <a:pPr lvl="0"/>
            <a:r>
              <a:rPr lang="en-US" dirty="0"/>
              <a:t>click to</a:t>
            </a:r>
          </a:p>
        </p:txBody>
      </p:sp>
      <p:sp>
        <p:nvSpPr>
          <p:cNvPr id="15" name="Content Placeholder 7"/>
          <p:cNvSpPr>
            <a:spLocks noGrp="1"/>
          </p:cNvSpPr>
          <p:nvPr>
            <p:ph sz="quarter" idx="15" hasCustomPrompt="1"/>
          </p:nvPr>
        </p:nvSpPr>
        <p:spPr>
          <a:xfrm>
            <a:off x="2241550" y="5099051"/>
            <a:ext cx="1784350" cy="1549400"/>
          </a:xfrm>
          <a:ln>
            <a:solidFill>
              <a:srgbClr val="D4E5F4"/>
            </a:solidFill>
          </a:ln>
        </p:spPr>
        <p:txBody>
          <a:bodyPr/>
          <a:lstStyle>
            <a:lvl1pPr marL="0" indent="0">
              <a:buNone/>
              <a:defRPr/>
            </a:lvl1pPr>
          </a:lstStyle>
          <a:p>
            <a:pPr lvl="0"/>
            <a:r>
              <a:rPr lang="en-US" dirty="0"/>
              <a:t>click to</a:t>
            </a:r>
          </a:p>
        </p:txBody>
      </p:sp>
      <p:sp>
        <p:nvSpPr>
          <p:cNvPr id="16" name="Content Placeholder 7"/>
          <p:cNvSpPr>
            <a:spLocks noGrp="1"/>
          </p:cNvSpPr>
          <p:nvPr>
            <p:ph sz="quarter" idx="16" hasCustomPrompt="1"/>
          </p:nvPr>
        </p:nvSpPr>
        <p:spPr>
          <a:xfrm>
            <a:off x="3756025" y="3073400"/>
            <a:ext cx="1784350" cy="1549400"/>
          </a:xfrm>
          <a:ln>
            <a:solidFill>
              <a:srgbClr val="D4E5F4"/>
            </a:solidFill>
          </a:ln>
        </p:spPr>
        <p:txBody>
          <a:bodyPr/>
          <a:lstStyle>
            <a:lvl1pPr marL="0" indent="0">
              <a:buNone/>
              <a:defRPr/>
            </a:lvl1pPr>
          </a:lstStyle>
          <a:p>
            <a:pPr lvl="0"/>
            <a:r>
              <a:rPr lang="en-US" dirty="0"/>
              <a:t>click to</a:t>
            </a:r>
          </a:p>
        </p:txBody>
      </p:sp>
      <p:sp>
        <p:nvSpPr>
          <p:cNvPr id="17" name="Content Placeholder 7"/>
          <p:cNvSpPr>
            <a:spLocks noGrp="1"/>
          </p:cNvSpPr>
          <p:nvPr>
            <p:ph sz="quarter" idx="17" hasCustomPrompt="1"/>
          </p:nvPr>
        </p:nvSpPr>
        <p:spPr>
          <a:xfrm>
            <a:off x="6731000" y="3073400"/>
            <a:ext cx="1784350" cy="1549400"/>
          </a:xfrm>
          <a:ln>
            <a:solidFill>
              <a:srgbClr val="D4E5F4"/>
            </a:solidFill>
          </a:ln>
        </p:spPr>
        <p:txBody>
          <a:bodyPr/>
          <a:lstStyle>
            <a:lvl1pPr marL="0" indent="0">
              <a:buNone/>
              <a:defRPr/>
            </a:lvl1pPr>
          </a:lstStyle>
          <a:p>
            <a:pPr lvl="0"/>
            <a:r>
              <a:rPr lang="en-US" dirty="0"/>
              <a:t>click to</a:t>
            </a:r>
          </a:p>
        </p:txBody>
      </p:sp>
    </p:spTree>
    <p:extLst>
      <p:ext uri="{BB962C8B-B14F-4D97-AF65-F5344CB8AC3E}">
        <p14:creationId xmlns:p14="http://schemas.microsoft.com/office/powerpoint/2010/main" val="249771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at Would You Answ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58800"/>
            <a:ext cx="8321040" cy="1124712"/>
          </a:xfrm>
          <a:solidFill>
            <a:srgbClr val="D4E5F4"/>
          </a:solidFill>
          <a:ln w="76200">
            <a:noFill/>
          </a:ln>
        </p:spPr>
        <p:txBody>
          <a:bodyPr/>
          <a:lstStyle>
            <a:lvl1pPr>
              <a:defRPr baseline="0">
                <a:solidFill>
                  <a:schemeClr val="tx1"/>
                </a:solidFill>
              </a:defRPr>
            </a:lvl1pPr>
          </a:lstStyle>
          <a:p>
            <a:r>
              <a:rPr lang="en-US" dirty="0"/>
              <a:t>What Would You Answer?</a:t>
            </a:r>
          </a:p>
        </p:txBody>
      </p:sp>
      <p:sp>
        <p:nvSpPr>
          <p:cNvPr id="3" name="Date Placeholder 2"/>
          <p:cNvSpPr>
            <a:spLocks noGrp="1"/>
          </p:cNvSpPr>
          <p:nvPr>
            <p:ph type="dt" sz="half" idx="10"/>
          </p:nvPr>
        </p:nvSpPr>
        <p:spPr/>
        <p:txBody>
          <a:bodyPr/>
          <a:lstStyle/>
          <a:p>
            <a:fld id="{09717CA3-2C9E-4D1A-B2D9-67AA8605FE6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0" name="Content Placeholder 9"/>
          <p:cNvSpPr>
            <a:spLocks noGrp="1"/>
          </p:cNvSpPr>
          <p:nvPr>
            <p:ph sz="quarter" idx="19" hasCustomPrompt="1"/>
          </p:nvPr>
        </p:nvSpPr>
        <p:spPr>
          <a:xfrm>
            <a:off x="962406" y="2003172"/>
            <a:ext cx="7653528" cy="4718304"/>
          </a:xfrm>
          <a:ln w="76200">
            <a:solidFill>
              <a:srgbClr val="D4E5F4"/>
            </a:solidFill>
          </a:ln>
        </p:spPr>
        <p:txBody>
          <a:bodyPr>
            <a:normAutofit/>
          </a:bodyPr>
          <a:lstStyle>
            <a:lvl1pPr marL="0" indent="0">
              <a:buNone/>
              <a:defRPr sz="2400"/>
            </a:lvl1pPr>
          </a:lstStyle>
          <a:p>
            <a:pPr lvl="0"/>
            <a:r>
              <a:rPr lang="en-US" dirty="0"/>
              <a:t>click to edit Master text styles</a:t>
            </a:r>
          </a:p>
        </p:txBody>
      </p:sp>
    </p:spTree>
    <p:extLst>
      <p:ext uri="{BB962C8B-B14F-4D97-AF65-F5344CB8AC3E}">
        <p14:creationId xmlns:p14="http://schemas.microsoft.com/office/powerpoint/2010/main" val="3506147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063"/>
            <a:ext cx="8101584" cy="1325880"/>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628650" y="2007394"/>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8" name="Text Placeholder 6"/>
          <p:cNvSpPr>
            <a:spLocks noGrp="1"/>
          </p:cNvSpPr>
          <p:nvPr>
            <p:ph type="body" sz="quarter" idx="14"/>
          </p:nvPr>
        </p:nvSpPr>
        <p:spPr>
          <a:xfrm>
            <a:off x="628650" y="3419475"/>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9" name="Text Placeholder 6"/>
          <p:cNvSpPr>
            <a:spLocks noGrp="1"/>
          </p:cNvSpPr>
          <p:nvPr>
            <p:ph type="body" sz="quarter" idx="15"/>
          </p:nvPr>
        </p:nvSpPr>
        <p:spPr>
          <a:xfrm>
            <a:off x="628650" y="4813300"/>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a:t>
            </a:r>
          </a:p>
        </p:txBody>
      </p:sp>
      <p:sp>
        <p:nvSpPr>
          <p:cNvPr id="11" name="Text Placeholder 10"/>
          <p:cNvSpPr>
            <a:spLocks noGrp="1"/>
          </p:cNvSpPr>
          <p:nvPr>
            <p:ph type="body" sz="quarter" idx="16"/>
          </p:nvPr>
        </p:nvSpPr>
        <p:spPr>
          <a:xfrm>
            <a:off x="2235200" y="2008188"/>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2" name="Text Placeholder 10"/>
          <p:cNvSpPr>
            <a:spLocks noGrp="1"/>
          </p:cNvSpPr>
          <p:nvPr>
            <p:ph type="body" sz="quarter" idx="17"/>
          </p:nvPr>
        </p:nvSpPr>
        <p:spPr>
          <a:xfrm>
            <a:off x="2235200" y="342265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3" name="Text Placeholder 10"/>
          <p:cNvSpPr>
            <a:spLocks noGrp="1"/>
          </p:cNvSpPr>
          <p:nvPr>
            <p:ph type="body" sz="quarter" idx="18"/>
          </p:nvPr>
        </p:nvSpPr>
        <p:spPr>
          <a:xfrm>
            <a:off x="2235200" y="481330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633074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1208" y="441048"/>
            <a:ext cx="8101584" cy="1325880"/>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p:nvPr>
        </p:nvSpPr>
        <p:spPr>
          <a:xfrm>
            <a:off x="628650" y="2564210"/>
            <a:ext cx="2400300" cy="1244600"/>
          </a:xfrm>
        </p:spPr>
        <p:txBody>
          <a:bodyPr anchor="ct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628650" y="4598391"/>
            <a:ext cx="2400300" cy="1244600"/>
          </a:xfrm>
        </p:spPr>
        <p:txBody>
          <a:bodyPr anchor="ct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3822700" y="2309020"/>
            <a:ext cx="4692650" cy="175498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3822700" y="4332684"/>
            <a:ext cx="4692650" cy="1776015"/>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868380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hasCustomPrompt="1"/>
          </p:nvPr>
        </p:nvSpPr>
        <p:spPr>
          <a:xfrm>
            <a:off x="3571875"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8" name="Text Placeholder 6"/>
          <p:cNvSpPr>
            <a:spLocks noGrp="1"/>
          </p:cNvSpPr>
          <p:nvPr>
            <p:ph type="body" sz="quarter" idx="14" hasCustomPrompt="1"/>
          </p:nvPr>
        </p:nvSpPr>
        <p:spPr>
          <a:xfrm>
            <a:off x="5038725" y="4295775"/>
            <a:ext cx="2152650" cy="1701800"/>
          </a:xfrm>
        </p:spPr>
        <p:txBody>
          <a:bodyPr>
            <a:normAutofit/>
          </a:bodyPr>
          <a:lstStyle>
            <a:lvl1pPr marL="0" indent="0" algn="ctr">
              <a:buNone/>
              <a:defRPr sz="2400"/>
            </a:lvl1pPr>
          </a:lstStyle>
          <a:p>
            <a:pPr lvl="0"/>
            <a:r>
              <a:rPr lang="en-US" dirty="0"/>
              <a:t>click to edit Master text styles</a:t>
            </a:r>
          </a:p>
        </p:txBody>
      </p:sp>
      <p:sp>
        <p:nvSpPr>
          <p:cNvPr id="9" name="Text Placeholder 6"/>
          <p:cNvSpPr>
            <a:spLocks noGrp="1"/>
          </p:cNvSpPr>
          <p:nvPr>
            <p:ph type="body" sz="quarter" idx="15" hasCustomPrompt="1"/>
          </p:nvPr>
        </p:nvSpPr>
        <p:spPr>
          <a:xfrm>
            <a:off x="2181225" y="4330700"/>
            <a:ext cx="2152650" cy="1701800"/>
          </a:xfrm>
        </p:spPr>
        <p:txBody>
          <a:bodyPr>
            <a:normAutofit/>
          </a:bodyPr>
          <a:lstStyle>
            <a:lvl1pPr marL="0" indent="0" algn="ctr">
              <a:buNone/>
              <a:defRPr sz="2400"/>
            </a:lvl1pPr>
          </a:lstStyle>
          <a:p>
            <a:pPr lvl="0"/>
            <a:r>
              <a:rPr lang="en-US" dirty="0"/>
              <a:t>click to edit Master text styles</a:t>
            </a:r>
          </a:p>
        </p:txBody>
      </p:sp>
      <p:sp>
        <p:nvSpPr>
          <p:cNvPr id="10" name="Text Placeholder 6"/>
          <p:cNvSpPr>
            <a:spLocks noGrp="1"/>
          </p:cNvSpPr>
          <p:nvPr>
            <p:ph type="body" sz="quarter" idx="16" hasCustomPrompt="1"/>
          </p:nvPr>
        </p:nvSpPr>
        <p:spPr>
          <a:xfrm>
            <a:off x="685800"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11" name="Text Placeholder 6"/>
          <p:cNvSpPr>
            <a:spLocks noGrp="1"/>
          </p:cNvSpPr>
          <p:nvPr>
            <p:ph type="body" sz="quarter" idx="17" hasCustomPrompt="1"/>
          </p:nvPr>
        </p:nvSpPr>
        <p:spPr>
          <a:xfrm>
            <a:off x="6457950" y="2159000"/>
            <a:ext cx="2152650" cy="1701800"/>
          </a:xfrm>
        </p:spPr>
        <p:txBody>
          <a:bodyPr>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3661548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781328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person nam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1999"/>
            <a:ext cx="3384550" cy="3375025"/>
          </a:xfrm>
        </p:spPr>
        <p:txBody>
          <a:bodyPr/>
          <a:lstStyle>
            <a:lvl1pPr marL="0" indent="0">
              <a:buNone/>
              <a:defRPr/>
            </a:lvl1pPr>
          </a:lstStyle>
          <a:p>
            <a:endParaRPr lang="en-US" dirty="0"/>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
        <p:nvSpPr>
          <p:cNvPr id="7" name="Text Placeholder 6"/>
          <p:cNvSpPr>
            <a:spLocks noGrp="1"/>
          </p:cNvSpPr>
          <p:nvPr>
            <p:ph type="body" sz="quarter" idx="15"/>
          </p:nvPr>
        </p:nvSpPr>
        <p:spPr>
          <a:xfrm>
            <a:off x="762000" y="5627687"/>
            <a:ext cx="3117850" cy="508000"/>
          </a:xfrm>
        </p:spPr>
        <p:txBody>
          <a:bodyPr/>
          <a:lstStyle>
            <a:lvl5pPr marL="1371600" indent="0" algn="ctr">
              <a:buFontTx/>
              <a:buNone/>
              <a:defRPr/>
            </a:lvl5pPr>
          </a:lstStyle>
          <a:p>
            <a:pPr lvl="4"/>
            <a:endParaRPr lang="en-US" dirty="0"/>
          </a:p>
        </p:txBody>
      </p:sp>
    </p:spTree>
    <p:extLst>
      <p:ext uri="{BB962C8B-B14F-4D97-AF65-F5344CB8AC3E}">
        <p14:creationId xmlns:p14="http://schemas.microsoft.com/office/powerpoint/2010/main" val="3226233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arning target ">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chemeClr val="accent4"/>
          </a:solidFill>
        </p:spPr>
        <p:txBody>
          <a:bodyPr anchor="ctr">
            <a:normAutofit/>
          </a:bodyPr>
          <a:lstStyle>
            <a:lvl1pPr algn="ctr">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dirty="0"/>
          </a:p>
        </p:txBody>
      </p:sp>
      <p:sp>
        <p:nvSpPr>
          <p:cNvPr id="14" name="Text Placeholder 13"/>
          <p:cNvSpPr>
            <a:spLocks noGrp="1"/>
          </p:cNvSpPr>
          <p:nvPr>
            <p:ph type="body" sz="quarter" idx="14"/>
          </p:nvPr>
        </p:nvSpPr>
        <p:spPr>
          <a:xfrm>
            <a:off x="5301234" y="2032000"/>
            <a:ext cx="3429000" cy="3975100"/>
          </a:xfrm>
        </p:spPr>
        <p:txBody>
          <a:bodyPr anchor="ct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710886" y="421960"/>
            <a:ext cx="688908" cy="688908"/>
          </a:xfrm>
          <a:prstGeom prst="rect">
            <a:avLst/>
          </a:prstGeom>
        </p:spPr>
      </p:pic>
      <p:sp>
        <p:nvSpPr>
          <p:cNvPr id="7" name="Picture Placeholder 6"/>
          <p:cNvSpPr>
            <a:spLocks noGrp="1" noChangeAspect="1"/>
          </p:cNvSpPr>
          <p:nvPr>
            <p:ph type="pic" sz="quarter" idx="15"/>
          </p:nvPr>
        </p:nvSpPr>
        <p:spPr>
          <a:xfrm>
            <a:off x="710886" y="421960"/>
            <a:ext cx="694944" cy="694944"/>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082989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5172075" y="1881190"/>
            <a:ext cx="2571750" cy="2286000"/>
          </a:xfrm>
        </p:spPr>
        <p:txBody>
          <a:bodyPr>
            <a:normAutofit/>
          </a:bodyPr>
          <a:lstStyle>
            <a:lvl1pPr marL="0" indent="0" algn="ctr">
              <a:buNone/>
              <a:defRPr sz="2600"/>
            </a:lvl1pPr>
          </a:lstStyle>
          <a:p>
            <a:pPr lvl="0"/>
            <a:endParaRPr lang="en-US" dirty="0"/>
          </a:p>
          <a:p>
            <a:pPr lvl="0"/>
            <a:r>
              <a:rPr lang="en-US" dirty="0"/>
              <a:t>Click to edit Master text styles</a:t>
            </a:r>
          </a:p>
        </p:txBody>
      </p:sp>
      <p:sp>
        <p:nvSpPr>
          <p:cNvPr id="9" name="Picture Placeholder 8"/>
          <p:cNvSpPr>
            <a:spLocks noGrp="1"/>
          </p:cNvSpPr>
          <p:nvPr>
            <p:ph type="pic" sz="quarter" idx="14"/>
          </p:nvPr>
        </p:nvSpPr>
        <p:spPr>
          <a:xfrm>
            <a:off x="628650" y="1858170"/>
            <a:ext cx="2578100" cy="4305300"/>
          </a:xfrm>
        </p:spPr>
        <p:txBody>
          <a:bodyPr/>
          <a:lstStyle/>
          <a:p>
            <a:endParaRPr lang="en-US"/>
          </a:p>
        </p:txBody>
      </p:sp>
      <p:sp>
        <p:nvSpPr>
          <p:cNvPr id="11" name="Text Placeholder 10"/>
          <p:cNvSpPr>
            <a:spLocks noGrp="1"/>
          </p:cNvSpPr>
          <p:nvPr>
            <p:ph type="body" sz="quarter" idx="15"/>
          </p:nvPr>
        </p:nvSpPr>
        <p:spPr>
          <a:xfrm>
            <a:off x="5172075" y="4445000"/>
            <a:ext cx="2571750" cy="1549400"/>
          </a:xfrm>
        </p:spPr>
        <p:txBody>
          <a:bodyPr anchor="ctr">
            <a:normAutofit/>
          </a:bodyPr>
          <a:lstStyle>
            <a:lvl1pPr marL="0" indent="0" algn="ctr">
              <a:buNone/>
              <a:defRPr sz="2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339686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open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342900" y="393700"/>
            <a:ext cx="2489200" cy="5829300"/>
          </a:xfrm>
          <a:solidFill>
            <a:srgbClr val="E7D9B1"/>
          </a:solidFill>
          <a:ln>
            <a:noFill/>
          </a:ln>
        </p:spPr>
        <p:txBody>
          <a:bodyPr/>
          <a:lstStyle>
            <a:lvl1pPr marL="0" indent="0">
              <a:buNone/>
              <a:defRPr>
                <a:solidFill>
                  <a:srgbClr val="E7D9B1"/>
                </a:solidFill>
              </a:defRPr>
            </a:lvl1pPr>
          </a:lstStyle>
          <a:p>
            <a:pPr lvl="0"/>
            <a:endParaRPr lang="en-US" dirty="0"/>
          </a:p>
        </p:txBody>
      </p:sp>
      <p:sp>
        <p:nvSpPr>
          <p:cNvPr id="10" name="Text Placeholder 9"/>
          <p:cNvSpPr>
            <a:spLocks noGrp="1"/>
          </p:cNvSpPr>
          <p:nvPr>
            <p:ph type="body" sz="quarter" idx="14"/>
          </p:nvPr>
        </p:nvSpPr>
        <p:spPr>
          <a:xfrm>
            <a:off x="342900" y="2390139"/>
            <a:ext cx="2463800" cy="1752600"/>
          </a:xfrm>
          <a:ln>
            <a:noFill/>
          </a:ln>
        </p:spPr>
        <p:txBody>
          <a:bodyPr>
            <a:normAutofit/>
          </a:bodyPr>
          <a:lstStyle>
            <a:lvl1pPr marL="0" indent="0" algn="ctr">
              <a:buNone/>
              <a:defRPr sz="4400"/>
            </a:lvl1pPr>
          </a:lstStyle>
          <a:p>
            <a:pPr lvl="0"/>
            <a:r>
              <a:rPr lang="en-US" dirty="0"/>
              <a:t>Click to edit</a:t>
            </a:r>
          </a:p>
        </p:txBody>
      </p:sp>
      <p:sp>
        <p:nvSpPr>
          <p:cNvPr id="13" name="Text Placeholder 12"/>
          <p:cNvSpPr>
            <a:spLocks noGrp="1"/>
          </p:cNvSpPr>
          <p:nvPr>
            <p:ph type="body" sz="quarter" idx="15"/>
          </p:nvPr>
        </p:nvSpPr>
        <p:spPr>
          <a:xfrm>
            <a:off x="342900" y="4432300"/>
            <a:ext cx="2476500" cy="1790700"/>
          </a:xfrm>
          <a:ln>
            <a:noFill/>
          </a:ln>
        </p:spPr>
        <p:txBody>
          <a:bodyPr>
            <a:normAutofit/>
          </a:bodyPr>
          <a:lstStyle>
            <a:lvl1pPr marL="0" indent="0" algn="ctr">
              <a:buNone/>
              <a:defRPr sz="2400"/>
            </a:lvl1pPr>
          </a:lstStyle>
          <a:p>
            <a:pPr lvl="0"/>
            <a:r>
              <a:rPr lang="en-US" dirty="0"/>
              <a:t>Click to edit</a:t>
            </a:r>
          </a:p>
        </p:txBody>
      </p:sp>
      <p:sp>
        <p:nvSpPr>
          <p:cNvPr id="17" name="Text Placeholder 16"/>
          <p:cNvSpPr>
            <a:spLocks noGrp="1"/>
          </p:cNvSpPr>
          <p:nvPr>
            <p:ph type="body" sz="quarter" idx="16" hasCustomPrompt="1"/>
          </p:nvPr>
        </p:nvSpPr>
        <p:spPr>
          <a:xfrm>
            <a:off x="736600" y="762000"/>
            <a:ext cx="8101584" cy="1325880"/>
          </a:xfrm>
          <a:solidFill>
            <a:schemeClr val="accent4"/>
          </a:solidFill>
          <a:ln>
            <a:noFill/>
          </a:ln>
        </p:spPr>
        <p:txBody>
          <a:bodyPr anchor="ctr">
            <a:normAutofit/>
          </a:bodyPr>
          <a:lstStyle>
            <a:lvl1pPr marL="0" indent="0" algn="l">
              <a:buNone/>
              <a:defRPr sz="3600" b="1" baseline="0">
                <a:solidFill>
                  <a:schemeClr val="bg1"/>
                </a:solidFill>
              </a:defRPr>
            </a:lvl1pPr>
          </a:lstStyle>
          <a:p>
            <a:pPr lvl="0"/>
            <a:r>
              <a:rPr lang="en-US" dirty="0"/>
              <a:t>Learning Targets</a:t>
            </a:r>
          </a:p>
        </p:txBody>
      </p:sp>
      <p:sp>
        <p:nvSpPr>
          <p:cNvPr id="19" name="Content Placeholder 18"/>
          <p:cNvSpPr>
            <a:spLocks noGrp="1"/>
          </p:cNvSpPr>
          <p:nvPr>
            <p:ph sz="quarter" idx="17"/>
          </p:nvPr>
        </p:nvSpPr>
        <p:spPr>
          <a:xfrm>
            <a:off x="3122613" y="2264087"/>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3122613" y="3126740"/>
            <a:ext cx="5715000" cy="685800"/>
          </a:xfrm>
          <a:noFill/>
          <a:ln>
            <a:noFill/>
          </a:ln>
        </p:spPr>
        <p:txBody>
          <a:bodyPr>
            <a:noAutofit/>
          </a:bodyPr>
          <a:lstStyle>
            <a:lvl1pPr marL="0" indent="0" algn="l">
              <a:buNone/>
              <a:defRPr sz="2400"/>
            </a:lvl1pPr>
          </a:lstStyle>
          <a:p>
            <a:pPr lvl="0"/>
            <a:r>
              <a:rPr lang="en-US" dirty="0"/>
              <a:t>Click to edit Master text styles</a:t>
            </a:r>
          </a:p>
        </p:txBody>
      </p:sp>
      <p:sp>
        <p:nvSpPr>
          <p:cNvPr id="9" name="Content Placeholder 8"/>
          <p:cNvSpPr>
            <a:spLocks noGrp="1"/>
          </p:cNvSpPr>
          <p:nvPr>
            <p:ph sz="quarter" idx="19"/>
          </p:nvPr>
        </p:nvSpPr>
        <p:spPr>
          <a:xfrm>
            <a:off x="3122613" y="3967319"/>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2" name="Content Placeholder 11"/>
          <p:cNvSpPr>
            <a:spLocks noGrp="1"/>
          </p:cNvSpPr>
          <p:nvPr>
            <p:ph sz="quarter" idx="20"/>
          </p:nvPr>
        </p:nvSpPr>
        <p:spPr>
          <a:xfrm>
            <a:off x="3122613" y="4749791"/>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5" name="Content Placeholder 14"/>
          <p:cNvSpPr>
            <a:spLocks noGrp="1"/>
          </p:cNvSpPr>
          <p:nvPr>
            <p:ph sz="quarter" idx="21"/>
          </p:nvPr>
        </p:nvSpPr>
        <p:spPr>
          <a:xfrm>
            <a:off x="3122613" y="5493698"/>
            <a:ext cx="5715000" cy="685800"/>
          </a:xfrm>
          <a:noFill/>
          <a:ln>
            <a:noFill/>
          </a:ln>
        </p:spPr>
        <p:txBody>
          <a:bodyPr>
            <a:normAutofit/>
          </a:bodyPr>
          <a:lstStyle>
            <a:lvl1pPr marL="0" indent="0" algn="l">
              <a:buNone/>
              <a:defRPr sz="2400"/>
            </a:lvl1pPr>
          </a:lstStyle>
          <a:p>
            <a:pPr lvl="0"/>
            <a:r>
              <a:rPr lang="en-US" dirty="0"/>
              <a:t>Click to edit Master text styles</a:t>
            </a:r>
          </a:p>
        </p:txBody>
      </p:sp>
    </p:spTree>
    <p:extLst>
      <p:ext uri="{BB962C8B-B14F-4D97-AF65-F5344CB8AC3E}">
        <p14:creationId xmlns:p14="http://schemas.microsoft.com/office/powerpoint/2010/main" val="1286601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0239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865023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44034"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9717CA3-2C9E-4D1A-B2D9-67AA8605FE6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940167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Text Placeholder 2"/>
          <p:cNvSpPr>
            <a:spLocks noGrp="1"/>
          </p:cNvSpPr>
          <p:nvPr>
            <p:ph type="body" idx="1" hasCustomPrompt="1"/>
          </p:nvPr>
        </p:nvSpPr>
        <p:spPr>
          <a:xfrm>
            <a:off x="628650" y="1849438"/>
            <a:ext cx="3868340"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hasCustomPrompt="1"/>
          </p:nvPr>
        </p:nvSpPr>
        <p:spPr>
          <a:xfrm>
            <a:off x="628650" y="2832099"/>
            <a:ext cx="3868340" cy="3440907"/>
          </a:xfrm>
        </p:spPr>
        <p:txBody>
          <a:bodyPr/>
          <a:lstStyle>
            <a:lvl1pPr marL="0" indent="0" algn="ctr">
              <a:buNone/>
              <a:defRPr sz="2400"/>
            </a:lvl1pPr>
          </a:lstStyle>
          <a:p>
            <a:pPr lvl="0"/>
            <a:r>
              <a:rPr lang="en-US" dirty="0"/>
              <a:t>click to edit Master text styles</a:t>
            </a:r>
          </a:p>
        </p:txBody>
      </p:sp>
      <p:sp>
        <p:nvSpPr>
          <p:cNvPr id="5" name="Text Placeholder 4"/>
          <p:cNvSpPr>
            <a:spLocks noGrp="1"/>
          </p:cNvSpPr>
          <p:nvPr>
            <p:ph type="body" sz="quarter" idx="3" hasCustomPrompt="1"/>
          </p:nvPr>
        </p:nvSpPr>
        <p:spPr>
          <a:xfrm>
            <a:off x="4844032" y="1849438"/>
            <a:ext cx="3887391"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hasCustomPrompt="1"/>
          </p:nvPr>
        </p:nvSpPr>
        <p:spPr>
          <a:xfrm>
            <a:off x="4844033" y="2832099"/>
            <a:ext cx="3887391" cy="3440908"/>
          </a:xfrm>
        </p:spPr>
        <p:txBody>
          <a:bodyPr>
            <a:normAutofit/>
          </a:bodyPr>
          <a:lstStyle>
            <a:lvl1pPr marL="0" indent="0" algn="ctr">
              <a:buNone/>
              <a:defRPr sz="2400"/>
            </a:lvl1pPr>
            <a:lvl2pPr algn="ctr">
              <a:defRPr sz="2400"/>
            </a:lvl2pPr>
            <a:lvl3pPr algn="ctr">
              <a:defRPr sz="2400"/>
            </a:lvl3pPr>
            <a:lvl4pPr algn="ctr">
              <a:defRPr sz="2400"/>
            </a:lvl4pPr>
            <a:lvl5pPr algn="ctr">
              <a:defRPr sz="2400"/>
            </a:lvl5pPr>
          </a:lstStyle>
          <a:p>
            <a:pPr lvl="0"/>
            <a:r>
              <a:rPr lang="en-US" dirty="0"/>
              <a:t>click to edit Master text styles</a:t>
            </a:r>
          </a:p>
        </p:txBody>
      </p:sp>
      <p:sp>
        <p:nvSpPr>
          <p:cNvPr id="7" name="Date Placeholder 6"/>
          <p:cNvSpPr>
            <a:spLocks noGrp="1"/>
          </p:cNvSpPr>
          <p:nvPr>
            <p:ph type="dt" sz="half" idx="10"/>
          </p:nvPr>
        </p:nvSpPr>
        <p:spPr/>
        <p:txBody>
          <a:bodyPr/>
          <a:lstStyle/>
          <a:p>
            <a:fld id="{09717CA3-2C9E-4D1A-B2D9-67AA8605FE6D}" type="datetimeFigureOut">
              <a:rPr lang="en-US" smtClean="0"/>
              <a:t>12/26/2017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064221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519632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12/26/2017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95300" y="520700"/>
            <a:ext cx="8101584" cy="1325880"/>
          </a:xfrm>
          <a:solidFill>
            <a:schemeClr val="accent4"/>
          </a:solidFill>
        </p:spPr>
        <p:txBody>
          <a:bodyPr anchor="ctr">
            <a:normAutofit/>
          </a:bodyPr>
          <a:lstStyle>
            <a:lvl1pPr marL="0" indent="0" algn="ctr">
              <a:buNone/>
              <a:defRPr sz="2800">
                <a:solidFill>
                  <a:schemeClr val="bg1"/>
                </a:solidFill>
              </a:defRPr>
            </a:lvl1pPr>
          </a:lstStyle>
          <a:p>
            <a:pPr lvl="0"/>
            <a:r>
              <a:rPr lang="en-US" dirty="0"/>
              <a:t>Click to edit Master text styles</a:t>
            </a:r>
          </a:p>
        </p:txBody>
      </p:sp>
      <p:sp>
        <p:nvSpPr>
          <p:cNvPr id="8" name="Text Placeholder 7"/>
          <p:cNvSpPr>
            <a:spLocks noGrp="1"/>
          </p:cNvSpPr>
          <p:nvPr>
            <p:ph type="body" sz="quarter" idx="14"/>
          </p:nvPr>
        </p:nvSpPr>
        <p:spPr>
          <a:xfrm>
            <a:off x="495299" y="2164390"/>
            <a:ext cx="8101013" cy="740060"/>
          </a:xfrm>
          <a:solidFill>
            <a:srgbClr val="E7D9B1"/>
          </a:solidFill>
          <a:ln>
            <a:solidFill>
              <a:schemeClr val="accent4"/>
            </a:solidFill>
          </a:ln>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
        <p:nvSpPr>
          <p:cNvPr id="12" name="Text Placeholder 7"/>
          <p:cNvSpPr>
            <a:spLocks noGrp="1"/>
          </p:cNvSpPr>
          <p:nvPr>
            <p:ph type="body" sz="quarter" idx="15"/>
          </p:nvPr>
        </p:nvSpPr>
        <p:spPr>
          <a:xfrm>
            <a:off x="495299" y="3219915"/>
            <a:ext cx="8101013" cy="740664"/>
          </a:xfrm>
          <a:solidFill>
            <a:srgbClr val="E7D9B1"/>
          </a:solidFill>
        </p:spPr>
        <p:txBody>
          <a:bodyPr anchor="ctr">
            <a:normAutofit/>
          </a:bodyPr>
          <a:lstStyle>
            <a:lvl1pPr marL="0" indent="0" algn="ctr">
              <a:lnSpc>
                <a:spcPct val="100000"/>
              </a:lnSpc>
              <a:spcBef>
                <a:spcPts val="0"/>
              </a:spcBef>
              <a:buFontTx/>
              <a:buNone/>
              <a:defRPr sz="2600"/>
            </a:lvl1pPr>
          </a:lstStyle>
          <a:p>
            <a:pPr lvl="0"/>
            <a:r>
              <a:rPr lang="en-US" dirty="0"/>
              <a:t>Click to edit Master text styles</a:t>
            </a:r>
          </a:p>
        </p:txBody>
      </p:sp>
      <p:sp>
        <p:nvSpPr>
          <p:cNvPr id="13" name="Text Placeholder 7"/>
          <p:cNvSpPr>
            <a:spLocks noGrp="1"/>
          </p:cNvSpPr>
          <p:nvPr>
            <p:ph type="body" sz="quarter" idx="16"/>
          </p:nvPr>
        </p:nvSpPr>
        <p:spPr>
          <a:xfrm>
            <a:off x="495298" y="4276396"/>
            <a:ext cx="8101013" cy="740664"/>
          </a:xfrm>
          <a:solidFill>
            <a:srgbClr val="E7D9B1"/>
          </a:solidFill>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77522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defRPr sz="2800" b="0"/>
            </a:lvl1pPr>
          </a:lstStyle>
          <a:p>
            <a:r>
              <a:rPr lang="en-US" dirty="0"/>
              <a:t>Click to edit Master title style</a:t>
            </a:r>
          </a:p>
        </p:txBody>
      </p:sp>
      <p:sp>
        <p:nvSpPr>
          <p:cNvPr id="3" name="Content Placeholder 2"/>
          <p:cNvSpPr>
            <a:spLocks noGrp="1"/>
          </p:cNvSpPr>
          <p:nvPr>
            <p:ph idx="1" hasCustomPrompt="1"/>
          </p:nvPr>
        </p:nvSpPr>
        <p:spPr>
          <a:xfrm>
            <a:off x="3887391" y="987426"/>
            <a:ext cx="4629150" cy="4873625"/>
          </a:xfrm>
        </p:spPr>
        <p:txBody>
          <a:bodyPr>
            <a:normAutofit/>
          </a:bodyPr>
          <a:lstStyle>
            <a:lvl1pPr marL="0" indent="0" algn="ctr">
              <a:buNone/>
              <a:defRPr sz="24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a:t>click to edit Master text styles</a:t>
            </a:r>
          </a:p>
        </p:txBody>
      </p:sp>
      <p:sp>
        <p:nvSpPr>
          <p:cNvPr id="4" name="Text Placeholder 3"/>
          <p:cNvSpPr>
            <a:spLocks noGrp="1"/>
          </p:cNvSpPr>
          <p:nvPr>
            <p:ph type="body" sz="half" idx="2"/>
          </p:nvPr>
        </p:nvSpPr>
        <p:spPr>
          <a:xfrm>
            <a:off x="629841" y="2247900"/>
            <a:ext cx="2949178" cy="36210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364141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lnSpc>
                <a:spcPct val="100000"/>
              </a:lnSpc>
              <a:defRPr sz="2800" b="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209800"/>
            <a:ext cx="2949178" cy="36591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851678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857"/>
            <a:ext cx="8101584" cy="1325880"/>
          </a:xfrm>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1" name="Text Placeholder 10"/>
          <p:cNvSpPr>
            <a:spLocks noGrp="1"/>
          </p:cNvSpPr>
          <p:nvPr>
            <p:ph type="body" sz="quarter" idx="16"/>
          </p:nvPr>
        </p:nvSpPr>
        <p:spPr>
          <a:xfrm>
            <a:off x="1431925" y="1879599"/>
            <a:ext cx="6280150" cy="1244600"/>
          </a:xfrm>
        </p:spPr>
        <p:txBody>
          <a:bodyP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1431925" y="3346449"/>
            <a:ext cx="6280150" cy="124460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4813299"/>
            <a:ext cx="6280150" cy="1244600"/>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055041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idx="1" hasCustomPrompt="1"/>
          </p:nvPr>
        </p:nvSpPr>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8A4071B1-5285-4C1E-8055-97E38FBB88E6}"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51974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sz="half" idx="1" hasCustomPrompt="1"/>
          </p:nvPr>
        </p:nvSpPr>
        <p:spPr>
          <a:xfrm>
            <a:off x="628650"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half" idx="2" hasCustomPrompt="1"/>
          </p:nvPr>
        </p:nvSpPr>
        <p:spPr>
          <a:xfrm>
            <a:off x="4863084"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2106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280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8" y="1857375"/>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1208" y="2857500"/>
            <a:ext cx="3868737" cy="3415506"/>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857375"/>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35004" y="2857499"/>
            <a:ext cx="3887788" cy="3415507"/>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919816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6" y="1764507"/>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521207" y="2712243"/>
            <a:ext cx="3868737" cy="2224882"/>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764507"/>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735004" y="2712244"/>
            <a:ext cx="3887788" cy="2224881"/>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
        <p:nvSpPr>
          <p:cNvPr id="11" name="Text Placeholder 10"/>
          <p:cNvSpPr>
            <a:spLocks noGrp="1"/>
          </p:cNvSpPr>
          <p:nvPr>
            <p:ph type="body" sz="quarter" idx="13" hasCustomPrompt="1"/>
          </p:nvPr>
        </p:nvSpPr>
        <p:spPr>
          <a:xfrm>
            <a:off x="521206" y="5127625"/>
            <a:ext cx="386873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a:t>
            </a:r>
          </a:p>
        </p:txBody>
      </p:sp>
      <p:sp>
        <p:nvSpPr>
          <p:cNvPr id="13" name="Text Placeholder 12"/>
          <p:cNvSpPr>
            <a:spLocks noGrp="1"/>
          </p:cNvSpPr>
          <p:nvPr>
            <p:ph type="body" sz="quarter" idx="14" hasCustomPrompt="1"/>
          </p:nvPr>
        </p:nvSpPr>
        <p:spPr>
          <a:xfrm>
            <a:off x="4735005" y="5127625"/>
            <a:ext cx="388778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a:t>
            </a:r>
          </a:p>
        </p:txBody>
      </p:sp>
    </p:spTree>
    <p:extLst>
      <p:ext uri="{BB962C8B-B14F-4D97-AF65-F5344CB8AC3E}">
        <p14:creationId xmlns:p14="http://schemas.microsoft.com/office/powerpoint/2010/main" val="3068876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Date Placeholder 2"/>
          <p:cNvSpPr>
            <a:spLocks noGrp="1"/>
          </p:cNvSpPr>
          <p:nvPr>
            <p:ph type="dt" sz="half" idx="10"/>
          </p:nvPr>
        </p:nvSpPr>
        <p:spPr/>
        <p:txBody>
          <a:bodyPr/>
          <a:lstStyle/>
          <a:p>
            <a:fld id="{8A4071B1-5285-4C1E-8055-97E38FBB88E6}"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028F-10DF-4864-BAFE-609F3695BD5D}" type="slidenum">
              <a:rPr lang="en-US" smtClean="0"/>
              <a:t>‹#›</a:t>
            </a:fld>
            <a:endParaRPr lang="en-US"/>
          </a:p>
        </p:txBody>
      </p:sp>
      <p:sp>
        <p:nvSpPr>
          <p:cNvPr id="7" name="Content Placeholder 6"/>
          <p:cNvSpPr>
            <a:spLocks noGrp="1"/>
          </p:cNvSpPr>
          <p:nvPr>
            <p:ph sz="quarter" idx="13" hasCustomPrompt="1"/>
          </p:nvPr>
        </p:nvSpPr>
        <p:spPr>
          <a:xfrm>
            <a:off x="628650" y="1955800"/>
            <a:ext cx="8101013" cy="3035300"/>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ontent Placeholder 8"/>
          <p:cNvSpPr>
            <a:spLocks noGrp="1"/>
          </p:cNvSpPr>
          <p:nvPr>
            <p:ph sz="quarter" idx="14" hasCustomPrompt="1"/>
          </p:nvPr>
        </p:nvSpPr>
        <p:spPr>
          <a:xfrm>
            <a:off x="628650" y="5194300"/>
            <a:ext cx="8101013" cy="8255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30818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71B1-5285-4C1E-8055-97E38FBB88E6}" type="datetimeFigureOut">
              <a:rPr lang="en-US" smtClean="0"/>
              <a:t>12/26/2017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5028F-10DF-4864-BAFE-609F3695BD5D}" type="slidenum">
              <a:rPr lang="en-US" smtClean="0"/>
              <a:t>‹#›</a:t>
            </a:fld>
            <a:endParaRPr lang="en-US"/>
          </a:p>
        </p:txBody>
      </p:sp>
      <p:sp>
        <p:nvSpPr>
          <p:cNvPr id="6" name="Content Placeholder 5"/>
          <p:cNvSpPr>
            <a:spLocks noGrp="1"/>
          </p:cNvSpPr>
          <p:nvPr>
            <p:ph sz="quarter" idx="13" hasCustomPrompt="1"/>
          </p:nvPr>
        </p:nvSpPr>
        <p:spPr>
          <a:xfrm>
            <a:off x="406400" y="330200"/>
            <a:ext cx="8394700" cy="4470400"/>
          </a:xfrm>
        </p:spPr>
        <p:txBody>
          <a:bodyPr anchor="ctr"/>
          <a:lstStyle>
            <a:lvl1pPr marL="0" indent="0" algn="ctr">
              <a:lnSpc>
                <a:spcPct val="100000"/>
              </a:lnSpc>
              <a:spcBef>
                <a:spcPts val="0"/>
              </a:spcBef>
              <a:buNone/>
              <a:defRPr>
                <a:latin typeface="Arial" panose="020B0604020202020204" pitchFamily="34" charset="0"/>
                <a:cs typeface="Arial" panose="020B0604020202020204" pitchFamily="34" charset="0"/>
              </a:defRPr>
            </a:lvl1pPr>
            <a:lvl2pPr algn="ctr">
              <a:lnSpc>
                <a:spcPct val="100000"/>
              </a:lnSpc>
              <a:spcBef>
                <a:spcPts val="0"/>
              </a:spcBef>
              <a:defRPr>
                <a:latin typeface="Arial" panose="020B0604020202020204" pitchFamily="34" charset="0"/>
                <a:cs typeface="Arial" panose="020B0604020202020204" pitchFamily="34" charset="0"/>
              </a:defRPr>
            </a:lvl2pPr>
            <a:lvl3pPr algn="ctr">
              <a:lnSpc>
                <a:spcPct val="100000"/>
              </a:lnSpc>
              <a:spcBef>
                <a:spcPts val="0"/>
              </a:spcBef>
              <a:defRPr>
                <a:latin typeface="Arial" panose="020B0604020202020204" pitchFamily="34" charset="0"/>
                <a:cs typeface="Arial" panose="020B0604020202020204" pitchFamily="34" charset="0"/>
              </a:defRPr>
            </a:lvl3pPr>
            <a:lvl4pPr algn="ctr">
              <a:lnSpc>
                <a:spcPct val="100000"/>
              </a:lnSpc>
              <a:spcBef>
                <a:spcPts val="0"/>
              </a:spcBef>
              <a:defRPr>
                <a:latin typeface="Arial" panose="020B0604020202020204" pitchFamily="34" charset="0"/>
                <a:cs typeface="Arial" panose="020B0604020202020204" pitchFamily="34" charset="0"/>
              </a:defRPr>
            </a:lvl4pPr>
            <a:lvl5pPr algn="ctr">
              <a:lnSpc>
                <a:spcPct val="100000"/>
              </a:lnSpc>
              <a:spcBef>
                <a:spcPts val="0"/>
              </a:spcBef>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8" name="Content Placeholder 7"/>
          <p:cNvSpPr>
            <a:spLocks noGrp="1"/>
          </p:cNvSpPr>
          <p:nvPr>
            <p:ph sz="quarter" idx="14" hasCustomPrompt="1"/>
          </p:nvPr>
        </p:nvSpPr>
        <p:spPr>
          <a:xfrm>
            <a:off x="406400" y="5156200"/>
            <a:ext cx="8394700" cy="84455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650002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vl2pPr marL="457200" indent="0" algn="ctr">
              <a:lnSpc>
                <a:spcPct val="100000"/>
              </a:lnSpc>
              <a:spcBef>
                <a:spcPts val="0"/>
              </a:spcBef>
              <a:buNone/>
              <a:defRPr sz="2400">
                <a:latin typeface="Arial" panose="020B0604020202020204" pitchFamily="34" charset="0"/>
                <a:cs typeface="Arial" panose="020B0604020202020204" pitchFamily="34" charset="0"/>
              </a:defRPr>
            </a:lvl2pPr>
            <a:lvl3pPr marL="914400" indent="0" algn="ctr">
              <a:lnSpc>
                <a:spcPct val="100000"/>
              </a:lnSpc>
              <a:spcBef>
                <a:spcPts val="0"/>
              </a:spcBef>
              <a:buNone/>
              <a:defRPr sz="2400">
                <a:latin typeface="Arial" panose="020B0604020202020204" pitchFamily="34" charset="0"/>
                <a:cs typeface="Arial" panose="020B0604020202020204" pitchFamily="34" charset="0"/>
              </a:defRPr>
            </a:lvl3pPr>
            <a:lvl4pPr marL="1371600" indent="0" algn="ctr">
              <a:lnSpc>
                <a:spcPct val="100000"/>
              </a:lnSpc>
              <a:spcBef>
                <a:spcPts val="0"/>
              </a:spcBef>
              <a:buNone/>
              <a:defRPr sz="2400">
                <a:latin typeface="Arial" panose="020B0604020202020204" pitchFamily="34" charset="0"/>
                <a:cs typeface="Arial" panose="020B0604020202020204" pitchFamily="34" charset="0"/>
              </a:defRPr>
            </a:lvl4pPr>
            <a:lvl5pPr marL="1828800" indent="0" algn="ctr">
              <a:lnSpc>
                <a:spcPct val="100000"/>
              </a:lnSpc>
              <a:spcBef>
                <a:spcPts val="0"/>
              </a:spcBef>
              <a:buNone/>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hasCustomPrompt="1"/>
          </p:nvPr>
        </p:nvSpPr>
        <p:spPr>
          <a:xfrm>
            <a:off x="630238" y="2425700"/>
            <a:ext cx="2949575" cy="34432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613973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630238" y="2336800"/>
            <a:ext cx="2949575" cy="35321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0557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Summary">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7" name="Text Placeholder 16"/>
          <p:cNvSpPr>
            <a:spLocks noGrp="1"/>
          </p:cNvSpPr>
          <p:nvPr>
            <p:ph type="body" sz="quarter" idx="16" hasCustomPrompt="1"/>
          </p:nvPr>
        </p:nvSpPr>
        <p:spPr>
          <a:xfrm>
            <a:off x="628650" y="363112"/>
            <a:ext cx="8101584" cy="1325880"/>
          </a:xfrm>
          <a:solidFill>
            <a:schemeClr val="accent4"/>
          </a:solidFill>
        </p:spPr>
        <p:txBody>
          <a:bodyPr anchor="ctr">
            <a:normAutofit/>
          </a:bodyPr>
          <a:lstStyle>
            <a:lvl1pPr marL="0" indent="0" algn="l">
              <a:buFont typeface="Arial" panose="020B0604020202020204" pitchFamily="34" charset="0"/>
              <a:buNone/>
              <a:defRPr sz="3600" b="1" baseline="0">
                <a:solidFill>
                  <a:schemeClr val="bg1"/>
                </a:solidFill>
              </a:defRPr>
            </a:lvl1pPr>
          </a:lstStyle>
          <a:p>
            <a:pPr lvl="0"/>
            <a:r>
              <a:rPr lang="en-US" dirty="0"/>
              <a:t>Learning Target 1-1 Review</a:t>
            </a:r>
          </a:p>
        </p:txBody>
      </p:sp>
      <p:sp>
        <p:nvSpPr>
          <p:cNvPr id="19" name="Content Placeholder 18"/>
          <p:cNvSpPr>
            <a:spLocks noGrp="1"/>
          </p:cNvSpPr>
          <p:nvPr>
            <p:ph sz="quarter" idx="17"/>
          </p:nvPr>
        </p:nvSpPr>
        <p:spPr>
          <a:xfrm>
            <a:off x="628649" y="3187700"/>
            <a:ext cx="8101013" cy="3302000"/>
          </a:xfrm>
          <a:solidFill>
            <a:schemeClr val="bg1"/>
          </a:solidFill>
          <a:ln w="76200">
            <a:solidFill>
              <a:schemeClr val="accent4"/>
            </a:solid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628650" y="1846363"/>
            <a:ext cx="8101013" cy="1066800"/>
          </a:xfrm>
          <a:solidFill>
            <a:srgbClr val="D4E5F4"/>
          </a:solidFill>
          <a:ln>
            <a:noFill/>
          </a:ln>
        </p:spPr>
        <p:txBody>
          <a:bodyPr>
            <a:normAutofit/>
          </a:bodyPr>
          <a:lstStyle>
            <a:lvl1pPr marL="0" indent="0">
              <a:buNone/>
              <a:defRPr sz="2800"/>
            </a:lvl1pPr>
          </a:lstStyle>
          <a:p>
            <a:pPr lvl="0"/>
            <a:r>
              <a:rPr lang="en-US" dirty="0"/>
              <a:t>Click to edit Master text styles</a:t>
            </a:r>
          </a:p>
        </p:txBody>
      </p:sp>
    </p:spTree>
    <p:extLst>
      <p:ext uri="{BB962C8B-B14F-4D97-AF65-F5344CB8AC3E}">
        <p14:creationId xmlns:p14="http://schemas.microsoft.com/office/powerpoint/2010/main" val="90186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09717CA3-2C9E-4D1A-B2D9-67AA8605FE6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91221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628650" y="1825625"/>
            <a:ext cx="8101584" cy="4351338"/>
          </a:xfrm>
        </p:spPr>
        <p:txBody>
          <a:bodyPr/>
          <a:lstStyle>
            <a:lvl1pPr marL="0" indent="0">
              <a:buNone/>
              <a:defRPr sz="26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64233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66" y="296068"/>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521208" y="1825625"/>
            <a:ext cx="8101584" cy="2797175"/>
          </a:xfrm>
        </p:spPr>
        <p:txBody>
          <a:bodyPr/>
          <a:lstStyle>
            <a:lvl1pPr marL="0" indent="0" algn="ctr">
              <a:buNone/>
              <a:defRPr sz="26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
        <p:nvSpPr>
          <p:cNvPr id="9" name="Content Placeholder 8"/>
          <p:cNvSpPr>
            <a:spLocks noGrp="1"/>
          </p:cNvSpPr>
          <p:nvPr>
            <p:ph sz="quarter" idx="13"/>
          </p:nvPr>
        </p:nvSpPr>
        <p:spPr>
          <a:xfrm>
            <a:off x="528638" y="4864100"/>
            <a:ext cx="8101012" cy="1219200"/>
          </a:xfrm>
        </p:spPr>
        <p:txBody>
          <a:bodyPr anchor="ctr">
            <a:normAutofit/>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70301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Y IT 1">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88670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hasCustomPrompt="1"/>
          </p:nvPr>
        </p:nvSpPr>
        <p:spPr>
          <a:xfrm>
            <a:off x="628650" y="2570161"/>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9" name="Text Placeholder 6"/>
          <p:cNvSpPr>
            <a:spLocks noGrp="1"/>
          </p:cNvSpPr>
          <p:nvPr>
            <p:ph type="body" sz="quarter" idx="15" hasCustomPrompt="1"/>
          </p:nvPr>
        </p:nvSpPr>
        <p:spPr>
          <a:xfrm>
            <a:off x="628650" y="4813300"/>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12" name="Text Placeholder 10"/>
          <p:cNvSpPr>
            <a:spLocks noGrp="1"/>
          </p:cNvSpPr>
          <p:nvPr>
            <p:ph type="body" sz="quarter" idx="17" hasCustomPrompt="1"/>
          </p:nvPr>
        </p:nvSpPr>
        <p:spPr>
          <a:xfrm>
            <a:off x="2235200" y="2541460"/>
            <a:ext cx="6280150" cy="12446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hasCustomPrompt="1"/>
          </p:nvPr>
        </p:nvSpPr>
        <p:spPr>
          <a:xfrm>
            <a:off x="2235200" y="4813300"/>
            <a:ext cx="6280150" cy="12446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Tree>
    <p:extLst>
      <p:ext uri="{BB962C8B-B14F-4D97-AF65-F5344CB8AC3E}">
        <p14:creationId xmlns:p14="http://schemas.microsoft.com/office/powerpoint/2010/main" val="80862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Text Placeholder 10"/>
          <p:cNvSpPr>
            <a:spLocks noGrp="1"/>
          </p:cNvSpPr>
          <p:nvPr>
            <p:ph type="body" sz="quarter" idx="17"/>
          </p:nvPr>
        </p:nvSpPr>
        <p:spPr>
          <a:xfrm>
            <a:off x="1431925" y="2878008"/>
            <a:ext cx="6280150"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3928811"/>
            <a:ext cx="6280150"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1" name="Text Placeholder 10"/>
          <p:cNvSpPr>
            <a:spLocks noGrp="1"/>
          </p:cNvSpPr>
          <p:nvPr>
            <p:ph type="body" sz="quarter" idx="20"/>
          </p:nvPr>
        </p:nvSpPr>
        <p:spPr>
          <a:xfrm>
            <a:off x="1431925" y="5052570"/>
            <a:ext cx="6280150" cy="914400"/>
          </a:xfrm>
          <a:ln>
            <a:solidFill>
              <a:srgbClr val="D4E5F4"/>
            </a:solidFill>
          </a:ln>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77111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a:solidFill>
            <a:schemeClr val="accent4"/>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a:solidFill>
            <a:srgbClr val="E7D9B1"/>
          </a:solidFill>
          <a:ln w="76200">
            <a:solidFill>
              <a:schemeClr val="accent4"/>
            </a:solidFill>
          </a:ln>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717CA3-2C9E-4D1A-B2D9-67AA8605FE6D}" type="datetimeFigureOut">
              <a:rPr lang="en-US" smtClean="0"/>
              <a:t>12/26/2017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1284D7-83C2-438F-BB45-CD47C32E675F}" type="slidenum">
              <a:rPr lang="en-US" smtClean="0"/>
              <a:t>‹#›</a:t>
            </a:fld>
            <a:endParaRPr lang="en-US"/>
          </a:p>
        </p:txBody>
      </p:sp>
    </p:spTree>
    <p:extLst>
      <p:ext uri="{BB962C8B-B14F-4D97-AF65-F5344CB8AC3E}">
        <p14:creationId xmlns:p14="http://schemas.microsoft.com/office/powerpoint/2010/main" val="1351736392"/>
      </p:ext>
    </p:extLst>
  </p:cSld>
  <p:clrMap bg1="lt1" tx1="dk1" bg2="lt2" tx2="dk2" accent1="accent1" accent2="accent2" accent3="accent3" accent4="accent4" accent5="accent5" accent6="accent6" hlink="hlink" folHlink="folHlink"/>
  <p:sldLayoutIdLst>
    <p:sldLayoutId id="2147483717" r:id="rId1"/>
    <p:sldLayoutId id="2147483688" r:id="rId2"/>
    <p:sldLayoutId id="2147483712" r:id="rId3"/>
    <p:sldLayoutId id="2147483711" r:id="rId4"/>
    <p:sldLayoutId id="2147483673" r:id="rId5"/>
    <p:sldLayoutId id="2147483674" r:id="rId6"/>
    <p:sldLayoutId id="2147483709" r:id="rId7"/>
    <p:sldLayoutId id="2147483686" r:id="rId8"/>
    <p:sldLayoutId id="2147483710" r:id="rId9"/>
    <p:sldLayoutId id="2147483714" r:id="rId10"/>
    <p:sldLayoutId id="2147483716" r:id="rId11"/>
    <p:sldLayoutId id="2147483715" r:id="rId12"/>
    <p:sldLayoutId id="2147483708" r:id="rId13"/>
    <p:sldLayoutId id="2147483690" r:id="rId14"/>
    <p:sldLayoutId id="2147483685" r:id="rId15"/>
    <p:sldLayoutId id="2147483687" r:id="rId16"/>
    <p:sldLayoutId id="2147483691" r:id="rId17"/>
    <p:sldLayoutId id="2147483689" r:id="rId18"/>
    <p:sldLayoutId id="2147483684" r:id="rId19"/>
    <p:sldLayoutId id="2147483675" r:id="rId20"/>
    <p:sldLayoutId id="2147483676" r:id="rId21"/>
    <p:sldLayoutId id="2147483677" r:id="rId22"/>
    <p:sldLayoutId id="2147483678" r:id="rId23"/>
    <p:sldLayoutId id="2147483679" r:id="rId24"/>
    <p:sldLayoutId id="2147483680" r:id="rId25"/>
    <p:sldLayoutId id="2147483681" r:id="rId26"/>
    <p:sldLayoutId id="2147483705" r:id="rId27"/>
  </p:sldLayoutIdLst>
  <p:txStyles>
    <p:titleStyle>
      <a:lvl1pPr algn="ctr" defTabSz="6858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1714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1pPr>
      <a:lvl2pPr marL="5143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2pPr>
      <a:lvl3pPr marL="8572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3pPr>
      <a:lvl4pPr marL="12001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4pPr>
      <a:lvl5pPr marL="15430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01584" cy="1325563"/>
          </a:xfrm>
          <a:prstGeom prst="rect">
            <a:avLst/>
          </a:prstGeom>
          <a:solidFill>
            <a:schemeClr val="accent4"/>
          </a:solidFill>
        </p:spPr>
        <p:txBody>
          <a:bodyPr vert="horz" lIns="91440" tIns="45720" rIns="91440" bIns="45720" rtlCol="0" anchor="ctr">
            <a:normAutofit/>
          </a:bodyPr>
          <a:lstStyle/>
          <a:p>
            <a:r>
              <a:rPr lang="en-US" dirty="0"/>
              <a:t>Title of Slide</a:t>
            </a:r>
          </a:p>
        </p:txBody>
      </p:sp>
      <p:sp>
        <p:nvSpPr>
          <p:cNvPr id="3" name="Text Placeholder 2"/>
          <p:cNvSpPr>
            <a:spLocks noGrp="1"/>
          </p:cNvSpPr>
          <p:nvPr>
            <p:ph type="body" idx="1"/>
          </p:nvPr>
        </p:nvSpPr>
        <p:spPr>
          <a:xfrm>
            <a:off x="628650" y="2552699"/>
            <a:ext cx="8101584" cy="3268663"/>
          </a:xfrm>
          <a:prstGeom prst="rect">
            <a:avLst/>
          </a:prstGeom>
          <a:solidFill>
            <a:srgbClr val="E7D9B1"/>
          </a:solidFill>
          <a:ln w="76200">
            <a:solidFill>
              <a:schemeClr val="accent4"/>
            </a:solidFill>
          </a:ln>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071B1-5285-4C1E-8055-97E38FBB88E6}" type="datetimeFigureOut">
              <a:rPr lang="en-US" smtClean="0"/>
              <a:t>12/26/2017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5028F-10DF-4864-BAFE-609F3695BD5D}" type="slidenum">
              <a:rPr lang="en-US" smtClean="0"/>
              <a:t>‹#›</a:t>
            </a:fld>
            <a:endParaRPr lang="en-US"/>
          </a:p>
        </p:txBody>
      </p:sp>
    </p:spTree>
    <p:extLst>
      <p:ext uri="{BB962C8B-B14F-4D97-AF65-F5344CB8AC3E}">
        <p14:creationId xmlns:p14="http://schemas.microsoft.com/office/powerpoint/2010/main" val="209987096"/>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7" r:id="rId3"/>
    <p:sldLayoutId id="2147483713" r:id="rId4"/>
    <p:sldLayoutId id="2147483698" r:id="rId5"/>
    <p:sldLayoutId id="2147483699" r:id="rId6"/>
    <p:sldLayoutId id="2147483700" r:id="rId7"/>
    <p:sldLayoutId id="2147483701" r:id="rId8"/>
  </p:sldLayoutIdLst>
  <p:txStyles>
    <p:titleStyle>
      <a:lvl1pPr algn="ctr" defTabSz="914400" rtl="0" eaLnBrk="1" latinLnBrk="0" hangingPunct="1">
        <a:lnSpc>
          <a:spcPct val="10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98812A-9DEB-41B0-88A1-99F98A8BB3B1}"/>
              </a:ext>
            </a:extLst>
          </p:cNvPr>
          <p:cNvSpPr>
            <a:spLocks noGrp="1"/>
          </p:cNvSpPr>
          <p:nvPr>
            <p:ph type="ctrTitle"/>
          </p:nvPr>
        </p:nvSpPr>
        <p:spPr>
          <a:xfrm>
            <a:off x="6649374" y="145820"/>
            <a:ext cx="2372557" cy="662049"/>
          </a:xfrm>
          <a:noFill/>
        </p:spPr>
        <p:txBody>
          <a:bodyPr>
            <a:normAutofit fontScale="90000"/>
          </a:bodyPr>
          <a:lstStyle/>
          <a:p>
            <a:r>
              <a:rPr lang="en-US" sz="2000" dirty="0"/>
              <a:t>Unit 10</a:t>
            </a:r>
            <a:br>
              <a:rPr lang="en-US" sz="2000" dirty="0"/>
            </a:br>
            <a:r>
              <a:rPr lang="en-US" sz="2000" dirty="0"/>
              <a:t>Personality</a:t>
            </a:r>
          </a:p>
        </p:txBody>
      </p:sp>
      <p:pic>
        <p:nvPicPr>
          <p:cNvPr id="6" name="Picture 5" descr="Unit 10&#10;Personality"/>
          <p:cNvPicPr>
            <a:picLocks noChangeAspect="1"/>
          </p:cNvPicPr>
          <p:nvPr/>
        </p:nvPicPr>
        <p:blipFill>
          <a:blip r:embed="rId2"/>
          <a:stretch>
            <a:fillRect/>
          </a:stretch>
        </p:blipFill>
        <p:spPr>
          <a:xfrm>
            <a:off x="0" y="1"/>
            <a:ext cx="9144000" cy="2288088"/>
          </a:xfrm>
          <a:prstGeom prst="rect">
            <a:avLst/>
          </a:prstGeom>
        </p:spPr>
      </p:pic>
      <p:pic>
        <p:nvPicPr>
          <p:cNvPr id="7" name="Picture 6" descr="Modules&#10;55. Psychoanalytic and Psychodynamic Theories&#10;56. Humanistic Theories&#10;57. Trait Theories&#10;58. Social-Cognitive Theories&#10;59. Exploring the Self"/>
          <p:cNvPicPr>
            <a:picLocks noChangeAspect="1"/>
          </p:cNvPicPr>
          <p:nvPr/>
        </p:nvPicPr>
        <p:blipFill>
          <a:blip r:embed="rId3"/>
          <a:stretch>
            <a:fillRect/>
          </a:stretch>
        </p:blipFill>
        <p:spPr>
          <a:xfrm>
            <a:off x="774564" y="2288089"/>
            <a:ext cx="2420920" cy="219316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3853" y="2379063"/>
            <a:ext cx="3239669" cy="4404917"/>
          </a:xfrm>
          <a:prstGeom prst="rect">
            <a:avLst/>
          </a:prstGeom>
        </p:spPr>
      </p:pic>
      <p:pic>
        <p:nvPicPr>
          <p:cNvPr id="9" name="Picture 8" descr="Melissa Medina/EyeEm/Getty Images"/>
          <p:cNvPicPr>
            <a:picLocks noChangeAspect="1"/>
          </p:cNvPicPr>
          <p:nvPr/>
        </p:nvPicPr>
        <p:blipFill>
          <a:blip r:embed="rId5"/>
          <a:stretch>
            <a:fillRect/>
          </a:stretch>
        </p:blipFill>
        <p:spPr>
          <a:xfrm>
            <a:off x="4262629" y="4814976"/>
            <a:ext cx="198137" cy="1112616"/>
          </a:xfrm>
          <a:prstGeom prst="rect">
            <a:avLst/>
          </a:prstGeom>
        </p:spPr>
      </p:pic>
    </p:spTree>
    <p:extLst>
      <p:ext uri="{BB962C8B-B14F-4D97-AF65-F5344CB8AC3E}">
        <p14:creationId xmlns:p14="http://schemas.microsoft.com/office/powerpoint/2010/main" val="3723542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Sigmund Freud explore the </a:t>
            </a:r>
            <a:r>
              <a:rPr lang="en-US" i="1" dirty="0"/>
              <a:t>unconscious</a:t>
            </a:r>
            <a:r>
              <a:rPr lang="en-US" dirty="0"/>
              <a:t>?</a:t>
            </a:r>
          </a:p>
        </p:txBody>
      </p:sp>
      <p:sp>
        <p:nvSpPr>
          <p:cNvPr id="3" name="Content Placeholder 2"/>
          <p:cNvSpPr>
            <a:spLocks noGrp="1"/>
          </p:cNvSpPr>
          <p:nvPr>
            <p:ph idx="1"/>
          </p:nvPr>
        </p:nvSpPr>
        <p:spPr>
          <a:xfrm>
            <a:off x="521208" y="1825626"/>
            <a:ext cx="8101584" cy="1607122"/>
          </a:xfrm>
        </p:spPr>
        <p:txBody>
          <a:bodyPr/>
          <a:lstStyle/>
          <a:p>
            <a:r>
              <a:rPr lang="en-US" dirty="0"/>
              <a:t>To explore the unconscious, the hidden part of a patient’s mind, Freud used </a:t>
            </a:r>
            <a:r>
              <a:rPr lang="en-US" b="1" i="1" dirty="0"/>
              <a:t>free association </a:t>
            </a:r>
            <a:r>
              <a:rPr lang="en-US" dirty="0"/>
              <a:t>and dream analysis.</a:t>
            </a:r>
          </a:p>
        </p:txBody>
      </p:sp>
      <p:sp>
        <p:nvSpPr>
          <p:cNvPr id="4" name="Content Placeholder 3"/>
          <p:cNvSpPr>
            <a:spLocks noGrp="1"/>
          </p:cNvSpPr>
          <p:nvPr>
            <p:ph sz="quarter" idx="13"/>
          </p:nvPr>
        </p:nvSpPr>
        <p:spPr>
          <a:xfrm>
            <a:off x="521208" y="3882453"/>
            <a:ext cx="8101012" cy="1811103"/>
          </a:xfrm>
        </p:spPr>
        <p:txBody>
          <a:bodyPr/>
          <a:lstStyle/>
          <a:p>
            <a:r>
              <a:rPr lang="en-US" dirty="0"/>
              <a:t>In </a:t>
            </a:r>
            <a:r>
              <a:rPr lang="en-US" b="1" i="1" dirty="0"/>
              <a:t>psychoanalysis</a:t>
            </a:r>
            <a:r>
              <a:rPr lang="en-US" dirty="0"/>
              <a:t>, </a:t>
            </a:r>
            <a:r>
              <a:rPr lang="en-US" b="1" i="1" dirty="0"/>
              <a:t>free association </a:t>
            </a:r>
            <a:r>
              <a:rPr lang="en-US" dirty="0"/>
              <a:t>is a method of exploring the unconscious in which the person</a:t>
            </a:r>
          </a:p>
          <a:p>
            <a:r>
              <a:rPr lang="en-US" dirty="0"/>
              <a:t>relaxes and says whatever comes to mind, no matter </a:t>
            </a:r>
          </a:p>
          <a:p>
            <a:r>
              <a:rPr lang="en-US" dirty="0"/>
              <a:t>how trivial or embarrassing.</a:t>
            </a:r>
          </a:p>
        </p:txBody>
      </p:sp>
    </p:spTree>
    <p:extLst>
      <p:ext uri="{BB962C8B-B14F-4D97-AF65-F5344CB8AC3E}">
        <p14:creationId xmlns:p14="http://schemas.microsoft.com/office/powerpoint/2010/main" val="2711313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452922"/>
            <a:ext cx="8321040" cy="1124712"/>
          </a:xfrm>
        </p:spPr>
        <p:txBody>
          <a:bodyPr/>
          <a:lstStyle/>
          <a:p>
            <a:r>
              <a:rPr lang="en-US" dirty="0"/>
              <a:t>1. What Would You Answer?</a:t>
            </a:r>
          </a:p>
        </p:txBody>
      </p:sp>
      <p:sp>
        <p:nvSpPr>
          <p:cNvPr id="3" name="Content Placeholder 2"/>
          <p:cNvSpPr>
            <a:spLocks noGrp="1"/>
          </p:cNvSpPr>
          <p:nvPr>
            <p:ph sz="quarter" idx="19"/>
          </p:nvPr>
        </p:nvSpPr>
        <p:spPr>
          <a:xfrm>
            <a:off x="745236" y="1769799"/>
            <a:ext cx="7653528" cy="4718304"/>
          </a:xfrm>
        </p:spPr>
        <p:txBody>
          <a:bodyPr/>
          <a:lstStyle/>
          <a:p>
            <a:r>
              <a:rPr lang="en-US" b="1" dirty="0"/>
              <a:t>Carly’s therapist asks her to simply say what is on her mind rather than responding to specific questions or topics. Her therapist is making use of a technique known as</a:t>
            </a:r>
          </a:p>
          <a:p>
            <a:pPr algn="l"/>
            <a:r>
              <a:rPr lang="en-US" dirty="0"/>
              <a:t>A. the ego.</a:t>
            </a:r>
          </a:p>
          <a:p>
            <a:pPr algn="l"/>
            <a:r>
              <a:rPr lang="en-US" dirty="0"/>
              <a:t>B. self-efficacy.</a:t>
            </a:r>
          </a:p>
          <a:p>
            <a:pPr algn="l"/>
            <a:r>
              <a:rPr lang="en-US" dirty="0"/>
              <a:t>C. sublimation.</a:t>
            </a:r>
          </a:p>
          <a:p>
            <a:pPr algn="l"/>
            <a:r>
              <a:rPr lang="en-US" dirty="0"/>
              <a:t>D. free association.</a:t>
            </a:r>
          </a:p>
          <a:p>
            <a:pPr algn="l"/>
            <a:r>
              <a:rPr lang="en-US" dirty="0"/>
              <a:t>E. identification.</a:t>
            </a:r>
          </a:p>
        </p:txBody>
      </p:sp>
    </p:spTree>
    <p:extLst>
      <p:ext uri="{BB962C8B-B14F-4D97-AF65-F5344CB8AC3E}">
        <p14:creationId xmlns:p14="http://schemas.microsoft.com/office/powerpoint/2010/main" val="1850737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Freud’s view of the mind depicted?</a:t>
            </a:r>
          </a:p>
        </p:txBody>
      </p:sp>
      <p:sp>
        <p:nvSpPr>
          <p:cNvPr id="4" name="Text Placeholder 3"/>
          <p:cNvSpPr>
            <a:spLocks noGrp="1"/>
          </p:cNvSpPr>
          <p:nvPr>
            <p:ph type="body" sz="half" idx="2"/>
          </p:nvPr>
        </p:nvSpPr>
        <p:spPr/>
        <p:txBody>
          <a:bodyPr/>
          <a:lstStyle/>
          <a:p>
            <a:r>
              <a:rPr lang="en-US" dirty="0"/>
              <a:t>Psychologists have used an iceberg image to illustrate Freud’s idea that the mind is mostly hidden beneath the</a:t>
            </a:r>
          </a:p>
          <a:p>
            <a:r>
              <a:rPr lang="en-US" dirty="0"/>
              <a:t>conscious surface.</a:t>
            </a:r>
          </a:p>
        </p:txBody>
      </p:sp>
      <p:pic>
        <p:nvPicPr>
          <p:cNvPr id="7" name="Picture 6"/>
          <p:cNvPicPr>
            <a:picLocks noChangeAspect="1"/>
          </p:cNvPicPr>
          <p:nvPr/>
        </p:nvPicPr>
        <p:blipFill>
          <a:blip r:embed="rId2"/>
          <a:stretch>
            <a:fillRect/>
          </a:stretch>
        </p:blipFill>
        <p:spPr>
          <a:xfrm>
            <a:off x="4035921" y="1921413"/>
            <a:ext cx="4538454" cy="3947575"/>
          </a:xfrm>
          <a:prstGeom prst="rect">
            <a:avLst/>
          </a:prstGeom>
          <a:ln w="76200">
            <a:solidFill>
              <a:schemeClr val="accent4"/>
            </a:solidFill>
          </a:ln>
        </p:spPr>
      </p:pic>
    </p:spTree>
    <p:extLst>
      <p:ext uri="{BB962C8B-B14F-4D97-AF65-F5344CB8AC3E}">
        <p14:creationId xmlns:p14="http://schemas.microsoft.com/office/powerpoint/2010/main" val="2745077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Freud view the mind?</a:t>
            </a:r>
          </a:p>
        </p:txBody>
      </p:sp>
      <p:sp>
        <p:nvSpPr>
          <p:cNvPr id="4" name="Text Placeholder 3"/>
          <p:cNvSpPr>
            <a:spLocks noGrp="1"/>
          </p:cNvSpPr>
          <p:nvPr>
            <p:ph type="body" sz="quarter" idx="14"/>
          </p:nvPr>
        </p:nvSpPr>
        <p:spPr>
          <a:xfrm>
            <a:off x="4876800" y="1852118"/>
            <a:ext cx="3638550" cy="4593652"/>
          </a:xfrm>
        </p:spPr>
        <p:txBody>
          <a:bodyPr>
            <a:noAutofit/>
          </a:bodyPr>
          <a:lstStyle/>
          <a:p>
            <a:r>
              <a:rPr lang="en-US" sz="2400" dirty="0"/>
              <a:t>Basic to Freud’s theory was his belief that the mind is mostly hidden Our </a:t>
            </a:r>
            <a:r>
              <a:rPr lang="en-US" sz="2400" i="1" dirty="0"/>
              <a:t>conscious </a:t>
            </a:r>
            <a:r>
              <a:rPr lang="en-US" sz="2400" dirty="0"/>
              <a:t>awareness is like the part of an iceberg that floats above the surface. Beneath this</a:t>
            </a:r>
          </a:p>
          <a:p>
            <a:r>
              <a:rPr lang="en-US" sz="2400" dirty="0"/>
              <a:t>awareness is the larger </a:t>
            </a:r>
            <a:r>
              <a:rPr lang="en-US" sz="2400" b="1" i="1" dirty="0"/>
              <a:t>unconscious</a:t>
            </a:r>
            <a:r>
              <a:rPr lang="en-US" sz="2400" i="1" dirty="0"/>
              <a:t> </a:t>
            </a:r>
            <a:r>
              <a:rPr lang="en-US" sz="2400" dirty="0"/>
              <a:t>mind, with its thoughts, wishes, feelings, and memories.</a:t>
            </a:r>
          </a:p>
        </p:txBody>
      </p:sp>
      <p:pic>
        <p:nvPicPr>
          <p:cNvPr id="7" name="Picture 6"/>
          <p:cNvPicPr>
            <a:picLocks noChangeAspect="1"/>
          </p:cNvPicPr>
          <p:nvPr/>
        </p:nvPicPr>
        <p:blipFill>
          <a:blip r:embed="rId2"/>
          <a:stretch>
            <a:fillRect/>
          </a:stretch>
        </p:blipFill>
        <p:spPr>
          <a:xfrm>
            <a:off x="628651" y="2239351"/>
            <a:ext cx="4091600" cy="3576833"/>
          </a:xfrm>
          <a:prstGeom prst="rect">
            <a:avLst/>
          </a:prstGeom>
          <a:ln>
            <a:solidFill>
              <a:schemeClr val="accent5"/>
            </a:solidFill>
          </a:ln>
        </p:spPr>
      </p:pic>
      <p:pic>
        <p:nvPicPr>
          <p:cNvPr id="8" name="Picture 7" descr="decorative"/>
          <p:cNvPicPr>
            <a:picLocks noChangeAspect="1"/>
          </p:cNvPicPr>
          <p:nvPr/>
        </p:nvPicPr>
        <p:blipFill>
          <a:blip r:embed="rId3"/>
          <a:stretch>
            <a:fillRect/>
          </a:stretch>
        </p:blipFill>
        <p:spPr>
          <a:xfrm>
            <a:off x="680469" y="393251"/>
            <a:ext cx="688908" cy="688908"/>
          </a:xfrm>
          <a:prstGeom prst="rect">
            <a:avLst/>
          </a:prstGeom>
        </p:spPr>
      </p:pic>
    </p:spTree>
    <p:extLst>
      <p:ext uri="{BB962C8B-B14F-4D97-AF65-F5344CB8AC3E}">
        <p14:creationId xmlns:p14="http://schemas.microsoft.com/office/powerpoint/2010/main" val="1483556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Freud believe about the </a:t>
            </a:r>
            <a:r>
              <a:rPr lang="en-US" i="1" dirty="0"/>
              <a:t>unconscious</a:t>
            </a:r>
            <a:r>
              <a:rPr lang="en-US" dirty="0"/>
              <a:t>?</a:t>
            </a:r>
          </a:p>
        </p:txBody>
      </p:sp>
      <p:sp>
        <p:nvSpPr>
          <p:cNvPr id="3" name="Content Placeholder 2"/>
          <p:cNvSpPr>
            <a:spLocks noGrp="1"/>
          </p:cNvSpPr>
          <p:nvPr>
            <p:ph idx="1"/>
          </p:nvPr>
        </p:nvSpPr>
        <p:spPr>
          <a:xfrm>
            <a:off x="628650" y="1825624"/>
            <a:ext cx="8101584" cy="4725077"/>
          </a:xfrm>
        </p:spPr>
        <p:txBody>
          <a:bodyPr>
            <a:normAutofit lnSpcReduction="10000"/>
          </a:bodyPr>
          <a:lstStyle/>
          <a:p>
            <a:r>
              <a:rPr lang="en-US" dirty="0"/>
              <a:t>Of greater interest to Freud was the mass of</a:t>
            </a:r>
          </a:p>
          <a:p>
            <a:r>
              <a:rPr lang="en-US" dirty="0"/>
              <a:t>unacceptable passions and thoughts that he believed we </a:t>
            </a:r>
            <a:r>
              <a:rPr lang="en-US" i="1" dirty="0"/>
              <a:t>repress, </a:t>
            </a:r>
            <a:r>
              <a:rPr lang="en-US" dirty="0"/>
              <a:t>or forcibly block from our consciousness because they would be too unsettling to acknowledge. </a:t>
            </a:r>
          </a:p>
          <a:p>
            <a:endParaRPr lang="en-US" dirty="0"/>
          </a:p>
          <a:p>
            <a:r>
              <a:rPr lang="en-US" dirty="0"/>
              <a:t>Freud believed that without our awareness, these </a:t>
            </a:r>
            <a:r>
              <a:rPr lang="en-US" b="1" i="1" dirty="0"/>
              <a:t>unconscious</a:t>
            </a:r>
            <a:r>
              <a:rPr lang="en-US" dirty="0"/>
              <a:t>, troublesome feelings and ideas powerfully influence us, sometimes gaining expression in disguised forms—the work we choose, the beliefs we hold, our daily habits, our upsetting symptoms.</a:t>
            </a:r>
          </a:p>
        </p:txBody>
      </p:sp>
    </p:spTree>
    <p:extLst>
      <p:ext uri="{BB962C8B-B14F-4D97-AF65-F5344CB8AC3E}">
        <p14:creationId xmlns:p14="http://schemas.microsoft.com/office/powerpoint/2010/main" val="4184958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was Freud’s belief about </a:t>
            </a:r>
            <a:br>
              <a:rPr lang="en-US" dirty="0"/>
            </a:br>
            <a:r>
              <a:rPr lang="en-US" dirty="0"/>
              <a:t>human personality?</a:t>
            </a:r>
          </a:p>
        </p:txBody>
      </p:sp>
      <p:sp>
        <p:nvSpPr>
          <p:cNvPr id="3" name="Content Placeholder 2"/>
          <p:cNvSpPr>
            <a:spLocks noGrp="1"/>
          </p:cNvSpPr>
          <p:nvPr>
            <p:ph idx="1"/>
          </p:nvPr>
        </p:nvSpPr>
        <p:spPr>
          <a:xfrm>
            <a:off x="628650" y="1825624"/>
            <a:ext cx="8101584" cy="4740067"/>
          </a:xfrm>
        </p:spPr>
        <p:txBody>
          <a:bodyPr/>
          <a:lstStyle/>
          <a:p>
            <a:r>
              <a:rPr lang="en-US" dirty="0"/>
              <a:t>Freud believed that human personality, including its emotions and desires, arises from a conflict between impulse and restraint—between our aggressive, pleasure-seeking biological urges and our internalized social controls over these urges. </a:t>
            </a:r>
          </a:p>
          <a:p>
            <a:endParaRPr lang="en-US" dirty="0"/>
          </a:p>
          <a:p>
            <a:r>
              <a:rPr lang="en-US" dirty="0"/>
              <a:t>Freud believed personality arises from our efforts to resolve this basic conflict—to express these impulses in ways that bring satisfaction without also bringing guilt or punishment.</a:t>
            </a:r>
          </a:p>
        </p:txBody>
      </p:sp>
    </p:spTree>
    <p:extLst>
      <p:ext uri="{BB962C8B-B14F-4D97-AF65-F5344CB8AC3E}">
        <p14:creationId xmlns:p14="http://schemas.microsoft.com/office/powerpoint/2010/main" val="816220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Freud’s proposition</a:t>
            </a:r>
          </a:p>
        </p:txBody>
      </p:sp>
      <p:sp>
        <p:nvSpPr>
          <p:cNvPr id="4" name="Text Placeholder 3"/>
          <p:cNvSpPr>
            <a:spLocks noGrp="1"/>
          </p:cNvSpPr>
          <p:nvPr>
            <p:ph type="body" sz="half" idx="2"/>
          </p:nvPr>
        </p:nvSpPr>
        <p:spPr/>
        <p:txBody>
          <a:bodyPr/>
          <a:lstStyle/>
          <a:p>
            <a:r>
              <a:rPr lang="en-US" dirty="0"/>
              <a:t>To understand the mind’s dynamics during this conflict, Freud proposed three interacting systems: </a:t>
            </a:r>
          </a:p>
          <a:p>
            <a:r>
              <a:rPr lang="en-US" dirty="0"/>
              <a:t>the </a:t>
            </a:r>
            <a:r>
              <a:rPr lang="en-US" b="1" i="1" dirty="0"/>
              <a:t>id</a:t>
            </a:r>
            <a:r>
              <a:rPr lang="en-US" i="1" dirty="0"/>
              <a:t>, </a:t>
            </a:r>
            <a:r>
              <a:rPr lang="en-US" b="1" i="1" dirty="0"/>
              <a:t>ego</a:t>
            </a:r>
            <a:r>
              <a:rPr lang="en-US" i="1" dirty="0"/>
              <a:t>, </a:t>
            </a:r>
            <a:r>
              <a:rPr lang="en-US" dirty="0"/>
              <a:t>and</a:t>
            </a:r>
          </a:p>
          <a:p>
            <a:r>
              <a:rPr lang="en-US" b="1" i="1" dirty="0"/>
              <a:t>superego.</a:t>
            </a:r>
            <a:endParaRPr lang="en-US" b="1" dirty="0"/>
          </a:p>
        </p:txBody>
      </p:sp>
      <p:pic>
        <p:nvPicPr>
          <p:cNvPr id="5" name="Picture 4"/>
          <p:cNvPicPr>
            <a:picLocks noChangeAspect="1"/>
          </p:cNvPicPr>
          <p:nvPr/>
        </p:nvPicPr>
        <p:blipFill>
          <a:blip r:embed="rId2"/>
          <a:stretch>
            <a:fillRect/>
          </a:stretch>
        </p:blipFill>
        <p:spPr>
          <a:xfrm>
            <a:off x="3788558" y="1600200"/>
            <a:ext cx="4881545" cy="4245998"/>
          </a:xfrm>
          <a:prstGeom prst="rect">
            <a:avLst/>
          </a:prstGeom>
          <a:ln w="76200">
            <a:solidFill>
              <a:schemeClr val="accent5"/>
            </a:solidFill>
          </a:ln>
        </p:spPr>
      </p:pic>
    </p:spTree>
    <p:extLst>
      <p:ext uri="{BB962C8B-B14F-4D97-AF65-F5344CB8AC3E}">
        <p14:creationId xmlns:p14="http://schemas.microsoft.com/office/powerpoint/2010/main" val="1755825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3978762" cy="1600200"/>
          </a:xfrm>
        </p:spPr>
        <p:txBody>
          <a:bodyPr/>
          <a:lstStyle/>
          <a:p>
            <a:r>
              <a:rPr lang="en-US" dirty="0"/>
              <a:t>the </a:t>
            </a:r>
            <a:r>
              <a:rPr lang="en-US" b="1" i="1" dirty="0"/>
              <a:t>id</a:t>
            </a:r>
          </a:p>
        </p:txBody>
      </p:sp>
      <p:sp>
        <p:nvSpPr>
          <p:cNvPr id="3" name="Content Placeholder 2"/>
          <p:cNvSpPr>
            <a:spLocks noGrp="1"/>
          </p:cNvSpPr>
          <p:nvPr>
            <p:ph idx="1"/>
          </p:nvPr>
        </p:nvSpPr>
        <p:spPr>
          <a:xfrm>
            <a:off x="4784271" y="987426"/>
            <a:ext cx="3732269" cy="4873625"/>
          </a:xfrm>
        </p:spPr>
        <p:txBody>
          <a:bodyPr/>
          <a:lstStyle/>
          <a:p>
            <a:r>
              <a:rPr lang="en-US" dirty="0"/>
              <a:t>a reservoir of unconscious</a:t>
            </a:r>
          </a:p>
          <a:p>
            <a:r>
              <a:rPr lang="en-US" dirty="0"/>
              <a:t>psychic energy that, according to Freud, strives to satisfy basic sexual and aggressive drives</a:t>
            </a:r>
          </a:p>
          <a:p>
            <a:endParaRPr lang="en-US" dirty="0"/>
          </a:p>
          <a:p>
            <a:r>
              <a:rPr lang="en-US" dirty="0"/>
              <a:t>The id operates on the </a:t>
            </a:r>
            <a:r>
              <a:rPr lang="en-US" i="1" dirty="0"/>
              <a:t>pleasure principle, </a:t>
            </a:r>
            <a:r>
              <a:rPr lang="en-US" dirty="0"/>
              <a:t>demanding immediate</a:t>
            </a:r>
          </a:p>
          <a:p>
            <a:r>
              <a:rPr lang="en-US" dirty="0"/>
              <a:t>gratification.</a:t>
            </a:r>
          </a:p>
        </p:txBody>
      </p:sp>
      <p:pic>
        <p:nvPicPr>
          <p:cNvPr id="5" name="Picture 4"/>
          <p:cNvPicPr>
            <a:picLocks noChangeAspect="1"/>
          </p:cNvPicPr>
          <p:nvPr/>
        </p:nvPicPr>
        <p:blipFill>
          <a:blip r:embed="rId2"/>
          <a:stretch>
            <a:fillRect/>
          </a:stretch>
        </p:blipFill>
        <p:spPr>
          <a:xfrm>
            <a:off x="629841" y="2400300"/>
            <a:ext cx="3978762" cy="3460751"/>
          </a:xfrm>
          <a:prstGeom prst="rect">
            <a:avLst/>
          </a:prstGeom>
          <a:ln w="76200">
            <a:solidFill>
              <a:schemeClr val="accent5"/>
            </a:solidFill>
          </a:ln>
        </p:spPr>
      </p:pic>
    </p:spTree>
    <p:extLst>
      <p:ext uri="{BB962C8B-B14F-4D97-AF65-F5344CB8AC3E}">
        <p14:creationId xmlns:p14="http://schemas.microsoft.com/office/powerpoint/2010/main" val="2219854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3885938" cy="1600200"/>
          </a:xfrm>
        </p:spPr>
        <p:txBody>
          <a:bodyPr/>
          <a:lstStyle/>
          <a:p>
            <a:r>
              <a:rPr lang="en-US" dirty="0"/>
              <a:t>the </a:t>
            </a:r>
            <a:r>
              <a:rPr lang="en-US" b="1" i="1" dirty="0"/>
              <a:t>ego</a:t>
            </a:r>
          </a:p>
        </p:txBody>
      </p:sp>
      <p:sp>
        <p:nvSpPr>
          <p:cNvPr id="3" name="Content Placeholder 2"/>
          <p:cNvSpPr>
            <a:spLocks noGrp="1"/>
          </p:cNvSpPr>
          <p:nvPr>
            <p:ph idx="1"/>
          </p:nvPr>
        </p:nvSpPr>
        <p:spPr>
          <a:xfrm>
            <a:off x="4653643" y="987426"/>
            <a:ext cx="3862897" cy="5364388"/>
          </a:xfrm>
        </p:spPr>
        <p:txBody>
          <a:bodyPr/>
          <a:lstStyle/>
          <a:p>
            <a:r>
              <a:rPr lang="en-US" dirty="0"/>
              <a:t>the largely conscious,</a:t>
            </a:r>
          </a:p>
          <a:p>
            <a:r>
              <a:rPr lang="en-US" dirty="0"/>
              <a:t>“executive” part of personality that, according to Freud, mediates among the demands of the id, superego, and reality</a:t>
            </a:r>
          </a:p>
          <a:p>
            <a:endParaRPr lang="en-US" dirty="0"/>
          </a:p>
          <a:p>
            <a:r>
              <a:rPr lang="en-US" dirty="0"/>
              <a:t> The ego operates on the </a:t>
            </a:r>
            <a:r>
              <a:rPr lang="en-US" i="1" dirty="0"/>
              <a:t>reality principle, </a:t>
            </a:r>
            <a:r>
              <a:rPr lang="en-US" dirty="0"/>
              <a:t>satisfying the id’s desires and the superego’s restraints in ways that will realistically bring pleasure rather than pain.</a:t>
            </a:r>
          </a:p>
        </p:txBody>
      </p:sp>
      <p:pic>
        <p:nvPicPr>
          <p:cNvPr id="6" name="Picture 5"/>
          <p:cNvPicPr>
            <a:picLocks noChangeAspect="1"/>
          </p:cNvPicPr>
          <p:nvPr/>
        </p:nvPicPr>
        <p:blipFill>
          <a:blip r:embed="rId2"/>
          <a:stretch>
            <a:fillRect/>
          </a:stretch>
        </p:blipFill>
        <p:spPr>
          <a:xfrm>
            <a:off x="761249" y="2481943"/>
            <a:ext cx="3754530" cy="3265714"/>
          </a:xfrm>
          <a:prstGeom prst="rect">
            <a:avLst/>
          </a:prstGeom>
          <a:ln w="76200">
            <a:solidFill>
              <a:schemeClr val="accent5"/>
            </a:solidFill>
          </a:ln>
        </p:spPr>
      </p:pic>
    </p:spTree>
    <p:extLst>
      <p:ext uri="{BB962C8B-B14F-4D97-AF65-F5344CB8AC3E}">
        <p14:creationId xmlns:p14="http://schemas.microsoft.com/office/powerpoint/2010/main" val="2767391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4301388" cy="1600200"/>
          </a:xfrm>
        </p:spPr>
        <p:txBody>
          <a:bodyPr/>
          <a:lstStyle/>
          <a:p>
            <a:r>
              <a:rPr lang="en-US" dirty="0"/>
              <a:t>the </a:t>
            </a:r>
            <a:r>
              <a:rPr lang="en-US" b="1" i="1" dirty="0"/>
              <a:t>superego</a:t>
            </a:r>
          </a:p>
        </p:txBody>
      </p:sp>
      <p:sp>
        <p:nvSpPr>
          <p:cNvPr id="3" name="Content Placeholder 2"/>
          <p:cNvSpPr>
            <a:spLocks noGrp="1"/>
          </p:cNvSpPr>
          <p:nvPr>
            <p:ph idx="1"/>
          </p:nvPr>
        </p:nvSpPr>
        <p:spPr>
          <a:xfrm>
            <a:off x="5241471" y="987426"/>
            <a:ext cx="3275069" cy="5399030"/>
          </a:xfrm>
        </p:spPr>
        <p:txBody>
          <a:bodyPr/>
          <a:lstStyle/>
          <a:p>
            <a:r>
              <a:rPr lang="en-US" dirty="0"/>
              <a:t>the part of personality</a:t>
            </a:r>
          </a:p>
          <a:p>
            <a:r>
              <a:rPr lang="en-US" dirty="0"/>
              <a:t>that, according to Freud,</a:t>
            </a:r>
          </a:p>
          <a:p>
            <a:r>
              <a:rPr lang="en-US" dirty="0"/>
              <a:t>represents internalized ideals and provides standards for judgment (the conscience) and for future aspirations</a:t>
            </a:r>
          </a:p>
        </p:txBody>
      </p:sp>
      <p:pic>
        <p:nvPicPr>
          <p:cNvPr id="5" name="Picture 4"/>
          <p:cNvPicPr>
            <a:picLocks noChangeAspect="1"/>
          </p:cNvPicPr>
          <p:nvPr/>
        </p:nvPicPr>
        <p:blipFill>
          <a:blip r:embed="rId2"/>
          <a:stretch>
            <a:fillRect/>
          </a:stretch>
        </p:blipFill>
        <p:spPr>
          <a:xfrm>
            <a:off x="728901" y="2731246"/>
            <a:ext cx="4202328" cy="3655210"/>
          </a:xfrm>
          <a:prstGeom prst="rect">
            <a:avLst/>
          </a:prstGeom>
          <a:ln w="76200">
            <a:solidFill>
              <a:schemeClr val="accent5"/>
            </a:solidFill>
          </a:ln>
        </p:spPr>
      </p:pic>
    </p:spTree>
    <p:extLst>
      <p:ext uri="{BB962C8B-B14F-4D97-AF65-F5344CB8AC3E}">
        <p14:creationId xmlns:p14="http://schemas.microsoft.com/office/powerpoint/2010/main" val="1780945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67897" y="137567"/>
            <a:ext cx="2499493" cy="6561616"/>
          </a:xfrm>
          <a:ln>
            <a:noFill/>
          </a:ln>
        </p:spPr>
        <p:txBody>
          <a:bodyPr>
            <a:normAutofit/>
          </a:bodyPr>
          <a:lstStyle/>
          <a:p>
            <a:pPr marL="0" indent="0">
              <a:buNone/>
            </a:pPr>
            <a:r>
              <a:rPr lang="en-US" sz="4100" dirty="0"/>
              <a:t>Module 55</a:t>
            </a:r>
          </a:p>
          <a:p>
            <a:pPr marL="0" indent="0">
              <a:buNone/>
            </a:pPr>
            <a:endParaRPr lang="en-US" sz="4100" dirty="0"/>
          </a:p>
        </p:txBody>
      </p:sp>
      <p:sp>
        <p:nvSpPr>
          <p:cNvPr id="4" name="Text Placeholder 3"/>
          <p:cNvSpPr>
            <a:spLocks noGrp="1"/>
          </p:cNvSpPr>
          <p:nvPr>
            <p:ph type="body" sz="quarter" idx="4294967295"/>
          </p:nvPr>
        </p:nvSpPr>
        <p:spPr>
          <a:xfrm>
            <a:off x="167896" y="4422674"/>
            <a:ext cx="2499494" cy="1790700"/>
          </a:xfrm>
          <a:noFill/>
          <a:ln>
            <a:noFill/>
          </a:ln>
        </p:spPr>
        <p:txBody>
          <a:bodyPr>
            <a:normAutofit/>
          </a:bodyPr>
          <a:lstStyle/>
          <a:p>
            <a:pPr marL="0" indent="0">
              <a:buNone/>
            </a:pPr>
            <a:r>
              <a:rPr lang="en-US" dirty="0"/>
              <a:t>Psychoanalytic and Psychodynamic Theories</a:t>
            </a:r>
          </a:p>
        </p:txBody>
      </p:sp>
      <p:sp>
        <p:nvSpPr>
          <p:cNvPr id="8" name="Title 7">
            <a:extLst>
              <a:ext uri="{FF2B5EF4-FFF2-40B4-BE49-F238E27FC236}">
                <a16:creationId xmlns:a16="http://schemas.microsoft.com/office/drawing/2014/main" id="{580ED19E-69F5-4F9B-A560-17BCFB4EAD59}"/>
              </a:ext>
            </a:extLst>
          </p:cNvPr>
          <p:cNvSpPr>
            <a:spLocks noGrp="1"/>
          </p:cNvSpPr>
          <p:nvPr>
            <p:ph type="title"/>
          </p:nvPr>
        </p:nvSpPr>
        <p:spPr>
          <a:xfrm>
            <a:off x="354811" y="281114"/>
            <a:ext cx="8101584" cy="1325563"/>
          </a:xfrm>
        </p:spPr>
        <p:txBody>
          <a:bodyPr>
            <a:normAutofit/>
          </a:bodyPr>
          <a:lstStyle/>
          <a:p>
            <a:pPr algn="l"/>
            <a:r>
              <a:rPr lang="en-US" sz="3600" dirty="0"/>
              <a:t>Learning Targets</a:t>
            </a:r>
          </a:p>
        </p:txBody>
      </p:sp>
      <p:pic>
        <p:nvPicPr>
          <p:cNvPr id="11" name="Picture 10" descr="decorative"/>
          <p:cNvPicPr>
            <a:picLocks noChangeAspect="1"/>
          </p:cNvPicPr>
          <p:nvPr/>
        </p:nvPicPr>
        <p:blipFill>
          <a:blip r:embed="rId2"/>
          <a:stretch>
            <a:fillRect/>
          </a:stretch>
        </p:blipFill>
        <p:spPr>
          <a:xfrm>
            <a:off x="2683519" y="1655606"/>
            <a:ext cx="457240" cy="457240"/>
          </a:xfrm>
          <a:prstGeom prst="rect">
            <a:avLst/>
          </a:prstGeom>
        </p:spPr>
      </p:pic>
      <p:sp>
        <p:nvSpPr>
          <p:cNvPr id="6" name="Content Placeholder 5"/>
          <p:cNvSpPr>
            <a:spLocks noGrp="1"/>
          </p:cNvSpPr>
          <p:nvPr>
            <p:ph idx="1"/>
          </p:nvPr>
        </p:nvSpPr>
        <p:spPr>
          <a:xfrm>
            <a:off x="3140759" y="2240185"/>
            <a:ext cx="5638960" cy="457241"/>
          </a:xfrm>
          <a:noFill/>
          <a:ln>
            <a:noFill/>
          </a:ln>
        </p:spPr>
        <p:txBody>
          <a:bodyPr>
            <a:noAutofit/>
          </a:bodyPr>
          <a:lstStyle/>
          <a:p>
            <a:pPr algn="l"/>
            <a:r>
              <a:rPr lang="en-US" sz="2400" b="1" dirty="0">
                <a:solidFill>
                  <a:srgbClr val="C00000"/>
                </a:solidFill>
              </a:rPr>
              <a:t>55-1</a:t>
            </a:r>
            <a:r>
              <a:rPr lang="en-US" sz="2400" dirty="0"/>
              <a:t> Explain what psychologists mean by </a:t>
            </a:r>
            <a:r>
              <a:rPr lang="en-US" sz="2400" b="1" i="1" dirty="0"/>
              <a:t>personality</a:t>
            </a:r>
            <a:r>
              <a:rPr lang="en-US" sz="2400" dirty="0"/>
              <a:t>, and identity the theories that inform our understanding of personality.</a:t>
            </a:r>
          </a:p>
        </p:txBody>
      </p:sp>
      <p:pic>
        <p:nvPicPr>
          <p:cNvPr id="12" name="Picture 11" descr="decorative"/>
          <p:cNvPicPr>
            <a:picLocks noChangeAspect="1"/>
          </p:cNvPicPr>
          <p:nvPr/>
        </p:nvPicPr>
        <p:blipFill>
          <a:blip r:embed="rId2"/>
          <a:stretch>
            <a:fillRect/>
          </a:stretch>
        </p:blipFill>
        <p:spPr>
          <a:xfrm>
            <a:off x="2683519" y="3485688"/>
            <a:ext cx="457240" cy="457240"/>
          </a:xfrm>
          <a:prstGeom prst="rect">
            <a:avLst/>
          </a:prstGeom>
        </p:spPr>
      </p:pic>
      <p:sp>
        <p:nvSpPr>
          <p:cNvPr id="7" name="Content Placeholder 6"/>
          <p:cNvSpPr>
            <a:spLocks noGrp="1"/>
          </p:cNvSpPr>
          <p:nvPr>
            <p:ph sz="quarter" idx="13"/>
          </p:nvPr>
        </p:nvSpPr>
        <p:spPr>
          <a:xfrm>
            <a:off x="3143502" y="3510628"/>
            <a:ext cx="5849084" cy="1474122"/>
          </a:xfrm>
          <a:noFill/>
          <a:ln>
            <a:noFill/>
          </a:ln>
        </p:spPr>
        <p:txBody>
          <a:bodyPr>
            <a:normAutofit lnSpcReduction="10000"/>
          </a:bodyPr>
          <a:lstStyle/>
          <a:p>
            <a:pPr algn="l"/>
            <a:r>
              <a:rPr lang="en-US" b="1" dirty="0">
                <a:solidFill>
                  <a:srgbClr val="C00000"/>
                </a:solidFill>
              </a:rPr>
              <a:t>55-2</a:t>
            </a:r>
            <a:r>
              <a:rPr lang="en-US" b="1" dirty="0">
                <a:solidFill>
                  <a:srgbClr val="FF0000"/>
                </a:solidFill>
              </a:rPr>
              <a:t> </a:t>
            </a:r>
            <a:r>
              <a:rPr lang="en-US" dirty="0"/>
              <a:t>Explain how Sigmund Freud’s treatment of psychological disorders led to his view of the unconscious mind, and describe his view of personality.</a:t>
            </a:r>
          </a:p>
        </p:txBody>
      </p:sp>
      <p:pic>
        <p:nvPicPr>
          <p:cNvPr id="13" name="Picture 12" descr="decorative"/>
          <p:cNvPicPr>
            <a:picLocks noChangeAspect="1"/>
          </p:cNvPicPr>
          <p:nvPr/>
        </p:nvPicPr>
        <p:blipFill>
          <a:blip r:embed="rId2"/>
          <a:stretch>
            <a:fillRect/>
          </a:stretch>
        </p:blipFill>
        <p:spPr>
          <a:xfrm>
            <a:off x="2683519" y="5123032"/>
            <a:ext cx="457240" cy="457240"/>
          </a:xfrm>
          <a:prstGeom prst="rect">
            <a:avLst/>
          </a:prstGeom>
        </p:spPr>
      </p:pic>
      <p:sp>
        <p:nvSpPr>
          <p:cNvPr id="14" name="Content Placeholder 6"/>
          <p:cNvSpPr>
            <a:spLocks noGrp="1"/>
          </p:cNvSpPr>
          <p:nvPr>
            <p:ph sz="quarter" idx="4294967295"/>
          </p:nvPr>
        </p:nvSpPr>
        <p:spPr>
          <a:xfrm>
            <a:off x="3140759" y="5580272"/>
            <a:ext cx="5805487" cy="685800"/>
          </a:xfrm>
          <a:noFill/>
          <a:ln>
            <a:noFill/>
          </a:ln>
        </p:spPr>
        <p:txBody>
          <a:bodyPr>
            <a:noAutofit/>
          </a:bodyPr>
          <a:lstStyle/>
          <a:p>
            <a:pPr marL="0" indent="0" algn="l">
              <a:buNone/>
            </a:pPr>
            <a:r>
              <a:rPr lang="en-US" sz="2400" b="1" dirty="0">
                <a:solidFill>
                  <a:srgbClr val="C00000"/>
                </a:solidFill>
              </a:rPr>
              <a:t>55-3</a:t>
            </a:r>
            <a:r>
              <a:rPr lang="en-US" sz="2400" b="1" dirty="0">
                <a:solidFill>
                  <a:srgbClr val="FF0000"/>
                </a:solidFill>
              </a:rPr>
              <a:t> </a:t>
            </a:r>
            <a:r>
              <a:rPr lang="en-US" sz="2400" dirty="0"/>
              <a:t>Identify the developmental stages Freud proposed, and discuss how he thought people defended themselves against anxiety.</a:t>
            </a:r>
          </a:p>
        </p:txBody>
      </p:sp>
    </p:spTree>
    <p:extLst>
      <p:ext uri="{BB962C8B-B14F-4D97-AF65-F5344CB8AC3E}">
        <p14:creationId xmlns:p14="http://schemas.microsoft.com/office/powerpoint/2010/main" val="1594164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name the three parts of the mind?</a:t>
            </a:r>
          </a:p>
        </p:txBody>
      </p:sp>
      <p:sp>
        <p:nvSpPr>
          <p:cNvPr id="3" name="Text Placeholder 2"/>
          <p:cNvSpPr>
            <a:spLocks noGrp="1"/>
          </p:cNvSpPr>
          <p:nvPr>
            <p:ph type="body" sz="quarter" idx="18"/>
          </p:nvPr>
        </p:nvSpPr>
        <p:spPr>
          <a:xfrm>
            <a:off x="628650" y="5730615"/>
            <a:ext cx="7994650" cy="762000"/>
          </a:xfrm>
        </p:spPr>
        <p:txBody>
          <a:bodyPr>
            <a:normAutofit fontScale="92500" lnSpcReduction="10000"/>
          </a:bodyPr>
          <a:lstStyle/>
          <a:p>
            <a:r>
              <a:rPr lang="en-US" dirty="0"/>
              <a:t>Give a brief explanation of the function of each part of the mind, according to Sigmund Freud.</a:t>
            </a:r>
          </a:p>
        </p:txBody>
      </p:sp>
      <p:pic>
        <p:nvPicPr>
          <p:cNvPr id="5" name="Content Placeholder 4"/>
          <p:cNvPicPr>
            <a:picLocks noGrp="1" noChangeAspect="1"/>
          </p:cNvPicPr>
          <p:nvPr>
            <p:ph sz="quarter" idx="19"/>
          </p:nvPr>
        </p:nvPicPr>
        <p:blipFill>
          <a:blip r:embed="rId2"/>
          <a:stretch>
            <a:fillRect/>
          </a:stretch>
        </p:blipFill>
        <p:spPr>
          <a:xfrm>
            <a:off x="2875692" y="2483225"/>
            <a:ext cx="3495128" cy="3040084"/>
          </a:xfrm>
          <a:prstGeom prst="rect">
            <a:avLst/>
          </a:prstGeom>
        </p:spPr>
      </p:pic>
    </p:spTree>
    <p:extLst>
      <p:ext uri="{BB962C8B-B14F-4D97-AF65-F5344CB8AC3E}">
        <p14:creationId xmlns:p14="http://schemas.microsoft.com/office/powerpoint/2010/main" val="3602409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66295"/>
            <a:ext cx="8321040" cy="1124712"/>
          </a:xfrm>
        </p:spPr>
        <p:txBody>
          <a:bodyPr/>
          <a:lstStyle/>
          <a:p>
            <a:r>
              <a:rPr lang="en-US" dirty="0"/>
              <a:t>2. What Would You Answer?</a:t>
            </a:r>
          </a:p>
        </p:txBody>
      </p:sp>
      <p:sp>
        <p:nvSpPr>
          <p:cNvPr id="3" name="Content Placeholder 2"/>
          <p:cNvSpPr>
            <a:spLocks noGrp="1"/>
          </p:cNvSpPr>
          <p:nvPr>
            <p:ph sz="quarter" idx="19"/>
          </p:nvPr>
        </p:nvSpPr>
        <p:spPr>
          <a:xfrm>
            <a:off x="745236" y="1871416"/>
            <a:ext cx="7653528" cy="4187766"/>
          </a:xfrm>
        </p:spPr>
        <p:txBody>
          <a:bodyPr/>
          <a:lstStyle/>
          <a:p>
            <a:r>
              <a:rPr lang="en-US" b="1" dirty="0"/>
              <a:t>The Freudian concept of the ego is </a:t>
            </a:r>
          </a:p>
          <a:p>
            <a:r>
              <a:rPr lang="en-US" b="1" dirty="0"/>
              <a:t>best described as</a:t>
            </a:r>
          </a:p>
          <a:p>
            <a:endParaRPr lang="en-US" b="1" dirty="0"/>
          </a:p>
          <a:p>
            <a:pPr algn="l"/>
            <a:r>
              <a:rPr lang="en-US" dirty="0"/>
              <a:t>A. operating on the reality principle.</a:t>
            </a:r>
          </a:p>
          <a:p>
            <a:pPr algn="l"/>
            <a:r>
              <a:rPr lang="en-US" dirty="0"/>
              <a:t>B. operating on the pleasure principle.</a:t>
            </a:r>
          </a:p>
          <a:p>
            <a:pPr algn="l"/>
            <a:r>
              <a:rPr lang="en-US" dirty="0"/>
              <a:t>C. focusing solely on the morality of an issue.</a:t>
            </a:r>
          </a:p>
          <a:p>
            <a:pPr algn="l"/>
            <a:r>
              <a:rPr lang="en-US" dirty="0"/>
              <a:t>D. the repression of disturbing thoughts.</a:t>
            </a:r>
          </a:p>
          <a:p>
            <a:pPr algn="l"/>
            <a:r>
              <a:rPr lang="en-US" dirty="0"/>
              <a:t>E. the strive for perfection.</a:t>
            </a:r>
          </a:p>
        </p:txBody>
      </p:sp>
    </p:spTree>
    <p:extLst>
      <p:ext uri="{BB962C8B-B14F-4D97-AF65-F5344CB8AC3E}">
        <p14:creationId xmlns:p14="http://schemas.microsoft.com/office/powerpoint/2010/main" val="1981668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role of the </a:t>
            </a:r>
            <a:r>
              <a:rPr lang="en-US" i="1" dirty="0"/>
              <a:t>ego</a:t>
            </a:r>
            <a:r>
              <a:rPr lang="en-US" dirty="0"/>
              <a:t>?</a:t>
            </a:r>
          </a:p>
        </p:txBody>
      </p:sp>
      <p:sp>
        <p:nvSpPr>
          <p:cNvPr id="3" name="Content Placeholder 2"/>
          <p:cNvSpPr>
            <a:spLocks noGrp="1"/>
          </p:cNvSpPr>
          <p:nvPr>
            <p:ph idx="1"/>
          </p:nvPr>
        </p:nvSpPr>
        <p:spPr>
          <a:xfrm>
            <a:off x="628651" y="1825624"/>
            <a:ext cx="4872740" cy="4660827"/>
          </a:xfrm>
        </p:spPr>
        <p:txBody>
          <a:bodyPr/>
          <a:lstStyle/>
          <a:p>
            <a:r>
              <a:rPr lang="en-US" dirty="0"/>
              <a:t>Because the </a:t>
            </a:r>
            <a:r>
              <a:rPr lang="en-US" b="1" i="1" dirty="0"/>
              <a:t>superego</a:t>
            </a:r>
            <a:r>
              <a:rPr lang="en-US" dirty="0"/>
              <a:t>’s demands often oppose the </a:t>
            </a:r>
            <a:r>
              <a:rPr lang="en-US" b="1" i="1" dirty="0"/>
              <a:t>id</a:t>
            </a:r>
            <a:r>
              <a:rPr lang="en-US" dirty="0"/>
              <a:t>’s, the </a:t>
            </a:r>
            <a:r>
              <a:rPr lang="en-US" b="1" i="1" dirty="0"/>
              <a:t>ego</a:t>
            </a:r>
            <a:r>
              <a:rPr lang="en-US" dirty="0"/>
              <a:t> struggles to reconcile the two. </a:t>
            </a:r>
          </a:p>
          <a:p>
            <a:endParaRPr lang="en-US" dirty="0"/>
          </a:p>
          <a:p>
            <a:r>
              <a:rPr lang="en-US" dirty="0"/>
              <a:t>The </a:t>
            </a:r>
            <a:r>
              <a:rPr lang="en-US" b="1" i="1" dirty="0"/>
              <a:t>ego</a:t>
            </a:r>
            <a:r>
              <a:rPr lang="en-US" dirty="0"/>
              <a:t> is the personality “executive,” mediating among the impulsive demands of the </a:t>
            </a:r>
            <a:r>
              <a:rPr lang="en-US" b="1" i="1" dirty="0"/>
              <a:t>id</a:t>
            </a:r>
            <a:r>
              <a:rPr lang="en-US" dirty="0"/>
              <a:t>, the restraining demands of the </a:t>
            </a:r>
            <a:r>
              <a:rPr lang="en-US" b="1" i="1" dirty="0"/>
              <a:t>superego</a:t>
            </a:r>
            <a:r>
              <a:rPr lang="en-US" dirty="0"/>
              <a:t>, and the real-life demands of the external world.</a:t>
            </a:r>
          </a:p>
        </p:txBody>
      </p:sp>
      <p:pic>
        <p:nvPicPr>
          <p:cNvPr id="4" name="Picture 3"/>
          <p:cNvPicPr>
            <a:picLocks noChangeAspect="1"/>
          </p:cNvPicPr>
          <p:nvPr/>
        </p:nvPicPr>
        <p:blipFill>
          <a:blip r:embed="rId2"/>
          <a:stretch>
            <a:fillRect/>
          </a:stretch>
        </p:blipFill>
        <p:spPr>
          <a:xfrm>
            <a:off x="5861154" y="1892499"/>
            <a:ext cx="2773179" cy="4593952"/>
          </a:xfrm>
          <a:prstGeom prst="rect">
            <a:avLst/>
          </a:prstGeom>
          <a:ln w="76200">
            <a:solidFill>
              <a:schemeClr val="accent5"/>
            </a:solidFill>
          </a:ln>
        </p:spPr>
      </p:pic>
    </p:spTree>
    <p:extLst>
      <p:ext uri="{BB962C8B-B14F-4D97-AF65-F5344CB8AC3E}">
        <p14:creationId xmlns:p14="http://schemas.microsoft.com/office/powerpoint/2010/main" val="3879206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developmental stages did </a:t>
            </a:r>
            <a:br>
              <a:rPr lang="en-US" dirty="0"/>
            </a:br>
            <a:r>
              <a:rPr lang="en-US" dirty="0"/>
              <a:t>Freud propose?</a:t>
            </a:r>
          </a:p>
        </p:txBody>
      </p:sp>
      <p:sp>
        <p:nvSpPr>
          <p:cNvPr id="4" name="Content Placeholder 3"/>
          <p:cNvSpPr>
            <a:spLocks noGrp="1"/>
          </p:cNvSpPr>
          <p:nvPr>
            <p:ph sz="quarter" idx="13"/>
          </p:nvPr>
        </p:nvSpPr>
        <p:spPr>
          <a:xfrm>
            <a:off x="528638" y="4864099"/>
            <a:ext cx="8101012" cy="1626641"/>
          </a:xfrm>
        </p:spPr>
        <p:txBody>
          <a:bodyPr/>
          <a:lstStyle/>
          <a:p>
            <a:r>
              <a:rPr lang="en-US" dirty="0"/>
              <a:t>Freud believed that children pass through a series of </a:t>
            </a:r>
            <a:r>
              <a:rPr lang="en-US" b="1" i="1" dirty="0"/>
              <a:t>psychosexual stages</a:t>
            </a:r>
            <a:r>
              <a:rPr lang="en-US" dirty="0"/>
              <a:t>, during which the </a:t>
            </a:r>
            <a:r>
              <a:rPr lang="en-US" b="1" i="1" dirty="0"/>
              <a:t>id</a:t>
            </a:r>
            <a:r>
              <a:rPr lang="en-US" dirty="0"/>
              <a:t>’s pleasure-seeking energies focus on distinct pleasure-sensitive areas of the body called </a:t>
            </a:r>
            <a:r>
              <a:rPr lang="en-US" i="1" dirty="0"/>
              <a:t>erogenous zones.</a:t>
            </a:r>
            <a:endParaRPr lang="en-US" dirty="0"/>
          </a:p>
        </p:txBody>
      </p:sp>
      <p:pic>
        <p:nvPicPr>
          <p:cNvPr id="6" name="Content Placeholder 5"/>
          <p:cNvPicPr>
            <a:picLocks noGrp="1" noChangeAspect="1"/>
          </p:cNvPicPr>
          <p:nvPr>
            <p:ph idx="1"/>
          </p:nvPr>
        </p:nvPicPr>
        <p:blipFill>
          <a:blip r:embed="rId2"/>
          <a:stretch>
            <a:fillRect/>
          </a:stretch>
        </p:blipFill>
        <p:spPr>
          <a:xfrm>
            <a:off x="1131020" y="1956470"/>
            <a:ext cx="6895675" cy="2572791"/>
          </a:xfrm>
          <a:prstGeom prst="rect">
            <a:avLst/>
          </a:prstGeom>
        </p:spPr>
      </p:pic>
      <p:pic>
        <p:nvPicPr>
          <p:cNvPr id="5" name="Picture 4" descr="decorative"/>
          <p:cNvPicPr>
            <a:picLocks noChangeAspect="1"/>
          </p:cNvPicPr>
          <p:nvPr/>
        </p:nvPicPr>
        <p:blipFill>
          <a:blip r:embed="rId3"/>
          <a:stretch>
            <a:fillRect/>
          </a:stretch>
        </p:blipFill>
        <p:spPr>
          <a:xfrm>
            <a:off x="575539" y="348281"/>
            <a:ext cx="688908" cy="688908"/>
          </a:xfrm>
          <a:prstGeom prst="rect">
            <a:avLst/>
          </a:prstGeom>
        </p:spPr>
      </p:pic>
    </p:spTree>
    <p:extLst>
      <p:ext uri="{BB962C8B-B14F-4D97-AF65-F5344CB8AC3E}">
        <p14:creationId xmlns:p14="http://schemas.microsoft.com/office/powerpoint/2010/main" val="1860941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i="1" dirty="0"/>
              <a:t>Oedipus complex</a:t>
            </a:r>
            <a:r>
              <a:rPr lang="en-US" dirty="0"/>
              <a:t>?</a:t>
            </a:r>
          </a:p>
        </p:txBody>
      </p:sp>
      <p:sp>
        <p:nvSpPr>
          <p:cNvPr id="3" name="Content Placeholder 2"/>
          <p:cNvSpPr>
            <a:spLocks noGrp="1"/>
          </p:cNvSpPr>
          <p:nvPr>
            <p:ph idx="1"/>
          </p:nvPr>
        </p:nvSpPr>
        <p:spPr>
          <a:xfrm>
            <a:off x="521208" y="1825625"/>
            <a:ext cx="8101584" cy="3226060"/>
          </a:xfrm>
        </p:spPr>
        <p:txBody>
          <a:bodyPr>
            <a:normAutofit lnSpcReduction="10000"/>
          </a:bodyPr>
          <a:lstStyle/>
          <a:p>
            <a:r>
              <a:rPr lang="en-US" dirty="0"/>
              <a:t>Freud believed that during the </a:t>
            </a:r>
            <a:r>
              <a:rPr lang="en-US" i="1" dirty="0"/>
              <a:t>phallic stage, </a:t>
            </a:r>
            <a:r>
              <a:rPr lang="en-US" dirty="0"/>
              <a:t>for example, boys develop both unconscious sexual desires for their mother and jealousy and hatred for their father, whom they consider a rival. </a:t>
            </a:r>
          </a:p>
          <a:p>
            <a:endParaRPr lang="en-US" dirty="0"/>
          </a:p>
          <a:p>
            <a:r>
              <a:rPr lang="en-US" dirty="0"/>
              <a:t>These feelings, he thought, lead boys to feel guilty and to fear punishment, perhaps by castration, from their father.</a:t>
            </a:r>
          </a:p>
        </p:txBody>
      </p:sp>
      <p:sp>
        <p:nvSpPr>
          <p:cNvPr id="4" name="Content Placeholder 3"/>
          <p:cNvSpPr>
            <a:spLocks noGrp="1"/>
          </p:cNvSpPr>
          <p:nvPr>
            <p:ph sz="quarter" idx="13"/>
          </p:nvPr>
        </p:nvSpPr>
        <p:spPr>
          <a:xfrm>
            <a:off x="528638" y="5268835"/>
            <a:ext cx="8101012" cy="1219200"/>
          </a:xfrm>
        </p:spPr>
        <p:txBody>
          <a:bodyPr/>
          <a:lstStyle/>
          <a:p>
            <a:r>
              <a:rPr lang="en-US" dirty="0"/>
              <a:t>He called this collection of feelings the </a:t>
            </a:r>
            <a:r>
              <a:rPr lang="en-US" b="1" i="1" dirty="0"/>
              <a:t>Oedipus complex </a:t>
            </a:r>
            <a:r>
              <a:rPr lang="en-US" dirty="0"/>
              <a:t>after the Greek legend of Oedipus, who unknowingly killed his father and married his mother.</a:t>
            </a:r>
          </a:p>
        </p:txBody>
      </p:sp>
    </p:spTree>
    <p:extLst>
      <p:ext uri="{BB962C8B-B14F-4D97-AF65-F5344CB8AC3E}">
        <p14:creationId xmlns:p14="http://schemas.microsoft.com/office/powerpoint/2010/main" val="1972201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did Freud believe the child reduced </a:t>
            </a:r>
            <a:br>
              <a:rPr lang="en-US" dirty="0"/>
            </a:br>
            <a:r>
              <a:rPr lang="en-US" dirty="0"/>
              <a:t>the threat of the </a:t>
            </a:r>
            <a:r>
              <a:rPr lang="en-US" i="1" dirty="0"/>
              <a:t>Oedipus complex</a:t>
            </a:r>
            <a:r>
              <a:rPr lang="en-US" dirty="0"/>
              <a:t>?</a:t>
            </a:r>
          </a:p>
        </p:txBody>
      </p:sp>
      <p:sp>
        <p:nvSpPr>
          <p:cNvPr id="3" name="Content Placeholder 2"/>
          <p:cNvSpPr>
            <a:spLocks noGrp="1"/>
          </p:cNvSpPr>
          <p:nvPr>
            <p:ph idx="1"/>
          </p:nvPr>
        </p:nvSpPr>
        <p:spPr/>
        <p:txBody>
          <a:bodyPr/>
          <a:lstStyle/>
          <a:p>
            <a:r>
              <a:rPr lang="en-US" dirty="0"/>
              <a:t>Freud believed children eventually cope with the threatening feelings of the </a:t>
            </a:r>
            <a:r>
              <a:rPr lang="en-US" b="1" i="1" dirty="0"/>
              <a:t>Oedipus complex </a:t>
            </a:r>
            <a:r>
              <a:rPr lang="en-US" dirty="0"/>
              <a:t>by repressing them and by </a:t>
            </a:r>
            <a:r>
              <a:rPr lang="en-US" b="1" i="1" dirty="0"/>
              <a:t>identifying</a:t>
            </a:r>
            <a:r>
              <a:rPr lang="en-US" dirty="0"/>
              <a:t> with (trying to become like)  the rival parent. </a:t>
            </a:r>
          </a:p>
          <a:p>
            <a:endParaRPr lang="en-US" dirty="0"/>
          </a:p>
          <a:p>
            <a:r>
              <a:rPr lang="en-US" dirty="0"/>
              <a:t>Through this </a:t>
            </a:r>
            <a:r>
              <a:rPr lang="en-US" b="1" i="1" dirty="0"/>
              <a:t>identification</a:t>
            </a:r>
            <a:r>
              <a:rPr lang="en-US" b="1" dirty="0"/>
              <a:t> </a:t>
            </a:r>
            <a:r>
              <a:rPr lang="en-US" dirty="0"/>
              <a:t>process, children’s </a:t>
            </a:r>
            <a:r>
              <a:rPr lang="en-US" b="1" i="1" dirty="0"/>
              <a:t>superegos</a:t>
            </a:r>
            <a:r>
              <a:rPr lang="en-US" dirty="0"/>
              <a:t> gain strength as they incorporate many of</a:t>
            </a:r>
          </a:p>
          <a:p>
            <a:r>
              <a:rPr lang="en-US" dirty="0"/>
              <a:t>their parents’ values. </a:t>
            </a:r>
          </a:p>
        </p:txBody>
      </p:sp>
    </p:spTree>
    <p:extLst>
      <p:ext uri="{BB962C8B-B14F-4D97-AF65-F5344CB8AC3E}">
        <p14:creationId xmlns:p14="http://schemas.microsoft.com/office/powerpoint/2010/main" val="2609328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Electra complex?</a:t>
            </a:r>
          </a:p>
        </p:txBody>
      </p:sp>
      <p:sp>
        <p:nvSpPr>
          <p:cNvPr id="3" name="Content Placeholder 2"/>
          <p:cNvSpPr>
            <a:spLocks noGrp="1"/>
          </p:cNvSpPr>
          <p:nvPr>
            <p:ph idx="1"/>
          </p:nvPr>
        </p:nvSpPr>
        <p:spPr>
          <a:xfrm>
            <a:off x="521208" y="1825626"/>
            <a:ext cx="8101584" cy="1592132"/>
          </a:xfrm>
        </p:spPr>
        <p:txBody>
          <a:bodyPr/>
          <a:lstStyle/>
          <a:p>
            <a:r>
              <a:rPr lang="en-US" dirty="0"/>
              <a:t>Some psychoanalysts in Freud’s era believed that girls experience a parallel </a:t>
            </a:r>
            <a:r>
              <a:rPr lang="en-US" i="1" dirty="0"/>
              <a:t>Electra complex </a:t>
            </a:r>
            <a:r>
              <a:rPr lang="en-US" dirty="0"/>
              <a:t>(named</a:t>
            </a:r>
          </a:p>
          <a:p>
            <a:r>
              <a:rPr lang="en-US" dirty="0"/>
              <a:t>after a mythological plotting daughter).</a:t>
            </a:r>
          </a:p>
        </p:txBody>
      </p:sp>
      <p:sp>
        <p:nvSpPr>
          <p:cNvPr id="4" name="Content Placeholder 3"/>
          <p:cNvSpPr>
            <a:spLocks noGrp="1"/>
          </p:cNvSpPr>
          <p:nvPr>
            <p:ph sz="quarter" idx="13"/>
          </p:nvPr>
        </p:nvSpPr>
        <p:spPr>
          <a:xfrm>
            <a:off x="528638" y="3822492"/>
            <a:ext cx="8101012" cy="2260808"/>
          </a:xfrm>
        </p:spPr>
        <p:txBody>
          <a:bodyPr/>
          <a:lstStyle/>
          <a:p>
            <a:r>
              <a:rPr lang="en-US" dirty="0"/>
              <a:t>As with the </a:t>
            </a:r>
            <a:r>
              <a:rPr lang="en-US" b="1" i="1" dirty="0"/>
              <a:t>Oedipus complex, </a:t>
            </a:r>
            <a:r>
              <a:rPr lang="en-US" dirty="0"/>
              <a:t>young girls in the phallic stage would seek to identify with their mother or step-mother in hopes of diffusing the unconscious tension.</a:t>
            </a:r>
          </a:p>
        </p:txBody>
      </p:sp>
    </p:spTree>
    <p:extLst>
      <p:ext uri="{BB962C8B-B14F-4D97-AF65-F5344CB8AC3E}">
        <p14:creationId xmlns:p14="http://schemas.microsoft.com/office/powerpoint/2010/main" val="1608605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3597386" cy="1600200"/>
          </a:xfrm>
        </p:spPr>
        <p:txBody>
          <a:bodyPr/>
          <a:lstStyle/>
          <a:p>
            <a:r>
              <a:rPr lang="en-US" dirty="0"/>
              <a:t>forming identity</a:t>
            </a:r>
          </a:p>
        </p:txBody>
      </p:sp>
      <p:sp>
        <p:nvSpPr>
          <p:cNvPr id="4" name="Text Placeholder 3"/>
          <p:cNvSpPr>
            <a:spLocks noGrp="1"/>
          </p:cNvSpPr>
          <p:nvPr>
            <p:ph type="body" sz="half" idx="2"/>
          </p:nvPr>
        </p:nvSpPr>
        <p:spPr>
          <a:xfrm>
            <a:off x="629841" y="2209799"/>
            <a:ext cx="3597385" cy="4295931"/>
          </a:xfrm>
        </p:spPr>
        <p:txBody>
          <a:bodyPr/>
          <a:lstStyle/>
          <a:p>
            <a:r>
              <a:rPr lang="en-US" dirty="0"/>
              <a:t>Freud believed that identification with the same-sex parent provided what psychologists now call our </a:t>
            </a:r>
            <a:r>
              <a:rPr lang="en-US" b="1" i="1" dirty="0"/>
              <a:t>gender identity</a:t>
            </a:r>
            <a:r>
              <a:rPr lang="en-US" dirty="0"/>
              <a:t>—our sense of being male, female, or some combination of the two.</a:t>
            </a:r>
          </a:p>
        </p:txBody>
      </p:sp>
      <p:pic>
        <p:nvPicPr>
          <p:cNvPr id="7" name="Picture 6"/>
          <p:cNvPicPr>
            <a:picLocks noChangeAspect="1"/>
          </p:cNvPicPr>
          <p:nvPr/>
        </p:nvPicPr>
        <p:blipFill>
          <a:blip r:embed="rId2"/>
          <a:stretch>
            <a:fillRect/>
          </a:stretch>
        </p:blipFill>
        <p:spPr>
          <a:xfrm>
            <a:off x="4480162" y="2729627"/>
            <a:ext cx="4373478" cy="3009275"/>
          </a:xfrm>
          <a:prstGeom prst="rect">
            <a:avLst/>
          </a:prstGeom>
          <a:ln w="76200">
            <a:solidFill>
              <a:schemeClr val="accent5"/>
            </a:solidFill>
          </a:ln>
        </p:spPr>
      </p:pic>
    </p:spTree>
    <p:extLst>
      <p:ext uri="{BB962C8B-B14F-4D97-AF65-F5344CB8AC3E}">
        <p14:creationId xmlns:p14="http://schemas.microsoft.com/office/powerpoint/2010/main" val="2169608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fixation</a:t>
            </a:r>
            <a:r>
              <a:rPr lang="en-US" dirty="0"/>
              <a:t>?</a:t>
            </a:r>
          </a:p>
        </p:txBody>
      </p:sp>
      <p:sp>
        <p:nvSpPr>
          <p:cNvPr id="3" name="Content Placeholder 2"/>
          <p:cNvSpPr>
            <a:spLocks noGrp="1"/>
          </p:cNvSpPr>
          <p:nvPr>
            <p:ph idx="1"/>
          </p:nvPr>
        </p:nvSpPr>
        <p:spPr>
          <a:xfrm>
            <a:off x="521208" y="1825626"/>
            <a:ext cx="8101584" cy="2071818"/>
          </a:xfrm>
        </p:spPr>
        <p:txBody>
          <a:bodyPr/>
          <a:lstStyle/>
          <a:p>
            <a:r>
              <a:rPr lang="en-US" dirty="0"/>
              <a:t>in psychoanalytic theory, according to Freud, a lingering focus of pleasure-seeking energies</a:t>
            </a:r>
          </a:p>
          <a:p>
            <a:r>
              <a:rPr lang="en-US" dirty="0"/>
              <a:t>at an earlier psychosexual stage, in</a:t>
            </a:r>
          </a:p>
          <a:p>
            <a:r>
              <a:rPr lang="en-US" dirty="0"/>
              <a:t>which conflicts were unresolved</a:t>
            </a:r>
          </a:p>
        </p:txBody>
      </p:sp>
      <p:sp>
        <p:nvSpPr>
          <p:cNvPr id="4" name="Content Placeholder 3"/>
          <p:cNvSpPr>
            <a:spLocks noGrp="1"/>
          </p:cNvSpPr>
          <p:nvPr>
            <p:ph sz="quarter" idx="13"/>
          </p:nvPr>
        </p:nvSpPr>
        <p:spPr>
          <a:xfrm>
            <a:off x="528638" y="4101439"/>
            <a:ext cx="8101012" cy="2569184"/>
          </a:xfrm>
        </p:spPr>
        <p:txBody>
          <a:bodyPr/>
          <a:lstStyle/>
          <a:p>
            <a:r>
              <a:rPr lang="en-US" dirty="0"/>
              <a:t>In Freud’s view, conflicts unresolved during earlier psychosexual stages could surface as maladaptive behavior in the adult years. </a:t>
            </a:r>
          </a:p>
          <a:p>
            <a:r>
              <a:rPr lang="en-US" dirty="0"/>
              <a:t>At any point in the oral, anal, or phallic stages,</a:t>
            </a:r>
          </a:p>
          <a:p>
            <a:r>
              <a:rPr lang="en-US" dirty="0"/>
              <a:t>strong conflict could lock, or </a:t>
            </a:r>
            <a:r>
              <a:rPr lang="en-US" b="1" i="1" dirty="0"/>
              <a:t>fixate</a:t>
            </a:r>
            <a:r>
              <a:rPr lang="en-US" dirty="0"/>
              <a:t>, the person’s </a:t>
            </a:r>
          </a:p>
          <a:p>
            <a:r>
              <a:rPr lang="en-US" dirty="0"/>
              <a:t>pleasure-seeking energies in that stage.</a:t>
            </a:r>
          </a:p>
        </p:txBody>
      </p:sp>
    </p:spTree>
    <p:extLst>
      <p:ext uri="{BB962C8B-B14F-4D97-AF65-F5344CB8AC3E}">
        <p14:creationId xmlns:p14="http://schemas.microsoft.com/office/powerpoint/2010/main" val="1419734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example of a </a:t>
            </a:r>
            <a:r>
              <a:rPr lang="en-US" i="1" dirty="0"/>
              <a:t>fixation</a:t>
            </a:r>
            <a:r>
              <a:rPr lang="en-US" dirty="0"/>
              <a:t>?</a:t>
            </a:r>
          </a:p>
        </p:txBody>
      </p:sp>
      <p:sp>
        <p:nvSpPr>
          <p:cNvPr id="3" name="Content Placeholder 2"/>
          <p:cNvSpPr>
            <a:spLocks noGrp="1"/>
          </p:cNvSpPr>
          <p:nvPr>
            <p:ph idx="1"/>
          </p:nvPr>
        </p:nvSpPr>
        <p:spPr>
          <a:xfrm>
            <a:off x="628650" y="1825624"/>
            <a:ext cx="8101584" cy="4800027"/>
          </a:xfrm>
        </p:spPr>
        <p:txBody>
          <a:bodyPr/>
          <a:lstStyle/>
          <a:p>
            <a:r>
              <a:rPr lang="en-US" dirty="0"/>
              <a:t>A person who had been either orally overindulged or deprived (perhaps by abrupt, early weaning) might fixate at the oral stage. </a:t>
            </a:r>
          </a:p>
          <a:p>
            <a:endParaRPr lang="en-US" dirty="0"/>
          </a:p>
          <a:p>
            <a:r>
              <a:rPr lang="en-US" dirty="0"/>
              <a:t>This orally fixated adult could exhibit either passive</a:t>
            </a:r>
          </a:p>
          <a:p>
            <a:r>
              <a:rPr lang="en-US" dirty="0"/>
              <a:t>dependence (like that of a nursing infant) or an exaggerated denial of this dependence (by</a:t>
            </a:r>
          </a:p>
          <a:p>
            <a:r>
              <a:rPr lang="en-US" dirty="0"/>
              <a:t>acting tough or uttering biting sarcasm). </a:t>
            </a:r>
          </a:p>
          <a:p>
            <a:endParaRPr lang="en-US" dirty="0"/>
          </a:p>
          <a:p>
            <a:r>
              <a:rPr lang="en-US" dirty="0"/>
              <a:t>Or the person might continue to seek oral </a:t>
            </a:r>
          </a:p>
          <a:p>
            <a:r>
              <a:rPr lang="en-US" dirty="0"/>
              <a:t>gratification by smoking or excessive eating.</a:t>
            </a:r>
          </a:p>
        </p:txBody>
      </p:sp>
    </p:spTree>
    <p:extLst>
      <p:ext uri="{BB962C8B-B14F-4D97-AF65-F5344CB8AC3E}">
        <p14:creationId xmlns:p14="http://schemas.microsoft.com/office/powerpoint/2010/main" val="3427927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250256" y="296068"/>
            <a:ext cx="2630352" cy="6374239"/>
          </a:xfrm>
          <a:ln>
            <a:noFill/>
          </a:ln>
        </p:spPr>
        <p:txBody>
          <a:bodyPr>
            <a:normAutofit/>
          </a:bodyPr>
          <a:lstStyle/>
          <a:p>
            <a:pPr marL="0" indent="0">
              <a:buNone/>
            </a:pPr>
            <a:r>
              <a:rPr lang="en-US" sz="4100" dirty="0"/>
              <a:t>Module </a:t>
            </a:r>
          </a:p>
          <a:p>
            <a:pPr marL="0" indent="0">
              <a:buNone/>
            </a:pPr>
            <a:r>
              <a:rPr lang="en-US" sz="4100" dirty="0"/>
              <a:t>55</a:t>
            </a:r>
          </a:p>
          <a:p>
            <a:pPr marL="0" indent="0">
              <a:buNone/>
            </a:pPr>
            <a:endParaRPr lang="en-US" sz="4100" dirty="0"/>
          </a:p>
        </p:txBody>
      </p:sp>
      <p:sp>
        <p:nvSpPr>
          <p:cNvPr id="4" name="Text Placeholder 3"/>
          <p:cNvSpPr>
            <a:spLocks noGrp="1"/>
          </p:cNvSpPr>
          <p:nvPr>
            <p:ph type="body" sz="quarter" idx="4294967295"/>
          </p:nvPr>
        </p:nvSpPr>
        <p:spPr>
          <a:xfrm>
            <a:off x="264916" y="4361657"/>
            <a:ext cx="2615691" cy="1790700"/>
          </a:xfrm>
          <a:ln>
            <a:noFill/>
          </a:ln>
        </p:spPr>
        <p:txBody>
          <a:bodyPr>
            <a:normAutofit/>
          </a:bodyPr>
          <a:lstStyle/>
          <a:p>
            <a:pPr marL="0" indent="0">
              <a:buNone/>
            </a:pPr>
            <a:r>
              <a:rPr lang="en-US" dirty="0"/>
              <a:t>Psychoanalytic and Psychodynamic Theories</a:t>
            </a:r>
          </a:p>
        </p:txBody>
      </p:sp>
      <p:sp>
        <p:nvSpPr>
          <p:cNvPr id="6" name="Title 5">
            <a:extLst>
              <a:ext uri="{FF2B5EF4-FFF2-40B4-BE49-F238E27FC236}">
                <a16:creationId xmlns:a16="http://schemas.microsoft.com/office/drawing/2014/main" id="{63F2EADC-4BE5-4DDC-9998-4491EEDC4916}"/>
              </a:ext>
            </a:extLst>
          </p:cNvPr>
          <p:cNvSpPr>
            <a:spLocks noGrp="1"/>
          </p:cNvSpPr>
          <p:nvPr>
            <p:ph type="title"/>
          </p:nvPr>
        </p:nvSpPr>
        <p:spPr>
          <a:xfrm>
            <a:off x="521208" y="523137"/>
            <a:ext cx="8101584" cy="1325563"/>
          </a:xfrm>
        </p:spPr>
        <p:txBody>
          <a:bodyPr>
            <a:normAutofit/>
          </a:bodyPr>
          <a:lstStyle/>
          <a:p>
            <a:pPr algn="l"/>
            <a:r>
              <a:rPr lang="en-US" sz="3600" dirty="0"/>
              <a:t>Learning Targets cont.</a:t>
            </a:r>
          </a:p>
        </p:txBody>
      </p:sp>
      <p:pic>
        <p:nvPicPr>
          <p:cNvPr id="20" name="Picture 19" descr="decorative"/>
          <p:cNvPicPr>
            <a:picLocks noChangeAspect="1"/>
          </p:cNvPicPr>
          <p:nvPr/>
        </p:nvPicPr>
        <p:blipFill>
          <a:blip r:embed="rId2"/>
          <a:stretch>
            <a:fillRect/>
          </a:stretch>
        </p:blipFill>
        <p:spPr>
          <a:xfrm>
            <a:off x="3001224" y="2010573"/>
            <a:ext cx="457240" cy="457240"/>
          </a:xfrm>
          <a:prstGeom prst="rect">
            <a:avLst/>
          </a:prstGeom>
        </p:spPr>
      </p:pic>
      <p:sp>
        <p:nvSpPr>
          <p:cNvPr id="19" name="Content Placeholder 6"/>
          <p:cNvSpPr>
            <a:spLocks noGrp="1"/>
          </p:cNvSpPr>
          <p:nvPr>
            <p:ph sz="quarter" idx="13"/>
          </p:nvPr>
        </p:nvSpPr>
        <p:spPr>
          <a:xfrm>
            <a:off x="3475832" y="1832641"/>
            <a:ext cx="5668168" cy="1219200"/>
          </a:xfrm>
          <a:noFill/>
          <a:ln>
            <a:noFill/>
          </a:ln>
        </p:spPr>
        <p:txBody>
          <a:bodyPr>
            <a:normAutofit/>
          </a:bodyPr>
          <a:lstStyle/>
          <a:p>
            <a:pPr algn="l"/>
            <a:r>
              <a:rPr lang="en-US" b="1" dirty="0">
                <a:solidFill>
                  <a:srgbClr val="C00000"/>
                </a:solidFill>
              </a:rPr>
              <a:t>55-4</a:t>
            </a:r>
            <a:r>
              <a:rPr lang="en-US" b="1" dirty="0">
                <a:solidFill>
                  <a:srgbClr val="FF0000"/>
                </a:solidFill>
              </a:rPr>
              <a:t> </a:t>
            </a:r>
            <a:r>
              <a:rPr lang="en-US" dirty="0"/>
              <a:t>Identify which of Freud’s ideas his followers accepted and rejected.</a:t>
            </a:r>
          </a:p>
        </p:txBody>
      </p:sp>
      <p:pic>
        <p:nvPicPr>
          <p:cNvPr id="21" name="Picture 20" descr="decorative"/>
          <p:cNvPicPr>
            <a:picLocks noChangeAspect="1"/>
          </p:cNvPicPr>
          <p:nvPr/>
        </p:nvPicPr>
        <p:blipFill>
          <a:blip r:embed="rId2"/>
          <a:stretch>
            <a:fillRect/>
          </a:stretch>
        </p:blipFill>
        <p:spPr>
          <a:xfrm>
            <a:off x="3001224" y="3115896"/>
            <a:ext cx="457240" cy="457240"/>
          </a:xfrm>
          <a:prstGeom prst="rect">
            <a:avLst/>
          </a:prstGeom>
        </p:spPr>
      </p:pic>
      <p:sp>
        <p:nvSpPr>
          <p:cNvPr id="17" name="Content Placeholder 6"/>
          <p:cNvSpPr>
            <a:spLocks noGrp="1"/>
          </p:cNvSpPr>
          <p:nvPr>
            <p:ph sz="quarter" idx="4294967295"/>
          </p:nvPr>
        </p:nvSpPr>
        <p:spPr>
          <a:xfrm>
            <a:off x="3475832" y="3396719"/>
            <a:ext cx="5529262" cy="685800"/>
          </a:xfrm>
          <a:noFill/>
          <a:ln>
            <a:noFill/>
          </a:ln>
        </p:spPr>
        <p:txBody>
          <a:bodyPr>
            <a:noAutofit/>
          </a:bodyPr>
          <a:lstStyle/>
          <a:p>
            <a:pPr marL="0" indent="0" algn="l">
              <a:buNone/>
            </a:pPr>
            <a:r>
              <a:rPr lang="en-US" sz="2400" b="1" dirty="0">
                <a:solidFill>
                  <a:srgbClr val="C00000"/>
                </a:solidFill>
              </a:rPr>
              <a:t>55-5</a:t>
            </a:r>
            <a:r>
              <a:rPr lang="en-US" sz="2400" b="1" dirty="0">
                <a:solidFill>
                  <a:srgbClr val="FF0000"/>
                </a:solidFill>
              </a:rPr>
              <a:t> </a:t>
            </a:r>
            <a:r>
              <a:rPr lang="en-US" sz="2400" dirty="0"/>
              <a:t>Describe </a:t>
            </a:r>
            <a:r>
              <a:rPr lang="en-US" sz="2400" b="1" i="1" dirty="0"/>
              <a:t>projective</a:t>
            </a:r>
            <a:r>
              <a:rPr lang="en-US" sz="2400" i="1" dirty="0"/>
              <a:t> tests </a:t>
            </a:r>
            <a:r>
              <a:rPr lang="en-US" sz="2400" dirty="0"/>
              <a:t>and how they are used, and discuss some criticisms of them.</a:t>
            </a:r>
          </a:p>
        </p:txBody>
      </p:sp>
      <p:pic>
        <p:nvPicPr>
          <p:cNvPr id="22" name="Picture 21" descr="decorative"/>
          <p:cNvPicPr>
            <a:picLocks noChangeAspect="1"/>
          </p:cNvPicPr>
          <p:nvPr/>
        </p:nvPicPr>
        <p:blipFill>
          <a:blip r:embed="rId2"/>
          <a:stretch>
            <a:fillRect/>
          </a:stretch>
        </p:blipFill>
        <p:spPr>
          <a:xfrm>
            <a:off x="3001224" y="4618807"/>
            <a:ext cx="457240" cy="457240"/>
          </a:xfrm>
          <a:prstGeom prst="rect">
            <a:avLst/>
          </a:prstGeom>
        </p:spPr>
      </p:pic>
      <p:sp>
        <p:nvSpPr>
          <p:cNvPr id="18" name="Content Placeholder 6"/>
          <p:cNvSpPr>
            <a:spLocks noGrp="1"/>
          </p:cNvSpPr>
          <p:nvPr>
            <p:ph sz="quarter" idx="4294967295"/>
          </p:nvPr>
        </p:nvSpPr>
        <p:spPr>
          <a:xfrm>
            <a:off x="3475832" y="5067401"/>
            <a:ext cx="5529262" cy="992188"/>
          </a:xfrm>
          <a:noFill/>
          <a:ln>
            <a:noFill/>
          </a:ln>
        </p:spPr>
        <p:txBody>
          <a:bodyPr>
            <a:noAutofit/>
          </a:bodyPr>
          <a:lstStyle/>
          <a:p>
            <a:pPr marL="0" indent="0" algn="l">
              <a:buNone/>
            </a:pPr>
            <a:r>
              <a:rPr lang="en-US" sz="2400" b="1" dirty="0">
                <a:solidFill>
                  <a:srgbClr val="C00000"/>
                </a:solidFill>
              </a:rPr>
              <a:t>55-6</a:t>
            </a:r>
            <a:r>
              <a:rPr lang="en-US" sz="2400" b="1" dirty="0">
                <a:solidFill>
                  <a:srgbClr val="FF0000"/>
                </a:solidFill>
              </a:rPr>
              <a:t> </a:t>
            </a:r>
            <a:r>
              <a:rPr lang="en-US" sz="2400" dirty="0"/>
              <a:t>Discuss how contemporary psychologists view Freud’s psychoanalysis, and describe how modern research has developed our understanding of the unconscious.</a:t>
            </a:r>
          </a:p>
        </p:txBody>
      </p:sp>
    </p:spTree>
    <p:extLst>
      <p:ext uri="{BB962C8B-B14F-4D97-AF65-F5344CB8AC3E}">
        <p14:creationId xmlns:p14="http://schemas.microsoft.com/office/powerpoint/2010/main" val="195214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Freud believe people </a:t>
            </a:r>
            <a:br>
              <a:rPr lang="en-US" dirty="0"/>
            </a:br>
            <a:r>
              <a:rPr lang="en-US" dirty="0"/>
              <a:t>defended themselves against anxiety?</a:t>
            </a:r>
          </a:p>
        </p:txBody>
      </p:sp>
      <p:sp>
        <p:nvSpPr>
          <p:cNvPr id="4" name="Content Placeholder 3"/>
          <p:cNvSpPr>
            <a:spLocks noGrp="1"/>
          </p:cNvSpPr>
          <p:nvPr>
            <p:ph sz="quarter" idx="13"/>
          </p:nvPr>
        </p:nvSpPr>
        <p:spPr>
          <a:xfrm>
            <a:off x="528638" y="1828801"/>
            <a:ext cx="3113972" cy="4254499"/>
          </a:xfrm>
        </p:spPr>
        <p:txBody>
          <a:bodyPr/>
          <a:lstStyle/>
          <a:p>
            <a:r>
              <a:rPr lang="en-US" dirty="0"/>
              <a:t>Freud proposed that the ego protects itself with </a:t>
            </a:r>
            <a:r>
              <a:rPr lang="en-US" b="1" i="1" dirty="0"/>
              <a:t>defense mechanisms </a:t>
            </a:r>
            <a:r>
              <a:rPr lang="en-US" dirty="0"/>
              <a:t>—tactics that reduce</a:t>
            </a:r>
          </a:p>
          <a:p>
            <a:r>
              <a:rPr lang="en-US" dirty="0"/>
              <a:t>or redirect anxiety by distorting reality.</a:t>
            </a:r>
          </a:p>
        </p:txBody>
      </p:sp>
      <p:pic>
        <p:nvPicPr>
          <p:cNvPr id="6" name="Content Placeholder 5"/>
          <p:cNvPicPr>
            <a:picLocks noGrp="1" noChangeAspect="1"/>
          </p:cNvPicPr>
          <p:nvPr>
            <p:ph idx="1"/>
          </p:nvPr>
        </p:nvPicPr>
        <p:blipFill>
          <a:blip r:embed="rId2"/>
          <a:stretch>
            <a:fillRect/>
          </a:stretch>
        </p:blipFill>
        <p:spPr>
          <a:xfrm>
            <a:off x="4018959" y="1828801"/>
            <a:ext cx="4610691" cy="4254500"/>
          </a:xfrm>
          <a:prstGeom prst="rect">
            <a:avLst/>
          </a:prstGeom>
        </p:spPr>
      </p:pic>
      <p:pic>
        <p:nvPicPr>
          <p:cNvPr id="5" name="Picture 4" descr="decorative"/>
          <p:cNvPicPr>
            <a:picLocks noChangeAspect="1"/>
          </p:cNvPicPr>
          <p:nvPr/>
        </p:nvPicPr>
        <p:blipFill>
          <a:blip r:embed="rId3"/>
          <a:stretch>
            <a:fillRect/>
          </a:stretch>
        </p:blipFill>
        <p:spPr>
          <a:xfrm>
            <a:off x="575539" y="348281"/>
            <a:ext cx="688908" cy="688908"/>
          </a:xfrm>
          <a:prstGeom prst="rect">
            <a:avLst/>
          </a:prstGeom>
        </p:spPr>
      </p:pic>
    </p:spTree>
    <p:extLst>
      <p:ext uri="{BB962C8B-B14F-4D97-AF65-F5344CB8AC3E}">
        <p14:creationId xmlns:p14="http://schemas.microsoft.com/office/powerpoint/2010/main" val="1325088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solidFill>
                  <a:schemeClr val="bg1"/>
                </a:solidFill>
              </a:rPr>
              <a:t>AP</a:t>
            </a:r>
            <a:r>
              <a:rPr lang="en-US" baseline="30000" dirty="0">
                <a:solidFill>
                  <a:schemeClr val="bg1"/>
                </a:solidFill>
              </a:rPr>
              <a:t>®</a:t>
            </a:r>
            <a:r>
              <a:rPr lang="en-US" dirty="0">
                <a:solidFill>
                  <a:schemeClr val="bg1"/>
                </a:solidFill>
              </a:rPr>
              <a:t> Exam Tip</a:t>
            </a:r>
          </a:p>
        </p:txBody>
      </p:sp>
      <p:sp>
        <p:nvSpPr>
          <p:cNvPr id="3" name="Content Placeholder 2"/>
          <p:cNvSpPr>
            <a:spLocks noGrp="1"/>
          </p:cNvSpPr>
          <p:nvPr>
            <p:ph idx="1"/>
          </p:nvPr>
        </p:nvSpPr>
        <p:spPr>
          <a:xfrm>
            <a:off x="628650" y="1897037"/>
            <a:ext cx="8101584" cy="4458793"/>
          </a:xfrm>
          <a:solidFill>
            <a:srgbClr val="E7D9B1"/>
          </a:solidFill>
          <a:ln w="76200">
            <a:solidFill>
              <a:schemeClr val="accent4"/>
            </a:solidFill>
          </a:ln>
        </p:spPr>
        <p:txBody>
          <a:bodyPr>
            <a:normAutofit/>
          </a:bodyPr>
          <a:lstStyle/>
          <a:p>
            <a:r>
              <a:rPr lang="en-US" sz="2400" dirty="0"/>
              <a:t>The differences between these defense mechanisms aren’t always clear. </a:t>
            </a:r>
          </a:p>
          <a:p>
            <a:endParaRPr lang="en-US" sz="2400" dirty="0"/>
          </a:p>
          <a:p>
            <a:r>
              <a:rPr lang="en-US" sz="2400" dirty="0"/>
              <a:t>For example, </a:t>
            </a:r>
            <a:r>
              <a:rPr lang="en-US" sz="2400" b="1" i="1" dirty="0"/>
              <a:t>repression</a:t>
            </a:r>
            <a:r>
              <a:rPr lang="en-US" sz="2400" i="1" dirty="0"/>
              <a:t> </a:t>
            </a:r>
            <a:r>
              <a:rPr lang="en-US" sz="2400" dirty="0"/>
              <a:t>can be found in most examples.</a:t>
            </a:r>
          </a:p>
          <a:p>
            <a:endParaRPr lang="en-US" sz="2400" dirty="0"/>
          </a:p>
          <a:p>
            <a:r>
              <a:rPr lang="en-US" sz="2400" dirty="0"/>
              <a:t> Focus on each example’s key feature.</a:t>
            </a:r>
          </a:p>
          <a:p>
            <a:endParaRPr lang="en-US" sz="2400" dirty="0"/>
          </a:p>
          <a:p>
            <a:r>
              <a:rPr lang="en-US" sz="2400" dirty="0"/>
              <a:t>If the key feature is seeing your own impulse in someone else, it’s projection. </a:t>
            </a:r>
          </a:p>
          <a:p>
            <a:r>
              <a:rPr lang="en-US" sz="2400" dirty="0"/>
              <a:t>If the key feature is shifting your aggression from one</a:t>
            </a:r>
          </a:p>
          <a:p>
            <a:r>
              <a:rPr lang="en-US" sz="2400" dirty="0"/>
              <a:t>target to another, it’s displacement.</a:t>
            </a:r>
          </a:p>
        </p:txBody>
      </p:sp>
      <p:pic>
        <p:nvPicPr>
          <p:cNvPr id="4" name="Picture 3" descr="decorative"/>
          <p:cNvPicPr>
            <a:picLocks noChangeAspect="1"/>
          </p:cNvPicPr>
          <p:nvPr/>
        </p:nvPicPr>
        <p:blipFill>
          <a:blip r:embed="rId2"/>
          <a:stretch>
            <a:fillRect/>
          </a:stretch>
        </p:blipFill>
        <p:spPr>
          <a:xfrm>
            <a:off x="702818" y="413735"/>
            <a:ext cx="914479" cy="914479"/>
          </a:xfrm>
          <a:prstGeom prst="rect">
            <a:avLst/>
          </a:prstGeom>
        </p:spPr>
      </p:pic>
    </p:spTree>
    <p:extLst>
      <p:ext uri="{BB962C8B-B14F-4D97-AF65-F5344CB8AC3E}">
        <p14:creationId xmlns:p14="http://schemas.microsoft.com/office/powerpoint/2010/main" val="2738296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t>
            </a:r>
            <a:r>
              <a:rPr lang="en-US" i="1" dirty="0"/>
              <a:t>defense mechanisms </a:t>
            </a:r>
            <a:r>
              <a:rPr lang="en-US" dirty="0"/>
              <a:t>and how did Freud believe they function?</a:t>
            </a:r>
          </a:p>
        </p:txBody>
      </p:sp>
      <p:sp>
        <p:nvSpPr>
          <p:cNvPr id="3" name="Content Placeholder 2"/>
          <p:cNvSpPr>
            <a:spLocks noGrp="1"/>
          </p:cNvSpPr>
          <p:nvPr>
            <p:ph idx="1"/>
          </p:nvPr>
        </p:nvSpPr>
        <p:spPr/>
        <p:txBody>
          <a:bodyPr/>
          <a:lstStyle/>
          <a:p>
            <a:r>
              <a:rPr lang="en-US" dirty="0"/>
              <a:t>In psychoanalytic theory, </a:t>
            </a:r>
            <a:r>
              <a:rPr lang="en-US" b="1" i="1" dirty="0"/>
              <a:t>defense mechanisms </a:t>
            </a:r>
            <a:r>
              <a:rPr lang="en-US" dirty="0"/>
              <a:t>are the ego’s protective methods of reducing anxiety by unconsciously distorting reality.</a:t>
            </a:r>
          </a:p>
        </p:txBody>
      </p:sp>
      <p:sp>
        <p:nvSpPr>
          <p:cNvPr id="4" name="Content Placeholder 3"/>
          <p:cNvSpPr>
            <a:spLocks noGrp="1"/>
          </p:cNvSpPr>
          <p:nvPr>
            <p:ph sz="quarter" idx="13"/>
          </p:nvPr>
        </p:nvSpPr>
        <p:spPr>
          <a:xfrm>
            <a:off x="528638" y="4826794"/>
            <a:ext cx="8101012" cy="1781123"/>
          </a:xfrm>
        </p:spPr>
        <p:txBody>
          <a:bodyPr/>
          <a:lstStyle/>
          <a:p>
            <a:r>
              <a:rPr lang="en-US" dirty="0"/>
              <a:t>For Freud, </a:t>
            </a:r>
            <a:r>
              <a:rPr lang="en-US" i="1" dirty="0"/>
              <a:t>all </a:t>
            </a:r>
            <a:r>
              <a:rPr lang="en-US" b="1" i="1" dirty="0"/>
              <a:t>defense mechanisms </a:t>
            </a:r>
            <a:r>
              <a:rPr lang="en-US" i="1" dirty="0"/>
              <a:t>function</a:t>
            </a:r>
          </a:p>
          <a:p>
            <a:r>
              <a:rPr lang="en-US" i="1" dirty="0"/>
              <a:t>indirectly and unconsciously. </a:t>
            </a:r>
            <a:r>
              <a:rPr lang="en-US" dirty="0"/>
              <a:t>Just as the body unconsciously defends itself against disease, so also</a:t>
            </a:r>
          </a:p>
          <a:p>
            <a:r>
              <a:rPr lang="en-US" dirty="0"/>
              <a:t>does the </a:t>
            </a:r>
            <a:r>
              <a:rPr lang="en-US" b="1" i="1" dirty="0"/>
              <a:t>ego</a:t>
            </a:r>
            <a:r>
              <a:rPr lang="en-US" dirty="0"/>
              <a:t> unconsciously defend itself against anxiety. </a:t>
            </a:r>
          </a:p>
        </p:txBody>
      </p:sp>
    </p:spTree>
    <p:extLst>
      <p:ext uri="{BB962C8B-B14F-4D97-AF65-F5344CB8AC3E}">
        <p14:creationId xmlns:p14="http://schemas.microsoft.com/office/powerpoint/2010/main" val="3935404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repression</a:t>
            </a:r>
            <a:r>
              <a:rPr lang="en-US" dirty="0"/>
              <a:t>?</a:t>
            </a:r>
          </a:p>
        </p:txBody>
      </p:sp>
      <p:sp>
        <p:nvSpPr>
          <p:cNvPr id="3" name="Content Placeholder 2"/>
          <p:cNvSpPr>
            <a:spLocks noGrp="1"/>
          </p:cNvSpPr>
          <p:nvPr>
            <p:ph idx="1"/>
          </p:nvPr>
        </p:nvSpPr>
        <p:spPr>
          <a:xfrm>
            <a:off x="521208" y="1825626"/>
            <a:ext cx="8101584" cy="1712054"/>
          </a:xfrm>
        </p:spPr>
        <p:txBody>
          <a:bodyPr/>
          <a:lstStyle/>
          <a:p>
            <a:r>
              <a:rPr lang="en-US" dirty="0"/>
              <a:t>in psychoanalytic theory, the basic defense</a:t>
            </a:r>
          </a:p>
          <a:p>
            <a:r>
              <a:rPr lang="en-US" dirty="0"/>
              <a:t>mechanism that banishes from consciousness anxiety-arousing thoughts, feelings, and memories</a:t>
            </a:r>
          </a:p>
        </p:txBody>
      </p:sp>
      <p:sp>
        <p:nvSpPr>
          <p:cNvPr id="4" name="Content Placeholder 3"/>
          <p:cNvSpPr>
            <a:spLocks noGrp="1"/>
          </p:cNvSpPr>
          <p:nvPr>
            <p:ph sz="quarter" idx="13"/>
          </p:nvPr>
        </p:nvSpPr>
        <p:spPr>
          <a:xfrm>
            <a:off x="528638" y="3741675"/>
            <a:ext cx="8101012" cy="2928948"/>
          </a:xfrm>
        </p:spPr>
        <p:txBody>
          <a:bodyPr/>
          <a:lstStyle/>
          <a:p>
            <a:r>
              <a:rPr lang="en-US" dirty="0"/>
              <a:t>For example, </a:t>
            </a:r>
            <a:r>
              <a:rPr lang="en-US" b="1" i="1" dirty="0"/>
              <a:t>repression </a:t>
            </a:r>
            <a:r>
              <a:rPr lang="en-US" dirty="0"/>
              <a:t>banishes anxiety-arousing wishes and feelings from consciousness.</a:t>
            </a:r>
          </a:p>
          <a:p>
            <a:r>
              <a:rPr lang="en-US" dirty="0"/>
              <a:t> According to Freud, </a:t>
            </a:r>
            <a:r>
              <a:rPr lang="en-US" i="1" dirty="0"/>
              <a:t>repression underlies all the other defense mechanisms. </a:t>
            </a:r>
          </a:p>
          <a:p>
            <a:r>
              <a:rPr lang="en-US" dirty="0"/>
              <a:t>However, because repression is often incomplete, repressed urges may appear as symbols in dreams or as slips of the tongue in casual conversation.</a:t>
            </a:r>
          </a:p>
        </p:txBody>
      </p:sp>
    </p:spTree>
    <p:extLst>
      <p:ext uri="{BB962C8B-B14F-4D97-AF65-F5344CB8AC3E}">
        <p14:creationId xmlns:p14="http://schemas.microsoft.com/office/powerpoint/2010/main" val="680028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4331902" cy="1600200"/>
          </a:xfrm>
        </p:spPr>
        <p:txBody>
          <a:bodyPr/>
          <a:lstStyle/>
          <a:p>
            <a:r>
              <a:rPr lang="en-US" dirty="0"/>
              <a:t>What are </a:t>
            </a:r>
            <a:br>
              <a:rPr lang="en-US" dirty="0"/>
            </a:br>
            <a:r>
              <a:rPr lang="en-US" dirty="0"/>
              <a:t>“Freudian slips?”</a:t>
            </a:r>
          </a:p>
        </p:txBody>
      </p:sp>
      <p:sp>
        <p:nvSpPr>
          <p:cNvPr id="4" name="Text Placeholder 3"/>
          <p:cNvSpPr>
            <a:spLocks noGrp="1"/>
          </p:cNvSpPr>
          <p:nvPr>
            <p:ph type="body" sz="half" idx="2"/>
          </p:nvPr>
        </p:nvSpPr>
        <p:spPr>
          <a:xfrm>
            <a:off x="629840" y="2247900"/>
            <a:ext cx="4331903" cy="3621088"/>
          </a:xfrm>
        </p:spPr>
        <p:txBody>
          <a:bodyPr/>
          <a:lstStyle/>
          <a:p>
            <a:r>
              <a:rPr lang="en-US" dirty="0"/>
              <a:t>Freud believed he could glimpse the unconscious seeping through what we today call “Freudian slips.”</a:t>
            </a:r>
          </a:p>
          <a:p>
            <a:r>
              <a:rPr lang="en-US" dirty="0"/>
              <a:t>Freud also viewed jokes</a:t>
            </a:r>
          </a:p>
          <a:p>
            <a:r>
              <a:rPr lang="en-US" dirty="0"/>
              <a:t>as expressions of repressed sexual and aggressive tendencies.</a:t>
            </a:r>
          </a:p>
        </p:txBody>
      </p:sp>
      <p:pic>
        <p:nvPicPr>
          <p:cNvPr id="5" name="Content Placeholder 4"/>
          <p:cNvPicPr>
            <a:picLocks noGrp="1" noChangeAspect="1"/>
          </p:cNvPicPr>
          <p:nvPr>
            <p:ph idx="1"/>
          </p:nvPr>
        </p:nvPicPr>
        <p:blipFill>
          <a:blip r:embed="rId2"/>
          <a:stretch>
            <a:fillRect/>
          </a:stretch>
        </p:blipFill>
        <p:spPr>
          <a:xfrm>
            <a:off x="5201587" y="2640219"/>
            <a:ext cx="3786142" cy="2966102"/>
          </a:xfrm>
          <a:prstGeom prst="rect">
            <a:avLst/>
          </a:prstGeom>
        </p:spPr>
      </p:pic>
    </p:spTree>
    <p:extLst>
      <p:ext uri="{BB962C8B-B14F-4D97-AF65-F5344CB8AC3E}">
        <p14:creationId xmlns:p14="http://schemas.microsoft.com/office/powerpoint/2010/main" val="2558939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explain?</a:t>
            </a:r>
          </a:p>
        </p:txBody>
      </p:sp>
      <p:sp>
        <p:nvSpPr>
          <p:cNvPr id="3" name="Text Placeholder 2"/>
          <p:cNvSpPr>
            <a:spLocks noGrp="1"/>
          </p:cNvSpPr>
          <p:nvPr>
            <p:ph type="body" sz="quarter" idx="18"/>
          </p:nvPr>
        </p:nvSpPr>
        <p:spPr>
          <a:xfrm>
            <a:off x="628650" y="5559864"/>
            <a:ext cx="7994650" cy="1014959"/>
          </a:xfrm>
        </p:spPr>
        <p:txBody>
          <a:bodyPr/>
          <a:lstStyle/>
          <a:p>
            <a:r>
              <a:rPr lang="en-US" dirty="0"/>
              <a:t>Explain to your classmate how the image above relates to Freudian slips and what makes it funny.</a:t>
            </a:r>
          </a:p>
        </p:txBody>
      </p:sp>
      <p:pic>
        <p:nvPicPr>
          <p:cNvPr id="5" name="Content Placeholder 4"/>
          <p:cNvPicPr>
            <a:picLocks noGrp="1" noChangeAspect="1"/>
          </p:cNvPicPr>
          <p:nvPr>
            <p:ph sz="quarter" idx="19"/>
          </p:nvPr>
        </p:nvPicPr>
        <p:blipFill>
          <a:blip r:embed="rId2"/>
          <a:stretch>
            <a:fillRect/>
          </a:stretch>
        </p:blipFill>
        <p:spPr>
          <a:xfrm>
            <a:off x="2659880" y="2494403"/>
            <a:ext cx="3576028" cy="2801497"/>
          </a:xfrm>
          <a:prstGeom prst="rect">
            <a:avLst/>
          </a:prstGeom>
        </p:spPr>
      </p:pic>
    </p:spTree>
    <p:extLst>
      <p:ext uri="{BB962C8B-B14F-4D97-AF65-F5344CB8AC3E}">
        <p14:creationId xmlns:p14="http://schemas.microsoft.com/office/powerpoint/2010/main" val="3016039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Freud believe about dreams?</a:t>
            </a:r>
          </a:p>
        </p:txBody>
      </p:sp>
      <p:sp>
        <p:nvSpPr>
          <p:cNvPr id="3" name="Content Placeholder 2"/>
          <p:cNvSpPr>
            <a:spLocks noGrp="1"/>
          </p:cNvSpPr>
          <p:nvPr>
            <p:ph idx="1"/>
          </p:nvPr>
        </p:nvSpPr>
        <p:spPr/>
        <p:txBody>
          <a:bodyPr/>
          <a:lstStyle/>
          <a:p>
            <a:r>
              <a:rPr lang="en-US" dirty="0"/>
              <a:t>Freud viewed dreams as the </a:t>
            </a:r>
          </a:p>
          <a:p>
            <a:r>
              <a:rPr lang="en-US" dirty="0"/>
              <a:t>“royal road to the </a:t>
            </a:r>
            <a:r>
              <a:rPr lang="en-US" b="1" i="1" dirty="0"/>
              <a:t>unconscious</a:t>
            </a:r>
            <a:r>
              <a:rPr lang="en-US" dirty="0"/>
              <a:t>.” </a:t>
            </a:r>
          </a:p>
          <a:p>
            <a:endParaRPr lang="en-US" dirty="0"/>
          </a:p>
          <a:p>
            <a:r>
              <a:rPr lang="en-US" dirty="0"/>
              <a:t>The remembered content of dreams</a:t>
            </a:r>
          </a:p>
          <a:p>
            <a:r>
              <a:rPr lang="en-US" dirty="0"/>
              <a:t> (the </a:t>
            </a:r>
            <a:r>
              <a:rPr lang="en-US" i="1" dirty="0"/>
              <a:t>manifest content</a:t>
            </a:r>
            <a:r>
              <a:rPr lang="en-US" dirty="0"/>
              <a:t>) he believed to be a censored expression of the dreamer’s unconscious wishes </a:t>
            </a:r>
          </a:p>
          <a:p>
            <a:r>
              <a:rPr lang="en-US" dirty="0"/>
              <a:t>(the dream’s </a:t>
            </a:r>
            <a:r>
              <a:rPr lang="en-US" i="1" dirty="0"/>
              <a:t>latent content</a:t>
            </a:r>
            <a:r>
              <a:rPr lang="en-US" dirty="0"/>
              <a:t>).</a:t>
            </a:r>
          </a:p>
          <a:p>
            <a:endParaRPr lang="en-US" dirty="0"/>
          </a:p>
          <a:p>
            <a:r>
              <a:rPr lang="en-US" dirty="0"/>
              <a:t>In his dream analyses, Freud searched for </a:t>
            </a:r>
          </a:p>
          <a:p>
            <a:r>
              <a:rPr lang="en-US" dirty="0"/>
              <a:t>patients’ inner conflicts.</a:t>
            </a:r>
          </a:p>
        </p:txBody>
      </p:sp>
    </p:spTree>
    <p:extLst>
      <p:ext uri="{BB962C8B-B14F-4D97-AF65-F5344CB8AC3E}">
        <p14:creationId xmlns:p14="http://schemas.microsoft.com/office/powerpoint/2010/main" val="3507285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were the neo-Freudians?</a:t>
            </a:r>
          </a:p>
        </p:txBody>
      </p:sp>
      <p:sp>
        <p:nvSpPr>
          <p:cNvPr id="4" name="Content Placeholder 3"/>
          <p:cNvSpPr>
            <a:spLocks noGrp="1"/>
          </p:cNvSpPr>
          <p:nvPr>
            <p:ph sz="quarter" idx="13"/>
          </p:nvPr>
        </p:nvSpPr>
        <p:spPr>
          <a:xfrm>
            <a:off x="528638" y="4434393"/>
            <a:ext cx="8101012" cy="2281199"/>
          </a:xfrm>
        </p:spPr>
        <p:txBody>
          <a:bodyPr>
            <a:normAutofit lnSpcReduction="10000"/>
          </a:bodyPr>
          <a:lstStyle/>
          <a:p>
            <a:r>
              <a:rPr lang="en-US" dirty="0"/>
              <a:t>These pioneering psychoanalysts, referred to as the </a:t>
            </a:r>
            <a:r>
              <a:rPr lang="en-US" i="1" dirty="0"/>
              <a:t>neo-Freudians, </a:t>
            </a:r>
            <a:r>
              <a:rPr lang="en-US" dirty="0"/>
              <a:t>adopted Freud’s interviewing techniques and accepted his basic ideas: the personality structures of </a:t>
            </a:r>
            <a:r>
              <a:rPr lang="en-US" b="1" i="1" dirty="0"/>
              <a:t>id</a:t>
            </a:r>
            <a:r>
              <a:rPr lang="en-US" dirty="0"/>
              <a:t>, </a:t>
            </a:r>
            <a:r>
              <a:rPr lang="en-US" b="1" i="1" dirty="0"/>
              <a:t>ego</a:t>
            </a:r>
            <a:r>
              <a:rPr lang="en-US" dirty="0"/>
              <a:t>, and </a:t>
            </a:r>
            <a:r>
              <a:rPr lang="en-US" b="1" i="1" dirty="0"/>
              <a:t>superego</a:t>
            </a:r>
            <a:r>
              <a:rPr lang="en-US" dirty="0"/>
              <a:t>; the importance of the </a:t>
            </a:r>
            <a:r>
              <a:rPr lang="en-US" b="1" i="1" dirty="0"/>
              <a:t>unconscious</a:t>
            </a:r>
            <a:r>
              <a:rPr lang="en-US" dirty="0"/>
              <a:t>; the childhood roots of personality; and the dynamics of anxiety and the </a:t>
            </a:r>
            <a:r>
              <a:rPr lang="en-US" b="1" i="1" dirty="0"/>
              <a:t>defense mechanisms</a:t>
            </a:r>
            <a:r>
              <a:rPr lang="en-US" dirty="0"/>
              <a:t>.</a:t>
            </a:r>
          </a:p>
        </p:txBody>
      </p:sp>
      <p:pic>
        <p:nvPicPr>
          <p:cNvPr id="5" name="Content Placeholder 4"/>
          <p:cNvPicPr>
            <a:picLocks noGrp="1" noChangeAspect="1"/>
          </p:cNvPicPr>
          <p:nvPr>
            <p:ph idx="1"/>
          </p:nvPr>
        </p:nvPicPr>
        <p:blipFill>
          <a:blip r:embed="rId2"/>
          <a:stretch>
            <a:fillRect/>
          </a:stretch>
        </p:blipFill>
        <p:spPr>
          <a:xfrm>
            <a:off x="528066" y="1858780"/>
            <a:ext cx="8001217" cy="2338465"/>
          </a:xfrm>
          <a:prstGeom prst="rect">
            <a:avLst/>
          </a:prstGeom>
        </p:spPr>
      </p:pic>
    </p:spTree>
    <p:extLst>
      <p:ext uri="{BB962C8B-B14F-4D97-AF65-F5344CB8AC3E}">
        <p14:creationId xmlns:p14="http://schemas.microsoft.com/office/powerpoint/2010/main" val="30221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Alfred Adler?</a:t>
            </a:r>
          </a:p>
        </p:txBody>
      </p:sp>
      <p:sp>
        <p:nvSpPr>
          <p:cNvPr id="4" name="Text Placeholder 3"/>
          <p:cNvSpPr>
            <a:spLocks noGrp="1"/>
          </p:cNvSpPr>
          <p:nvPr>
            <p:ph type="body" sz="quarter" idx="14"/>
          </p:nvPr>
        </p:nvSpPr>
        <p:spPr>
          <a:xfrm>
            <a:off x="4316855" y="2017009"/>
            <a:ext cx="4198495" cy="4428761"/>
          </a:xfrm>
        </p:spPr>
        <p:txBody>
          <a:bodyPr>
            <a:noAutofit/>
          </a:bodyPr>
          <a:lstStyle/>
          <a:p>
            <a:r>
              <a:rPr lang="en-US" sz="2400" dirty="0"/>
              <a:t>Adler (who gave us the still popular </a:t>
            </a:r>
            <a:r>
              <a:rPr lang="en-US" sz="2400" i="1" dirty="0"/>
              <a:t>inferiority complex </a:t>
            </a:r>
            <a:r>
              <a:rPr lang="en-US" sz="2400" dirty="0"/>
              <a:t>idea) had struggled to overcome childhood illnesses and accidents. </a:t>
            </a:r>
          </a:p>
          <a:p>
            <a:r>
              <a:rPr lang="en-US" sz="2400" dirty="0"/>
              <a:t>He believed that much of our behavior is driven by efforts to conquer childhood inferiority feelings that</a:t>
            </a:r>
          </a:p>
          <a:p>
            <a:r>
              <a:rPr lang="en-US" sz="2400" dirty="0"/>
              <a:t>trigger our strivings for superiority and power.</a:t>
            </a:r>
          </a:p>
        </p:txBody>
      </p:sp>
      <p:sp>
        <p:nvSpPr>
          <p:cNvPr id="5" name="Text Placeholder 4"/>
          <p:cNvSpPr>
            <a:spLocks noGrp="1"/>
          </p:cNvSpPr>
          <p:nvPr>
            <p:ph type="body" sz="quarter" idx="15"/>
          </p:nvPr>
        </p:nvSpPr>
        <p:spPr>
          <a:xfrm>
            <a:off x="762000" y="5276538"/>
            <a:ext cx="3117850" cy="859149"/>
          </a:xfrm>
        </p:spPr>
        <p:txBody>
          <a:bodyPr>
            <a:normAutofit lnSpcReduction="10000"/>
          </a:bodyPr>
          <a:lstStyle/>
          <a:p>
            <a:pPr marL="0" indent="0">
              <a:buNone/>
            </a:pPr>
            <a:r>
              <a:rPr lang="en-US" dirty="0"/>
              <a:t>Alfred Adler</a:t>
            </a:r>
          </a:p>
          <a:p>
            <a:pPr marL="0" indent="0">
              <a:buNone/>
            </a:pPr>
            <a:r>
              <a:rPr lang="en-US" dirty="0"/>
              <a:t>(1870-1937)</a:t>
            </a:r>
          </a:p>
        </p:txBody>
      </p:sp>
      <p:pic>
        <p:nvPicPr>
          <p:cNvPr id="6" name="Picture 5"/>
          <p:cNvPicPr>
            <a:picLocks noChangeAspect="1"/>
          </p:cNvPicPr>
          <p:nvPr/>
        </p:nvPicPr>
        <p:blipFill>
          <a:blip r:embed="rId2"/>
          <a:stretch>
            <a:fillRect/>
          </a:stretch>
        </p:blipFill>
        <p:spPr>
          <a:xfrm>
            <a:off x="762000" y="2158671"/>
            <a:ext cx="3117850" cy="2782754"/>
          </a:xfrm>
          <a:prstGeom prst="rect">
            <a:avLst/>
          </a:prstGeom>
        </p:spPr>
      </p:pic>
    </p:spTree>
    <p:extLst>
      <p:ext uri="{BB962C8B-B14F-4D97-AF65-F5344CB8AC3E}">
        <p14:creationId xmlns:p14="http://schemas.microsoft.com/office/powerpoint/2010/main" val="821922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Karen Horney?</a:t>
            </a:r>
          </a:p>
        </p:txBody>
      </p:sp>
      <p:sp>
        <p:nvSpPr>
          <p:cNvPr id="4" name="Text Placeholder 3"/>
          <p:cNvSpPr>
            <a:spLocks noGrp="1"/>
          </p:cNvSpPr>
          <p:nvPr>
            <p:ph type="body" sz="quarter" idx="14"/>
          </p:nvPr>
        </p:nvSpPr>
        <p:spPr>
          <a:xfrm>
            <a:off x="4406796" y="2032000"/>
            <a:ext cx="4108554" cy="4533692"/>
          </a:xfrm>
        </p:spPr>
        <p:txBody>
          <a:bodyPr/>
          <a:lstStyle/>
          <a:p>
            <a:r>
              <a:rPr lang="en-US" dirty="0"/>
              <a:t>Horney said childhood anxiety triggers our desire for love and security. </a:t>
            </a:r>
          </a:p>
          <a:p>
            <a:endParaRPr lang="en-US" dirty="0"/>
          </a:p>
          <a:p>
            <a:r>
              <a:rPr lang="en-US" dirty="0"/>
              <a:t>She also opposed Freud’s assumptions that women have weak superegos and suffer “penis envy,” and she attempted to balance his masculine bias.</a:t>
            </a:r>
          </a:p>
        </p:txBody>
      </p:sp>
      <p:sp>
        <p:nvSpPr>
          <p:cNvPr id="5" name="Text Placeholder 4"/>
          <p:cNvSpPr>
            <a:spLocks noGrp="1"/>
          </p:cNvSpPr>
          <p:nvPr>
            <p:ph type="body" sz="quarter" idx="15"/>
          </p:nvPr>
        </p:nvSpPr>
        <p:spPr>
          <a:xfrm>
            <a:off x="762000" y="5288937"/>
            <a:ext cx="3117850" cy="846750"/>
          </a:xfrm>
        </p:spPr>
        <p:txBody>
          <a:bodyPr>
            <a:normAutofit lnSpcReduction="10000"/>
          </a:bodyPr>
          <a:lstStyle/>
          <a:p>
            <a:pPr marL="0" indent="0">
              <a:buNone/>
            </a:pPr>
            <a:r>
              <a:rPr lang="en-US" dirty="0"/>
              <a:t>Karen Horney</a:t>
            </a:r>
          </a:p>
          <a:p>
            <a:pPr marL="0" indent="0">
              <a:buNone/>
            </a:pPr>
            <a:r>
              <a:rPr lang="en-US" dirty="0"/>
              <a:t>(1885-1952)</a:t>
            </a:r>
          </a:p>
        </p:txBody>
      </p:sp>
      <p:pic>
        <p:nvPicPr>
          <p:cNvPr id="6" name="Picture 5"/>
          <p:cNvPicPr>
            <a:picLocks noChangeAspect="1"/>
          </p:cNvPicPr>
          <p:nvPr/>
        </p:nvPicPr>
        <p:blipFill>
          <a:blip r:embed="rId2"/>
          <a:stretch>
            <a:fillRect/>
          </a:stretch>
        </p:blipFill>
        <p:spPr>
          <a:xfrm>
            <a:off x="628650" y="2032000"/>
            <a:ext cx="3295264" cy="2915626"/>
          </a:xfrm>
          <a:prstGeom prst="rect">
            <a:avLst/>
          </a:prstGeom>
        </p:spPr>
      </p:pic>
    </p:spTree>
    <p:extLst>
      <p:ext uri="{BB962C8B-B14F-4D97-AF65-F5344CB8AC3E}">
        <p14:creationId xmlns:p14="http://schemas.microsoft.com/office/powerpoint/2010/main" val="711511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personality?</a:t>
            </a:r>
          </a:p>
        </p:txBody>
      </p:sp>
      <p:sp>
        <p:nvSpPr>
          <p:cNvPr id="3" name="Content Placeholder 2"/>
          <p:cNvSpPr>
            <a:spLocks noGrp="1"/>
          </p:cNvSpPr>
          <p:nvPr>
            <p:ph idx="1"/>
          </p:nvPr>
        </p:nvSpPr>
        <p:spPr>
          <a:xfrm>
            <a:off x="521208" y="1825625"/>
            <a:ext cx="8101584" cy="1861955"/>
          </a:xfrm>
        </p:spPr>
        <p:txBody>
          <a:bodyPr/>
          <a:lstStyle/>
          <a:p>
            <a:r>
              <a:rPr lang="en-US" dirty="0"/>
              <a:t>an individual’s</a:t>
            </a:r>
          </a:p>
          <a:p>
            <a:r>
              <a:rPr lang="en-US" dirty="0"/>
              <a:t>characteristic pattern of thinking,</a:t>
            </a:r>
          </a:p>
          <a:p>
            <a:r>
              <a:rPr lang="en-US" dirty="0"/>
              <a:t>feeling, and acting</a:t>
            </a:r>
          </a:p>
        </p:txBody>
      </p:sp>
      <p:sp>
        <p:nvSpPr>
          <p:cNvPr id="4" name="Content Placeholder 3"/>
          <p:cNvSpPr>
            <a:spLocks noGrp="1"/>
          </p:cNvSpPr>
          <p:nvPr>
            <p:ph sz="quarter" idx="13"/>
          </p:nvPr>
        </p:nvSpPr>
        <p:spPr>
          <a:xfrm>
            <a:off x="528638" y="4062334"/>
            <a:ext cx="8101012" cy="2020966"/>
          </a:xfrm>
        </p:spPr>
        <p:txBody>
          <a:bodyPr/>
          <a:lstStyle/>
          <a:p>
            <a:r>
              <a:rPr lang="en-US" dirty="0"/>
              <a:t>Our personality drives what we laugh at, whom we hang with, how we occupy our time, why we cry and where we choose to live.  </a:t>
            </a:r>
          </a:p>
          <a:p>
            <a:r>
              <a:rPr lang="en-US" dirty="0"/>
              <a:t>Our personality underlies all that makes us…. us.</a:t>
            </a:r>
          </a:p>
        </p:txBody>
      </p:sp>
      <p:pic>
        <p:nvPicPr>
          <p:cNvPr id="5" name="Picture 4" descr="decorative"/>
          <p:cNvPicPr>
            <a:picLocks noChangeAspect="1"/>
          </p:cNvPicPr>
          <p:nvPr/>
        </p:nvPicPr>
        <p:blipFill>
          <a:blip r:embed="rId2"/>
          <a:stretch>
            <a:fillRect/>
          </a:stretch>
        </p:blipFill>
        <p:spPr>
          <a:xfrm>
            <a:off x="590529" y="363271"/>
            <a:ext cx="688908" cy="688908"/>
          </a:xfrm>
          <a:prstGeom prst="rect">
            <a:avLst/>
          </a:prstGeom>
        </p:spPr>
      </p:pic>
    </p:spTree>
    <p:extLst>
      <p:ext uri="{BB962C8B-B14F-4D97-AF65-F5344CB8AC3E}">
        <p14:creationId xmlns:p14="http://schemas.microsoft.com/office/powerpoint/2010/main" val="2012080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Carl Jung?</a:t>
            </a:r>
          </a:p>
        </p:txBody>
      </p:sp>
      <p:sp>
        <p:nvSpPr>
          <p:cNvPr id="4" name="Text Placeholder 3"/>
          <p:cNvSpPr>
            <a:spLocks noGrp="1"/>
          </p:cNvSpPr>
          <p:nvPr>
            <p:ph type="body" sz="quarter" idx="14"/>
          </p:nvPr>
        </p:nvSpPr>
        <p:spPr>
          <a:xfrm>
            <a:off x="4332157" y="2032000"/>
            <a:ext cx="3973643" cy="3975100"/>
          </a:xfrm>
        </p:spPr>
        <p:txBody>
          <a:bodyPr>
            <a:noAutofit/>
          </a:bodyPr>
          <a:lstStyle/>
          <a:p>
            <a:r>
              <a:rPr lang="en-US" sz="2400" dirty="0"/>
              <a:t>Jung believed the unconscious contains more than our repressed thoughts and feelings. </a:t>
            </a:r>
          </a:p>
          <a:p>
            <a:r>
              <a:rPr lang="en-US" sz="2400" dirty="0"/>
              <a:t>He believed we also have a</a:t>
            </a:r>
          </a:p>
          <a:p>
            <a:r>
              <a:rPr lang="en-US" sz="2400" b="1" i="1" dirty="0"/>
              <a:t>collective unconscious</a:t>
            </a:r>
            <a:r>
              <a:rPr lang="en-US" sz="2400" dirty="0"/>
              <a:t>, a common reservoir of images, or </a:t>
            </a:r>
            <a:r>
              <a:rPr lang="en-US" sz="2400" i="1" dirty="0"/>
              <a:t>archetypes, </a:t>
            </a:r>
            <a:r>
              <a:rPr lang="en-US" sz="2400" dirty="0"/>
              <a:t>derived from our species’</a:t>
            </a:r>
          </a:p>
          <a:p>
            <a:r>
              <a:rPr lang="en-US" sz="2400" dirty="0"/>
              <a:t>universal experiences.</a:t>
            </a:r>
          </a:p>
        </p:txBody>
      </p:sp>
      <p:sp>
        <p:nvSpPr>
          <p:cNvPr id="5" name="Text Placeholder 4"/>
          <p:cNvSpPr>
            <a:spLocks noGrp="1"/>
          </p:cNvSpPr>
          <p:nvPr>
            <p:ph type="body" sz="quarter" idx="15"/>
          </p:nvPr>
        </p:nvSpPr>
        <p:spPr>
          <a:xfrm>
            <a:off x="762000" y="5261548"/>
            <a:ext cx="3117850" cy="874139"/>
          </a:xfrm>
        </p:spPr>
        <p:txBody>
          <a:bodyPr>
            <a:normAutofit lnSpcReduction="10000"/>
          </a:bodyPr>
          <a:lstStyle/>
          <a:p>
            <a:pPr marL="0" indent="0">
              <a:buNone/>
            </a:pPr>
            <a:r>
              <a:rPr lang="en-US" dirty="0"/>
              <a:t>Carl Jung</a:t>
            </a:r>
          </a:p>
          <a:p>
            <a:pPr marL="0" indent="0">
              <a:buNone/>
            </a:pPr>
            <a:r>
              <a:rPr lang="en-US" dirty="0"/>
              <a:t>(1875-1961)</a:t>
            </a:r>
          </a:p>
        </p:txBody>
      </p:sp>
      <p:pic>
        <p:nvPicPr>
          <p:cNvPr id="6" name="Picture 5"/>
          <p:cNvPicPr>
            <a:picLocks noChangeAspect="1"/>
          </p:cNvPicPr>
          <p:nvPr/>
        </p:nvPicPr>
        <p:blipFill>
          <a:blip r:embed="rId2"/>
          <a:stretch>
            <a:fillRect/>
          </a:stretch>
        </p:blipFill>
        <p:spPr>
          <a:xfrm>
            <a:off x="628650" y="2031999"/>
            <a:ext cx="3430741" cy="3019685"/>
          </a:xfrm>
          <a:prstGeom prst="rect">
            <a:avLst/>
          </a:prstGeom>
        </p:spPr>
      </p:pic>
    </p:spTree>
    <p:extLst>
      <p:ext uri="{BB962C8B-B14F-4D97-AF65-F5344CB8AC3E}">
        <p14:creationId xmlns:p14="http://schemas.microsoft.com/office/powerpoint/2010/main" val="2055944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examples of archetypes?</a:t>
            </a:r>
          </a:p>
        </p:txBody>
      </p:sp>
      <p:sp>
        <p:nvSpPr>
          <p:cNvPr id="4" name="Text Placeholder 3"/>
          <p:cNvSpPr>
            <a:spLocks noGrp="1"/>
          </p:cNvSpPr>
          <p:nvPr>
            <p:ph type="body" sz="quarter" idx="14"/>
          </p:nvPr>
        </p:nvSpPr>
        <p:spPr>
          <a:xfrm>
            <a:off x="4332157" y="2032000"/>
            <a:ext cx="3973643" cy="4646386"/>
          </a:xfrm>
        </p:spPr>
        <p:txBody>
          <a:bodyPr>
            <a:noAutofit/>
          </a:bodyPr>
          <a:lstStyle/>
          <a:p>
            <a:r>
              <a:rPr lang="en-US" sz="2400" dirty="0"/>
              <a:t>The Hero and the Rebel, the Caregiver and the Innocent are among the twelve archetypes Jung believed reside within the collective unconscious of humans.</a:t>
            </a:r>
          </a:p>
          <a:p>
            <a:endParaRPr lang="en-US" sz="2400" dirty="0"/>
          </a:p>
          <a:p>
            <a:r>
              <a:rPr lang="en-US" sz="2400" dirty="0"/>
              <a:t>Jung thought these twelve archetypes generate deep emotions, and dominate the personality.</a:t>
            </a:r>
          </a:p>
        </p:txBody>
      </p:sp>
      <p:sp>
        <p:nvSpPr>
          <p:cNvPr id="5" name="Text Placeholder 4"/>
          <p:cNvSpPr>
            <a:spLocks noGrp="1"/>
          </p:cNvSpPr>
          <p:nvPr>
            <p:ph type="body" sz="quarter" idx="15"/>
          </p:nvPr>
        </p:nvSpPr>
        <p:spPr>
          <a:xfrm>
            <a:off x="762000" y="5261548"/>
            <a:ext cx="3117850" cy="874139"/>
          </a:xfrm>
        </p:spPr>
        <p:txBody>
          <a:bodyPr>
            <a:normAutofit lnSpcReduction="10000"/>
          </a:bodyPr>
          <a:lstStyle/>
          <a:p>
            <a:pPr marL="0" indent="0">
              <a:buNone/>
            </a:pPr>
            <a:r>
              <a:rPr lang="en-US" dirty="0"/>
              <a:t>Carl Jung</a:t>
            </a:r>
          </a:p>
          <a:p>
            <a:pPr marL="0" indent="0">
              <a:buNone/>
            </a:pPr>
            <a:r>
              <a:rPr lang="en-US" dirty="0"/>
              <a:t>(1875-1961)</a:t>
            </a:r>
          </a:p>
        </p:txBody>
      </p:sp>
      <p:pic>
        <p:nvPicPr>
          <p:cNvPr id="6" name="Picture 5"/>
          <p:cNvPicPr>
            <a:picLocks noChangeAspect="1"/>
          </p:cNvPicPr>
          <p:nvPr/>
        </p:nvPicPr>
        <p:blipFill>
          <a:blip r:embed="rId2"/>
          <a:stretch>
            <a:fillRect/>
          </a:stretch>
        </p:blipFill>
        <p:spPr>
          <a:xfrm>
            <a:off x="628650" y="2031999"/>
            <a:ext cx="3430741" cy="3019685"/>
          </a:xfrm>
          <a:prstGeom prst="rect">
            <a:avLst/>
          </a:prstGeom>
        </p:spPr>
      </p:pic>
    </p:spTree>
    <p:extLst>
      <p:ext uri="{BB962C8B-B14F-4D97-AF65-F5344CB8AC3E}">
        <p14:creationId xmlns:p14="http://schemas.microsoft.com/office/powerpoint/2010/main" val="2130105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i="1" dirty="0"/>
              <a:t>collective unconscious</a:t>
            </a:r>
            <a:r>
              <a:rPr lang="en-US" dirty="0"/>
              <a:t>?</a:t>
            </a:r>
          </a:p>
        </p:txBody>
      </p:sp>
      <p:sp>
        <p:nvSpPr>
          <p:cNvPr id="3" name="Content Placeholder 2"/>
          <p:cNvSpPr>
            <a:spLocks noGrp="1"/>
          </p:cNvSpPr>
          <p:nvPr>
            <p:ph idx="1"/>
          </p:nvPr>
        </p:nvSpPr>
        <p:spPr>
          <a:xfrm>
            <a:off x="521208" y="1825626"/>
            <a:ext cx="8101584" cy="1966886"/>
          </a:xfrm>
        </p:spPr>
        <p:txBody>
          <a:bodyPr/>
          <a:lstStyle/>
          <a:p>
            <a:r>
              <a:rPr lang="en-US" dirty="0"/>
              <a:t>Jung said that the </a:t>
            </a:r>
            <a:r>
              <a:rPr lang="en-US" b="1" i="1" dirty="0"/>
              <a:t>collective unconscious </a:t>
            </a:r>
            <a:r>
              <a:rPr lang="en-US" dirty="0"/>
              <a:t>explains why, for many people, spiritual concerns are deeply rooted and why people in different cultures share certain myths (such as the flood myth) and images.</a:t>
            </a:r>
          </a:p>
        </p:txBody>
      </p:sp>
      <p:sp>
        <p:nvSpPr>
          <p:cNvPr id="4" name="Content Placeholder 3"/>
          <p:cNvSpPr>
            <a:spLocks noGrp="1"/>
          </p:cNvSpPr>
          <p:nvPr>
            <p:ph sz="quarter" idx="13"/>
          </p:nvPr>
        </p:nvSpPr>
        <p:spPr>
          <a:xfrm>
            <a:off x="528638" y="3996507"/>
            <a:ext cx="8101012" cy="2599165"/>
          </a:xfrm>
        </p:spPr>
        <p:txBody>
          <a:bodyPr/>
          <a:lstStyle/>
          <a:p>
            <a:r>
              <a:rPr lang="en-US" dirty="0"/>
              <a:t>Most of today’s psychologists discount the idea of inherited experiences. </a:t>
            </a:r>
          </a:p>
          <a:p>
            <a:r>
              <a:rPr lang="en-US" dirty="0"/>
              <a:t>But they do believe that our shared evolutionary history shaped some universal dispositions, and that</a:t>
            </a:r>
          </a:p>
          <a:p>
            <a:r>
              <a:rPr lang="en-US" dirty="0"/>
              <a:t>experience can leave </a:t>
            </a:r>
            <a:r>
              <a:rPr lang="en-US" i="1" dirty="0"/>
              <a:t>epigenetic </a:t>
            </a:r>
            <a:r>
              <a:rPr lang="en-US" dirty="0"/>
              <a:t>marks affecting gene expression.</a:t>
            </a:r>
          </a:p>
        </p:txBody>
      </p:sp>
    </p:spTree>
    <p:extLst>
      <p:ext uri="{BB962C8B-B14F-4D97-AF65-F5344CB8AC3E}">
        <p14:creationId xmlns:p14="http://schemas.microsoft.com/office/powerpoint/2010/main" val="1237501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491424"/>
            <a:ext cx="8321040" cy="1124712"/>
          </a:xfrm>
        </p:spPr>
        <p:txBody>
          <a:bodyPr/>
          <a:lstStyle/>
          <a:p>
            <a:r>
              <a:rPr lang="en-US" dirty="0"/>
              <a:t>3. What Would You Answer?</a:t>
            </a:r>
          </a:p>
        </p:txBody>
      </p:sp>
      <p:sp>
        <p:nvSpPr>
          <p:cNvPr id="3" name="Content Placeholder 2"/>
          <p:cNvSpPr>
            <a:spLocks noGrp="1"/>
          </p:cNvSpPr>
          <p:nvPr>
            <p:ph sz="quarter" idx="19"/>
          </p:nvPr>
        </p:nvSpPr>
        <p:spPr>
          <a:xfrm>
            <a:off x="745236" y="2010431"/>
            <a:ext cx="7653528" cy="3828002"/>
          </a:xfrm>
        </p:spPr>
        <p:txBody>
          <a:bodyPr/>
          <a:lstStyle/>
          <a:p>
            <a:r>
              <a:rPr lang="en-US" b="1" dirty="0"/>
              <a:t>What did Carl Jung call the shared, inherited reservoir of memory traces from our species’ history?</a:t>
            </a:r>
          </a:p>
          <a:p>
            <a:endParaRPr lang="en-US" b="1" dirty="0"/>
          </a:p>
          <a:p>
            <a:pPr algn="l"/>
            <a:r>
              <a:rPr lang="en-US" dirty="0"/>
              <a:t>A. Neurosis</a:t>
            </a:r>
          </a:p>
          <a:p>
            <a:pPr algn="l"/>
            <a:r>
              <a:rPr lang="en-US" dirty="0"/>
              <a:t>B. Archetypes</a:t>
            </a:r>
          </a:p>
          <a:p>
            <a:pPr algn="l"/>
            <a:r>
              <a:rPr lang="en-US" dirty="0"/>
              <a:t>C. Collective unconscious</a:t>
            </a:r>
          </a:p>
          <a:p>
            <a:pPr algn="l"/>
            <a:r>
              <a:rPr lang="en-US" dirty="0"/>
              <a:t>D. Inferiority complex</a:t>
            </a:r>
          </a:p>
          <a:p>
            <a:pPr algn="l"/>
            <a:r>
              <a:rPr lang="en-US" dirty="0"/>
              <a:t>E. Terror management</a:t>
            </a:r>
          </a:p>
        </p:txBody>
      </p:sp>
    </p:spTree>
    <p:extLst>
      <p:ext uri="{BB962C8B-B14F-4D97-AF65-F5344CB8AC3E}">
        <p14:creationId xmlns:p14="http://schemas.microsoft.com/office/powerpoint/2010/main" val="4106277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a:t>
            </a:r>
            <a:r>
              <a:rPr lang="en-US" i="1" dirty="0"/>
              <a:t>projective test</a:t>
            </a:r>
            <a:r>
              <a:rPr lang="en-US" dirty="0"/>
              <a:t>?</a:t>
            </a:r>
          </a:p>
        </p:txBody>
      </p:sp>
      <p:sp>
        <p:nvSpPr>
          <p:cNvPr id="3" name="Content Placeholder 2"/>
          <p:cNvSpPr>
            <a:spLocks noGrp="1"/>
          </p:cNvSpPr>
          <p:nvPr>
            <p:ph idx="1"/>
          </p:nvPr>
        </p:nvSpPr>
        <p:spPr>
          <a:xfrm>
            <a:off x="521208" y="1825626"/>
            <a:ext cx="8101584" cy="1277338"/>
          </a:xfrm>
        </p:spPr>
        <p:txBody>
          <a:bodyPr/>
          <a:lstStyle/>
          <a:p>
            <a:r>
              <a:rPr lang="en-US" dirty="0"/>
              <a:t>a personality test that provides ambiguous images</a:t>
            </a:r>
          </a:p>
          <a:p>
            <a:r>
              <a:rPr lang="en-US" dirty="0"/>
              <a:t>designed to trigger projection of one’s inner dynamics</a:t>
            </a:r>
          </a:p>
        </p:txBody>
      </p:sp>
      <p:sp>
        <p:nvSpPr>
          <p:cNvPr id="4" name="Content Placeholder 3"/>
          <p:cNvSpPr>
            <a:spLocks noGrp="1"/>
          </p:cNvSpPr>
          <p:nvPr>
            <p:ph sz="quarter" idx="13"/>
          </p:nvPr>
        </p:nvSpPr>
        <p:spPr>
          <a:xfrm>
            <a:off x="528638" y="3306959"/>
            <a:ext cx="8101012" cy="3273723"/>
          </a:xfrm>
        </p:spPr>
        <p:txBody>
          <a:bodyPr/>
          <a:lstStyle/>
          <a:p>
            <a:r>
              <a:rPr lang="en-US" dirty="0"/>
              <a:t>A psychologist working in the Freudian tradition would require a personality test that could provide some sort of road into the unconscious—to unearth the residue of early childhood experiences, move beneath surface thoughts, and reveal hidden conflicts and impulses. </a:t>
            </a:r>
          </a:p>
          <a:p>
            <a:r>
              <a:rPr lang="en-US" dirty="0"/>
              <a:t>Objective assessment tools, such as agree-disagree or true-false questionnaires, would be inadequate because they would merely tap the conscious surface.</a:t>
            </a:r>
          </a:p>
        </p:txBody>
      </p:sp>
      <p:pic>
        <p:nvPicPr>
          <p:cNvPr id="5" name="Picture 4" descr="decorative"/>
          <p:cNvPicPr>
            <a:picLocks noChangeAspect="1"/>
          </p:cNvPicPr>
          <p:nvPr/>
        </p:nvPicPr>
        <p:blipFill>
          <a:blip r:embed="rId2"/>
          <a:stretch>
            <a:fillRect/>
          </a:stretch>
        </p:blipFill>
        <p:spPr>
          <a:xfrm>
            <a:off x="575539" y="348281"/>
            <a:ext cx="688908" cy="688908"/>
          </a:xfrm>
          <a:prstGeom prst="rect">
            <a:avLst/>
          </a:prstGeom>
        </p:spPr>
      </p:pic>
    </p:spTree>
    <p:extLst>
      <p:ext uri="{BB962C8B-B14F-4D97-AF65-F5344CB8AC3E}">
        <p14:creationId xmlns:p14="http://schemas.microsoft.com/office/powerpoint/2010/main" val="10546145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3654246" cy="1600200"/>
          </a:xfrm>
        </p:spPr>
        <p:txBody>
          <a:bodyPr>
            <a:normAutofit/>
          </a:bodyPr>
          <a:lstStyle/>
          <a:p>
            <a:r>
              <a:rPr lang="en-US" dirty="0"/>
              <a:t>What is the </a:t>
            </a:r>
            <a:r>
              <a:rPr lang="en-US" b="1" i="1" dirty="0"/>
              <a:t>Thematic Apperception Test (TAT)</a:t>
            </a:r>
            <a:r>
              <a:rPr lang="en-US" dirty="0"/>
              <a:t>?</a:t>
            </a:r>
          </a:p>
        </p:txBody>
      </p:sp>
      <p:sp>
        <p:nvSpPr>
          <p:cNvPr id="4" name="Text Placeholder 3"/>
          <p:cNvSpPr>
            <a:spLocks noGrp="1"/>
          </p:cNvSpPr>
          <p:nvPr>
            <p:ph type="body" sz="half" idx="2"/>
          </p:nvPr>
        </p:nvSpPr>
        <p:spPr>
          <a:xfrm>
            <a:off x="629841" y="2247900"/>
            <a:ext cx="3654246" cy="3621088"/>
          </a:xfrm>
        </p:spPr>
        <p:txBody>
          <a:bodyPr/>
          <a:lstStyle/>
          <a:p>
            <a:r>
              <a:rPr lang="en-US" dirty="0"/>
              <a:t>a projective test in which people express their inner feelings</a:t>
            </a:r>
          </a:p>
          <a:p>
            <a:r>
              <a:rPr lang="en-US" dirty="0"/>
              <a:t>and interests through the stories they make up about ambiguous</a:t>
            </a:r>
          </a:p>
          <a:p>
            <a:r>
              <a:rPr lang="en-US" dirty="0"/>
              <a:t>scenes</a:t>
            </a:r>
          </a:p>
        </p:txBody>
      </p:sp>
      <p:pic>
        <p:nvPicPr>
          <p:cNvPr id="5" name="Content Placeholder 4"/>
          <p:cNvPicPr>
            <a:picLocks noGrp="1" noChangeAspect="1"/>
          </p:cNvPicPr>
          <p:nvPr>
            <p:ph idx="1"/>
          </p:nvPr>
        </p:nvPicPr>
        <p:blipFill>
          <a:blip r:embed="rId2"/>
          <a:stretch>
            <a:fillRect/>
          </a:stretch>
        </p:blipFill>
        <p:spPr>
          <a:xfrm>
            <a:off x="4953841" y="2803160"/>
            <a:ext cx="3748553" cy="3065827"/>
          </a:xfrm>
          <a:prstGeom prst="rect">
            <a:avLst/>
          </a:prstGeom>
        </p:spPr>
      </p:pic>
    </p:spTree>
    <p:extLst>
      <p:ext uri="{BB962C8B-B14F-4D97-AF65-F5344CB8AC3E}">
        <p14:creationId xmlns:p14="http://schemas.microsoft.com/office/powerpoint/2010/main" val="342148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a:t>
            </a:r>
            <a:r>
              <a:rPr lang="en-US" i="1" dirty="0"/>
              <a:t>Thematic </a:t>
            </a:r>
            <a:br>
              <a:rPr lang="en-US" i="1" dirty="0"/>
            </a:br>
            <a:r>
              <a:rPr lang="en-US" i="1" dirty="0"/>
              <a:t>Apperception Test (TAT) </a:t>
            </a:r>
            <a:r>
              <a:rPr lang="en-US" dirty="0"/>
              <a:t>work?</a:t>
            </a:r>
          </a:p>
        </p:txBody>
      </p:sp>
      <p:sp>
        <p:nvSpPr>
          <p:cNvPr id="3" name="Content Placeholder 2"/>
          <p:cNvSpPr>
            <a:spLocks noGrp="1"/>
          </p:cNvSpPr>
          <p:nvPr>
            <p:ph idx="1"/>
          </p:nvPr>
        </p:nvSpPr>
        <p:spPr/>
        <p:txBody>
          <a:bodyPr>
            <a:normAutofit lnSpcReduction="10000"/>
          </a:bodyPr>
          <a:lstStyle/>
          <a:p>
            <a:r>
              <a:rPr lang="en-US" dirty="0"/>
              <a:t>Shown a daydreaming boy, those who imagine he is fantasizing about an achievement are presumed to be projecting their own goals. </a:t>
            </a:r>
          </a:p>
          <a:p>
            <a:r>
              <a:rPr lang="en-US" dirty="0"/>
              <a:t>“As a rule,” said Henry Murray, developer of the </a:t>
            </a:r>
            <a:r>
              <a:rPr lang="en-US" b="1" i="1" dirty="0"/>
              <a:t>TAT</a:t>
            </a:r>
            <a:r>
              <a:rPr lang="en-US" dirty="0"/>
              <a:t>, “the subject leaves the test happily unaware that he has presented the psychologist with what amounts to an X-ray of his inner self.” </a:t>
            </a:r>
            <a:r>
              <a:rPr lang="en-US" sz="2400" i="1" dirty="0"/>
              <a:t>(quoted by Talbot, 1999)</a:t>
            </a:r>
          </a:p>
        </p:txBody>
      </p:sp>
      <p:sp>
        <p:nvSpPr>
          <p:cNvPr id="4" name="Content Placeholder 3"/>
          <p:cNvSpPr>
            <a:spLocks noGrp="1"/>
          </p:cNvSpPr>
          <p:nvPr>
            <p:ph sz="quarter" idx="13"/>
          </p:nvPr>
        </p:nvSpPr>
        <p:spPr/>
        <p:txBody>
          <a:bodyPr/>
          <a:lstStyle/>
          <a:p>
            <a:r>
              <a:rPr lang="en-US" dirty="0"/>
              <a:t>Numerous studies suggest that Murray was right: The </a:t>
            </a:r>
            <a:r>
              <a:rPr lang="en-US" b="1" i="1" dirty="0"/>
              <a:t>TAT</a:t>
            </a:r>
            <a:r>
              <a:rPr lang="en-US" dirty="0"/>
              <a:t> provides a valid and reliable map of people’s implicit motives.</a:t>
            </a:r>
          </a:p>
        </p:txBody>
      </p:sp>
      <p:pic>
        <p:nvPicPr>
          <p:cNvPr id="5" name="Picture 4" descr="decorative"/>
          <p:cNvPicPr>
            <a:picLocks noChangeAspect="1"/>
          </p:cNvPicPr>
          <p:nvPr/>
        </p:nvPicPr>
        <p:blipFill>
          <a:blip r:embed="rId2"/>
          <a:stretch>
            <a:fillRect/>
          </a:stretch>
        </p:blipFill>
        <p:spPr>
          <a:xfrm>
            <a:off x="575539" y="348281"/>
            <a:ext cx="688908" cy="688908"/>
          </a:xfrm>
          <a:prstGeom prst="rect">
            <a:avLst/>
          </a:prstGeom>
        </p:spPr>
      </p:pic>
    </p:spTree>
    <p:extLst>
      <p:ext uri="{BB962C8B-B14F-4D97-AF65-F5344CB8AC3E}">
        <p14:creationId xmlns:p14="http://schemas.microsoft.com/office/powerpoint/2010/main" val="809830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4077070" cy="1600200"/>
          </a:xfrm>
        </p:spPr>
        <p:txBody>
          <a:bodyPr/>
          <a:lstStyle/>
          <a:p>
            <a:r>
              <a:rPr lang="en-US" dirty="0"/>
              <a:t>What is the </a:t>
            </a:r>
            <a:r>
              <a:rPr lang="en-US" b="1" i="1" dirty="0"/>
              <a:t>Rorschach inkblot test</a:t>
            </a:r>
            <a:r>
              <a:rPr lang="en-US" dirty="0"/>
              <a:t>?</a:t>
            </a:r>
          </a:p>
        </p:txBody>
      </p:sp>
      <p:sp>
        <p:nvSpPr>
          <p:cNvPr id="4" name="Text Placeholder 3"/>
          <p:cNvSpPr>
            <a:spLocks noGrp="1"/>
          </p:cNvSpPr>
          <p:nvPr>
            <p:ph type="body" sz="half" idx="2"/>
          </p:nvPr>
        </p:nvSpPr>
        <p:spPr>
          <a:xfrm>
            <a:off x="734772" y="2247900"/>
            <a:ext cx="3972139" cy="3621088"/>
          </a:xfrm>
        </p:spPr>
        <p:txBody>
          <a:bodyPr>
            <a:normAutofit lnSpcReduction="10000"/>
          </a:bodyPr>
          <a:lstStyle/>
          <a:p>
            <a:r>
              <a:rPr lang="en-US" dirty="0"/>
              <a:t>the most widely used projective test; a set of 10 inkblots, designed by</a:t>
            </a:r>
          </a:p>
          <a:p>
            <a:r>
              <a:rPr lang="en-US" dirty="0"/>
              <a:t>Hermann Rorschach; seeks to identify people’s inner feelings by analyzing their  interpretations of the blots</a:t>
            </a:r>
          </a:p>
        </p:txBody>
      </p:sp>
      <p:pic>
        <p:nvPicPr>
          <p:cNvPr id="1026" name="Picture 2" descr="C:\Users\akherzig\AppData\Local\Temp\SNAGHTML38de52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43415" y="2247900"/>
            <a:ext cx="3457041" cy="357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8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Rorschach inkblot </a:t>
            </a:r>
            <a:br>
              <a:rPr lang="en-US" dirty="0"/>
            </a:br>
            <a:r>
              <a:rPr lang="en-US" dirty="0"/>
              <a:t>test work?</a:t>
            </a:r>
          </a:p>
        </p:txBody>
      </p:sp>
      <p:sp>
        <p:nvSpPr>
          <p:cNvPr id="3" name="Content Placeholder 2"/>
          <p:cNvSpPr>
            <a:spLocks noGrp="1"/>
          </p:cNvSpPr>
          <p:nvPr>
            <p:ph idx="1"/>
          </p:nvPr>
        </p:nvSpPr>
        <p:spPr/>
        <p:txBody>
          <a:bodyPr/>
          <a:lstStyle/>
          <a:p>
            <a:r>
              <a:rPr lang="en-US" dirty="0"/>
              <a:t>In the </a:t>
            </a:r>
            <a:r>
              <a:rPr lang="en-US" b="1" i="1" dirty="0"/>
              <a:t>Rorschach inkblot test</a:t>
            </a:r>
            <a:r>
              <a:rPr lang="en-US" dirty="0"/>
              <a:t>, people tell what they see in a series of symmetrical inkblots. </a:t>
            </a:r>
          </a:p>
          <a:p>
            <a:r>
              <a:rPr lang="en-US" dirty="0"/>
              <a:t>Some who use this test are confident that the</a:t>
            </a:r>
          </a:p>
          <a:p>
            <a:r>
              <a:rPr lang="en-US" dirty="0"/>
              <a:t>interpretation of ambiguous images will reveal unconscious aspects of the test-taker’s personality.</a:t>
            </a:r>
          </a:p>
        </p:txBody>
      </p:sp>
      <p:sp>
        <p:nvSpPr>
          <p:cNvPr id="4" name="Content Placeholder 3"/>
          <p:cNvSpPr>
            <a:spLocks noGrp="1"/>
          </p:cNvSpPr>
          <p:nvPr>
            <p:ph sz="quarter" idx="13"/>
          </p:nvPr>
        </p:nvSpPr>
        <p:spPr>
          <a:xfrm>
            <a:off x="528638" y="4864099"/>
            <a:ext cx="8101012" cy="1641631"/>
          </a:xfrm>
        </p:spPr>
        <p:txBody>
          <a:bodyPr/>
          <a:lstStyle/>
          <a:p>
            <a:r>
              <a:rPr lang="en-US" dirty="0"/>
              <a:t>Some clinicians cherish the </a:t>
            </a:r>
            <a:r>
              <a:rPr lang="en-US" b="1" i="1" dirty="0"/>
              <a:t>Rorschach test</a:t>
            </a:r>
            <a:r>
              <a:rPr lang="en-US" dirty="0"/>
              <a:t>, even offering Rorschach-based assessments of criminals’ violence potential. Others view the test as a source of suggestive leads, an icebreaker, or a revealing interview technique</a:t>
            </a:r>
          </a:p>
        </p:txBody>
      </p:sp>
      <p:pic>
        <p:nvPicPr>
          <p:cNvPr id="5" name="Picture 4" descr="decorative"/>
          <p:cNvPicPr>
            <a:picLocks noChangeAspect="1"/>
          </p:cNvPicPr>
          <p:nvPr/>
        </p:nvPicPr>
        <p:blipFill>
          <a:blip r:embed="rId2"/>
          <a:stretch>
            <a:fillRect/>
          </a:stretch>
        </p:blipFill>
        <p:spPr>
          <a:xfrm>
            <a:off x="575539" y="348281"/>
            <a:ext cx="688908" cy="688908"/>
          </a:xfrm>
          <a:prstGeom prst="rect">
            <a:avLst/>
          </a:prstGeom>
        </p:spPr>
      </p:pic>
    </p:spTree>
    <p:extLst>
      <p:ext uri="{BB962C8B-B14F-4D97-AF65-F5344CB8AC3E}">
        <p14:creationId xmlns:p14="http://schemas.microsoft.com/office/powerpoint/2010/main" val="2404980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294764"/>
            <a:ext cx="8101584" cy="1325880"/>
          </a:xfrm>
        </p:spPr>
        <p:txBody>
          <a:bodyPr/>
          <a:lstStyle/>
          <a:p>
            <a:r>
              <a:rPr lang="en-US" dirty="0"/>
              <a:t>How is the </a:t>
            </a:r>
            <a:r>
              <a:rPr lang="en-US" i="1" dirty="0"/>
              <a:t>Rorschach inkblot </a:t>
            </a:r>
            <a:br>
              <a:rPr lang="en-US" i="1" dirty="0"/>
            </a:br>
            <a:r>
              <a:rPr lang="en-US" i="1" dirty="0"/>
              <a:t>test </a:t>
            </a:r>
            <a:r>
              <a:rPr lang="en-US" dirty="0"/>
              <a:t>criticized?</a:t>
            </a:r>
          </a:p>
        </p:txBody>
      </p:sp>
      <p:sp>
        <p:nvSpPr>
          <p:cNvPr id="3" name="Text Placeholder 2"/>
          <p:cNvSpPr>
            <a:spLocks noGrp="1"/>
          </p:cNvSpPr>
          <p:nvPr>
            <p:ph type="body" sz="quarter" idx="16"/>
          </p:nvPr>
        </p:nvSpPr>
        <p:spPr>
          <a:xfrm>
            <a:off x="574142" y="1774571"/>
            <a:ext cx="7995716" cy="1602752"/>
          </a:xfrm>
        </p:spPr>
        <p:txBody>
          <a:bodyPr/>
          <a:lstStyle/>
          <a:p>
            <a:r>
              <a:rPr lang="en-US" sz="2400" dirty="0"/>
              <a:t>Critics argue that only a few of the many Rorschach-derived scores, such as those for cognitive impairment and thought disorder, have demonstrated reliability and validity. </a:t>
            </a:r>
            <a:r>
              <a:rPr lang="en-US" sz="2400" i="1" dirty="0"/>
              <a:t>(</a:t>
            </a:r>
            <a:r>
              <a:rPr lang="en-US" sz="2400" i="1" dirty="0" err="1"/>
              <a:t>Mihura</a:t>
            </a:r>
            <a:r>
              <a:rPr lang="en-US" sz="2400" i="1" dirty="0"/>
              <a:t> </a:t>
            </a:r>
            <a:r>
              <a:rPr lang="da-DK" sz="2400" i="1" dirty="0"/>
              <a:t>et al., 2013, 2015; Wood et al., 2015)</a:t>
            </a:r>
            <a:endParaRPr lang="en-US" sz="2400" i="1" dirty="0"/>
          </a:p>
        </p:txBody>
      </p:sp>
      <p:sp>
        <p:nvSpPr>
          <p:cNvPr id="4" name="Text Placeholder 3"/>
          <p:cNvSpPr>
            <a:spLocks noGrp="1"/>
          </p:cNvSpPr>
          <p:nvPr>
            <p:ph type="body" sz="quarter" idx="17"/>
          </p:nvPr>
        </p:nvSpPr>
        <p:spPr>
          <a:xfrm>
            <a:off x="574142" y="3531250"/>
            <a:ext cx="7995716" cy="1244600"/>
          </a:xfrm>
        </p:spPr>
        <p:txBody>
          <a:bodyPr>
            <a:normAutofit/>
          </a:bodyPr>
          <a:lstStyle/>
          <a:p>
            <a:r>
              <a:rPr lang="en-US" sz="2400" dirty="0"/>
              <a:t>Inkblot assessments have inaccurately diagnosed many</a:t>
            </a:r>
          </a:p>
          <a:p>
            <a:r>
              <a:rPr lang="en-US" sz="2400" dirty="0"/>
              <a:t>healthy adults as pathological. </a:t>
            </a:r>
          </a:p>
          <a:p>
            <a:r>
              <a:rPr lang="en-US" sz="2400" i="1" dirty="0"/>
              <a:t>(Wood, 2003; Wood et al., 2006)</a:t>
            </a:r>
          </a:p>
        </p:txBody>
      </p:sp>
      <p:sp>
        <p:nvSpPr>
          <p:cNvPr id="5" name="Text Placeholder 4"/>
          <p:cNvSpPr>
            <a:spLocks noGrp="1"/>
          </p:cNvSpPr>
          <p:nvPr>
            <p:ph type="body" sz="quarter" idx="18"/>
          </p:nvPr>
        </p:nvSpPr>
        <p:spPr>
          <a:xfrm>
            <a:off x="574142" y="4929777"/>
            <a:ext cx="7995716" cy="1485899"/>
          </a:xfrm>
        </p:spPr>
        <p:txBody>
          <a:bodyPr>
            <a:normAutofit lnSpcReduction="10000"/>
          </a:bodyPr>
          <a:lstStyle/>
          <a:p>
            <a:r>
              <a:rPr lang="en-US" sz="2400" dirty="0"/>
              <a:t>“Even seasoned professionals can be fooled by their intuitions and their faith in tools that lack strong evidence of effectiveness,” </a:t>
            </a:r>
            <a:r>
              <a:rPr lang="en-US" sz="2400" i="1" dirty="0"/>
              <a:t>(Scott </a:t>
            </a:r>
            <a:r>
              <a:rPr lang="en-US" sz="2400" i="1" dirty="0" err="1"/>
              <a:t>Lilienfeld</a:t>
            </a:r>
            <a:r>
              <a:rPr lang="en-US" sz="2400" i="1" dirty="0"/>
              <a:t>, James Wood, and Howard Garb (2001, p. 47).</a:t>
            </a:r>
          </a:p>
        </p:txBody>
      </p:sp>
      <p:pic>
        <p:nvPicPr>
          <p:cNvPr id="6" name="Picture 5" descr="decorative"/>
          <p:cNvPicPr>
            <a:picLocks noChangeAspect="1"/>
          </p:cNvPicPr>
          <p:nvPr/>
        </p:nvPicPr>
        <p:blipFill>
          <a:blip r:embed="rId2"/>
          <a:stretch>
            <a:fillRect/>
          </a:stretch>
        </p:blipFill>
        <p:spPr>
          <a:xfrm>
            <a:off x="646228" y="442324"/>
            <a:ext cx="688908" cy="688908"/>
          </a:xfrm>
          <a:prstGeom prst="rect">
            <a:avLst/>
          </a:prstGeom>
        </p:spPr>
      </p:pic>
    </p:spTree>
    <p:extLst>
      <p:ext uri="{BB962C8B-B14F-4D97-AF65-F5344CB8AC3E}">
        <p14:creationId xmlns:p14="http://schemas.microsoft.com/office/powerpoint/2010/main" val="2250644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theories inform our </a:t>
            </a:r>
            <a:br>
              <a:rPr lang="en-US" dirty="0"/>
            </a:br>
            <a:r>
              <a:rPr lang="en-US" dirty="0"/>
              <a:t>understanding of personality?</a:t>
            </a:r>
          </a:p>
        </p:txBody>
      </p:sp>
      <p:sp>
        <p:nvSpPr>
          <p:cNvPr id="6" name="Text Placeholder 5"/>
          <p:cNvSpPr>
            <a:spLocks noGrp="1"/>
          </p:cNvSpPr>
          <p:nvPr>
            <p:ph type="body" sz="quarter" idx="16"/>
          </p:nvPr>
        </p:nvSpPr>
        <p:spPr>
          <a:xfrm>
            <a:off x="628650" y="1873770"/>
            <a:ext cx="3705225" cy="2325350"/>
          </a:xfrm>
        </p:spPr>
        <p:txBody>
          <a:bodyPr/>
          <a:lstStyle/>
          <a:p>
            <a:r>
              <a:rPr lang="en-US" dirty="0"/>
              <a:t>Psychoanalytic or psychodynamic theories proposed that childhood sexuality and unconscious motivations influence personality. </a:t>
            </a:r>
          </a:p>
        </p:txBody>
      </p:sp>
      <p:sp>
        <p:nvSpPr>
          <p:cNvPr id="3" name="Text Placeholder 2"/>
          <p:cNvSpPr>
            <a:spLocks noGrp="1"/>
          </p:cNvSpPr>
          <p:nvPr>
            <p:ph type="body" sz="quarter" idx="13"/>
          </p:nvPr>
        </p:nvSpPr>
        <p:spPr>
          <a:xfrm>
            <a:off x="5038724" y="1873770"/>
            <a:ext cx="3691509" cy="2325350"/>
          </a:xfrm>
        </p:spPr>
        <p:txBody>
          <a:bodyPr/>
          <a:lstStyle/>
          <a:p>
            <a:r>
              <a:rPr lang="en-US" dirty="0"/>
              <a:t>Humanistic theories focused on our inner capacities for growth</a:t>
            </a:r>
          </a:p>
          <a:p>
            <a:r>
              <a:rPr lang="en-US" dirty="0"/>
              <a:t>and self-fulfillment. </a:t>
            </a:r>
          </a:p>
        </p:txBody>
      </p:sp>
      <p:sp>
        <p:nvSpPr>
          <p:cNvPr id="5" name="Text Placeholder 4"/>
          <p:cNvSpPr>
            <a:spLocks noGrp="1"/>
          </p:cNvSpPr>
          <p:nvPr>
            <p:ph type="body" sz="quarter" idx="15"/>
          </p:nvPr>
        </p:nvSpPr>
        <p:spPr>
          <a:xfrm>
            <a:off x="628650" y="4382201"/>
            <a:ext cx="3705225" cy="2325350"/>
          </a:xfrm>
        </p:spPr>
        <p:txBody>
          <a:bodyPr/>
          <a:lstStyle/>
          <a:p>
            <a:r>
              <a:rPr lang="en-US" dirty="0"/>
              <a:t>Trait theories examine characteristic patterns of</a:t>
            </a:r>
          </a:p>
          <a:p>
            <a:r>
              <a:rPr lang="en-US" dirty="0"/>
              <a:t>behavior </a:t>
            </a:r>
            <a:r>
              <a:rPr lang="en-US" i="1" dirty="0"/>
              <a:t>(traits</a:t>
            </a:r>
            <a:r>
              <a:rPr lang="en-US" dirty="0"/>
              <a:t>).</a:t>
            </a:r>
          </a:p>
        </p:txBody>
      </p:sp>
      <p:sp>
        <p:nvSpPr>
          <p:cNvPr id="4" name="Text Placeholder 3"/>
          <p:cNvSpPr>
            <a:spLocks noGrp="1"/>
          </p:cNvSpPr>
          <p:nvPr>
            <p:ph type="body" sz="quarter" idx="14"/>
          </p:nvPr>
        </p:nvSpPr>
        <p:spPr>
          <a:xfrm>
            <a:off x="5038724" y="4382201"/>
            <a:ext cx="3691509" cy="2325350"/>
          </a:xfrm>
        </p:spPr>
        <p:txBody>
          <a:bodyPr/>
          <a:lstStyle/>
          <a:p>
            <a:r>
              <a:rPr lang="en-US" dirty="0"/>
              <a:t>Social-cognitive theories explore the interaction</a:t>
            </a:r>
          </a:p>
          <a:p>
            <a:r>
              <a:rPr lang="en-US" dirty="0"/>
              <a:t>between people’s traits (including their thinking) and their social</a:t>
            </a:r>
          </a:p>
          <a:p>
            <a:r>
              <a:rPr lang="en-US" dirty="0"/>
              <a:t>context.</a:t>
            </a:r>
          </a:p>
        </p:txBody>
      </p:sp>
      <p:pic>
        <p:nvPicPr>
          <p:cNvPr id="8" name="Picture 7" descr="decorative"/>
          <p:cNvPicPr>
            <a:picLocks noChangeAspect="1"/>
          </p:cNvPicPr>
          <p:nvPr/>
        </p:nvPicPr>
        <p:blipFill>
          <a:blip r:embed="rId2"/>
          <a:stretch>
            <a:fillRect/>
          </a:stretch>
        </p:blipFill>
        <p:spPr>
          <a:xfrm>
            <a:off x="680469" y="408241"/>
            <a:ext cx="688908" cy="688908"/>
          </a:xfrm>
          <a:prstGeom prst="rect">
            <a:avLst/>
          </a:prstGeom>
        </p:spPr>
      </p:pic>
    </p:spTree>
    <p:extLst>
      <p:ext uri="{BB962C8B-B14F-4D97-AF65-F5344CB8AC3E}">
        <p14:creationId xmlns:p14="http://schemas.microsoft.com/office/powerpoint/2010/main" val="25409271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contemporary psychologists </a:t>
            </a:r>
            <a:br>
              <a:rPr lang="en-US" dirty="0"/>
            </a:br>
            <a:r>
              <a:rPr lang="en-US" dirty="0"/>
              <a:t>view Freud’s psychoanalysis?</a:t>
            </a:r>
          </a:p>
        </p:txBody>
      </p:sp>
      <p:sp>
        <p:nvSpPr>
          <p:cNvPr id="3" name="Content Placeholder 2"/>
          <p:cNvSpPr>
            <a:spLocks noGrp="1"/>
          </p:cNvSpPr>
          <p:nvPr>
            <p:ph idx="1"/>
          </p:nvPr>
        </p:nvSpPr>
        <p:spPr>
          <a:xfrm>
            <a:off x="628650" y="1825625"/>
            <a:ext cx="8101584" cy="4815018"/>
          </a:xfrm>
        </p:spPr>
        <p:txBody>
          <a:bodyPr>
            <a:normAutofit lnSpcReduction="10000"/>
          </a:bodyPr>
          <a:lstStyle/>
          <a:p>
            <a:r>
              <a:rPr lang="en-US" dirty="0"/>
              <a:t>Both Freud’s devotees and his detractors agree that recent research contradicts many of his specific ideas. </a:t>
            </a:r>
          </a:p>
          <a:p>
            <a:endParaRPr lang="en-US" dirty="0"/>
          </a:p>
          <a:p>
            <a:r>
              <a:rPr lang="en-US" dirty="0"/>
              <a:t>Today’s developmental psychologists see our </a:t>
            </a:r>
            <a:r>
              <a:rPr lang="en-US" i="1" dirty="0"/>
              <a:t>development as lifelong, </a:t>
            </a:r>
            <a:r>
              <a:rPr lang="en-US" dirty="0"/>
              <a:t>not fixed in childhood. They doubt that infants’ neural networks are mature enough</a:t>
            </a:r>
          </a:p>
          <a:p>
            <a:r>
              <a:rPr lang="en-US" dirty="0"/>
              <a:t>to sustain as much emotional trauma as Freud assumed. </a:t>
            </a:r>
          </a:p>
          <a:p>
            <a:endParaRPr lang="en-US" dirty="0"/>
          </a:p>
          <a:p>
            <a:r>
              <a:rPr lang="en-US" dirty="0"/>
              <a:t>Some think Freud overestimated parental influence and underestimated peer influence. </a:t>
            </a:r>
          </a:p>
        </p:txBody>
      </p:sp>
      <p:pic>
        <p:nvPicPr>
          <p:cNvPr id="4" name="Picture 3" descr="decorative"/>
          <p:cNvPicPr>
            <a:picLocks noChangeAspect="1"/>
          </p:cNvPicPr>
          <p:nvPr/>
        </p:nvPicPr>
        <p:blipFill>
          <a:blip r:embed="rId2"/>
          <a:stretch>
            <a:fillRect/>
          </a:stretch>
        </p:blipFill>
        <p:spPr>
          <a:xfrm>
            <a:off x="680469" y="393251"/>
            <a:ext cx="688908" cy="688908"/>
          </a:xfrm>
          <a:prstGeom prst="rect">
            <a:avLst/>
          </a:prstGeom>
        </p:spPr>
      </p:pic>
    </p:spTree>
    <p:extLst>
      <p:ext uri="{BB962C8B-B14F-4D97-AF65-F5344CB8AC3E}">
        <p14:creationId xmlns:p14="http://schemas.microsoft.com/office/powerpoint/2010/main" val="3288562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Freud’s theories fall short?</a:t>
            </a:r>
          </a:p>
        </p:txBody>
      </p:sp>
      <p:sp>
        <p:nvSpPr>
          <p:cNvPr id="3" name="Content Placeholder 2"/>
          <p:cNvSpPr>
            <a:spLocks noGrp="1"/>
          </p:cNvSpPr>
          <p:nvPr>
            <p:ph idx="1"/>
          </p:nvPr>
        </p:nvSpPr>
        <p:spPr>
          <a:xfrm>
            <a:off x="628650" y="1825624"/>
            <a:ext cx="8101584" cy="4740067"/>
          </a:xfrm>
        </p:spPr>
        <p:txBody>
          <a:bodyPr/>
          <a:lstStyle/>
          <a:p>
            <a:r>
              <a:rPr lang="en-US" dirty="0"/>
              <a:t>Psychologists further criticize Freud’s theory for its scientific shortcomings. </a:t>
            </a:r>
          </a:p>
          <a:p>
            <a:r>
              <a:rPr lang="en-US" dirty="0"/>
              <a:t>Recall from Module 5 that good scientific theories explain observations and offer testable hypotheses.</a:t>
            </a:r>
          </a:p>
          <a:p>
            <a:endParaRPr lang="en-US" dirty="0"/>
          </a:p>
          <a:p>
            <a:r>
              <a:rPr lang="en-US" dirty="0"/>
              <a:t>Freud’s theory rests on few objective observations, and parts of it offer few testable hypotheses.</a:t>
            </a:r>
          </a:p>
          <a:p>
            <a:r>
              <a:rPr lang="en-US" dirty="0"/>
              <a:t>For Freud, his own recollections and interpretations of patients’ free associations, dreams, and slips—sometimes selected to support his theory—were evidence enough.</a:t>
            </a:r>
          </a:p>
        </p:txBody>
      </p:sp>
    </p:spTree>
    <p:extLst>
      <p:ext uri="{BB962C8B-B14F-4D97-AF65-F5344CB8AC3E}">
        <p14:creationId xmlns:p14="http://schemas.microsoft.com/office/powerpoint/2010/main" val="1798867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most serious problem with </a:t>
            </a:r>
            <a:br>
              <a:rPr lang="en-US" dirty="0"/>
            </a:br>
            <a:r>
              <a:rPr lang="en-US" dirty="0"/>
              <a:t>Freud’s theory?</a:t>
            </a:r>
          </a:p>
        </p:txBody>
      </p:sp>
      <p:sp>
        <p:nvSpPr>
          <p:cNvPr id="3" name="Content Placeholder 2"/>
          <p:cNvSpPr>
            <a:spLocks noGrp="1"/>
          </p:cNvSpPr>
          <p:nvPr>
            <p:ph idx="1"/>
          </p:nvPr>
        </p:nvSpPr>
        <p:spPr>
          <a:xfrm>
            <a:off x="521208" y="1825626"/>
            <a:ext cx="8101584" cy="2251700"/>
          </a:xfrm>
        </p:spPr>
        <p:txBody>
          <a:bodyPr/>
          <a:lstStyle/>
          <a:p>
            <a:r>
              <a:rPr lang="en-US" dirty="0"/>
              <a:t>It offers after-the-fact explanations of any characteristic (of one person’s smoking, another’s fear of horses, another’s sexual orientation), yet fails to </a:t>
            </a:r>
            <a:r>
              <a:rPr lang="en-US" i="1" dirty="0"/>
              <a:t>predict </a:t>
            </a:r>
            <a:r>
              <a:rPr lang="en-US" dirty="0"/>
              <a:t>such behaviors and traits. </a:t>
            </a:r>
          </a:p>
          <a:p>
            <a:r>
              <a:rPr lang="en-US" dirty="0"/>
              <a:t>A good theory makes testable predictions.</a:t>
            </a:r>
          </a:p>
        </p:txBody>
      </p:sp>
      <p:sp>
        <p:nvSpPr>
          <p:cNvPr id="4" name="Content Placeholder 3"/>
          <p:cNvSpPr>
            <a:spLocks noGrp="1"/>
          </p:cNvSpPr>
          <p:nvPr>
            <p:ph sz="quarter" idx="13"/>
          </p:nvPr>
        </p:nvSpPr>
        <p:spPr>
          <a:xfrm>
            <a:off x="528638" y="4281321"/>
            <a:ext cx="8101012" cy="2389302"/>
          </a:xfrm>
        </p:spPr>
        <p:txBody>
          <a:bodyPr/>
          <a:lstStyle/>
          <a:p>
            <a:r>
              <a:rPr lang="en-US" i="1" dirty="0"/>
              <a:t>For example, If you feel angry at your mother’s death, you illustrate Freud’s theory because “your unresolved childhood dependency needs are threatened.” </a:t>
            </a:r>
          </a:p>
          <a:p>
            <a:endParaRPr lang="en-US" i="1" dirty="0"/>
          </a:p>
          <a:p>
            <a:r>
              <a:rPr lang="en-US" i="1" dirty="0"/>
              <a:t>If you do not feel angry, you again illustrate his theory because “you are repressing your anger.”</a:t>
            </a:r>
            <a:endParaRPr lang="en-US" dirty="0"/>
          </a:p>
        </p:txBody>
      </p:sp>
    </p:spTree>
    <p:extLst>
      <p:ext uri="{BB962C8B-B14F-4D97-AF65-F5344CB8AC3E}">
        <p14:creationId xmlns:p14="http://schemas.microsoft.com/office/powerpoint/2010/main" val="14553227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Freud’s supporters respond?</a:t>
            </a:r>
          </a:p>
        </p:txBody>
      </p:sp>
      <p:sp>
        <p:nvSpPr>
          <p:cNvPr id="3" name="Content Placeholder 2"/>
          <p:cNvSpPr>
            <a:spLocks noGrp="1"/>
          </p:cNvSpPr>
          <p:nvPr>
            <p:ph idx="1"/>
          </p:nvPr>
        </p:nvSpPr>
        <p:spPr>
          <a:xfrm>
            <a:off x="628650" y="1825624"/>
            <a:ext cx="8101584" cy="4755057"/>
          </a:xfrm>
        </p:spPr>
        <p:txBody>
          <a:bodyPr/>
          <a:lstStyle/>
          <a:p>
            <a:r>
              <a:rPr lang="en-US" dirty="0"/>
              <a:t>Freud’s supporters object to the criticism.</a:t>
            </a:r>
          </a:p>
          <a:p>
            <a:r>
              <a:rPr lang="en-US" dirty="0"/>
              <a:t>To criticize Freudian theory for not making testable predictions is, they say, like criticizing baseball for not being an aerobic exercise—something it was never intended to be. </a:t>
            </a:r>
          </a:p>
          <a:p>
            <a:endParaRPr lang="en-US" dirty="0"/>
          </a:p>
          <a:p>
            <a:r>
              <a:rPr lang="en-US" dirty="0"/>
              <a:t>Freud never claimed that psychoanalysis </a:t>
            </a:r>
          </a:p>
          <a:p>
            <a:r>
              <a:rPr lang="en-US" dirty="0"/>
              <a:t>was predictive science. </a:t>
            </a:r>
          </a:p>
          <a:p>
            <a:r>
              <a:rPr lang="en-US" dirty="0"/>
              <a:t>He merely claimed that, looking back, psychoanalysts could find meaning in our state of mind.</a:t>
            </a:r>
          </a:p>
          <a:p>
            <a:r>
              <a:rPr lang="en-US" sz="2400" i="1" dirty="0"/>
              <a:t> (</a:t>
            </a:r>
            <a:r>
              <a:rPr lang="en-US" sz="2400" i="1" dirty="0" err="1"/>
              <a:t>Rieff</a:t>
            </a:r>
            <a:r>
              <a:rPr lang="en-US" sz="2400" i="1" dirty="0"/>
              <a:t>, 1979)</a:t>
            </a:r>
          </a:p>
        </p:txBody>
      </p:sp>
    </p:spTree>
    <p:extLst>
      <p:ext uri="{BB962C8B-B14F-4D97-AF65-F5344CB8AC3E}">
        <p14:creationId xmlns:p14="http://schemas.microsoft.com/office/powerpoint/2010/main" val="2855351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has Freud’s idea of reaction formation been supported in the research?</a:t>
            </a:r>
          </a:p>
        </p:txBody>
      </p:sp>
      <p:sp>
        <p:nvSpPr>
          <p:cNvPr id="3" name="Content Placeholder 2"/>
          <p:cNvSpPr>
            <a:spLocks noGrp="1"/>
          </p:cNvSpPr>
          <p:nvPr>
            <p:ph idx="1"/>
          </p:nvPr>
        </p:nvSpPr>
        <p:spPr>
          <a:xfrm>
            <a:off x="628650" y="1825625"/>
            <a:ext cx="8101584" cy="4830008"/>
          </a:xfrm>
        </p:spPr>
        <p:txBody>
          <a:bodyPr>
            <a:normAutofit lnSpcReduction="10000"/>
          </a:bodyPr>
          <a:lstStyle/>
          <a:p>
            <a:r>
              <a:rPr lang="en-US" dirty="0"/>
              <a:t>One study demonstrated the defense mechanism </a:t>
            </a:r>
            <a:r>
              <a:rPr lang="en-US" i="1" dirty="0"/>
              <a:t>reaction formation </a:t>
            </a:r>
            <a:r>
              <a:rPr lang="en-US" dirty="0"/>
              <a:t>(trading unacceptable impulses for their opposite) in men who reported strong antigay attitudes. </a:t>
            </a:r>
          </a:p>
          <a:p>
            <a:r>
              <a:rPr lang="en-US" dirty="0"/>
              <a:t>Compared with those who did not report such attitudes, these antigay men experienced greater arousal when watching videos of homosexual men having sex. </a:t>
            </a:r>
            <a:r>
              <a:rPr lang="en-US" sz="2400" i="1" dirty="0"/>
              <a:t>(Adams et al., 1996) </a:t>
            </a:r>
          </a:p>
          <a:p>
            <a:r>
              <a:rPr lang="en-US" dirty="0"/>
              <a:t>Likewise, some evidence suggests that people who unconsciously identify as homosexual—but who consciously identify as straight—report more negative</a:t>
            </a:r>
          </a:p>
          <a:p>
            <a:r>
              <a:rPr lang="en-US" dirty="0"/>
              <a:t>attitudes toward gays. </a:t>
            </a:r>
            <a:r>
              <a:rPr lang="en-US" sz="2400" i="1" dirty="0"/>
              <a:t>(Weinstein et al., 2012)</a:t>
            </a:r>
          </a:p>
        </p:txBody>
      </p:sp>
    </p:spTree>
    <p:extLst>
      <p:ext uri="{BB962C8B-B14F-4D97-AF65-F5344CB8AC3E}">
        <p14:creationId xmlns:p14="http://schemas.microsoft.com/office/powerpoint/2010/main" val="12249539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might Freud’s theories have been correct?</a:t>
            </a:r>
          </a:p>
        </p:txBody>
      </p:sp>
      <p:sp>
        <p:nvSpPr>
          <p:cNvPr id="3" name="Content Placeholder 2"/>
          <p:cNvSpPr>
            <a:spLocks noGrp="1"/>
          </p:cNvSpPr>
          <p:nvPr>
            <p:ph idx="1"/>
          </p:nvPr>
        </p:nvSpPr>
        <p:spPr>
          <a:xfrm>
            <a:off x="628650" y="1825625"/>
            <a:ext cx="8101584" cy="4635136"/>
          </a:xfrm>
        </p:spPr>
        <p:txBody>
          <a:bodyPr>
            <a:normAutofit lnSpcReduction="10000"/>
          </a:bodyPr>
          <a:lstStyle/>
          <a:p>
            <a:r>
              <a:rPr lang="en-US" dirty="0"/>
              <a:t>Research has supported Freud’s idea that we unconsciously defend ourselves against anxiety. Researchers have proposed that one source of anxiety is “the terror resulting from our awareness of vulnerability and death” </a:t>
            </a:r>
            <a:r>
              <a:rPr lang="en-US" sz="2400" i="1" dirty="0"/>
              <a:t>(Greenberg et al., 1997). </a:t>
            </a:r>
          </a:p>
          <a:p>
            <a:endParaRPr lang="en-US" sz="2400" i="1" dirty="0"/>
          </a:p>
          <a:p>
            <a:r>
              <a:rPr lang="en-US" dirty="0"/>
              <a:t>Nearly 300 experiments testing</a:t>
            </a:r>
            <a:r>
              <a:rPr lang="en-US" i="1" dirty="0"/>
              <a:t> </a:t>
            </a:r>
            <a:r>
              <a:rPr lang="en-US" b="1" i="1" dirty="0"/>
              <a:t>terror-management theory</a:t>
            </a:r>
            <a:r>
              <a:rPr lang="en-US" b="1" dirty="0"/>
              <a:t> </a:t>
            </a:r>
            <a:r>
              <a:rPr lang="en-US" dirty="0"/>
              <a:t>show that thinking about one’s</a:t>
            </a:r>
          </a:p>
          <a:p>
            <a:r>
              <a:rPr lang="en-US" dirty="0"/>
              <a:t>mortality— for example, by writing a short essay on dying and its associated emotions—provokes</a:t>
            </a:r>
          </a:p>
          <a:p>
            <a:r>
              <a:rPr lang="en-US" dirty="0"/>
              <a:t>various terror-management defenses.</a:t>
            </a:r>
          </a:p>
          <a:p>
            <a:r>
              <a:rPr lang="en-US" sz="2400" i="1" dirty="0"/>
              <a:t> (Burke et al., 2010)</a:t>
            </a:r>
          </a:p>
        </p:txBody>
      </p:sp>
    </p:spTree>
    <p:extLst>
      <p:ext uri="{BB962C8B-B14F-4D97-AF65-F5344CB8AC3E}">
        <p14:creationId xmlns:p14="http://schemas.microsoft.com/office/powerpoint/2010/main" val="35402249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terror-management defenses?</a:t>
            </a:r>
          </a:p>
        </p:txBody>
      </p:sp>
      <p:sp>
        <p:nvSpPr>
          <p:cNvPr id="3" name="Content Placeholder 2"/>
          <p:cNvSpPr>
            <a:spLocks noGrp="1"/>
          </p:cNvSpPr>
          <p:nvPr>
            <p:ph idx="1"/>
          </p:nvPr>
        </p:nvSpPr>
        <p:spPr>
          <a:xfrm>
            <a:off x="521208" y="1825625"/>
            <a:ext cx="8101584" cy="1831975"/>
          </a:xfrm>
        </p:spPr>
        <p:txBody>
          <a:bodyPr/>
          <a:lstStyle/>
          <a:p>
            <a:r>
              <a:rPr lang="en-US" dirty="0"/>
              <a:t>Death anxiety increases terror-management defenses such as aggression toward rivals and esteem for oneself.</a:t>
            </a:r>
          </a:p>
          <a:p>
            <a:r>
              <a:rPr lang="en-US" sz="2400" i="1" dirty="0"/>
              <a:t>(Cohen &amp; Solomon, 2011; </a:t>
            </a:r>
            <a:r>
              <a:rPr lang="en-US" sz="2400" i="1" dirty="0" err="1"/>
              <a:t>Koole</a:t>
            </a:r>
            <a:r>
              <a:rPr lang="en-US" sz="2400" i="1" dirty="0"/>
              <a:t> et al., 2006)</a:t>
            </a:r>
          </a:p>
        </p:txBody>
      </p:sp>
      <p:sp>
        <p:nvSpPr>
          <p:cNvPr id="4" name="Content Placeholder 3"/>
          <p:cNvSpPr>
            <a:spLocks noGrp="1"/>
          </p:cNvSpPr>
          <p:nvPr>
            <p:ph sz="quarter" idx="13"/>
          </p:nvPr>
        </p:nvSpPr>
        <p:spPr>
          <a:xfrm>
            <a:off x="528638" y="4033157"/>
            <a:ext cx="8101012" cy="2050143"/>
          </a:xfrm>
        </p:spPr>
        <p:txBody>
          <a:bodyPr/>
          <a:lstStyle/>
          <a:p>
            <a:r>
              <a:rPr lang="en-US" dirty="0"/>
              <a:t>Faced with a threatening world, people act not only to enhance their self-esteem but also to adhere more strongly to worldviews that answer questions about life’s meaning. </a:t>
            </a:r>
          </a:p>
          <a:p>
            <a:r>
              <a:rPr lang="en-US" i="1" dirty="0"/>
              <a:t>(</a:t>
            </a:r>
            <a:r>
              <a:rPr lang="en-US" i="1" dirty="0" err="1"/>
              <a:t>Norenzayan</a:t>
            </a:r>
            <a:r>
              <a:rPr lang="en-US" i="1" dirty="0"/>
              <a:t> &amp; Hansen, 2006)</a:t>
            </a:r>
          </a:p>
        </p:txBody>
      </p:sp>
    </p:spTree>
    <p:extLst>
      <p:ext uri="{BB962C8B-B14F-4D97-AF65-F5344CB8AC3E}">
        <p14:creationId xmlns:p14="http://schemas.microsoft.com/office/powerpoint/2010/main" val="40665217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b="1" i="1" dirty="0"/>
              <a:t>terror-management theory</a:t>
            </a:r>
            <a:r>
              <a:rPr lang="en-US" dirty="0"/>
              <a:t>?</a:t>
            </a:r>
          </a:p>
        </p:txBody>
      </p:sp>
      <p:sp>
        <p:nvSpPr>
          <p:cNvPr id="4" name="Text Placeholder 3"/>
          <p:cNvSpPr>
            <a:spLocks noGrp="1"/>
          </p:cNvSpPr>
          <p:nvPr>
            <p:ph type="body" sz="half" idx="2"/>
          </p:nvPr>
        </p:nvSpPr>
        <p:spPr>
          <a:xfrm>
            <a:off x="629841" y="2247899"/>
            <a:ext cx="2949178" cy="4062959"/>
          </a:xfrm>
        </p:spPr>
        <p:txBody>
          <a:bodyPr/>
          <a:lstStyle/>
          <a:p>
            <a:r>
              <a:rPr lang="en-US" dirty="0"/>
              <a:t>a theory of death-related anxiety;</a:t>
            </a:r>
          </a:p>
          <a:p>
            <a:r>
              <a:rPr lang="en-US" dirty="0"/>
              <a:t>explores people’s emotional and</a:t>
            </a:r>
          </a:p>
          <a:p>
            <a:r>
              <a:rPr lang="en-US" dirty="0"/>
              <a:t>behavioral responses to reminders of their impending death</a:t>
            </a:r>
          </a:p>
        </p:txBody>
      </p:sp>
      <p:pic>
        <p:nvPicPr>
          <p:cNvPr id="5" name="Content Placeholder 4"/>
          <p:cNvPicPr>
            <a:picLocks noGrp="1" noChangeAspect="1"/>
          </p:cNvPicPr>
          <p:nvPr>
            <p:ph idx="1"/>
          </p:nvPr>
        </p:nvPicPr>
        <p:blipFill>
          <a:blip r:embed="rId2"/>
          <a:stretch>
            <a:fillRect/>
          </a:stretch>
        </p:blipFill>
        <p:spPr>
          <a:xfrm>
            <a:off x="3938560" y="2247899"/>
            <a:ext cx="4964017" cy="4062959"/>
          </a:xfrm>
          <a:prstGeom prst="rect">
            <a:avLst/>
          </a:prstGeom>
        </p:spPr>
      </p:pic>
    </p:spTree>
    <p:extLst>
      <p:ext uri="{BB962C8B-B14F-4D97-AF65-F5344CB8AC3E}">
        <p14:creationId xmlns:p14="http://schemas.microsoft.com/office/powerpoint/2010/main" val="5007690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 Freud right about the </a:t>
            </a:r>
            <a:r>
              <a:rPr lang="en-US" i="1" dirty="0"/>
              <a:t>unconscious</a:t>
            </a:r>
            <a:r>
              <a:rPr lang="en-US" dirty="0"/>
              <a:t>?</a:t>
            </a:r>
          </a:p>
        </p:txBody>
      </p:sp>
      <p:sp>
        <p:nvSpPr>
          <p:cNvPr id="3" name="Content Placeholder 2"/>
          <p:cNvSpPr>
            <a:spLocks noGrp="1"/>
          </p:cNvSpPr>
          <p:nvPr>
            <p:ph idx="1"/>
          </p:nvPr>
        </p:nvSpPr>
        <p:spPr>
          <a:xfrm>
            <a:off x="628650" y="1825625"/>
            <a:ext cx="8101584" cy="4335332"/>
          </a:xfrm>
        </p:spPr>
        <p:txBody>
          <a:bodyPr/>
          <a:lstStyle/>
          <a:p>
            <a:r>
              <a:rPr lang="en-US" dirty="0"/>
              <a:t>Freud was right about a big idea that underlies today’s psychodynamic thinking: We have</a:t>
            </a:r>
          </a:p>
          <a:p>
            <a:r>
              <a:rPr lang="en-US" dirty="0"/>
              <a:t>limited access to all that goes on in our mind. </a:t>
            </a:r>
          </a:p>
          <a:p>
            <a:r>
              <a:rPr lang="en-US" sz="2400" i="1" dirty="0"/>
              <a:t>(</a:t>
            </a:r>
            <a:r>
              <a:rPr lang="en-US" sz="2400" i="1" dirty="0" err="1"/>
              <a:t>Erdelyi</a:t>
            </a:r>
            <a:r>
              <a:rPr lang="en-US" sz="2400" i="1" dirty="0"/>
              <a:t>, 1985, 1988, 2006; Norman, 2010) </a:t>
            </a:r>
          </a:p>
          <a:p>
            <a:endParaRPr lang="en-US" sz="2000" i="1" dirty="0"/>
          </a:p>
          <a:p>
            <a:r>
              <a:rPr lang="en-US" dirty="0"/>
              <a:t>Our two-track mind has a vast out-of-sight realm. </a:t>
            </a:r>
          </a:p>
          <a:p>
            <a:endParaRPr lang="en-US" dirty="0"/>
          </a:p>
          <a:p>
            <a:r>
              <a:rPr lang="en-US" dirty="0"/>
              <a:t>Some researchers even argue that “most of a person’s everyday life is determined by </a:t>
            </a:r>
          </a:p>
          <a:p>
            <a:r>
              <a:rPr lang="en-US" dirty="0"/>
              <a:t>unconscious thought processes.” </a:t>
            </a:r>
          </a:p>
          <a:p>
            <a:r>
              <a:rPr lang="en-US" sz="2400" i="1" dirty="0"/>
              <a:t>(</a:t>
            </a:r>
            <a:r>
              <a:rPr lang="en-US" sz="2400" i="1" dirty="0" err="1"/>
              <a:t>Bargh</a:t>
            </a:r>
            <a:r>
              <a:rPr lang="en-US" sz="2400" i="1" dirty="0"/>
              <a:t> &amp; Chartrand, 1999) </a:t>
            </a:r>
            <a:endParaRPr lang="en-US" sz="2400" dirty="0"/>
          </a:p>
        </p:txBody>
      </p:sp>
    </p:spTree>
    <p:extLst>
      <p:ext uri="{BB962C8B-B14F-4D97-AF65-F5344CB8AC3E}">
        <p14:creationId xmlns:p14="http://schemas.microsoft.com/office/powerpoint/2010/main" val="16422173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D3B039-A601-487B-BF6B-86BB3AB51456}"/>
              </a:ext>
            </a:extLst>
          </p:cNvPr>
          <p:cNvSpPr>
            <a:spLocks noGrp="1"/>
          </p:cNvSpPr>
          <p:nvPr>
            <p:ph type="title"/>
          </p:nvPr>
        </p:nvSpPr>
        <p:spPr>
          <a:xfrm>
            <a:off x="521208" y="288124"/>
            <a:ext cx="8101584" cy="1325563"/>
          </a:xfrm>
        </p:spPr>
        <p:txBody>
          <a:bodyPr>
            <a:normAutofit/>
          </a:bodyPr>
          <a:lstStyle/>
          <a:p>
            <a:pPr algn="l"/>
            <a:r>
              <a:rPr lang="en-US" sz="3600" dirty="0"/>
              <a:t>Learning Target 55-1 Review</a:t>
            </a:r>
          </a:p>
        </p:txBody>
      </p:sp>
      <p:sp>
        <p:nvSpPr>
          <p:cNvPr id="4" name="Content Placeholder 3"/>
          <p:cNvSpPr>
            <a:spLocks noGrp="1"/>
          </p:cNvSpPr>
          <p:nvPr>
            <p:ph sz="quarter" idx="4294967295"/>
          </p:nvPr>
        </p:nvSpPr>
        <p:spPr>
          <a:xfrm>
            <a:off x="521208" y="1745682"/>
            <a:ext cx="8101012" cy="1244600"/>
          </a:xfrm>
          <a:solidFill>
            <a:srgbClr val="D4E5F4"/>
          </a:solidFill>
          <a:ln>
            <a:noFill/>
          </a:ln>
        </p:spPr>
        <p:txBody>
          <a:bodyPr>
            <a:noAutofit/>
          </a:bodyPr>
          <a:lstStyle/>
          <a:p>
            <a:pPr marL="0" indent="0">
              <a:buNone/>
            </a:pPr>
            <a:r>
              <a:rPr lang="en-US" dirty="0"/>
              <a:t>Explain what psychologists mean by </a:t>
            </a:r>
          </a:p>
          <a:p>
            <a:pPr marL="0" indent="0">
              <a:buNone/>
            </a:pPr>
            <a:r>
              <a:rPr lang="en-US" b="1" i="1" dirty="0"/>
              <a:t>personality</a:t>
            </a:r>
            <a:r>
              <a:rPr lang="en-US" dirty="0"/>
              <a:t>, and identity the theories </a:t>
            </a:r>
          </a:p>
          <a:p>
            <a:pPr marL="0" indent="0">
              <a:buNone/>
            </a:pPr>
            <a:r>
              <a:rPr lang="en-US" dirty="0"/>
              <a:t>that inform our understanding of personality.</a:t>
            </a:r>
            <a:endParaRPr lang="en-US" sz="2800" dirty="0"/>
          </a:p>
        </p:txBody>
      </p:sp>
      <p:sp>
        <p:nvSpPr>
          <p:cNvPr id="3" name="Content Placeholder 2"/>
          <p:cNvSpPr>
            <a:spLocks noGrp="1"/>
          </p:cNvSpPr>
          <p:nvPr>
            <p:ph idx="1"/>
          </p:nvPr>
        </p:nvSpPr>
        <p:spPr>
          <a:xfrm>
            <a:off x="521208" y="3224462"/>
            <a:ext cx="8101584" cy="3137837"/>
          </a:xfrm>
          <a:solidFill>
            <a:schemeClr val="bg1"/>
          </a:solidFill>
        </p:spPr>
        <p:txBody>
          <a:bodyPr>
            <a:noAutofit/>
          </a:bodyPr>
          <a:lstStyle/>
          <a:p>
            <a:pPr marL="342900" indent="-342900" algn="l">
              <a:buFont typeface="Wingdings" panose="05000000000000000000" pitchFamily="2" charset="2"/>
              <a:buChar char="§"/>
            </a:pPr>
            <a:r>
              <a:rPr lang="en-US" b="1" i="1" dirty="0"/>
              <a:t>Personality</a:t>
            </a:r>
            <a:r>
              <a:rPr lang="en-US" i="1" dirty="0"/>
              <a:t> </a:t>
            </a:r>
            <a:r>
              <a:rPr lang="en-US" dirty="0"/>
              <a:t>is an individual’s characteristic pattern of thinking, feeling, and acting.</a:t>
            </a:r>
          </a:p>
          <a:p>
            <a:pPr marL="342900" indent="-342900" algn="l">
              <a:buFont typeface="Wingdings" panose="05000000000000000000" pitchFamily="2" charset="2"/>
              <a:buChar char="§"/>
            </a:pPr>
            <a:r>
              <a:rPr lang="en-US" dirty="0"/>
              <a:t>Psychoanalytic (and later psychodynamic) theory and humanistic theory have become part of Western culture. They laid the foundation for later theories, such as trait and social-cognitive theories of personality.</a:t>
            </a:r>
          </a:p>
        </p:txBody>
      </p:sp>
      <p:pic>
        <p:nvPicPr>
          <p:cNvPr id="5" name="Picture 4" descr="decorative"/>
          <p:cNvPicPr>
            <a:picLocks noChangeAspect="1"/>
          </p:cNvPicPr>
          <p:nvPr/>
        </p:nvPicPr>
        <p:blipFill>
          <a:blip r:embed="rId2"/>
          <a:stretch>
            <a:fillRect/>
          </a:stretch>
        </p:blipFill>
        <p:spPr>
          <a:xfrm>
            <a:off x="600121" y="1847867"/>
            <a:ext cx="688908" cy="688908"/>
          </a:xfrm>
          <a:prstGeom prst="rect">
            <a:avLst/>
          </a:prstGeom>
        </p:spPr>
      </p:pic>
    </p:spTree>
    <p:extLst>
      <p:ext uri="{BB962C8B-B14F-4D97-AF65-F5344CB8AC3E}">
        <p14:creationId xmlns:p14="http://schemas.microsoft.com/office/powerpoint/2010/main" val="1148749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psychodynamic theories?</a:t>
            </a:r>
          </a:p>
        </p:txBody>
      </p:sp>
      <p:sp>
        <p:nvSpPr>
          <p:cNvPr id="4" name="Text Placeholder 3"/>
          <p:cNvSpPr>
            <a:spLocks noGrp="1"/>
          </p:cNvSpPr>
          <p:nvPr>
            <p:ph type="body" sz="quarter" idx="14"/>
          </p:nvPr>
        </p:nvSpPr>
        <p:spPr>
          <a:xfrm>
            <a:off x="4706911" y="1923036"/>
            <a:ext cx="3808439" cy="4282892"/>
          </a:xfrm>
        </p:spPr>
        <p:txBody>
          <a:bodyPr/>
          <a:lstStyle/>
          <a:p>
            <a:r>
              <a:rPr lang="en-US" b="1" i="1" dirty="0"/>
              <a:t>Psychodynamic theories </a:t>
            </a:r>
            <a:r>
              <a:rPr lang="en-US" dirty="0"/>
              <a:t>of personality view human personality as a dynamic interaction</a:t>
            </a:r>
          </a:p>
          <a:p>
            <a:r>
              <a:rPr lang="en-US" dirty="0"/>
              <a:t>between the conscious mind and unconscious mind, including associated motives and</a:t>
            </a:r>
          </a:p>
          <a:p>
            <a:r>
              <a:rPr lang="en-US" dirty="0"/>
              <a:t>conflicts.</a:t>
            </a:r>
          </a:p>
        </p:txBody>
      </p:sp>
      <p:sp>
        <p:nvSpPr>
          <p:cNvPr id="5" name="Text Placeholder 4"/>
          <p:cNvSpPr>
            <a:spLocks noGrp="1"/>
          </p:cNvSpPr>
          <p:nvPr>
            <p:ph type="body" sz="quarter" idx="15"/>
          </p:nvPr>
        </p:nvSpPr>
        <p:spPr>
          <a:xfrm>
            <a:off x="762000" y="5621311"/>
            <a:ext cx="3117850" cy="1034321"/>
          </a:xfrm>
        </p:spPr>
        <p:txBody>
          <a:bodyPr/>
          <a:lstStyle/>
          <a:p>
            <a:pPr marL="0" indent="0">
              <a:buNone/>
            </a:pPr>
            <a:r>
              <a:rPr lang="en-US" dirty="0"/>
              <a:t>Sigmund Freud</a:t>
            </a:r>
          </a:p>
          <a:p>
            <a:pPr marL="0" indent="0">
              <a:buNone/>
            </a:pPr>
            <a:r>
              <a:rPr lang="en-US" dirty="0"/>
              <a:t>(1856-1939)</a:t>
            </a:r>
          </a:p>
        </p:txBody>
      </p:sp>
      <p:pic>
        <p:nvPicPr>
          <p:cNvPr id="6" name="Picture 5"/>
          <p:cNvPicPr>
            <a:picLocks noChangeAspect="1"/>
          </p:cNvPicPr>
          <p:nvPr/>
        </p:nvPicPr>
        <p:blipFill>
          <a:blip r:embed="rId2"/>
          <a:stretch>
            <a:fillRect/>
          </a:stretch>
        </p:blipFill>
        <p:spPr>
          <a:xfrm>
            <a:off x="903962" y="1923036"/>
            <a:ext cx="2833926" cy="3369088"/>
          </a:xfrm>
          <a:prstGeom prst="rect">
            <a:avLst/>
          </a:prstGeom>
          <a:ln w="76200">
            <a:solidFill>
              <a:schemeClr val="accent4"/>
            </a:solidFill>
          </a:ln>
        </p:spPr>
      </p:pic>
    </p:spTree>
    <p:extLst>
      <p:ext uri="{BB962C8B-B14F-4D97-AF65-F5344CB8AC3E}">
        <p14:creationId xmlns:p14="http://schemas.microsoft.com/office/powerpoint/2010/main" val="14549283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40C940-9282-4F42-B9CE-60653503CAA5}"/>
              </a:ext>
            </a:extLst>
          </p:cNvPr>
          <p:cNvSpPr>
            <a:spLocks noGrp="1"/>
          </p:cNvSpPr>
          <p:nvPr>
            <p:ph type="title"/>
          </p:nvPr>
        </p:nvSpPr>
        <p:spPr/>
        <p:txBody>
          <a:bodyPr>
            <a:normAutofit/>
          </a:bodyPr>
          <a:lstStyle/>
          <a:p>
            <a:pPr algn="l"/>
            <a:r>
              <a:rPr lang="en-US" sz="3600" dirty="0"/>
              <a:t>Learning Target 55-2 Review</a:t>
            </a:r>
          </a:p>
        </p:txBody>
      </p:sp>
      <p:sp>
        <p:nvSpPr>
          <p:cNvPr id="4" name="Content Placeholder 3"/>
          <p:cNvSpPr>
            <a:spLocks noGrp="1"/>
          </p:cNvSpPr>
          <p:nvPr>
            <p:ph sz="quarter" idx="13"/>
          </p:nvPr>
        </p:nvSpPr>
        <p:spPr>
          <a:xfrm>
            <a:off x="521208" y="1748695"/>
            <a:ext cx="8101012" cy="1697832"/>
          </a:xfrm>
          <a:solidFill>
            <a:srgbClr val="D4E5F4"/>
          </a:solidFill>
          <a:ln>
            <a:noFill/>
          </a:ln>
        </p:spPr>
        <p:txBody>
          <a:bodyPr>
            <a:noAutofit/>
          </a:bodyPr>
          <a:lstStyle/>
          <a:p>
            <a:r>
              <a:rPr lang="en-US" dirty="0"/>
              <a:t>Explain how Sigmund Freud’s treatment </a:t>
            </a:r>
          </a:p>
          <a:p>
            <a:r>
              <a:rPr lang="en-US" dirty="0"/>
              <a:t>of psychological disorders led to his view</a:t>
            </a:r>
          </a:p>
          <a:p>
            <a:r>
              <a:rPr lang="en-US" dirty="0"/>
              <a:t> of the unconscious mind, and describe his </a:t>
            </a:r>
          </a:p>
          <a:p>
            <a:r>
              <a:rPr lang="en-US" dirty="0"/>
              <a:t>view of personality.</a:t>
            </a:r>
            <a:endParaRPr lang="en-US" sz="2800" dirty="0"/>
          </a:p>
        </p:txBody>
      </p:sp>
      <p:sp>
        <p:nvSpPr>
          <p:cNvPr id="3" name="Content Placeholder 2"/>
          <p:cNvSpPr>
            <a:spLocks noGrp="1"/>
          </p:cNvSpPr>
          <p:nvPr>
            <p:ph idx="1"/>
          </p:nvPr>
        </p:nvSpPr>
        <p:spPr>
          <a:xfrm>
            <a:off x="521208" y="3606535"/>
            <a:ext cx="8101584" cy="2797175"/>
          </a:xfrm>
          <a:solidFill>
            <a:schemeClr val="bg1"/>
          </a:solidFill>
        </p:spPr>
        <p:txBody>
          <a:bodyPr>
            <a:normAutofit/>
          </a:bodyPr>
          <a:lstStyle/>
          <a:p>
            <a:pPr marL="342900" indent="-342900" algn="l">
              <a:buFont typeface="Wingdings" panose="05000000000000000000" pitchFamily="2" charset="2"/>
              <a:buChar char="§"/>
            </a:pPr>
            <a:r>
              <a:rPr lang="en-US" b="1" i="1" dirty="0"/>
              <a:t>Psychodynamic theories </a:t>
            </a:r>
            <a:r>
              <a:rPr lang="en-US" dirty="0"/>
              <a:t>view personality from the perspective that behavior is a lively (dynamic) interaction between the conscious and unconscious mind. The theories trace their origin to Sigmund Freud’s theory of </a:t>
            </a:r>
            <a:r>
              <a:rPr lang="en-US" b="1" i="1" dirty="0"/>
              <a:t>psychoanalysis</a:t>
            </a:r>
            <a:r>
              <a:rPr lang="en-US" i="1" dirty="0"/>
              <a:t>.</a:t>
            </a:r>
          </a:p>
        </p:txBody>
      </p:sp>
      <p:pic>
        <p:nvPicPr>
          <p:cNvPr id="5" name="Picture 4" descr="decorative"/>
          <p:cNvPicPr>
            <a:picLocks noChangeAspect="1"/>
          </p:cNvPicPr>
          <p:nvPr/>
        </p:nvPicPr>
        <p:blipFill>
          <a:blip r:embed="rId2"/>
          <a:stretch>
            <a:fillRect/>
          </a:stretch>
        </p:blipFill>
        <p:spPr>
          <a:xfrm>
            <a:off x="600121" y="1908703"/>
            <a:ext cx="688908" cy="688908"/>
          </a:xfrm>
          <a:prstGeom prst="rect">
            <a:avLst/>
          </a:prstGeom>
        </p:spPr>
      </p:pic>
    </p:spTree>
    <p:extLst>
      <p:ext uri="{BB962C8B-B14F-4D97-AF65-F5344CB8AC3E}">
        <p14:creationId xmlns:p14="http://schemas.microsoft.com/office/powerpoint/2010/main" val="32813286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4551CF-E8E9-456E-96AD-F541AEF7B183}"/>
              </a:ext>
            </a:extLst>
          </p:cNvPr>
          <p:cNvSpPr>
            <a:spLocks noGrp="1"/>
          </p:cNvSpPr>
          <p:nvPr>
            <p:ph type="title"/>
          </p:nvPr>
        </p:nvSpPr>
        <p:spPr>
          <a:xfrm>
            <a:off x="521208" y="212678"/>
            <a:ext cx="8101584" cy="1325563"/>
          </a:xfrm>
        </p:spPr>
        <p:txBody>
          <a:bodyPr>
            <a:normAutofit/>
          </a:bodyPr>
          <a:lstStyle/>
          <a:p>
            <a:pPr algn="l"/>
            <a:r>
              <a:rPr lang="en-US" sz="3600" dirty="0"/>
              <a:t>Learning Target 55-2 Review cont.</a:t>
            </a:r>
          </a:p>
        </p:txBody>
      </p:sp>
      <p:sp>
        <p:nvSpPr>
          <p:cNvPr id="4" name="Content Placeholder 3"/>
          <p:cNvSpPr>
            <a:spLocks noGrp="1"/>
          </p:cNvSpPr>
          <p:nvPr>
            <p:ph sz="quarter" idx="13"/>
          </p:nvPr>
        </p:nvSpPr>
        <p:spPr>
          <a:xfrm>
            <a:off x="521208" y="1628124"/>
            <a:ext cx="8101012" cy="1697832"/>
          </a:xfrm>
          <a:solidFill>
            <a:srgbClr val="D4E5F4"/>
          </a:solidFill>
          <a:ln>
            <a:noFill/>
          </a:ln>
        </p:spPr>
        <p:txBody>
          <a:bodyPr>
            <a:noAutofit/>
          </a:bodyPr>
          <a:lstStyle/>
          <a:p>
            <a:r>
              <a:rPr lang="en-US" dirty="0"/>
              <a:t>Explain how Sigmund Freud’s treatment </a:t>
            </a:r>
          </a:p>
          <a:p>
            <a:r>
              <a:rPr lang="en-US" dirty="0"/>
              <a:t>of psychological disorders led to his view</a:t>
            </a:r>
          </a:p>
          <a:p>
            <a:r>
              <a:rPr lang="en-US" dirty="0"/>
              <a:t> of the unconscious mind, and describe his </a:t>
            </a:r>
          </a:p>
          <a:p>
            <a:r>
              <a:rPr lang="en-US" dirty="0"/>
              <a:t>view of personality.</a:t>
            </a:r>
            <a:endParaRPr lang="en-US" sz="2800" dirty="0"/>
          </a:p>
        </p:txBody>
      </p:sp>
      <p:sp>
        <p:nvSpPr>
          <p:cNvPr id="3" name="Content Placeholder 2"/>
          <p:cNvSpPr>
            <a:spLocks noGrp="1"/>
          </p:cNvSpPr>
          <p:nvPr>
            <p:ph idx="1"/>
          </p:nvPr>
        </p:nvSpPr>
        <p:spPr>
          <a:xfrm>
            <a:off x="521208" y="3446084"/>
            <a:ext cx="8101584" cy="3199238"/>
          </a:xfrm>
          <a:solidFill>
            <a:schemeClr val="bg1"/>
          </a:solidFill>
        </p:spPr>
        <p:txBody>
          <a:bodyPr>
            <a:normAutofit fontScale="92500" lnSpcReduction="10000"/>
          </a:bodyPr>
          <a:lstStyle/>
          <a:p>
            <a:pPr marL="342900" indent="-342900" algn="l">
              <a:buFont typeface="Wingdings" panose="05000000000000000000" pitchFamily="2" charset="2"/>
              <a:buChar char="§"/>
            </a:pPr>
            <a:r>
              <a:rPr lang="en-US" dirty="0"/>
              <a:t>In treating patients whose disorders had no clear physical explanation, Freud concluded that these problems reflected unacceptable thoughts and feelings, hidden away in the </a:t>
            </a:r>
            <a:r>
              <a:rPr lang="en-US" b="1" i="1" dirty="0"/>
              <a:t>unconscious</a:t>
            </a:r>
            <a:r>
              <a:rPr lang="en-US" i="1" dirty="0"/>
              <a:t> </a:t>
            </a:r>
            <a:r>
              <a:rPr lang="en-US" dirty="0"/>
              <a:t>mind. To explore this hidden part of a patient’s mind, Freud used </a:t>
            </a:r>
            <a:r>
              <a:rPr lang="en-US" b="1" i="1" dirty="0"/>
              <a:t>free</a:t>
            </a:r>
            <a:r>
              <a:rPr lang="en-US" i="1" dirty="0"/>
              <a:t> </a:t>
            </a:r>
            <a:r>
              <a:rPr lang="en-US" b="1" i="1" dirty="0"/>
              <a:t>association</a:t>
            </a:r>
            <a:r>
              <a:rPr lang="en-US" i="1" dirty="0"/>
              <a:t> </a:t>
            </a:r>
            <a:r>
              <a:rPr lang="en-US" dirty="0"/>
              <a:t>and dream analysis.</a:t>
            </a:r>
          </a:p>
          <a:p>
            <a:pPr marL="342900" indent="-342900" algn="l">
              <a:buFont typeface="Wingdings" panose="05000000000000000000" pitchFamily="2" charset="2"/>
              <a:buChar char="§"/>
            </a:pPr>
            <a:r>
              <a:rPr lang="en-US" dirty="0"/>
              <a:t>Freud believed that personality results from conflict arising from the interaction among the mind’s three systems: the </a:t>
            </a:r>
            <a:r>
              <a:rPr lang="en-US" b="1" i="1" dirty="0"/>
              <a:t>id</a:t>
            </a:r>
            <a:r>
              <a:rPr lang="en-US" i="1" dirty="0"/>
              <a:t> </a:t>
            </a:r>
            <a:r>
              <a:rPr lang="en-US" b="1" i="1" dirty="0"/>
              <a:t>ego</a:t>
            </a:r>
            <a:r>
              <a:rPr lang="en-US" i="1" dirty="0"/>
              <a:t>, </a:t>
            </a:r>
            <a:r>
              <a:rPr lang="en-US" dirty="0"/>
              <a:t>and </a:t>
            </a:r>
            <a:r>
              <a:rPr lang="en-US" b="1" i="1" dirty="0"/>
              <a:t>superego.</a:t>
            </a:r>
            <a:endParaRPr lang="en-US" sz="2400" dirty="0"/>
          </a:p>
        </p:txBody>
      </p:sp>
      <p:pic>
        <p:nvPicPr>
          <p:cNvPr id="5" name="Picture 4" descr="decorative"/>
          <p:cNvPicPr>
            <a:picLocks noChangeAspect="1"/>
          </p:cNvPicPr>
          <p:nvPr/>
        </p:nvPicPr>
        <p:blipFill>
          <a:blip r:embed="rId2"/>
          <a:stretch>
            <a:fillRect/>
          </a:stretch>
        </p:blipFill>
        <p:spPr>
          <a:xfrm>
            <a:off x="600121" y="1701505"/>
            <a:ext cx="688908" cy="688908"/>
          </a:xfrm>
          <a:prstGeom prst="rect">
            <a:avLst/>
          </a:prstGeom>
        </p:spPr>
      </p:pic>
    </p:spTree>
    <p:extLst>
      <p:ext uri="{BB962C8B-B14F-4D97-AF65-F5344CB8AC3E}">
        <p14:creationId xmlns:p14="http://schemas.microsoft.com/office/powerpoint/2010/main" val="24118482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3BC8C9-F84F-45EC-B97E-B78EC91DDFF1}"/>
              </a:ext>
            </a:extLst>
          </p:cNvPr>
          <p:cNvSpPr>
            <a:spLocks noGrp="1"/>
          </p:cNvSpPr>
          <p:nvPr>
            <p:ph type="title"/>
          </p:nvPr>
        </p:nvSpPr>
        <p:spPr>
          <a:xfrm>
            <a:off x="521208" y="267192"/>
            <a:ext cx="8101584" cy="1325563"/>
          </a:xfrm>
        </p:spPr>
        <p:txBody>
          <a:bodyPr>
            <a:normAutofit/>
          </a:bodyPr>
          <a:lstStyle/>
          <a:p>
            <a:pPr algn="l"/>
            <a:r>
              <a:rPr lang="en-US" sz="3600" dirty="0"/>
              <a:t>Learning Target 55-3 Review</a:t>
            </a:r>
          </a:p>
        </p:txBody>
      </p:sp>
      <p:sp>
        <p:nvSpPr>
          <p:cNvPr id="4" name="Content Placeholder 3"/>
          <p:cNvSpPr>
            <a:spLocks noGrp="1"/>
          </p:cNvSpPr>
          <p:nvPr>
            <p:ph sz="quarter" idx="13"/>
          </p:nvPr>
        </p:nvSpPr>
        <p:spPr>
          <a:xfrm>
            <a:off x="521208" y="1716639"/>
            <a:ext cx="8101012" cy="1219200"/>
          </a:xfrm>
          <a:solidFill>
            <a:srgbClr val="D4E5F4"/>
          </a:solidFill>
          <a:ln>
            <a:noFill/>
          </a:ln>
        </p:spPr>
        <p:txBody>
          <a:bodyPr>
            <a:noAutofit/>
          </a:bodyPr>
          <a:lstStyle/>
          <a:p>
            <a:r>
              <a:rPr lang="en-US" dirty="0"/>
              <a:t>Identify the developmental stages Freud</a:t>
            </a:r>
          </a:p>
          <a:p>
            <a:r>
              <a:rPr lang="en-US" dirty="0"/>
              <a:t>proposed, and discuss how he thought </a:t>
            </a:r>
          </a:p>
          <a:p>
            <a:r>
              <a:rPr lang="en-US" dirty="0"/>
              <a:t>people defended themselves against anxiety.</a:t>
            </a:r>
            <a:endParaRPr lang="en-US" sz="2800" dirty="0"/>
          </a:p>
        </p:txBody>
      </p:sp>
      <p:sp>
        <p:nvSpPr>
          <p:cNvPr id="3" name="Content Placeholder 2"/>
          <p:cNvSpPr>
            <a:spLocks noGrp="1"/>
          </p:cNvSpPr>
          <p:nvPr>
            <p:ph idx="1"/>
          </p:nvPr>
        </p:nvSpPr>
        <p:spPr>
          <a:xfrm>
            <a:off x="521208" y="3103584"/>
            <a:ext cx="8101584" cy="2797175"/>
          </a:xfrm>
          <a:solidFill>
            <a:schemeClr val="bg1"/>
          </a:solidFill>
        </p:spPr>
        <p:txBody>
          <a:bodyPr>
            <a:normAutofit/>
          </a:bodyPr>
          <a:lstStyle/>
          <a:p>
            <a:pPr marL="342900" indent="-342900" algn="l">
              <a:buFont typeface="Wingdings" panose="05000000000000000000" pitchFamily="2" charset="2"/>
              <a:buChar char="§"/>
            </a:pPr>
            <a:r>
              <a:rPr lang="en-US" dirty="0"/>
              <a:t>Freud believed children pass through five </a:t>
            </a:r>
            <a:r>
              <a:rPr lang="en-US" b="1" i="1" dirty="0"/>
              <a:t>psychosexual</a:t>
            </a:r>
            <a:r>
              <a:rPr lang="en-US" i="1" dirty="0"/>
              <a:t> </a:t>
            </a:r>
            <a:r>
              <a:rPr lang="en-US" b="1" i="1" dirty="0"/>
              <a:t>stages</a:t>
            </a:r>
            <a:r>
              <a:rPr lang="en-US" i="1" dirty="0"/>
              <a:t> </a:t>
            </a:r>
            <a:r>
              <a:rPr lang="en-US" dirty="0"/>
              <a:t>(oral, anal, phallic, latency, and genital).</a:t>
            </a:r>
          </a:p>
          <a:p>
            <a:pPr marL="342900" indent="-342900" algn="l">
              <a:buFont typeface="Wingdings" panose="05000000000000000000" pitchFamily="2" charset="2"/>
              <a:buChar char="§"/>
            </a:pPr>
            <a:r>
              <a:rPr lang="en-US" dirty="0"/>
              <a:t>According to this view, unresolved conflicts at any stage can leave a person’s pleasure-seeking impulses </a:t>
            </a:r>
            <a:r>
              <a:rPr lang="en-US" b="1" i="1" dirty="0"/>
              <a:t>fixated</a:t>
            </a:r>
            <a:r>
              <a:rPr lang="en-US" i="1" dirty="0"/>
              <a:t> </a:t>
            </a:r>
            <a:r>
              <a:rPr lang="en-US" dirty="0"/>
              <a:t>(stalled) at that stage.</a:t>
            </a:r>
          </a:p>
        </p:txBody>
      </p:sp>
      <p:pic>
        <p:nvPicPr>
          <p:cNvPr id="5" name="Picture 4" descr="decorative"/>
          <p:cNvPicPr>
            <a:picLocks noChangeAspect="1"/>
          </p:cNvPicPr>
          <p:nvPr/>
        </p:nvPicPr>
        <p:blipFill>
          <a:blip r:embed="rId2"/>
          <a:stretch>
            <a:fillRect/>
          </a:stretch>
        </p:blipFill>
        <p:spPr>
          <a:xfrm>
            <a:off x="638622" y="1765902"/>
            <a:ext cx="688908" cy="688908"/>
          </a:xfrm>
          <a:prstGeom prst="rect">
            <a:avLst/>
          </a:prstGeom>
        </p:spPr>
      </p:pic>
    </p:spTree>
    <p:extLst>
      <p:ext uri="{BB962C8B-B14F-4D97-AF65-F5344CB8AC3E}">
        <p14:creationId xmlns:p14="http://schemas.microsoft.com/office/powerpoint/2010/main" val="2372495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68FD23-240D-4AA1-8CC6-6AE0D115660F}"/>
              </a:ext>
            </a:extLst>
          </p:cNvPr>
          <p:cNvSpPr>
            <a:spLocks noGrp="1"/>
          </p:cNvSpPr>
          <p:nvPr>
            <p:ph type="title"/>
          </p:nvPr>
        </p:nvSpPr>
        <p:spPr>
          <a:xfrm>
            <a:off x="521208" y="288124"/>
            <a:ext cx="8101584" cy="1325563"/>
          </a:xfrm>
        </p:spPr>
        <p:txBody>
          <a:bodyPr>
            <a:normAutofit/>
          </a:bodyPr>
          <a:lstStyle/>
          <a:p>
            <a:pPr algn="l"/>
            <a:r>
              <a:rPr lang="en-US" sz="3600" dirty="0"/>
              <a:t>Learning Target 55-3 Review cont.</a:t>
            </a:r>
          </a:p>
        </p:txBody>
      </p:sp>
      <p:sp>
        <p:nvSpPr>
          <p:cNvPr id="4" name="Content Placeholder 3"/>
          <p:cNvSpPr>
            <a:spLocks noGrp="1"/>
          </p:cNvSpPr>
          <p:nvPr>
            <p:ph sz="quarter" idx="4294967295"/>
          </p:nvPr>
        </p:nvSpPr>
        <p:spPr>
          <a:xfrm>
            <a:off x="521780" y="1801006"/>
            <a:ext cx="8101012" cy="1387475"/>
          </a:xfrm>
          <a:solidFill>
            <a:srgbClr val="D4E5F4"/>
          </a:solidFill>
          <a:ln>
            <a:noFill/>
          </a:ln>
        </p:spPr>
        <p:txBody>
          <a:bodyPr>
            <a:noAutofit/>
          </a:bodyPr>
          <a:lstStyle/>
          <a:p>
            <a:pPr marL="0" indent="0">
              <a:buNone/>
            </a:pPr>
            <a:r>
              <a:rPr lang="en-US" dirty="0"/>
              <a:t>Identify the developmental stages Freud</a:t>
            </a:r>
          </a:p>
          <a:p>
            <a:pPr marL="0" indent="0">
              <a:buNone/>
            </a:pPr>
            <a:r>
              <a:rPr lang="en-US" dirty="0"/>
              <a:t>proposed, and discuss how he thought </a:t>
            </a:r>
          </a:p>
          <a:p>
            <a:pPr marL="0" indent="0">
              <a:buNone/>
            </a:pPr>
            <a:r>
              <a:rPr lang="en-US" dirty="0"/>
              <a:t>people defended themselves against anxiety.</a:t>
            </a:r>
            <a:endParaRPr lang="en-US" sz="2800" dirty="0"/>
          </a:p>
        </p:txBody>
      </p:sp>
      <p:sp>
        <p:nvSpPr>
          <p:cNvPr id="3" name="Content Placeholder 2"/>
          <p:cNvSpPr>
            <a:spLocks noGrp="1"/>
          </p:cNvSpPr>
          <p:nvPr>
            <p:ph idx="1"/>
          </p:nvPr>
        </p:nvSpPr>
        <p:spPr>
          <a:xfrm>
            <a:off x="521208" y="3375801"/>
            <a:ext cx="8101584" cy="2827371"/>
          </a:xfrm>
          <a:solidFill>
            <a:schemeClr val="bg1"/>
          </a:solidFill>
        </p:spPr>
        <p:txBody>
          <a:bodyPr>
            <a:normAutofit/>
          </a:bodyPr>
          <a:lstStyle/>
          <a:p>
            <a:pPr marL="342900" indent="-342900" algn="l">
              <a:buFont typeface="Wingdings" panose="05000000000000000000" pitchFamily="2" charset="2"/>
              <a:buChar char="§"/>
            </a:pPr>
            <a:r>
              <a:rPr lang="en-US" dirty="0"/>
              <a:t>For Freud, anxiety was the product of tensions between the demands of the id and superego. The ego copes by using unconscious </a:t>
            </a:r>
            <a:r>
              <a:rPr lang="en-US" b="1" i="1" dirty="0"/>
              <a:t>defense</a:t>
            </a:r>
            <a:r>
              <a:rPr lang="en-US" i="1" dirty="0"/>
              <a:t> </a:t>
            </a:r>
            <a:r>
              <a:rPr lang="en-US" b="1" i="1" dirty="0"/>
              <a:t>mechanisms</a:t>
            </a:r>
            <a:r>
              <a:rPr lang="en-US" i="1" dirty="0"/>
              <a:t>, </a:t>
            </a:r>
            <a:r>
              <a:rPr lang="en-US" dirty="0"/>
              <a:t>such as </a:t>
            </a:r>
            <a:r>
              <a:rPr lang="en-US" b="1" i="1" dirty="0"/>
              <a:t>repression</a:t>
            </a:r>
            <a:r>
              <a:rPr lang="en-US" i="1" dirty="0"/>
              <a:t>, </a:t>
            </a:r>
            <a:r>
              <a:rPr lang="en-US" dirty="0"/>
              <a:t>which he viewed as the basic mechanism underlying and enabling all the others.</a:t>
            </a:r>
          </a:p>
        </p:txBody>
      </p:sp>
      <p:pic>
        <p:nvPicPr>
          <p:cNvPr id="5" name="Picture 4" descr="decorative"/>
          <p:cNvPicPr>
            <a:picLocks noChangeAspect="1"/>
          </p:cNvPicPr>
          <p:nvPr/>
        </p:nvPicPr>
        <p:blipFill>
          <a:blip r:embed="rId2"/>
          <a:stretch>
            <a:fillRect/>
          </a:stretch>
        </p:blipFill>
        <p:spPr>
          <a:xfrm>
            <a:off x="628650" y="1936872"/>
            <a:ext cx="688908" cy="688908"/>
          </a:xfrm>
          <a:prstGeom prst="rect">
            <a:avLst/>
          </a:prstGeom>
        </p:spPr>
      </p:pic>
    </p:spTree>
    <p:extLst>
      <p:ext uri="{BB962C8B-B14F-4D97-AF65-F5344CB8AC3E}">
        <p14:creationId xmlns:p14="http://schemas.microsoft.com/office/powerpoint/2010/main" val="10480511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76F977-B22E-413A-AE28-56402CC4439E}"/>
              </a:ext>
            </a:extLst>
          </p:cNvPr>
          <p:cNvSpPr>
            <a:spLocks noGrp="1"/>
          </p:cNvSpPr>
          <p:nvPr>
            <p:ph type="title"/>
          </p:nvPr>
        </p:nvSpPr>
        <p:spPr>
          <a:xfrm>
            <a:off x="521494" y="355501"/>
            <a:ext cx="8101584" cy="1325563"/>
          </a:xfrm>
        </p:spPr>
        <p:txBody>
          <a:bodyPr>
            <a:normAutofit/>
          </a:bodyPr>
          <a:lstStyle/>
          <a:p>
            <a:pPr algn="l"/>
            <a:r>
              <a:rPr lang="en-US" sz="3600" dirty="0"/>
              <a:t>Learning Target 55-4 Review</a:t>
            </a:r>
          </a:p>
        </p:txBody>
      </p:sp>
      <p:sp>
        <p:nvSpPr>
          <p:cNvPr id="4" name="Content Placeholder 3"/>
          <p:cNvSpPr>
            <a:spLocks noGrp="1"/>
          </p:cNvSpPr>
          <p:nvPr>
            <p:ph sz="quarter" idx="4294967295"/>
          </p:nvPr>
        </p:nvSpPr>
        <p:spPr>
          <a:xfrm>
            <a:off x="521494" y="1825625"/>
            <a:ext cx="8101012" cy="1046162"/>
          </a:xfrm>
          <a:solidFill>
            <a:srgbClr val="D4E5F4"/>
          </a:solidFill>
          <a:ln>
            <a:noFill/>
          </a:ln>
        </p:spPr>
        <p:txBody>
          <a:bodyPr>
            <a:noAutofit/>
          </a:bodyPr>
          <a:lstStyle/>
          <a:p>
            <a:pPr marL="0" indent="0">
              <a:buNone/>
            </a:pPr>
            <a:r>
              <a:rPr lang="en-US" dirty="0"/>
              <a:t>Identify which of Freud’s ideas his </a:t>
            </a:r>
          </a:p>
          <a:p>
            <a:pPr marL="0" indent="0">
              <a:buNone/>
            </a:pPr>
            <a:r>
              <a:rPr lang="en-US" dirty="0"/>
              <a:t>followers accepted and rejected.</a:t>
            </a:r>
            <a:endParaRPr lang="en-US" sz="2800" dirty="0"/>
          </a:p>
        </p:txBody>
      </p:sp>
      <p:sp>
        <p:nvSpPr>
          <p:cNvPr id="3" name="Content Placeholder 2"/>
          <p:cNvSpPr>
            <a:spLocks noGrp="1"/>
          </p:cNvSpPr>
          <p:nvPr>
            <p:ph idx="1"/>
          </p:nvPr>
        </p:nvSpPr>
        <p:spPr>
          <a:xfrm>
            <a:off x="521494" y="3016348"/>
            <a:ext cx="8101584" cy="3160615"/>
          </a:xfrm>
          <a:solidFill>
            <a:schemeClr val="bg1"/>
          </a:solidFill>
        </p:spPr>
        <p:txBody>
          <a:bodyPr>
            <a:normAutofit/>
          </a:bodyPr>
          <a:lstStyle/>
          <a:p>
            <a:pPr marL="342900" indent="-342900" algn="l">
              <a:buFont typeface="Wingdings" panose="05000000000000000000" pitchFamily="2" charset="2"/>
              <a:buChar char="§"/>
            </a:pPr>
            <a:r>
              <a:rPr lang="en-US" dirty="0"/>
              <a:t>Freud’s early followers, the neo-Freudians, accepted many of his ideas. They differed in placing more emphasis on the conscious mind and in stressing social motives more than sexual or aggression motives. </a:t>
            </a:r>
          </a:p>
          <a:p>
            <a:pPr marL="342900" indent="-342900" algn="l">
              <a:buFont typeface="Wingdings" panose="05000000000000000000" pitchFamily="2" charset="2"/>
              <a:buChar char="§"/>
            </a:pPr>
            <a:r>
              <a:rPr lang="en-US" dirty="0"/>
              <a:t>Neo-Freudian Carl Jung proposed the </a:t>
            </a:r>
            <a:r>
              <a:rPr lang="en-US" b="1" i="1" dirty="0"/>
              <a:t>collective</a:t>
            </a:r>
            <a:r>
              <a:rPr lang="en-US" i="1" dirty="0"/>
              <a:t> </a:t>
            </a:r>
            <a:r>
              <a:rPr lang="en-US" b="1" i="1" dirty="0"/>
              <a:t>unconscious</a:t>
            </a:r>
            <a:r>
              <a:rPr lang="en-US" i="1" dirty="0"/>
              <a:t>.</a:t>
            </a:r>
          </a:p>
        </p:txBody>
      </p:sp>
      <p:pic>
        <p:nvPicPr>
          <p:cNvPr id="5" name="Picture 4" descr="decorative"/>
          <p:cNvPicPr>
            <a:picLocks noChangeAspect="1"/>
          </p:cNvPicPr>
          <p:nvPr/>
        </p:nvPicPr>
        <p:blipFill>
          <a:blip r:embed="rId2"/>
          <a:stretch>
            <a:fillRect/>
          </a:stretch>
        </p:blipFill>
        <p:spPr>
          <a:xfrm>
            <a:off x="600121" y="1884384"/>
            <a:ext cx="688908" cy="688908"/>
          </a:xfrm>
          <a:prstGeom prst="rect">
            <a:avLst/>
          </a:prstGeom>
        </p:spPr>
      </p:pic>
    </p:spTree>
    <p:extLst>
      <p:ext uri="{BB962C8B-B14F-4D97-AF65-F5344CB8AC3E}">
        <p14:creationId xmlns:p14="http://schemas.microsoft.com/office/powerpoint/2010/main" val="9943653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7CEE10-ABE5-4CDA-80DD-B12D7657B25A}"/>
              </a:ext>
            </a:extLst>
          </p:cNvPr>
          <p:cNvSpPr>
            <a:spLocks noGrp="1"/>
          </p:cNvSpPr>
          <p:nvPr>
            <p:ph type="title"/>
          </p:nvPr>
        </p:nvSpPr>
        <p:spPr>
          <a:xfrm>
            <a:off x="520922" y="345876"/>
            <a:ext cx="8101584" cy="1325563"/>
          </a:xfrm>
        </p:spPr>
        <p:txBody>
          <a:bodyPr>
            <a:normAutofit/>
          </a:bodyPr>
          <a:lstStyle/>
          <a:p>
            <a:pPr algn="l"/>
            <a:r>
              <a:rPr lang="en-US" sz="3600" dirty="0"/>
              <a:t>Learning Target 55-4 Review cont.</a:t>
            </a:r>
          </a:p>
        </p:txBody>
      </p:sp>
      <p:sp>
        <p:nvSpPr>
          <p:cNvPr id="4" name="Content Placeholder 3"/>
          <p:cNvSpPr>
            <a:spLocks noGrp="1"/>
          </p:cNvSpPr>
          <p:nvPr>
            <p:ph sz="quarter" idx="4294967295"/>
          </p:nvPr>
        </p:nvSpPr>
        <p:spPr>
          <a:xfrm>
            <a:off x="521494" y="1833083"/>
            <a:ext cx="8101012" cy="1046162"/>
          </a:xfrm>
          <a:solidFill>
            <a:srgbClr val="D4E5F4"/>
          </a:solidFill>
          <a:ln>
            <a:noFill/>
          </a:ln>
        </p:spPr>
        <p:txBody>
          <a:bodyPr>
            <a:noAutofit/>
          </a:bodyPr>
          <a:lstStyle/>
          <a:p>
            <a:pPr marL="0" indent="0">
              <a:buNone/>
            </a:pPr>
            <a:r>
              <a:rPr lang="en-US" dirty="0"/>
              <a:t>Identify which of Freud’s ideas his </a:t>
            </a:r>
          </a:p>
          <a:p>
            <a:pPr marL="0" indent="0">
              <a:buNone/>
            </a:pPr>
            <a:r>
              <a:rPr lang="en-US" dirty="0"/>
              <a:t>followers accepted and rejected.</a:t>
            </a:r>
            <a:endParaRPr lang="en-US" sz="2800" dirty="0"/>
          </a:p>
        </p:txBody>
      </p:sp>
      <p:sp>
        <p:nvSpPr>
          <p:cNvPr id="3" name="Content Placeholder 2"/>
          <p:cNvSpPr>
            <a:spLocks noGrp="1"/>
          </p:cNvSpPr>
          <p:nvPr>
            <p:ph idx="1"/>
          </p:nvPr>
        </p:nvSpPr>
        <p:spPr>
          <a:xfrm>
            <a:off x="521208" y="3040888"/>
            <a:ext cx="8101584" cy="3471235"/>
          </a:xfrm>
          <a:solidFill>
            <a:schemeClr val="bg1"/>
          </a:solidFill>
        </p:spPr>
        <p:txBody>
          <a:bodyPr>
            <a:normAutofit fontScale="92500"/>
          </a:bodyPr>
          <a:lstStyle/>
          <a:p>
            <a:pPr marL="342900" indent="-342900" algn="l">
              <a:buFont typeface="Wingdings" panose="05000000000000000000" pitchFamily="2" charset="2"/>
              <a:buChar char="§"/>
            </a:pPr>
            <a:r>
              <a:rPr lang="en-US" dirty="0"/>
              <a:t>Contemporary psychodynamic theorists and therapists reject Freud’s emphasis on sexual motivation. They stress, with support from modern research findings, the view that much of our mental life is unconscious, and they believe that our childhood experiences influence our adult personality and attachment patterns. </a:t>
            </a:r>
          </a:p>
          <a:p>
            <a:pPr marL="342900" indent="-342900" algn="l">
              <a:buFont typeface="Wingdings" panose="05000000000000000000" pitchFamily="2" charset="2"/>
              <a:buChar char="§"/>
            </a:pPr>
            <a:r>
              <a:rPr lang="en-US" dirty="0"/>
              <a:t>Many also believe that our species’ shared evolutionary history shaped some universal predispositions.</a:t>
            </a:r>
          </a:p>
        </p:txBody>
      </p:sp>
      <p:pic>
        <p:nvPicPr>
          <p:cNvPr id="5" name="Picture 4" descr="decorative"/>
          <p:cNvPicPr>
            <a:picLocks noChangeAspect="1"/>
          </p:cNvPicPr>
          <p:nvPr/>
        </p:nvPicPr>
        <p:blipFill>
          <a:blip r:embed="rId2"/>
          <a:stretch>
            <a:fillRect/>
          </a:stretch>
        </p:blipFill>
        <p:spPr>
          <a:xfrm>
            <a:off x="600121" y="1884384"/>
            <a:ext cx="688908" cy="688908"/>
          </a:xfrm>
          <a:prstGeom prst="rect">
            <a:avLst/>
          </a:prstGeom>
        </p:spPr>
      </p:pic>
    </p:spTree>
    <p:extLst>
      <p:ext uri="{BB962C8B-B14F-4D97-AF65-F5344CB8AC3E}">
        <p14:creationId xmlns:p14="http://schemas.microsoft.com/office/powerpoint/2010/main" val="22358739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FADDF4-E4D4-4463-8382-3919D23D888B}"/>
              </a:ext>
            </a:extLst>
          </p:cNvPr>
          <p:cNvSpPr>
            <a:spLocks noGrp="1"/>
          </p:cNvSpPr>
          <p:nvPr>
            <p:ph type="title"/>
          </p:nvPr>
        </p:nvSpPr>
        <p:spPr>
          <a:xfrm>
            <a:off x="520922" y="234909"/>
            <a:ext cx="8101584" cy="1325563"/>
          </a:xfrm>
        </p:spPr>
        <p:txBody>
          <a:bodyPr>
            <a:normAutofit/>
          </a:bodyPr>
          <a:lstStyle/>
          <a:p>
            <a:pPr algn="l"/>
            <a:r>
              <a:rPr lang="en-US" sz="3600" dirty="0"/>
              <a:t>Learning Target 55-5 Review</a:t>
            </a:r>
          </a:p>
        </p:txBody>
      </p:sp>
      <p:sp>
        <p:nvSpPr>
          <p:cNvPr id="4" name="Content Placeholder 3"/>
          <p:cNvSpPr>
            <a:spLocks noGrp="1"/>
          </p:cNvSpPr>
          <p:nvPr>
            <p:ph sz="quarter" idx="4294967295"/>
          </p:nvPr>
        </p:nvSpPr>
        <p:spPr>
          <a:xfrm>
            <a:off x="521494" y="1686115"/>
            <a:ext cx="8101012" cy="1177364"/>
          </a:xfrm>
          <a:solidFill>
            <a:srgbClr val="D4E5F4"/>
          </a:solidFill>
          <a:ln>
            <a:noFill/>
          </a:ln>
        </p:spPr>
        <p:txBody>
          <a:bodyPr>
            <a:noAutofit/>
          </a:bodyPr>
          <a:lstStyle/>
          <a:p>
            <a:pPr marL="0" indent="0">
              <a:buNone/>
            </a:pPr>
            <a:r>
              <a:rPr lang="en-US" dirty="0"/>
              <a:t>Describe </a:t>
            </a:r>
            <a:r>
              <a:rPr lang="en-US" b="1" i="1" dirty="0"/>
              <a:t>projective tests </a:t>
            </a:r>
            <a:r>
              <a:rPr lang="en-US" dirty="0"/>
              <a:t>and how </a:t>
            </a:r>
          </a:p>
          <a:p>
            <a:pPr marL="0" indent="0">
              <a:buNone/>
            </a:pPr>
            <a:r>
              <a:rPr lang="en-US" dirty="0"/>
              <a:t>they are used, and discuss some</a:t>
            </a:r>
          </a:p>
          <a:p>
            <a:pPr marL="0" indent="0">
              <a:buNone/>
            </a:pPr>
            <a:r>
              <a:rPr lang="en-US" dirty="0"/>
              <a:t> criticisms of them.</a:t>
            </a:r>
            <a:endParaRPr lang="en-US" sz="2800" dirty="0"/>
          </a:p>
        </p:txBody>
      </p:sp>
      <p:sp>
        <p:nvSpPr>
          <p:cNvPr id="3" name="Content Placeholder 2"/>
          <p:cNvSpPr>
            <a:spLocks noGrp="1"/>
          </p:cNvSpPr>
          <p:nvPr>
            <p:ph idx="1"/>
          </p:nvPr>
        </p:nvSpPr>
        <p:spPr>
          <a:xfrm>
            <a:off x="520922" y="3013663"/>
            <a:ext cx="8101584" cy="3609428"/>
          </a:xfrm>
          <a:solidFill>
            <a:schemeClr val="bg1"/>
          </a:solidFill>
        </p:spPr>
        <p:txBody>
          <a:bodyPr>
            <a:normAutofit fontScale="92500" lnSpcReduction="20000"/>
          </a:bodyPr>
          <a:lstStyle/>
          <a:p>
            <a:pPr marL="342900" indent="-342900" algn="l">
              <a:buFont typeface="Wingdings" panose="05000000000000000000" pitchFamily="2" charset="2"/>
              <a:buChar char="§"/>
            </a:pPr>
            <a:r>
              <a:rPr lang="en-US" b="1" i="1" dirty="0"/>
              <a:t>Projective</a:t>
            </a:r>
            <a:r>
              <a:rPr lang="en-US" i="1" dirty="0"/>
              <a:t> </a:t>
            </a:r>
            <a:r>
              <a:rPr lang="en-US" b="1" i="1" dirty="0"/>
              <a:t>tests</a:t>
            </a:r>
            <a:r>
              <a:rPr lang="en-US" i="1" dirty="0"/>
              <a:t> </a:t>
            </a:r>
            <a:r>
              <a:rPr lang="en-US" dirty="0"/>
              <a:t>attempt to assess personality by showing people ambiguous stimuli with many possible interpretations; answers reveal unconscious motives.</a:t>
            </a:r>
          </a:p>
          <a:p>
            <a:pPr marL="342900" indent="-342900" algn="l">
              <a:buFont typeface="Wingdings" panose="05000000000000000000" pitchFamily="2" charset="2"/>
              <a:buChar char="§"/>
            </a:pPr>
            <a:r>
              <a:rPr lang="en-US" dirty="0"/>
              <a:t>The </a:t>
            </a:r>
            <a:r>
              <a:rPr lang="en-US" b="1" i="1" dirty="0"/>
              <a:t>Thematic</a:t>
            </a:r>
            <a:r>
              <a:rPr lang="en-US" i="1" dirty="0"/>
              <a:t> </a:t>
            </a:r>
            <a:r>
              <a:rPr lang="en-US" b="1" i="1" dirty="0"/>
              <a:t>Apperception</a:t>
            </a:r>
            <a:r>
              <a:rPr lang="en-US" i="1" dirty="0"/>
              <a:t> </a:t>
            </a:r>
            <a:r>
              <a:rPr lang="en-US" b="1" i="1" dirty="0"/>
              <a:t>Test (TAT) </a:t>
            </a:r>
            <a:r>
              <a:rPr lang="en-US" dirty="0"/>
              <a:t>and the </a:t>
            </a:r>
            <a:r>
              <a:rPr lang="en-US" b="1" i="1" dirty="0"/>
              <a:t>Rorschach</a:t>
            </a:r>
            <a:r>
              <a:rPr lang="en-US" i="1" dirty="0"/>
              <a:t> </a:t>
            </a:r>
            <a:r>
              <a:rPr lang="en-US" b="1" i="1" dirty="0"/>
              <a:t>inkblot</a:t>
            </a:r>
            <a:r>
              <a:rPr lang="en-US" i="1" dirty="0"/>
              <a:t> </a:t>
            </a:r>
            <a:r>
              <a:rPr lang="en-US" b="1" i="1" dirty="0"/>
              <a:t>test</a:t>
            </a:r>
            <a:r>
              <a:rPr lang="en-US" i="1" dirty="0"/>
              <a:t> </a:t>
            </a:r>
            <a:r>
              <a:rPr lang="en-US" dirty="0"/>
              <a:t>are two such tests. </a:t>
            </a:r>
            <a:r>
              <a:rPr lang="en-US" b="1" i="1" dirty="0"/>
              <a:t>The TAT </a:t>
            </a:r>
            <a:r>
              <a:rPr lang="en-US" dirty="0"/>
              <a:t>provides a valid and reliable roadmap of people’s implicit motives, and responses have been shown to be consistent over time. The </a:t>
            </a:r>
            <a:r>
              <a:rPr lang="en-US" b="1" i="1" dirty="0"/>
              <a:t>Rorschach</a:t>
            </a:r>
            <a:r>
              <a:rPr lang="en-US" dirty="0"/>
              <a:t> has low reliability and validity, but some clinicians value it as a source of suggestive leads, an icebreaker, or a revealing interview technique.</a:t>
            </a:r>
          </a:p>
        </p:txBody>
      </p:sp>
      <p:pic>
        <p:nvPicPr>
          <p:cNvPr id="5" name="Picture 4" descr="decorative"/>
          <p:cNvPicPr>
            <a:picLocks noChangeAspect="1"/>
          </p:cNvPicPr>
          <p:nvPr/>
        </p:nvPicPr>
        <p:blipFill>
          <a:blip r:embed="rId2"/>
          <a:stretch>
            <a:fillRect/>
          </a:stretch>
        </p:blipFill>
        <p:spPr>
          <a:xfrm>
            <a:off x="600121" y="1797757"/>
            <a:ext cx="688908" cy="688908"/>
          </a:xfrm>
          <a:prstGeom prst="rect">
            <a:avLst/>
          </a:prstGeom>
        </p:spPr>
      </p:pic>
    </p:spTree>
    <p:extLst>
      <p:ext uri="{BB962C8B-B14F-4D97-AF65-F5344CB8AC3E}">
        <p14:creationId xmlns:p14="http://schemas.microsoft.com/office/powerpoint/2010/main" val="2802262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E4AB66-4BF2-4FB7-951D-3661FAAF4A73}"/>
              </a:ext>
            </a:extLst>
          </p:cNvPr>
          <p:cNvSpPr>
            <a:spLocks noGrp="1"/>
          </p:cNvSpPr>
          <p:nvPr>
            <p:ph type="title"/>
          </p:nvPr>
        </p:nvSpPr>
        <p:spPr>
          <a:xfrm>
            <a:off x="521208" y="245222"/>
            <a:ext cx="8101584" cy="1325563"/>
          </a:xfrm>
        </p:spPr>
        <p:txBody>
          <a:bodyPr>
            <a:normAutofit/>
          </a:bodyPr>
          <a:lstStyle/>
          <a:p>
            <a:pPr algn="l"/>
            <a:r>
              <a:rPr lang="en-US" sz="3600" dirty="0"/>
              <a:t>Learning Target 55-6 Review</a:t>
            </a:r>
          </a:p>
        </p:txBody>
      </p:sp>
      <p:sp>
        <p:nvSpPr>
          <p:cNvPr id="4" name="Content Placeholder 3"/>
          <p:cNvSpPr>
            <a:spLocks noGrp="1"/>
          </p:cNvSpPr>
          <p:nvPr>
            <p:ph sz="quarter" idx="4294967295"/>
          </p:nvPr>
        </p:nvSpPr>
        <p:spPr>
          <a:xfrm>
            <a:off x="521208" y="1735092"/>
            <a:ext cx="8101012" cy="1676400"/>
          </a:xfrm>
          <a:solidFill>
            <a:srgbClr val="D4E5F4"/>
          </a:solidFill>
          <a:ln>
            <a:noFill/>
          </a:ln>
        </p:spPr>
        <p:txBody>
          <a:bodyPr>
            <a:noAutofit/>
          </a:bodyPr>
          <a:lstStyle/>
          <a:p>
            <a:pPr marL="0" indent="0">
              <a:buNone/>
            </a:pPr>
            <a:r>
              <a:rPr lang="en-US" dirty="0"/>
              <a:t>Discuss how contemporary psychologists </a:t>
            </a:r>
          </a:p>
          <a:p>
            <a:pPr marL="0" indent="0">
              <a:buNone/>
            </a:pPr>
            <a:r>
              <a:rPr lang="en-US" dirty="0"/>
              <a:t>view Freud’s psychoanalysis, and </a:t>
            </a:r>
          </a:p>
          <a:p>
            <a:pPr marL="0" indent="0">
              <a:buNone/>
            </a:pPr>
            <a:r>
              <a:rPr lang="en-US" dirty="0"/>
              <a:t>describe how modern research has developed our understanding of the unconscious.</a:t>
            </a:r>
            <a:endParaRPr lang="en-US" sz="2800" dirty="0"/>
          </a:p>
        </p:txBody>
      </p:sp>
      <p:sp>
        <p:nvSpPr>
          <p:cNvPr id="3" name="Content Placeholder 2"/>
          <p:cNvSpPr>
            <a:spLocks noGrp="1"/>
          </p:cNvSpPr>
          <p:nvPr>
            <p:ph idx="1"/>
          </p:nvPr>
        </p:nvSpPr>
        <p:spPr>
          <a:xfrm>
            <a:off x="521208" y="3600780"/>
            <a:ext cx="8101584" cy="2601164"/>
          </a:xfrm>
          <a:solidFill>
            <a:schemeClr val="bg1"/>
          </a:solidFill>
        </p:spPr>
        <p:txBody>
          <a:bodyPr>
            <a:normAutofit/>
          </a:bodyPr>
          <a:lstStyle/>
          <a:p>
            <a:pPr marL="342900" indent="-342900" algn="l">
              <a:buFont typeface="Wingdings" panose="05000000000000000000" pitchFamily="2" charset="2"/>
              <a:buChar char="§"/>
            </a:pPr>
            <a:r>
              <a:rPr lang="en-US" dirty="0"/>
              <a:t>Today’s psychologists give Freud credit for drawing attention to the vast unconscious, to the struggle to cope with anxiety and sexuality, and to the conflict between biological impulses and social restraints, and for some forms of </a:t>
            </a:r>
            <a:r>
              <a:rPr lang="en-US" b="1" i="1" dirty="0"/>
              <a:t>defense mechanisms</a:t>
            </a:r>
            <a:r>
              <a:rPr lang="en-US" dirty="0"/>
              <a:t>.</a:t>
            </a:r>
          </a:p>
        </p:txBody>
      </p:sp>
      <p:pic>
        <p:nvPicPr>
          <p:cNvPr id="5" name="Picture 4" descr="decorative"/>
          <p:cNvPicPr>
            <a:picLocks noChangeAspect="1"/>
          </p:cNvPicPr>
          <p:nvPr/>
        </p:nvPicPr>
        <p:blipFill>
          <a:blip r:embed="rId2"/>
          <a:stretch>
            <a:fillRect/>
          </a:stretch>
        </p:blipFill>
        <p:spPr>
          <a:xfrm>
            <a:off x="619371" y="1841660"/>
            <a:ext cx="688908" cy="688908"/>
          </a:xfrm>
          <a:prstGeom prst="rect">
            <a:avLst/>
          </a:prstGeom>
        </p:spPr>
      </p:pic>
    </p:spTree>
    <p:extLst>
      <p:ext uri="{BB962C8B-B14F-4D97-AF65-F5344CB8AC3E}">
        <p14:creationId xmlns:p14="http://schemas.microsoft.com/office/powerpoint/2010/main" val="18551696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EAAA39-934C-4266-90F7-0808B0CF58CE}"/>
              </a:ext>
            </a:extLst>
          </p:cNvPr>
          <p:cNvSpPr>
            <a:spLocks noGrp="1"/>
          </p:cNvSpPr>
          <p:nvPr>
            <p:ph type="title"/>
          </p:nvPr>
        </p:nvSpPr>
        <p:spPr>
          <a:xfrm>
            <a:off x="521208" y="245222"/>
            <a:ext cx="8101584" cy="1325563"/>
          </a:xfrm>
        </p:spPr>
        <p:txBody>
          <a:bodyPr>
            <a:normAutofit/>
          </a:bodyPr>
          <a:lstStyle/>
          <a:p>
            <a:pPr algn="l"/>
            <a:r>
              <a:rPr lang="en-US" sz="3600" dirty="0"/>
              <a:t>Learning Target 55-6 Review cont. </a:t>
            </a:r>
          </a:p>
        </p:txBody>
      </p:sp>
      <p:sp>
        <p:nvSpPr>
          <p:cNvPr id="4" name="Content Placeholder 3"/>
          <p:cNvSpPr>
            <a:spLocks noGrp="1"/>
          </p:cNvSpPr>
          <p:nvPr>
            <p:ph sz="quarter" idx="4294967295"/>
          </p:nvPr>
        </p:nvSpPr>
        <p:spPr>
          <a:xfrm>
            <a:off x="521208" y="1735092"/>
            <a:ext cx="8101012" cy="1676400"/>
          </a:xfrm>
          <a:solidFill>
            <a:srgbClr val="D4E5F4"/>
          </a:solidFill>
          <a:ln>
            <a:noFill/>
          </a:ln>
        </p:spPr>
        <p:txBody>
          <a:bodyPr>
            <a:noAutofit/>
          </a:bodyPr>
          <a:lstStyle/>
          <a:p>
            <a:pPr marL="0" indent="0">
              <a:buNone/>
            </a:pPr>
            <a:r>
              <a:rPr lang="en-US" dirty="0"/>
              <a:t>Discuss how contemporary psychologists </a:t>
            </a:r>
          </a:p>
          <a:p>
            <a:pPr marL="0" indent="0">
              <a:buNone/>
            </a:pPr>
            <a:r>
              <a:rPr lang="en-US" dirty="0"/>
              <a:t>view Freud’s psychoanalysis, and </a:t>
            </a:r>
          </a:p>
          <a:p>
            <a:pPr marL="0" indent="0">
              <a:buNone/>
            </a:pPr>
            <a:r>
              <a:rPr lang="en-US" dirty="0"/>
              <a:t>describe how modern research has developed our understanding of the unconscious.</a:t>
            </a:r>
            <a:endParaRPr lang="en-US" sz="2800" dirty="0"/>
          </a:p>
        </p:txBody>
      </p:sp>
      <p:sp>
        <p:nvSpPr>
          <p:cNvPr id="3" name="Content Placeholder 2"/>
          <p:cNvSpPr>
            <a:spLocks noGrp="1"/>
          </p:cNvSpPr>
          <p:nvPr>
            <p:ph idx="1"/>
          </p:nvPr>
        </p:nvSpPr>
        <p:spPr>
          <a:xfrm>
            <a:off x="520636" y="3600780"/>
            <a:ext cx="8101584" cy="3011998"/>
          </a:xfrm>
          <a:solidFill>
            <a:schemeClr val="bg1"/>
          </a:solidFill>
        </p:spPr>
        <p:txBody>
          <a:bodyPr>
            <a:normAutofit fontScale="92500" lnSpcReduction="10000"/>
          </a:bodyPr>
          <a:lstStyle/>
          <a:p>
            <a:pPr marL="342900" indent="-342900" algn="l">
              <a:buFont typeface="Wingdings" panose="05000000000000000000" pitchFamily="2" charset="2"/>
              <a:buChar char="§"/>
            </a:pPr>
            <a:r>
              <a:rPr lang="en-US" dirty="0"/>
              <a:t>But Freud’s concept of </a:t>
            </a:r>
            <a:r>
              <a:rPr lang="en-US" b="1" i="1" dirty="0"/>
              <a:t>repression</a:t>
            </a:r>
            <a:r>
              <a:rPr lang="en-US" dirty="0"/>
              <a:t>, and his view of the unconscious as a collection of repressed and unacceptable thoughts, wishes, feelings, and memories, have not survived scientific scrutiny. </a:t>
            </a:r>
          </a:p>
          <a:p>
            <a:pPr marL="342900" indent="-342900" algn="l">
              <a:buFont typeface="Wingdings" panose="05000000000000000000" pitchFamily="2" charset="2"/>
              <a:buChar char="§"/>
            </a:pPr>
            <a:r>
              <a:rPr lang="en-US" dirty="0"/>
              <a:t>Freud offered after-the-fact explanations, which are hard to test scientifically. Research does not support many of Freud’s specific ideas, such as the view that development is fixed in childhood.</a:t>
            </a:r>
          </a:p>
        </p:txBody>
      </p:sp>
      <p:pic>
        <p:nvPicPr>
          <p:cNvPr id="5" name="Picture 4" descr="decorative"/>
          <p:cNvPicPr>
            <a:picLocks noChangeAspect="1"/>
          </p:cNvPicPr>
          <p:nvPr/>
        </p:nvPicPr>
        <p:blipFill>
          <a:blip r:embed="rId2"/>
          <a:stretch>
            <a:fillRect/>
          </a:stretch>
        </p:blipFill>
        <p:spPr>
          <a:xfrm>
            <a:off x="590496" y="1760073"/>
            <a:ext cx="688908" cy="688908"/>
          </a:xfrm>
          <a:prstGeom prst="rect">
            <a:avLst/>
          </a:prstGeom>
        </p:spPr>
      </p:pic>
    </p:spTree>
    <p:extLst>
      <p:ext uri="{BB962C8B-B14F-4D97-AF65-F5344CB8AC3E}">
        <p14:creationId xmlns:p14="http://schemas.microsoft.com/office/powerpoint/2010/main" val="32002485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1DDE9F-920A-4C2D-941C-F568D548E48F}"/>
              </a:ext>
            </a:extLst>
          </p:cNvPr>
          <p:cNvSpPr>
            <a:spLocks noGrp="1"/>
          </p:cNvSpPr>
          <p:nvPr>
            <p:ph type="title"/>
          </p:nvPr>
        </p:nvSpPr>
        <p:spPr>
          <a:xfrm>
            <a:off x="279133" y="227760"/>
            <a:ext cx="8576109" cy="1325563"/>
          </a:xfrm>
        </p:spPr>
        <p:txBody>
          <a:bodyPr>
            <a:normAutofit/>
          </a:bodyPr>
          <a:lstStyle/>
          <a:p>
            <a:pPr algn="l"/>
            <a:r>
              <a:rPr lang="en-US" sz="3600" dirty="0"/>
              <a:t>Learning Target 55-6 Review part III</a:t>
            </a:r>
          </a:p>
        </p:txBody>
      </p:sp>
      <p:sp>
        <p:nvSpPr>
          <p:cNvPr id="4" name="Content Placeholder 3"/>
          <p:cNvSpPr>
            <a:spLocks noGrp="1"/>
          </p:cNvSpPr>
          <p:nvPr>
            <p:ph sz="quarter" idx="4294967295"/>
          </p:nvPr>
        </p:nvSpPr>
        <p:spPr>
          <a:xfrm>
            <a:off x="279133" y="1637883"/>
            <a:ext cx="8576109" cy="1677987"/>
          </a:xfrm>
          <a:solidFill>
            <a:srgbClr val="D4E5F4"/>
          </a:solidFill>
          <a:ln>
            <a:noFill/>
          </a:ln>
        </p:spPr>
        <p:txBody>
          <a:bodyPr>
            <a:noAutofit/>
          </a:bodyPr>
          <a:lstStyle/>
          <a:p>
            <a:pPr marL="0" indent="0">
              <a:buNone/>
            </a:pPr>
            <a:r>
              <a:rPr lang="en-US" dirty="0"/>
              <a:t>Discuss how contemporary psychologists </a:t>
            </a:r>
          </a:p>
          <a:p>
            <a:pPr marL="0" indent="0">
              <a:buNone/>
            </a:pPr>
            <a:r>
              <a:rPr lang="en-US" dirty="0"/>
              <a:t>view Freud’s psychoanalysis, and </a:t>
            </a:r>
          </a:p>
          <a:p>
            <a:pPr marL="0" indent="0">
              <a:buNone/>
            </a:pPr>
            <a:r>
              <a:rPr lang="en-US" dirty="0"/>
              <a:t>describe how modern research has developed our understanding of the unconscious.</a:t>
            </a:r>
            <a:endParaRPr lang="en-US" sz="2800" dirty="0"/>
          </a:p>
        </p:txBody>
      </p:sp>
      <p:sp>
        <p:nvSpPr>
          <p:cNvPr id="3" name="Content Placeholder 2"/>
          <p:cNvSpPr>
            <a:spLocks noGrp="1"/>
          </p:cNvSpPr>
          <p:nvPr>
            <p:ph idx="1"/>
          </p:nvPr>
        </p:nvSpPr>
        <p:spPr>
          <a:xfrm>
            <a:off x="279133" y="3400430"/>
            <a:ext cx="8576109" cy="3308378"/>
          </a:xfrm>
          <a:solidFill>
            <a:schemeClr val="bg1"/>
          </a:solidFill>
        </p:spPr>
        <p:txBody>
          <a:bodyPr>
            <a:noAutofit/>
          </a:bodyPr>
          <a:lstStyle/>
          <a:p>
            <a:pPr marL="342900" indent="-342900" algn="l">
              <a:buFont typeface="Wingdings" panose="05000000000000000000" pitchFamily="2" charset="2"/>
              <a:buChar char="§"/>
            </a:pPr>
            <a:r>
              <a:rPr lang="en-US" sz="2400" dirty="0"/>
              <a:t>Research confirms that we do not have full access to all that goes on in our mind.</a:t>
            </a:r>
          </a:p>
          <a:p>
            <a:pPr marL="342900" indent="-342900" algn="l">
              <a:buFont typeface="Wingdings" panose="05000000000000000000" pitchFamily="2" charset="2"/>
              <a:buChar char="§"/>
            </a:pPr>
            <a:r>
              <a:rPr lang="en-US" sz="2400" dirty="0"/>
              <a:t>Today’s science views the unconscious as a separate and parallel track of information processing that occurs outside our awareness. </a:t>
            </a:r>
          </a:p>
          <a:p>
            <a:pPr marL="342900" indent="-342900" algn="l">
              <a:buFont typeface="Wingdings" panose="05000000000000000000" pitchFamily="2" charset="2"/>
              <a:buChar char="§"/>
            </a:pPr>
            <a:r>
              <a:rPr lang="en-US" sz="2400" dirty="0"/>
              <a:t>Schemas, perceptions, priming, implicit memories of learned skills, instantly activated emotions, and stereotypes filter our information processing of others’ traits and characteristics.</a:t>
            </a:r>
          </a:p>
        </p:txBody>
      </p:sp>
      <p:pic>
        <p:nvPicPr>
          <p:cNvPr id="5" name="Picture 4" descr="decorative"/>
          <p:cNvPicPr>
            <a:picLocks noChangeAspect="1"/>
          </p:cNvPicPr>
          <p:nvPr/>
        </p:nvPicPr>
        <p:blipFill>
          <a:blip r:embed="rId2"/>
          <a:stretch>
            <a:fillRect/>
          </a:stretch>
        </p:blipFill>
        <p:spPr>
          <a:xfrm>
            <a:off x="378740" y="1710966"/>
            <a:ext cx="688908" cy="688908"/>
          </a:xfrm>
          <a:prstGeom prst="rect">
            <a:avLst/>
          </a:prstGeom>
        </p:spPr>
      </p:pic>
    </p:spTree>
    <p:extLst>
      <p:ext uri="{BB962C8B-B14F-4D97-AF65-F5344CB8AC3E}">
        <p14:creationId xmlns:p14="http://schemas.microsoft.com/office/powerpoint/2010/main" val="4107155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a:t>
            </a:r>
            <a:r>
              <a:rPr lang="en-US" i="1" dirty="0"/>
              <a:t>psychodynamic theories </a:t>
            </a:r>
            <a:br>
              <a:rPr lang="en-US" dirty="0"/>
            </a:br>
            <a:r>
              <a:rPr lang="en-US" dirty="0"/>
              <a:t>related to </a:t>
            </a:r>
            <a:r>
              <a:rPr lang="en-US" i="1" dirty="0"/>
              <a:t>psychoanalysis</a:t>
            </a:r>
            <a:r>
              <a:rPr lang="en-US" dirty="0"/>
              <a:t>?</a:t>
            </a:r>
          </a:p>
        </p:txBody>
      </p:sp>
      <p:sp>
        <p:nvSpPr>
          <p:cNvPr id="4" name="Text Placeholder 3"/>
          <p:cNvSpPr>
            <a:spLocks noGrp="1"/>
          </p:cNvSpPr>
          <p:nvPr>
            <p:ph type="body" sz="quarter" idx="14"/>
          </p:nvPr>
        </p:nvSpPr>
        <p:spPr>
          <a:xfrm>
            <a:off x="4706911" y="1923036"/>
            <a:ext cx="3808439" cy="4282892"/>
          </a:xfrm>
        </p:spPr>
        <p:txBody>
          <a:bodyPr/>
          <a:lstStyle/>
          <a:p>
            <a:r>
              <a:rPr lang="en-US" b="1" i="1" dirty="0"/>
              <a:t>Psychodynamic theories </a:t>
            </a:r>
            <a:r>
              <a:rPr lang="en-US" dirty="0"/>
              <a:t>are descended from Sigmund Freud’s </a:t>
            </a:r>
            <a:r>
              <a:rPr lang="en-US" b="1" i="1" dirty="0"/>
              <a:t>psychoanalysis</a:t>
            </a:r>
            <a:r>
              <a:rPr lang="en-US" b="1" dirty="0"/>
              <a:t> </a:t>
            </a:r>
            <a:r>
              <a:rPr lang="en-US" dirty="0"/>
              <a:t>and his theory that proposed childhood sexuality and unconscious motivations influence personality.</a:t>
            </a:r>
          </a:p>
        </p:txBody>
      </p:sp>
      <p:sp>
        <p:nvSpPr>
          <p:cNvPr id="5" name="Text Placeholder 4"/>
          <p:cNvSpPr>
            <a:spLocks noGrp="1"/>
          </p:cNvSpPr>
          <p:nvPr>
            <p:ph type="body" sz="quarter" idx="15"/>
          </p:nvPr>
        </p:nvSpPr>
        <p:spPr>
          <a:xfrm>
            <a:off x="762000" y="5621311"/>
            <a:ext cx="3117850" cy="1034321"/>
          </a:xfrm>
        </p:spPr>
        <p:txBody>
          <a:bodyPr/>
          <a:lstStyle/>
          <a:p>
            <a:pPr marL="0" indent="0">
              <a:buNone/>
            </a:pPr>
            <a:r>
              <a:rPr lang="en-US" dirty="0"/>
              <a:t>Sigmund Freud</a:t>
            </a:r>
          </a:p>
          <a:p>
            <a:pPr marL="0" indent="0">
              <a:buNone/>
            </a:pPr>
            <a:r>
              <a:rPr lang="en-US" dirty="0"/>
              <a:t>(1856-1939)</a:t>
            </a:r>
          </a:p>
        </p:txBody>
      </p:sp>
      <p:pic>
        <p:nvPicPr>
          <p:cNvPr id="6" name="Picture 5"/>
          <p:cNvPicPr>
            <a:picLocks noChangeAspect="1"/>
          </p:cNvPicPr>
          <p:nvPr/>
        </p:nvPicPr>
        <p:blipFill>
          <a:blip r:embed="rId2"/>
          <a:stretch>
            <a:fillRect/>
          </a:stretch>
        </p:blipFill>
        <p:spPr>
          <a:xfrm>
            <a:off x="903962" y="1923036"/>
            <a:ext cx="2833926" cy="3369088"/>
          </a:xfrm>
          <a:prstGeom prst="rect">
            <a:avLst/>
          </a:prstGeom>
          <a:ln w="76200">
            <a:solidFill>
              <a:schemeClr val="accent4"/>
            </a:solidFill>
          </a:ln>
        </p:spPr>
      </p:pic>
    </p:spTree>
    <p:extLst>
      <p:ext uri="{BB962C8B-B14F-4D97-AF65-F5344CB8AC3E}">
        <p14:creationId xmlns:p14="http://schemas.microsoft.com/office/powerpoint/2010/main" val="1490680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did Sigmund Freud’s treatment of psychological disorders lead to his </a:t>
            </a:r>
            <a:br>
              <a:rPr lang="en-US" dirty="0"/>
            </a:br>
            <a:r>
              <a:rPr lang="en-US" dirty="0"/>
              <a:t>view of the </a:t>
            </a:r>
            <a:r>
              <a:rPr lang="en-US" i="1" dirty="0"/>
              <a:t>unconscious</a:t>
            </a:r>
            <a:r>
              <a:rPr lang="en-US" dirty="0"/>
              <a:t> mind?</a:t>
            </a:r>
          </a:p>
        </p:txBody>
      </p:sp>
      <p:sp>
        <p:nvSpPr>
          <p:cNvPr id="3" name="Content Placeholder 2"/>
          <p:cNvSpPr>
            <a:spLocks noGrp="1"/>
          </p:cNvSpPr>
          <p:nvPr>
            <p:ph idx="1"/>
          </p:nvPr>
        </p:nvSpPr>
        <p:spPr>
          <a:xfrm>
            <a:off x="521208" y="1825626"/>
            <a:ext cx="8101584" cy="2296670"/>
          </a:xfrm>
        </p:spPr>
        <p:txBody>
          <a:bodyPr/>
          <a:lstStyle/>
          <a:p>
            <a:r>
              <a:rPr lang="en-US" dirty="0"/>
              <a:t>In treating patients whose disorders had no clear physical explanation, Freud concluded that these problems reflected unacceptable thoughts and feelings, hidden away in the </a:t>
            </a:r>
            <a:r>
              <a:rPr lang="en-US" b="1" i="1" dirty="0"/>
              <a:t>unconscious</a:t>
            </a:r>
            <a:r>
              <a:rPr lang="en-US" i="1" dirty="0"/>
              <a:t> </a:t>
            </a:r>
            <a:r>
              <a:rPr lang="en-US" dirty="0"/>
              <a:t>mind</a:t>
            </a:r>
          </a:p>
        </p:txBody>
      </p:sp>
      <p:sp>
        <p:nvSpPr>
          <p:cNvPr id="4" name="Content Placeholder 3"/>
          <p:cNvSpPr>
            <a:spLocks noGrp="1"/>
          </p:cNvSpPr>
          <p:nvPr>
            <p:ph sz="quarter" idx="13"/>
          </p:nvPr>
        </p:nvSpPr>
        <p:spPr>
          <a:xfrm>
            <a:off x="521208" y="4326291"/>
            <a:ext cx="8101012" cy="2226209"/>
          </a:xfrm>
        </p:spPr>
        <p:txBody>
          <a:bodyPr/>
          <a:lstStyle/>
          <a:p>
            <a:r>
              <a:rPr lang="en-US" i="1" dirty="0"/>
              <a:t>For instance, Freud  speculated that lost feeling in one’s hand might be caused by a fear of touching one’s genitals; that unexplained blindness or deafness might be caused by not wanting to see or hear something that aroused intense anxiety.</a:t>
            </a:r>
          </a:p>
        </p:txBody>
      </p:sp>
      <p:pic>
        <p:nvPicPr>
          <p:cNvPr id="5" name="Picture 4" descr="decorative"/>
          <p:cNvPicPr>
            <a:picLocks noChangeAspect="1"/>
          </p:cNvPicPr>
          <p:nvPr/>
        </p:nvPicPr>
        <p:blipFill>
          <a:blip r:embed="rId2"/>
          <a:stretch>
            <a:fillRect/>
          </a:stretch>
        </p:blipFill>
        <p:spPr>
          <a:xfrm>
            <a:off x="560549" y="333291"/>
            <a:ext cx="688908" cy="688908"/>
          </a:xfrm>
          <a:prstGeom prst="rect">
            <a:avLst/>
          </a:prstGeom>
        </p:spPr>
      </p:pic>
    </p:spTree>
    <p:extLst>
      <p:ext uri="{BB962C8B-B14F-4D97-AF65-F5344CB8AC3E}">
        <p14:creationId xmlns:p14="http://schemas.microsoft.com/office/powerpoint/2010/main" val="887494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b="1" i="1" dirty="0"/>
              <a:t>unconscious</a:t>
            </a:r>
            <a:r>
              <a:rPr lang="en-US" dirty="0"/>
              <a:t>?</a:t>
            </a:r>
          </a:p>
        </p:txBody>
      </p:sp>
      <p:sp>
        <p:nvSpPr>
          <p:cNvPr id="3" name="Content Placeholder 2"/>
          <p:cNvSpPr>
            <a:spLocks noGrp="1"/>
          </p:cNvSpPr>
          <p:nvPr>
            <p:ph idx="1"/>
          </p:nvPr>
        </p:nvSpPr>
        <p:spPr/>
        <p:txBody>
          <a:bodyPr/>
          <a:lstStyle/>
          <a:p>
            <a:r>
              <a:rPr lang="en-US" dirty="0"/>
              <a:t>According to Sigmund Freud, the </a:t>
            </a:r>
            <a:r>
              <a:rPr lang="en-US" b="1" i="1" dirty="0"/>
              <a:t>unconscious</a:t>
            </a:r>
            <a:r>
              <a:rPr lang="en-US" dirty="0"/>
              <a:t> is a reservoir of mostly unacceptable thoughts, wishes, feelings, and memories. </a:t>
            </a:r>
          </a:p>
        </p:txBody>
      </p:sp>
      <p:pic>
        <p:nvPicPr>
          <p:cNvPr id="5" name="Picture 4"/>
          <p:cNvPicPr>
            <a:picLocks noChangeAspect="1"/>
          </p:cNvPicPr>
          <p:nvPr/>
        </p:nvPicPr>
        <p:blipFill>
          <a:blip r:embed="rId2"/>
          <a:stretch>
            <a:fillRect/>
          </a:stretch>
        </p:blipFill>
        <p:spPr>
          <a:xfrm>
            <a:off x="745093" y="2462579"/>
            <a:ext cx="2833926" cy="3369088"/>
          </a:xfrm>
          <a:prstGeom prst="rect">
            <a:avLst/>
          </a:prstGeom>
          <a:ln w="76200">
            <a:solidFill>
              <a:schemeClr val="accent4"/>
            </a:solidFill>
          </a:ln>
        </p:spPr>
      </p:pic>
    </p:spTree>
    <p:extLst>
      <p:ext uri="{BB962C8B-B14F-4D97-AF65-F5344CB8AC3E}">
        <p14:creationId xmlns:p14="http://schemas.microsoft.com/office/powerpoint/2010/main" val="3631350439"/>
      </p:ext>
    </p:extLst>
  </p:cSld>
  <p:clrMapOvr>
    <a:masterClrMapping/>
  </p:clrMapOvr>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17406D"/>
      </a:dk2>
      <a:lt2>
        <a:srgbClr val="DBEFF9"/>
      </a:lt2>
      <a:accent1>
        <a:srgbClr val="186C96"/>
      </a:accent1>
      <a:accent2>
        <a:srgbClr val="186C96"/>
      </a:accent2>
      <a:accent3>
        <a:srgbClr val="186C96"/>
      </a:accent3>
      <a:accent4>
        <a:srgbClr val="186C96"/>
      </a:accent4>
      <a:accent5>
        <a:srgbClr val="186C96"/>
      </a:accent5>
      <a:accent6>
        <a:srgbClr val="A5C249"/>
      </a:accent6>
      <a:hlink>
        <a:srgbClr val="F49100"/>
      </a:hlink>
      <a:folHlink>
        <a:srgbClr val="85DFD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21">
      <a:dk1>
        <a:sysClr val="windowText" lastClr="000000"/>
      </a:dk1>
      <a:lt1>
        <a:sysClr val="window" lastClr="FFFFFF"/>
      </a:lt1>
      <a:dk2>
        <a:srgbClr val="17406D"/>
      </a:dk2>
      <a:lt2>
        <a:srgbClr val="DBEFF9"/>
      </a:lt2>
      <a:accent1>
        <a:srgbClr val="186C96"/>
      </a:accent1>
      <a:accent2>
        <a:srgbClr val="186C96"/>
      </a:accent2>
      <a:accent3>
        <a:srgbClr val="186C96"/>
      </a:accent3>
      <a:accent4>
        <a:srgbClr val="186C96"/>
      </a:accent4>
      <a:accent5>
        <a:srgbClr val="186C96"/>
      </a:accent5>
      <a:accent6>
        <a:srgbClr val="A5C249"/>
      </a:accent6>
      <a:hlink>
        <a:srgbClr val="F49100"/>
      </a:hlink>
      <a:folHlink>
        <a:srgbClr val="85DFD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7058</TotalTime>
  <Words>4227</Words>
  <Application>Microsoft Office PowerPoint</Application>
  <PresentationFormat>On-screen Show (4:3)</PresentationFormat>
  <Paragraphs>369</Paragraphs>
  <Slides>69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69</vt:i4>
      </vt:variant>
    </vt:vector>
  </HeadingPairs>
  <TitlesOfParts>
    <vt:vector size="74" baseType="lpstr">
      <vt:lpstr>Arial</vt:lpstr>
      <vt:lpstr>Calibri</vt:lpstr>
      <vt:lpstr>Wingdings</vt:lpstr>
      <vt:lpstr>Office Theme</vt:lpstr>
      <vt:lpstr>Custom Design</vt:lpstr>
      <vt:lpstr>Unit 10 Personality</vt:lpstr>
      <vt:lpstr>Learning Targets</vt:lpstr>
      <vt:lpstr>Learning Targets cont.</vt:lpstr>
      <vt:lpstr>What is personality?</vt:lpstr>
      <vt:lpstr>What theories inform our  understanding of personality?</vt:lpstr>
      <vt:lpstr>What are the psychodynamic theories?</vt:lpstr>
      <vt:lpstr>How are psychodynamic theories  related to psychoanalysis?</vt:lpstr>
      <vt:lpstr>How did Sigmund Freud’s treatment of psychological disorders lead to his  view of the unconscious mind?</vt:lpstr>
      <vt:lpstr>What is the unconscious?</vt:lpstr>
      <vt:lpstr>How did Sigmund Freud explore the unconscious?</vt:lpstr>
      <vt:lpstr>1. What Would You Answer?</vt:lpstr>
      <vt:lpstr>How is Freud’s view of the mind depicted?</vt:lpstr>
      <vt:lpstr>How did Freud view the mind?</vt:lpstr>
      <vt:lpstr>What did Freud believe about the unconscious?</vt:lpstr>
      <vt:lpstr>What was Freud’s belief about  human personality?</vt:lpstr>
      <vt:lpstr>Freud’s proposition</vt:lpstr>
      <vt:lpstr>the id</vt:lpstr>
      <vt:lpstr>the ego</vt:lpstr>
      <vt:lpstr>the superego</vt:lpstr>
      <vt:lpstr>Can you name the three parts of the mind?</vt:lpstr>
      <vt:lpstr>2. What Would You Answer?</vt:lpstr>
      <vt:lpstr>What is the role of the ego?</vt:lpstr>
      <vt:lpstr>What developmental stages did  Freud propose?</vt:lpstr>
      <vt:lpstr>What is the Oedipus complex?</vt:lpstr>
      <vt:lpstr>How did Freud believe the child reduced  the threat of the Oedipus complex?</vt:lpstr>
      <vt:lpstr>What is the Electra complex?</vt:lpstr>
      <vt:lpstr>forming identity</vt:lpstr>
      <vt:lpstr>What is fixation?</vt:lpstr>
      <vt:lpstr>What is an example of a fixation?</vt:lpstr>
      <vt:lpstr>How did Freud believe people  defended themselves against anxiety?</vt:lpstr>
      <vt:lpstr>AP® Exam Tip</vt:lpstr>
      <vt:lpstr>What are defense mechanisms and how did Freud believe they function?</vt:lpstr>
      <vt:lpstr>What is repression?</vt:lpstr>
      <vt:lpstr>What are  “Freudian slips?”</vt:lpstr>
      <vt:lpstr>Can you explain?</vt:lpstr>
      <vt:lpstr>What did Freud believe about dreams?</vt:lpstr>
      <vt:lpstr>Who were the neo-Freudians?</vt:lpstr>
      <vt:lpstr>Who was Alfred Adler?</vt:lpstr>
      <vt:lpstr>Who was Karen Horney?</vt:lpstr>
      <vt:lpstr>Who was Carl Jung?</vt:lpstr>
      <vt:lpstr>What are examples of archetypes?</vt:lpstr>
      <vt:lpstr>What is the collective unconscious?</vt:lpstr>
      <vt:lpstr>3. What Would You Answer?</vt:lpstr>
      <vt:lpstr>What is a projective test?</vt:lpstr>
      <vt:lpstr>What is the Thematic Apperception Test (TAT)?</vt:lpstr>
      <vt:lpstr>How does the Thematic  Apperception Test (TAT) work?</vt:lpstr>
      <vt:lpstr>What is the Rorschach inkblot test?</vt:lpstr>
      <vt:lpstr>How does the Rorschach inkblot  test work?</vt:lpstr>
      <vt:lpstr>How is the Rorschach inkblot  test criticized?</vt:lpstr>
      <vt:lpstr>How do contemporary psychologists  view Freud’s psychoanalysis?</vt:lpstr>
      <vt:lpstr>How do Freud’s theories fall short?</vt:lpstr>
      <vt:lpstr>What is the most serious problem with  Freud’s theory?</vt:lpstr>
      <vt:lpstr>How do Freud’s supporters respond?</vt:lpstr>
      <vt:lpstr>How has Freud’s idea of reaction formation been supported in the research?</vt:lpstr>
      <vt:lpstr>How might Freud’s theories have been correct?</vt:lpstr>
      <vt:lpstr>What are terror-management defenses?</vt:lpstr>
      <vt:lpstr>What is terror-management theory?</vt:lpstr>
      <vt:lpstr>Was Freud right about the unconscious?</vt:lpstr>
      <vt:lpstr>Learning Target 55-1 Review</vt:lpstr>
      <vt:lpstr>Learning Target 55-2 Review</vt:lpstr>
      <vt:lpstr>Learning Target 55-2 Review cont.</vt:lpstr>
      <vt:lpstr>Learning Target 55-3 Review</vt:lpstr>
      <vt:lpstr>Learning Target 55-3 Review cont.</vt:lpstr>
      <vt:lpstr>Learning Target 55-4 Review</vt:lpstr>
      <vt:lpstr>Learning Target 55-4 Review cont.</vt:lpstr>
      <vt:lpstr>Learning Target 55-5 Review</vt:lpstr>
      <vt:lpstr>Learning Target 55-6 Review</vt:lpstr>
      <vt:lpstr>Learning Target 55-6 Review cont. </vt:lpstr>
      <vt:lpstr>Learning Target 55-6 Review part III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Fenton</dc:creator>
  <cp:keywords/>
  <dc:description/>
  <cp:lastModifiedBy>Sabrina Van Glahn</cp:lastModifiedBy>
  <cp:revision>1033</cp:revision>
  <dcterms:created xsi:type="dcterms:W3CDTF">2017-07-06T19:56:42Z</dcterms:created>
  <dcterms:modified xsi:type="dcterms:W3CDTF">2017-12-26T15:06:40Z</dcterms:modified>
  <cp:category/>
</cp:coreProperties>
</file>