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6" r:id="rId17"/>
    <p:sldId id="278" r:id="rId18"/>
    <p:sldId id="280" r:id="rId19"/>
    <p:sldId id="281" r:id="rId20"/>
    <p:sldId id="270" r:id="rId21"/>
    <p:sldId id="271" r:id="rId22"/>
    <p:sldId id="272" r:id="rId23"/>
    <p:sldId id="273" r:id="rId24"/>
    <p:sldId id="274" r:id="rId25"/>
    <p:sldId id="275" r:id="rId26"/>
    <p:sldId id="279" r:id="rId27"/>
    <p:sldId id="276" r:id="rId28"/>
    <p:sldId id="277" r:id="rId29"/>
    <p:sldId id="285" r:id="rId30"/>
    <p:sldId id="284" r:id="rId31"/>
    <p:sldId id="283"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2C21D9-5EAE-47D2-83C9-60B87DFF6311}" type="datetimeFigureOut">
              <a:rPr lang="en-US" smtClean="0"/>
              <a:t>7/3/2020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0DB519-4722-42B5-A63A-8E9134AAE78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2C21D9-5EAE-47D2-83C9-60B87DFF6311}"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DB519-4722-42B5-A63A-8E9134AAE7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F0DB519-4722-42B5-A63A-8E9134AAE78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2C21D9-5EAE-47D2-83C9-60B87DFF6311}"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2C21D9-5EAE-47D2-83C9-60B87DFF6311}"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F0DB519-4722-42B5-A63A-8E9134AAE78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F2C21D9-5EAE-47D2-83C9-60B87DFF6311}" type="datetimeFigureOut">
              <a:rPr lang="en-US" smtClean="0"/>
              <a:t>7/3/2020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0DB519-4722-42B5-A63A-8E9134AAE78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F2C21D9-5EAE-47D2-83C9-60B87DFF6311}"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DB519-4722-42B5-A63A-8E9134AAE78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F2C21D9-5EAE-47D2-83C9-60B87DFF6311}" type="datetimeFigureOut">
              <a:rPr lang="en-US" smtClean="0"/>
              <a:t>7/3/2020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F0DB519-4722-42B5-A63A-8E9134AAE78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2C21D9-5EAE-47D2-83C9-60B87DFF6311}" type="datetimeFigureOut">
              <a:rPr lang="en-US" smtClean="0"/>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F0DB519-4722-42B5-A63A-8E9134AAE7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F2C21D9-5EAE-47D2-83C9-60B87DFF6311}" type="datetimeFigureOut">
              <a:rPr lang="en-US" smtClean="0"/>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F0DB519-4722-42B5-A63A-8E9134AAE7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F0DB519-4722-42B5-A63A-8E9134AAE78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F2C21D9-5EAE-47D2-83C9-60B87DFF6311}" type="datetimeFigureOut">
              <a:rPr lang="en-US" smtClean="0"/>
              <a:t>7/3/2020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F0DB519-4722-42B5-A63A-8E9134AAE78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F2C21D9-5EAE-47D2-83C9-60B87DFF6311}" type="datetimeFigureOut">
              <a:rPr lang="en-US" smtClean="0"/>
              <a:t>7/3/2020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F2C21D9-5EAE-47D2-83C9-60B87DFF6311}" type="datetimeFigureOut">
              <a:rPr lang="en-US" smtClean="0"/>
              <a:t>7/3/2020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F0DB519-4722-42B5-A63A-8E9134AAE78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2020 / 2021</a:t>
            </a:r>
            <a:endParaRPr lang="en-US" dirty="0"/>
          </a:p>
        </p:txBody>
      </p:sp>
      <p:sp>
        <p:nvSpPr>
          <p:cNvPr id="2" name="Title 1"/>
          <p:cNvSpPr>
            <a:spLocks noGrp="1"/>
          </p:cNvSpPr>
          <p:nvPr>
            <p:ph type="ctrTitle"/>
          </p:nvPr>
        </p:nvSpPr>
        <p:spPr/>
        <p:txBody>
          <a:bodyPr>
            <a:normAutofit/>
          </a:bodyPr>
          <a:lstStyle/>
          <a:p>
            <a:r>
              <a:rPr lang="en-US" dirty="0" smtClean="0"/>
              <a:t>Desoto Central </a:t>
            </a:r>
            <a:r>
              <a:rPr lang="en-US" dirty="0"/>
              <a:t>H</a:t>
            </a:r>
            <a:r>
              <a:rPr lang="en-US" dirty="0" smtClean="0"/>
              <a:t>igh School</a:t>
            </a:r>
            <a:br>
              <a:rPr lang="en-US" dirty="0" smtClean="0"/>
            </a:br>
            <a:r>
              <a:rPr lang="en-US" dirty="0" smtClean="0"/>
              <a:t>Dance Team</a:t>
            </a:r>
            <a:endParaRPr lang="en-US" dirty="0"/>
          </a:p>
        </p:txBody>
      </p:sp>
    </p:spTree>
    <p:extLst>
      <p:ext uri="{BB962C8B-B14F-4D97-AF65-F5344CB8AC3E}">
        <p14:creationId xmlns:p14="http://schemas.microsoft.com/office/powerpoint/2010/main" val="275080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Evaluations for Try-outs</a:t>
            </a:r>
            <a:endParaRPr lang="en-US" dirty="0"/>
          </a:p>
        </p:txBody>
      </p:sp>
      <p:sp>
        <p:nvSpPr>
          <p:cNvPr id="3" name="Content Placeholder 2"/>
          <p:cNvSpPr>
            <a:spLocks noGrp="1"/>
          </p:cNvSpPr>
          <p:nvPr>
            <p:ph sz="quarter" idx="1"/>
          </p:nvPr>
        </p:nvSpPr>
        <p:spPr/>
        <p:txBody>
          <a:bodyPr/>
          <a:lstStyle/>
          <a:p>
            <a:pPr marL="0" indent="0">
              <a:buNone/>
            </a:pPr>
            <a:r>
              <a:rPr lang="en-US" dirty="0" smtClean="0"/>
              <a:t>Students need to email me or send a message in Remind with the teacher names that they wish to have complete evaluation forms.</a:t>
            </a:r>
          </a:p>
          <a:p>
            <a:pPr marL="0" indent="0">
              <a:buNone/>
            </a:pPr>
            <a:endParaRPr lang="en-US" dirty="0"/>
          </a:p>
          <a:p>
            <a:pPr marL="0" indent="0">
              <a:buNone/>
            </a:pPr>
            <a:r>
              <a:rPr lang="en-US" dirty="0" smtClean="0"/>
              <a:t>Teacher evaluations will be part of the student’s tryout score.</a:t>
            </a:r>
          </a:p>
          <a:p>
            <a:pPr marL="0" indent="0">
              <a:buNone/>
            </a:pPr>
            <a:endParaRPr lang="en-US" dirty="0"/>
          </a:p>
          <a:p>
            <a:pPr marL="0" indent="0">
              <a:buNone/>
            </a:pPr>
            <a:r>
              <a:rPr lang="en-US" dirty="0" smtClean="0"/>
              <a:t>Please send me the names ASAP.  I would like to have evaluation forms completed prior to try-outs.</a:t>
            </a:r>
            <a:endParaRPr lang="en-US" dirty="0"/>
          </a:p>
        </p:txBody>
      </p:sp>
    </p:spTree>
    <p:extLst>
      <p:ext uri="{BB962C8B-B14F-4D97-AF65-F5344CB8AC3E}">
        <p14:creationId xmlns:p14="http://schemas.microsoft.com/office/powerpoint/2010/main" val="693333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Concussion Information Form</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lgn="ctr">
              <a:buNone/>
            </a:pPr>
            <a:r>
              <a:rPr lang="en-US" dirty="0" smtClean="0"/>
              <a:t>Please read over this form carefully!</a:t>
            </a:r>
          </a:p>
          <a:p>
            <a:pPr marL="0" indent="0">
              <a:buNone/>
            </a:pPr>
            <a:endParaRPr lang="en-US" dirty="0"/>
          </a:p>
          <a:p>
            <a:r>
              <a:rPr lang="en-US" dirty="0" smtClean="0"/>
              <a:t>Even </a:t>
            </a:r>
            <a:r>
              <a:rPr lang="en-US" dirty="0"/>
              <a:t>though most concussions are mild, all concussions are potentially serious and may result in complications including </a:t>
            </a:r>
            <a:r>
              <a:rPr lang="en-US" u="sng" dirty="0">
                <a:solidFill>
                  <a:schemeClr val="accent4">
                    <a:lumMod val="60000"/>
                    <a:lumOff val="40000"/>
                  </a:schemeClr>
                </a:solidFill>
              </a:rPr>
              <a:t>prolonged brain damage and death</a:t>
            </a:r>
            <a:r>
              <a:rPr lang="en-US" dirty="0"/>
              <a:t> if not recognized and managed properly.  </a:t>
            </a:r>
            <a:endParaRPr lang="en-US" dirty="0" smtClean="0"/>
          </a:p>
          <a:p>
            <a:r>
              <a:rPr lang="en-US" dirty="0" smtClean="0"/>
              <a:t>In </a:t>
            </a:r>
            <a:r>
              <a:rPr lang="en-US" dirty="0"/>
              <a:t>other words, even </a:t>
            </a:r>
            <a:r>
              <a:rPr lang="en-US" u="sng" dirty="0">
                <a:solidFill>
                  <a:schemeClr val="accent4">
                    <a:lumMod val="60000"/>
                    <a:lumOff val="40000"/>
                  </a:schemeClr>
                </a:solidFill>
              </a:rPr>
              <a:t>a “ding” or a bump </a:t>
            </a:r>
            <a:r>
              <a:rPr lang="en-US" dirty="0"/>
              <a:t>on the head can be serious.  </a:t>
            </a:r>
            <a:endParaRPr lang="en-US" dirty="0" smtClean="0"/>
          </a:p>
          <a:p>
            <a:r>
              <a:rPr lang="en-US" dirty="0" smtClean="0"/>
              <a:t>You </a:t>
            </a:r>
            <a:r>
              <a:rPr lang="en-US" u="sng" dirty="0">
                <a:solidFill>
                  <a:schemeClr val="accent4">
                    <a:lumMod val="60000"/>
                    <a:lumOff val="40000"/>
                  </a:schemeClr>
                </a:solidFill>
              </a:rPr>
              <a:t>cannot see a concussion </a:t>
            </a:r>
            <a:r>
              <a:rPr lang="en-US" dirty="0"/>
              <a:t>and most sports concussions occur without loss of consciousness.  </a:t>
            </a:r>
            <a:endParaRPr lang="en-US" dirty="0" smtClean="0"/>
          </a:p>
          <a:p>
            <a:r>
              <a:rPr lang="en-US" dirty="0" smtClean="0"/>
              <a:t>Signs </a:t>
            </a:r>
            <a:r>
              <a:rPr lang="en-US" dirty="0"/>
              <a:t>and symptoms of concussion may show up right after the injury or </a:t>
            </a:r>
            <a:r>
              <a:rPr lang="en-US" u="sng" dirty="0">
                <a:solidFill>
                  <a:schemeClr val="accent4">
                    <a:lumMod val="60000"/>
                    <a:lumOff val="40000"/>
                  </a:schemeClr>
                </a:solidFill>
              </a:rPr>
              <a:t>can take hours or days to fully appear</a:t>
            </a:r>
            <a:r>
              <a:rPr lang="en-US" dirty="0"/>
              <a:t>.  </a:t>
            </a:r>
            <a:endParaRPr lang="en-US" dirty="0" smtClean="0"/>
          </a:p>
          <a:p>
            <a:r>
              <a:rPr lang="en-US" dirty="0" smtClean="0"/>
              <a:t>If </a:t>
            </a:r>
            <a:r>
              <a:rPr lang="en-US" dirty="0"/>
              <a:t>your child reports any symptoms of concussion, or if you notice the symptoms or signs of concussion yourself, </a:t>
            </a:r>
            <a:r>
              <a:rPr lang="en-US" u="sng" dirty="0">
                <a:solidFill>
                  <a:schemeClr val="accent4">
                    <a:lumMod val="60000"/>
                    <a:lumOff val="40000"/>
                  </a:schemeClr>
                </a:solidFill>
              </a:rPr>
              <a:t>seek medical attention right away.</a:t>
            </a:r>
          </a:p>
        </p:txBody>
      </p:sp>
    </p:spTree>
    <p:extLst>
      <p:ext uri="{BB962C8B-B14F-4D97-AF65-F5344CB8AC3E}">
        <p14:creationId xmlns:p14="http://schemas.microsoft.com/office/powerpoint/2010/main" val="248465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Jaguar Expectations</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It is important to remember that members of the dance team are a direct reflection on our school, their sponsors, their coach, their parents, and their peers.</a:t>
            </a:r>
          </a:p>
          <a:p>
            <a:pPr marL="0" indent="0" algn="ctr">
              <a:buNone/>
            </a:pPr>
            <a:endParaRPr lang="en-US" dirty="0"/>
          </a:p>
          <a:p>
            <a:pPr marL="0" indent="0" algn="ctr">
              <a:buNone/>
            </a:pPr>
            <a:r>
              <a:rPr lang="en-US" dirty="0" smtClean="0"/>
              <a:t>Dance team members are expected to meet academic and behavior expectations.</a:t>
            </a:r>
          </a:p>
          <a:p>
            <a:pPr marL="0" indent="0" algn="ctr">
              <a:buNone/>
            </a:pPr>
            <a:endParaRPr lang="en-US" dirty="0"/>
          </a:p>
        </p:txBody>
      </p:sp>
    </p:spTree>
    <p:extLst>
      <p:ext uri="{BB962C8B-B14F-4D97-AF65-F5344CB8AC3E}">
        <p14:creationId xmlns:p14="http://schemas.microsoft.com/office/powerpoint/2010/main" val="277737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Cover Sheet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sz="2000" dirty="0"/>
              <a:t>When:	</a:t>
            </a:r>
            <a:r>
              <a:rPr lang="en-US" sz="2000" dirty="0" smtClean="0"/>
              <a:t>July </a:t>
            </a:r>
            <a:r>
              <a:rPr lang="en-US" sz="2000" dirty="0"/>
              <a:t>13</a:t>
            </a:r>
            <a:r>
              <a:rPr lang="en-US" sz="2000" baseline="30000" dirty="0"/>
              <a:t>th</a:t>
            </a:r>
            <a:r>
              <a:rPr lang="en-US" sz="2000" dirty="0"/>
              <a:t> – Tryout Video Posted</a:t>
            </a:r>
          </a:p>
          <a:p>
            <a:r>
              <a:rPr lang="en-US" sz="2000" dirty="0" smtClean="0"/>
              <a:t>July </a:t>
            </a:r>
            <a:r>
              <a:rPr lang="en-US" sz="2000" dirty="0"/>
              <a:t>20</a:t>
            </a:r>
            <a:r>
              <a:rPr lang="en-US" sz="2000" baseline="30000" dirty="0"/>
              <a:t>th</a:t>
            </a:r>
            <a:r>
              <a:rPr lang="en-US" sz="2000" dirty="0"/>
              <a:t> – Trick Clinic / 4:00 pm to 7:30 pm  </a:t>
            </a:r>
          </a:p>
          <a:p>
            <a:r>
              <a:rPr lang="en-US" sz="2000" dirty="0" smtClean="0"/>
              <a:t>July </a:t>
            </a:r>
            <a:r>
              <a:rPr lang="en-US" sz="2000" dirty="0"/>
              <a:t>22</a:t>
            </a:r>
            <a:r>
              <a:rPr lang="en-US" sz="2000" baseline="30000" dirty="0"/>
              <a:t>nd</a:t>
            </a:r>
            <a:r>
              <a:rPr lang="en-US" sz="2000" dirty="0"/>
              <a:t> – Dance Clinic / 4:30 pm to 7:30 </a:t>
            </a:r>
            <a:r>
              <a:rPr lang="en-US" sz="2000" dirty="0" smtClean="0"/>
              <a:t>pm</a:t>
            </a:r>
            <a:endParaRPr lang="en-US" sz="2000" dirty="0"/>
          </a:p>
          <a:p>
            <a:r>
              <a:rPr lang="en-US" sz="2000" dirty="0" smtClean="0"/>
              <a:t>July </a:t>
            </a:r>
            <a:r>
              <a:rPr lang="en-US" sz="2000" dirty="0"/>
              <a:t>24</a:t>
            </a:r>
            <a:r>
              <a:rPr lang="en-US" sz="2000" baseline="30000" dirty="0"/>
              <a:t>th</a:t>
            </a:r>
            <a:r>
              <a:rPr lang="en-US" sz="2000" dirty="0"/>
              <a:t> – Dance Tryouts / 4:30 pm to 7:30 pm</a:t>
            </a:r>
          </a:p>
          <a:p>
            <a:endParaRPr lang="en-US" sz="2000" dirty="0" smtClean="0"/>
          </a:p>
          <a:p>
            <a:pPr marL="0" indent="0">
              <a:buNone/>
            </a:pPr>
            <a:r>
              <a:rPr lang="en-US" sz="2000" dirty="0" smtClean="0"/>
              <a:t>Where</a:t>
            </a:r>
            <a:r>
              <a:rPr lang="en-US" sz="2000" dirty="0"/>
              <a:t>:	</a:t>
            </a:r>
            <a:r>
              <a:rPr lang="en-US" sz="2000" dirty="0" err="1" smtClean="0"/>
              <a:t>DeSoto</a:t>
            </a:r>
            <a:r>
              <a:rPr lang="en-US" sz="2000" dirty="0" smtClean="0"/>
              <a:t> </a:t>
            </a:r>
            <a:r>
              <a:rPr lang="en-US" sz="2000" dirty="0"/>
              <a:t>Central High School Performing Arts Center (PAC)</a:t>
            </a:r>
          </a:p>
          <a:p>
            <a:pPr marL="0" indent="0">
              <a:buNone/>
            </a:pPr>
            <a:endParaRPr lang="en-US" sz="2000" dirty="0" smtClean="0"/>
          </a:p>
          <a:p>
            <a:pPr marL="0" indent="0">
              <a:buNone/>
            </a:pPr>
            <a:r>
              <a:rPr lang="en-US" sz="2000" dirty="0" smtClean="0"/>
              <a:t>Cost:	$</a:t>
            </a:r>
            <a:r>
              <a:rPr lang="en-US" sz="2000" dirty="0"/>
              <a:t>25.00 (non-refundable)</a:t>
            </a:r>
          </a:p>
          <a:p>
            <a:pPr marL="0" indent="0">
              <a:buNone/>
            </a:pPr>
            <a:endParaRPr lang="en-US" dirty="0" smtClean="0"/>
          </a:p>
          <a:p>
            <a:pPr marL="0" indent="0" algn="ctr">
              <a:buNone/>
            </a:pPr>
            <a:r>
              <a:rPr lang="en-US" dirty="0" smtClean="0"/>
              <a:t>Don’t forget all students must have a physical before they will be able to participate in any dance activities, including our clinic.</a:t>
            </a:r>
          </a:p>
        </p:txBody>
      </p:sp>
    </p:spTree>
    <p:extLst>
      <p:ext uri="{BB962C8B-B14F-4D97-AF65-F5344CB8AC3E}">
        <p14:creationId xmlns:p14="http://schemas.microsoft.com/office/powerpoint/2010/main" val="1491914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 Eligibility / Permission / Insurance</a:t>
            </a:r>
            <a:endParaRPr lang="en-US" dirty="0"/>
          </a:p>
        </p:txBody>
      </p:sp>
      <p:sp>
        <p:nvSpPr>
          <p:cNvPr id="3" name="Content Placeholder 2"/>
          <p:cNvSpPr>
            <a:spLocks noGrp="1"/>
          </p:cNvSpPr>
          <p:nvPr>
            <p:ph sz="quarter" idx="1"/>
          </p:nvPr>
        </p:nvSpPr>
        <p:spPr/>
        <p:txBody>
          <a:bodyPr/>
          <a:lstStyle/>
          <a:p>
            <a:pPr marL="0" indent="0">
              <a:buNone/>
            </a:pPr>
            <a:r>
              <a:rPr lang="en-US" dirty="0" smtClean="0"/>
              <a:t>Please complete this form.</a:t>
            </a:r>
          </a:p>
          <a:p>
            <a:pPr marL="0" indent="0">
              <a:buNone/>
            </a:pPr>
            <a:endParaRPr lang="en-US" dirty="0" smtClean="0"/>
          </a:p>
          <a:p>
            <a:pPr marL="0" indent="0">
              <a:buNone/>
            </a:pPr>
            <a:r>
              <a:rPr lang="en-US" dirty="0" smtClean="0"/>
              <a:t>A copy of your insurance card may be attached and substituted for the bottom section of this form.</a:t>
            </a:r>
          </a:p>
          <a:p>
            <a:pPr marL="0" indent="0">
              <a:buNone/>
            </a:pPr>
            <a:endParaRPr lang="en-US" dirty="0"/>
          </a:p>
          <a:p>
            <a:pPr marL="0" indent="0">
              <a:buNone/>
            </a:pPr>
            <a:r>
              <a:rPr lang="en-US" dirty="0" smtClean="0"/>
              <a:t>Don’t forget student physical!</a:t>
            </a:r>
            <a:endParaRPr lang="en-US" dirty="0"/>
          </a:p>
        </p:txBody>
      </p:sp>
    </p:spTree>
    <p:extLst>
      <p:ext uri="{BB962C8B-B14F-4D97-AF65-F5344CB8AC3E}">
        <p14:creationId xmlns:p14="http://schemas.microsoft.com/office/powerpoint/2010/main" val="1500501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Rules, Regulations, and Contract</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Please read each second carefully.</a:t>
            </a:r>
          </a:p>
          <a:p>
            <a:pPr marL="0" indent="0" algn="ctr">
              <a:buNone/>
            </a:pPr>
            <a:endParaRPr lang="en-US" dirty="0"/>
          </a:p>
          <a:p>
            <a:pPr marL="0" indent="0" algn="ctr">
              <a:buNone/>
            </a:pPr>
            <a:r>
              <a:rPr lang="en-US" dirty="0" smtClean="0"/>
              <a:t>Keep a copy of this contract for your records.</a:t>
            </a:r>
          </a:p>
        </p:txBody>
      </p:sp>
    </p:spTree>
    <p:extLst>
      <p:ext uri="{BB962C8B-B14F-4D97-AF65-F5344CB8AC3E}">
        <p14:creationId xmlns:p14="http://schemas.microsoft.com/office/powerpoint/2010/main" val="3225730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and Answers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The next slides are questions that I have received and my responses.</a:t>
            </a:r>
          </a:p>
          <a:p>
            <a:pPr marL="0" indent="0">
              <a:buNone/>
            </a:pPr>
            <a:endParaRPr lang="en-US" dirty="0"/>
          </a:p>
          <a:p>
            <a:pPr marL="0" indent="0">
              <a:buNone/>
            </a:pPr>
            <a:r>
              <a:rPr lang="en-US" dirty="0" smtClean="0"/>
              <a:t>My responses may not always be popular and sometimes due to my being new to this role, incorrect.  When you recognize something that may not be correct, or different from what you are accustomed, please reach out to me.</a:t>
            </a:r>
          </a:p>
          <a:p>
            <a:pPr marL="0" indent="0">
              <a:buNone/>
            </a:pPr>
            <a:endParaRPr lang="en-US" dirty="0"/>
          </a:p>
          <a:p>
            <a:pPr marL="0" indent="0">
              <a:buNone/>
            </a:pPr>
            <a:r>
              <a:rPr lang="en-US" dirty="0" smtClean="0"/>
              <a:t>Again, if you have any questions or concerns, please forward them to me.  Your questions will help me learn and become more familiar with my new role.</a:t>
            </a:r>
          </a:p>
          <a:p>
            <a:pPr marL="0" indent="0">
              <a:buNone/>
            </a:pPr>
            <a:endParaRPr lang="en-US" dirty="0"/>
          </a:p>
          <a:p>
            <a:pPr marL="0" indent="0">
              <a:buNone/>
            </a:pPr>
            <a:r>
              <a:rPr lang="en-US" dirty="0" smtClean="0"/>
              <a:t>Thank you!</a:t>
            </a:r>
            <a:endParaRPr lang="en-US" dirty="0"/>
          </a:p>
        </p:txBody>
      </p:sp>
    </p:spTree>
    <p:extLst>
      <p:ext uri="{BB962C8B-B14F-4D97-AF65-F5344CB8AC3E}">
        <p14:creationId xmlns:p14="http://schemas.microsoft.com/office/powerpoint/2010/main" val="139683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fontScale="70000" lnSpcReduction="20000"/>
          </a:bodyPr>
          <a:lstStyle/>
          <a:p>
            <a:pPr marL="0" lvl="0" indent="0" fontAlgn="base">
              <a:buNone/>
            </a:pPr>
            <a:r>
              <a:rPr lang="en-US" dirty="0"/>
              <a:t>Will they not be able to have a home camp this summer?  Camp is the first way to get a bid to go to Nationals, that way you know the team is going so let the fundraising begin!!</a:t>
            </a:r>
          </a:p>
          <a:p>
            <a:pPr marL="0" indent="0" fontAlgn="base">
              <a:buNone/>
            </a:pPr>
            <a:r>
              <a:rPr lang="en-US" dirty="0"/>
              <a:t> </a:t>
            </a:r>
          </a:p>
          <a:p>
            <a:pPr marL="0" indent="0" fontAlgn="base">
              <a:buNone/>
            </a:pPr>
            <a:r>
              <a:rPr lang="en-US" i="1" dirty="0" smtClean="0">
                <a:solidFill>
                  <a:schemeClr val="accent3">
                    <a:lumMod val="60000"/>
                    <a:lumOff val="40000"/>
                  </a:schemeClr>
                </a:solidFill>
              </a:rPr>
              <a:t>The camp dates are in conflict with dates that I need to have my daughter in Philadelphia for doctor appointments.  These appointments are scheduled a year in advance &amp; difficult to change.</a:t>
            </a: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We </a:t>
            </a:r>
            <a:r>
              <a:rPr lang="en-US" i="1" dirty="0">
                <a:solidFill>
                  <a:schemeClr val="accent3">
                    <a:lumMod val="60000"/>
                    <a:lumOff val="40000"/>
                  </a:schemeClr>
                </a:solidFill>
              </a:rPr>
              <a:t>will not be attending Nationals next </a:t>
            </a:r>
            <a:r>
              <a:rPr lang="en-US" i="1" dirty="0" smtClean="0">
                <a:solidFill>
                  <a:schemeClr val="accent3">
                    <a:lumMod val="60000"/>
                    <a:lumOff val="40000"/>
                  </a:schemeClr>
                </a:solidFill>
              </a:rPr>
              <a:t>year (2020/2021 school year) </a:t>
            </a:r>
            <a:r>
              <a:rPr lang="en-US" i="1" dirty="0">
                <a:solidFill>
                  <a:schemeClr val="accent3">
                    <a:lumMod val="60000"/>
                    <a:lumOff val="40000"/>
                  </a:schemeClr>
                </a:solidFill>
              </a:rPr>
              <a:t>and I have been advised to look for competitions </a:t>
            </a:r>
            <a:r>
              <a:rPr lang="en-US" i="1" u="sng" dirty="0">
                <a:solidFill>
                  <a:schemeClr val="accent3">
                    <a:lumMod val="60000"/>
                    <a:lumOff val="40000"/>
                  </a:schemeClr>
                </a:solidFill>
              </a:rPr>
              <a:t>in the state of Mississippi </a:t>
            </a:r>
            <a:r>
              <a:rPr lang="en-US" i="1" u="sng" dirty="0" smtClean="0">
                <a:solidFill>
                  <a:schemeClr val="accent3">
                    <a:lumMod val="60000"/>
                    <a:lumOff val="40000"/>
                  </a:schemeClr>
                </a:solidFill>
              </a:rPr>
              <a:t>only</a:t>
            </a:r>
            <a:r>
              <a:rPr lang="en-US" i="1" dirty="0" smtClean="0">
                <a:solidFill>
                  <a:schemeClr val="accent3">
                    <a:lumMod val="60000"/>
                    <a:lumOff val="40000"/>
                  </a:schemeClr>
                </a:solidFill>
              </a:rPr>
              <a:t>.</a:t>
            </a:r>
            <a:endParaRPr lang="en-US" dirty="0"/>
          </a:p>
          <a:p>
            <a:pPr marL="0" indent="0" fontAlgn="base">
              <a:buNone/>
            </a:pPr>
            <a:endParaRPr lang="en-US" i="1" dirty="0" smtClean="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We will need to continue with our fundraising efforts while at the same time realizing that things we have done in the past may not be options this year due to COVID-19.</a:t>
            </a: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We are looking into several competitions in the state of Mississippi &amp; the requirements of those camps.</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1482163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a:bodyPr>
          <a:lstStyle/>
          <a:p>
            <a:pPr marL="0" lvl="0" indent="0" fontAlgn="base">
              <a:buNone/>
            </a:pPr>
            <a:r>
              <a:rPr lang="en-US" dirty="0" smtClean="0"/>
              <a:t>Do we need to complete all sections / documents?</a:t>
            </a:r>
          </a:p>
          <a:p>
            <a:pPr marL="0" lvl="0" indent="0" fontAlgn="base">
              <a:buNone/>
            </a:pPr>
            <a:endParaRPr lang="en-US" i="1" dirty="0">
              <a:solidFill>
                <a:schemeClr val="accent3">
                  <a:lumMod val="60000"/>
                  <a:lumOff val="40000"/>
                </a:schemeClr>
              </a:solidFill>
            </a:endParaRPr>
          </a:p>
          <a:p>
            <a:pPr marL="0" lvl="0" indent="0" fontAlgn="base">
              <a:buNone/>
            </a:pPr>
            <a:r>
              <a:rPr lang="en-US" i="1" dirty="0" smtClean="0">
                <a:solidFill>
                  <a:schemeClr val="accent3">
                    <a:lumMod val="60000"/>
                    <a:lumOff val="40000"/>
                  </a:schemeClr>
                </a:solidFill>
              </a:rPr>
              <a:t>Yes.  Please go ahead and complete all forms and have them ready to turn in on July 17</a:t>
            </a:r>
            <a:r>
              <a:rPr lang="en-US" i="1" baseline="30000" dirty="0" smtClean="0">
                <a:solidFill>
                  <a:schemeClr val="accent3">
                    <a:lumMod val="60000"/>
                    <a:lumOff val="40000"/>
                  </a:schemeClr>
                </a:solidFill>
              </a:rPr>
              <a:t>th</a:t>
            </a:r>
            <a:r>
              <a:rPr lang="en-US" i="1" dirty="0" smtClean="0">
                <a:solidFill>
                  <a:schemeClr val="accent3">
                    <a:lumMod val="60000"/>
                    <a:lumOff val="40000"/>
                  </a:schemeClr>
                </a:solidFill>
              </a:rPr>
              <a:t>.</a:t>
            </a:r>
          </a:p>
          <a:p>
            <a:pPr marL="0" lvl="0" indent="0" fontAlgn="base">
              <a:buNone/>
            </a:pPr>
            <a:endParaRPr lang="en-US" i="1" dirty="0">
              <a:solidFill>
                <a:schemeClr val="accent3">
                  <a:lumMod val="60000"/>
                  <a:lumOff val="40000"/>
                </a:schemeClr>
              </a:solidFill>
            </a:endParaRPr>
          </a:p>
          <a:p>
            <a:pPr marL="0" lvl="0" indent="0" fontAlgn="base">
              <a:buNone/>
            </a:pPr>
            <a:r>
              <a:rPr lang="en-US" i="1" dirty="0" smtClean="0">
                <a:solidFill>
                  <a:schemeClr val="accent3">
                    <a:lumMod val="60000"/>
                    <a:lumOff val="40000"/>
                  </a:schemeClr>
                </a:solidFill>
              </a:rPr>
              <a:t>Don’t forget to obtain a school physical.</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168713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a:bodyPr>
          <a:lstStyle/>
          <a:p>
            <a:pPr marL="0" lvl="0" indent="0" fontAlgn="base">
              <a:buNone/>
            </a:pPr>
            <a:r>
              <a:rPr lang="en-US" dirty="0" smtClean="0"/>
              <a:t>Do we need to complete all sections / documents?</a:t>
            </a:r>
          </a:p>
          <a:p>
            <a:pPr marL="0" lvl="0" indent="0" fontAlgn="base">
              <a:buNone/>
            </a:pPr>
            <a:endParaRPr lang="en-US" i="1" dirty="0">
              <a:solidFill>
                <a:schemeClr val="accent3">
                  <a:lumMod val="60000"/>
                  <a:lumOff val="40000"/>
                </a:schemeClr>
              </a:solidFill>
            </a:endParaRPr>
          </a:p>
          <a:p>
            <a:pPr marL="0" lvl="0" indent="0" fontAlgn="base">
              <a:buNone/>
            </a:pPr>
            <a:r>
              <a:rPr lang="en-US" i="1" dirty="0" smtClean="0">
                <a:solidFill>
                  <a:schemeClr val="accent3">
                    <a:lumMod val="60000"/>
                    <a:lumOff val="40000"/>
                  </a:schemeClr>
                </a:solidFill>
              </a:rPr>
              <a:t>Yes.  Please go ahead and complete all forms and have them ready to turn in on July 17</a:t>
            </a:r>
            <a:r>
              <a:rPr lang="en-US" i="1" baseline="30000" dirty="0" smtClean="0">
                <a:solidFill>
                  <a:schemeClr val="accent3">
                    <a:lumMod val="60000"/>
                    <a:lumOff val="40000"/>
                  </a:schemeClr>
                </a:solidFill>
              </a:rPr>
              <a:t>th</a:t>
            </a:r>
            <a:r>
              <a:rPr lang="en-US" i="1" dirty="0" smtClean="0">
                <a:solidFill>
                  <a:schemeClr val="accent3">
                    <a:lumMod val="60000"/>
                    <a:lumOff val="40000"/>
                  </a:schemeClr>
                </a:solidFill>
              </a:rPr>
              <a:t>.</a:t>
            </a:r>
          </a:p>
          <a:p>
            <a:pPr marL="0" lvl="0" indent="0" fontAlgn="base">
              <a:buNone/>
            </a:pPr>
            <a:endParaRPr lang="en-US" i="1" dirty="0">
              <a:solidFill>
                <a:schemeClr val="accent3">
                  <a:lumMod val="60000"/>
                  <a:lumOff val="40000"/>
                </a:schemeClr>
              </a:solidFill>
            </a:endParaRPr>
          </a:p>
          <a:p>
            <a:pPr marL="0" lvl="0" indent="0" fontAlgn="base">
              <a:buNone/>
            </a:pPr>
            <a:r>
              <a:rPr lang="en-US" i="1" dirty="0" smtClean="0">
                <a:solidFill>
                  <a:schemeClr val="accent3">
                    <a:lumMod val="60000"/>
                    <a:lumOff val="40000"/>
                  </a:schemeClr>
                </a:solidFill>
              </a:rPr>
              <a:t>Don’t forget to obtain a school physical.</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96364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buNone/>
            </a:pPr>
            <a:r>
              <a:rPr lang="en-US" dirty="0" smtClean="0"/>
              <a:t>I hope you find this PowerPoint beneficial.</a:t>
            </a:r>
          </a:p>
          <a:p>
            <a:pPr marL="0" indent="0">
              <a:buNone/>
            </a:pPr>
            <a:endParaRPr lang="en-US" dirty="0"/>
          </a:p>
          <a:p>
            <a:pPr marL="0" indent="0">
              <a:buNone/>
            </a:pPr>
            <a:r>
              <a:rPr lang="en-US" dirty="0" smtClean="0"/>
              <a:t>Please scroll down to slide 16 for “Questions and Answers.”</a:t>
            </a:r>
          </a:p>
          <a:p>
            <a:pPr marL="0" indent="0">
              <a:buNone/>
            </a:pPr>
            <a:endParaRPr lang="en-US" dirty="0" smtClean="0"/>
          </a:p>
          <a:p>
            <a:pPr marL="0" indent="0">
              <a:buNone/>
            </a:pPr>
            <a:r>
              <a:rPr lang="en-US" dirty="0" smtClean="0"/>
              <a:t>Your question may also be someone else’s, so I wanted to share!</a:t>
            </a:r>
          </a:p>
          <a:p>
            <a:pPr marL="0" indent="0">
              <a:buNone/>
            </a:pPr>
            <a:endParaRPr lang="en-US" dirty="0"/>
          </a:p>
          <a:p>
            <a:pPr marL="0" indent="0">
              <a:buNone/>
            </a:pPr>
            <a:r>
              <a:rPr lang="en-US" dirty="0" smtClean="0"/>
              <a:t>Thank you!  Mrs. Williams</a:t>
            </a:r>
            <a:endParaRPr lang="en-US" dirty="0"/>
          </a:p>
        </p:txBody>
      </p:sp>
    </p:spTree>
    <p:extLst>
      <p:ext uri="{BB962C8B-B14F-4D97-AF65-F5344CB8AC3E}">
        <p14:creationId xmlns:p14="http://schemas.microsoft.com/office/powerpoint/2010/main" val="717332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10000"/>
          </a:bodyPr>
          <a:lstStyle/>
          <a:p>
            <a:pPr marL="0" lvl="0" indent="0">
              <a:buNone/>
            </a:pPr>
            <a:r>
              <a:rPr lang="en-US" dirty="0"/>
              <a:t>Clinic has always been mandatory for all 3 or 4 days and usually is in consecutive days with the last day review then tryouts.</a:t>
            </a:r>
          </a:p>
          <a:p>
            <a:pPr marL="0" indent="0">
              <a:buNone/>
            </a:pPr>
            <a:endParaRPr lang="en-US" dirty="0" smtClean="0"/>
          </a:p>
          <a:p>
            <a:pPr marL="0" indent="0">
              <a:buNone/>
            </a:pPr>
            <a:r>
              <a:rPr lang="en-US" i="1" dirty="0">
                <a:solidFill>
                  <a:schemeClr val="accent3">
                    <a:lumMod val="60000"/>
                    <a:lumOff val="40000"/>
                  </a:schemeClr>
                </a:solidFill>
              </a:rPr>
              <a:t>Due to our late start, family vacation conflicts, etc. I feel we will be able to accomplish what we need with a tryout video posted one week prior to our clinic and the dates indicated.</a:t>
            </a:r>
          </a:p>
          <a:p>
            <a:pPr marL="0" indent="0">
              <a:buNone/>
            </a:pPr>
            <a:endParaRPr lang="en-US" i="1" dirty="0">
              <a:solidFill>
                <a:schemeClr val="accent3">
                  <a:lumMod val="60000"/>
                  <a:lumOff val="40000"/>
                </a:schemeClr>
              </a:solidFill>
            </a:endParaRPr>
          </a:p>
          <a:p>
            <a:pPr marL="0" indent="0">
              <a:buNone/>
            </a:pPr>
            <a:r>
              <a:rPr lang="en-US" i="1" dirty="0">
                <a:solidFill>
                  <a:schemeClr val="accent3">
                    <a:lumMod val="60000"/>
                    <a:lumOff val="40000"/>
                  </a:schemeClr>
                </a:solidFill>
              </a:rPr>
              <a:t>The tryout video that we will be posting on the 13th will also help us determine who is self-motivated</a:t>
            </a:r>
            <a:r>
              <a:rPr lang="en-US" i="1" dirty="0" smtClean="0">
                <a:solidFill>
                  <a:schemeClr val="accent3">
                    <a:lumMod val="60000"/>
                    <a:lumOff val="40000"/>
                  </a:schemeClr>
                </a:solidFill>
              </a:rPr>
              <a:t>.</a:t>
            </a:r>
          </a:p>
          <a:p>
            <a:pPr marL="0" indent="0">
              <a:buNone/>
            </a:pPr>
            <a:endParaRPr lang="en-US" i="1" dirty="0">
              <a:solidFill>
                <a:schemeClr val="accent3">
                  <a:lumMod val="60000"/>
                  <a:lumOff val="40000"/>
                </a:schemeClr>
              </a:solidFill>
            </a:endParaRPr>
          </a:p>
          <a:p>
            <a:pPr marL="0" indent="0">
              <a:buNone/>
            </a:pPr>
            <a:r>
              <a:rPr lang="en-US" i="1" dirty="0" smtClean="0">
                <a:solidFill>
                  <a:schemeClr val="accent3">
                    <a:lumMod val="60000"/>
                    <a:lumOff val="40000"/>
                  </a:schemeClr>
                </a:solidFill>
              </a:rPr>
              <a:t>LRP dance studios, and possibly others, are offering a class on July 14</a:t>
            </a:r>
            <a:r>
              <a:rPr lang="en-US" i="1" baseline="30000" dirty="0" smtClean="0">
                <a:solidFill>
                  <a:schemeClr val="accent3">
                    <a:lumMod val="60000"/>
                    <a:lumOff val="40000"/>
                  </a:schemeClr>
                </a:solidFill>
              </a:rPr>
              <a:t>th</a:t>
            </a:r>
            <a:r>
              <a:rPr lang="en-US" i="1" dirty="0" smtClean="0">
                <a:solidFill>
                  <a:schemeClr val="accent3">
                    <a:lumMod val="60000"/>
                    <a:lumOff val="40000"/>
                  </a:schemeClr>
                </a:solidFill>
              </a:rPr>
              <a:t> to help students with their tricks/techniques.</a:t>
            </a:r>
            <a:endParaRPr lang="en-US" i="1" dirty="0">
              <a:solidFill>
                <a:schemeClr val="accent3">
                  <a:lumMod val="60000"/>
                  <a:lumOff val="40000"/>
                </a:schemeClr>
              </a:solidFill>
            </a:endParaRPr>
          </a:p>
          <a:p>
            <a:pPr marL="0" indent="0">
              <a:buNone/>
            </a:pPr>
            <a:endParaRPr lang="en-US" i="1" dirty="0">
              <a:solidFill>
                <a:schemeClr val="accent3">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30463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I will be out of town the week of the clinic.  Will I still be able to try-out?</a:t>
            </a:r>
          </a:p>
          <a:p>
            <a:pPr marL="0" indent="0">
              <a:buNone/>
            </a:pPr>
            <a:endParaRPr lang="en-US" dirty="0"/>
          </a:p>
          <a:p>
            <a:pPr marL="0" indent="0">
              <a:buNone/>
            </a:pPr>
            <a:r>
              <a:rPr lang="en-US" i="1" dirty="0" smtClean="0">
                <a:solidFill>
                  <a:schemeClr val="accent3">
                    <a:lumMod val="60000"/>
                    <a:lumOff val="40000"/>
                  </a:schemeClr>
                </a:solidFill>
              </a:rPr>
              <a:t>Again, due to our late start and COVID-19, I feel we will need to be prepared to be a little flexible.</a:t>
            </a:r>
          </a:p>
          <a:p>
            <a:pPr marL="0" indent="0">
              <a:buNone/>
            </a:pPr>
            <a:endParaRPr lang="en-US" i="1" dirty="0">
              <a:solidFill>
                <a:schemeClr val="accent3">
                  <a:lumMod val="60000"/>
                  <a:lumOff val="40000"/>
                </a:schemeClr>
              </a:solidFill>
            </a:endParaRPr>
          </a:p>
          <a:p>
            <a:pPr marL="0" indent="0">
              <a:buNone/>
            </a:pPr>
            <a:r>
              <a:rPr lang="en-US" i="1" dirty="0" smtClean="0">
                <a:solidFill>
                  <a:schemeClr val="accent3">
                    <a:lumMod val="60000"/>
                    <a:lumOff val="40000"/>
                  </a:schemeClr>
                </a:solidFill>
              </a:rPr>
              <a:t>I </a:t>
            </a:r>
            <a:r>
              <a:rPr lang="en-US" i="1" dirty="0">
                <a:solidFill>
                  <a:schemeClr val="accent3">
                    <a:lumMod val="60000"/>
                    <a:lumOff val="40000"/>
                  </a:schemeClr>
                </a:solidFill>
              </a:rPr>
              <a:t>am not opposed to scheduling Zoom tryouts for those students who will be out of town so long as they have turned in their packet and paid their clinic fee</a:t>
            </a:r>
            <a:r>
              <a:rPr lang="en-US" i="1" dirty="0" smtClean="0">
                <a:solidFill>
                  <a:schemeClr val="accent3">
                    <a:lumMod val="60000"/>
                    <a:lumOff val="40000"/>
                  </a:schemeClr>
                </a:solidFill>
              </a:rPr>
              <a:t>.</a:t>
            </a:r>
          </a:p>
          <a:p>
            <a:pPr marL="0" indent="0">
              <a:buNone/>
            </a:pPr>
            <a:endParaRPr lang="en-US" i="1" dirty="0">
              <a:solidFill>
                <a:schemeClr val="accent3">
                  <a:lumMod val="60000"/>
                  <a:lumOff val="40000"/>
                </a:schemeClr>
              </a:solidFill>
            </a:endParaRPr>
          </a:p>
          <a:p>
            <a:pPr marL="0" indent="0">
              <a:buNone/>
            </a:pPr>
            <a:r>
              <a:rPr lang="en-US" i="1" dirty="0" smtClean="0">
                <a:solidFill>
                  <a:schemeClr val="accent3">
                    <a:lumMod val="60000"/>
                    <a:lumOff val="40000"/>
                  </a:schemeClr>
                </a:solidFill>
              </a:rPr>
              <a:t>Please contact me to make arrangements.</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1025745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fontScale="70000" lnSpcReduction="20000"/>
          </a:bodyPr>
          <a:lstStyle/>
          <a:p>
            <a:pPr marL="0" lvl="0" indent="0">
              <a:buNone/>
            </a:pPr>
            <a:r>
              <a:rPr lang="en-US" dirty="0"/>
              <a:t>The gym is usually where clinic and tryouts are held. The PAC stage is not big enough to have 4-5 to a group do a dance.</a:t>
            </a:r>
          </a:p>
          <a:p>
            <a:pPr marL="0" indent="0">
              <a:buNone/>
            </a:pPr>
            <a:endParaRPr lang="en-US" dirty="0" smtClean="0"/>
          </a:p>
          <a:p>
            <a:pPr marL="0" indent="0">
              <a:buNone/>
            </a:pPr>
            <a:r>
              <a:rPr lang="en-US" i="1" dirty="0">
                <a:solidFill>
                  <a:schemeClr val="accent3">
                    <a:lumMod val="60000"/>
                    <a:lumOff val="40000"/>
                  </a:schemeClr>
                </a:solidFill>
              </a:rPr>
              <a:t>I do not plan on using the stage for the dancers.  We will be moving all the chairs out of the way and the dancers will use the floor, coaches and judges will be on the stage.</a:t>
            </a:r>
          </a:p>
          <a:p>
            <a:pPr marL="0" indent="0">
              <a:buNone/>
            </a:pPr>
            <a:endParaRPr lang="en-US" i="1" dirty="0">
              <a:solidFill>
                <a:schemeClr val="accent3">
                  <a:lumMod val="60000"/>
                  <a:lumOff val="40000"/>
                </a:schemeClr>
              </a:solidFill>
            </a:endParaRPr>
          </a:p>
          <a:p>
            <a:pPr marL="0" indent="0">
              <a:buNone/>
            </a:pPr>
            <a:r>
              <a:rPr lang="en-US" i="1" dirty="0">
                <a:solidFill>
                  <a:schemeClr val="accent3">
                    <a:lumMod val="60000"/>
                    <a:lumOff val="40000"/>
                  </a:schemeClr>
                </a:solidFill>
              </a:rPr>
              <a:t>There is too much competition for the use of the gym.  I do not want to have them outside because of the heat and possible rain.</a:t>
            </a:r>
          </a:p>
          <a:p>
            <a:pPr marL="0" indent="0">
              <a:buNone/>
            </a:pPr>
            <a:endParaRPr lang="en-US" i="1" dirty="0">
              <a:solidFill>
                <a:schemeClr val="accent3">
                  <a:lumMod val="60000"/>
                  <a:lumOff val="40000"/>
                </a:schemeClr>
              </a:solidFill>
            </a:endParaRPr>
          </a:p>
          <a:p>
            <a:pPr marL="0" indent="0">
              <a:buNone/>
            </a:pPr>
            <a:r>
              <a:rPr lang="en-US" i="1" dirty="0">
                <a:solidFill>
                  <a:schemeClr val="accent3">
                    <a:lumMod val="60000"/>
                    <a:lumOff val="40000"/>
                  </a:schemeClr>
                </a:solidFill>
              </a:rPr>
              <a:t>I prefer not using the commons or the cafeteria.</a:t>
            </a:r>
          </a:p>
          <a:p>
            <a:pPr marL="0" indent="0">
              <a:buNone/>
            </a:pPr>
            <a:endParaRPr lang="en-US" i="1" dirty="0">
              <a:solidFill>
                <a:schemeClr val="accent3">
                  <a:lumMod val="60000"/>
                  <a:lumOff val="40000"/>
                </a:schemeClr>
              </a:solidFill>
            </a:endParaRPr>
          </a:p>
          <a:p>
            <a:pPr marL="0" indent="0">
              <a:buNone/>
            </a:pPr>
            <a:r>
              <a:rPr lang="en-US" i="1" dirty="0">
                <a:solidFill>
                  <a:schemeClr val="accent3">
                    <a:lumMod val="60000"/>
                    <a:lumOff val="40000"/>
                  </a:schemeClr>
                </a:solidFill>
              </a:rPr>
              <a:t>I will be going up to the school the end of next week to count off squares to determine the number of students we can safely accommodate in the PAC while maintaining appropriate physical distance from each other</a:t>
            </a:r>
            <a:r>
              <a:rPr lang="en-US" i="1" dirty="0" smtClean="0">
                <a:solidFill>
                  <a:schemeClr val="accent3">
                    <a:lumMod val="60000"/>
                    <a:lumOff val="40000"/>
                  </a:schemeClr>
                </a:solidFill>
              </a:rPr>
              <a:t>.</a:t>
            </a:r>
            <a:endParaRPr lang="en-US" dirty="0" smtClean="0"/>
          </a:p>
        </p:txBody>
      </p:sp>
    </p:spTree>
    <p:extLst>
      <p:ext uri="{BB962C8B-B14F-4D97-AF65-F5344CB8AC3E}">
        <p14:creationId xmlns:p14="http://schemas.microsoft.com/office/powerpoint/2010/main" val="411131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lnSpcReduction="10000"/>
          </a:bodyPr>
          <a:lstStyle/>
          <a:p>
            <a:pPr marL="0" lvl="0" indent="0" fontAlgn="base">
              <a:buNone/>
            </a:pPr>
            <a:r>
              <a:rPr lang="en-US" dirty="0"/>
              <a:t>Teacher evaluations back by July 10th will prove to be hard to get done that quick with summer in full force.</a:t>
            </a:r>
          </a:p>
          <a:p>
            <a:pPr marL="0" indent="0" fontAlgn="base">
              <a:buNone/>
            </a:pPr>
            <a:r>
              <a:rPr lang="en-US" dirty="0"/>
              <a:t> </a:t>
            </a:r>
          </a:p>
          <a:p>
            <a:pPr marL="0" indent="0" fontAlgn="base">
              <a:buNone/>
            </a:pPr>
            <a:r>
              <a:rPr lang="en-US" i="1" dirty="0" smtClean="0">
                <a:solidFill>
                  <a:schemeClr val="accent3">
                    <a:lumMod val="60000"/>
                    <a:lumOff val="40000"/>
                  </a:schemeClr>
                </a:solidFill>
              </a:rPr>
              <a:t>Originally, I had packet due dates as the July 10</a:t>
            </a:r>
            <a:r>
              <a:rPr lang="en-US" i="1" baseline="30000" dirty="0" smtClean="0">
                <a:solidFill>
                  <a:schemeClr val="accent3">
                    <a:lumMod val="60000"/>
                    <a:lumOff val="40000"/>
                  </a:schemeClr>
                </a:solidFill>
              </a:rPr>
              <a:t>th</a:t>
            </a:r>
            <a:r>
              <a:rPr lang="en-US" i="1" dirty="0" smtClean="0">
                <a:solidFill>
                  <a:schemeClr val="accent3">
                    <a:lumMod val="60000"/>
                    <a:lumOff val="40000"/>
                  </a:schemeClr>
                </a:solidFill>
              </a:rPr>
              <a:t>.  </a:t>
            </a:r>
          </a:p>
          <a:p>
            <a:pPr marL="0" indent="0" fontAlgn="base">
              <a:buNone/>
            </a:pPr>
            <a:r>
              <a:rPr lang="en-US" b="1" i="1" dirty="0" smtClean="0">
                <a:solidFill>
                  <a:schemeClr val="accent3">
                    <a:lumMod val="60000"/>
                    <a:lumOff val="40000"/>
                  </a:schemeClr>
                </a:solidFill>
              </a:rPr>
              <a:t>I have changed </a:t>
            </a:r>
            <a:r>
              <a:rPr lang="en-US" b="1" i="1" dirty="0">
                <a:solidFill>
                  <a:schemeClr val="accent3">
                    <a:lumMod val="60000"/>
                    <a:lumOff val="40000"/>
                  </a:schemeClr>
                </a:solidFill>
              </a:rPr>
              <a:t>this to the 17</a:t>
            </a:r>
            <a:r>
              <a:rPr lang="en-US" b="1" i="1" baseline="30000" dirty="0">
                <a:solidFill>
                  <a:schemeClr val="accent3">
                    <a:lumMod val="60000"/>
                    <a:lumOff val="40000"/>
                  </a:schemeClr>
                </a:solidFill>
              </a:rPr>
              <a:t>th</a:t>
            </a:r>
            <a:r>
              <a:rPr lang="en-US" b="1" i="1" dirty="0">
                <a:solidFill>
                  <a:schemeClr val="accent3">
                    <a:lumMod val="60000"/>
                    <a:lumOff val="40000"/>
                  </a:schemeClr>
                </a:solidFill>
              </a:rPr>
              <a:t>. </a:t>
            </a:r>
            <a:endParaRPr lang="en-US" b="1" i="1" dirty="0" smtClean="0">
              <a:solidFill>
                <a:schemeClr val="accent3">
                  <a:lumMod val="60000"/>
                  <a:lumOff val="40000"/>
                </a:schemeClr>
              </a:solidFill>
            </a:endParaRP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I will also assist students in obtaining their evaluations but they must submit teacher names to me ASAP.</a:t>
            </a:r>
          </a:p>
          <a:p>
            <a:pPr marL="0" indent="0" fontAlgn="base">
              <a:buNone/>
            </a:pPr>
            <a:r>
              <a:rPr lang="en-US" i="1" dirty="0">
                <a:solidFill>
                  <a:schemeClr val="accent3">
                    <a:lumMod val="60000"/>
                    <a:lumOff val="40000"/>
                  </a:schemeClr>
                </a:solidFill>
              </a:rPr>
              <a:t> </a:t>
            </a:r>
          </a:p>
          <a:p>
            <a:pPr marL="0" indent="0">
              <a:buNone/>
            </a:pPr>
            <a:endParaRPr lang="en-US" dirty="0"/>
          </a:p>
        </p:txBody>
      </p:sp>
    </p:spTree>
    <p:extLst>
      <p:ext uri="{BB962C8B-B14F-4D97-AF65-F5344CB8AC3E}">
        <p14:creationId xmlns:p14="http://schemas.microsoft.com/office/powerpoint/2010/main" val="3739307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normAutofit fontScale="92500" lnSpcReduction="20000"/>
          </a:bodyPr>
          <a:lstStyle/>
          <a:p>
            <a:pPr marL="0" lvl="0" indent="0" fontAlgn="base">
              <a:buNone/>
            </a:pPr>
            <a:r>
              <a:rPr lang="en-US" dirty="0"/>
              <a:t>Same with getting a Physical before July 10th usually the school offers them right before tryouts. May be hard to get in to see a doctor in order to get a physical if parents are not notified soon.</a:t>
            </a:r>
          </a:p>
          <a:p>
            <a:pPr marL="0" indent="0" fontAlgn="base">
              <a:buNone/>
            </a:pPr>
            <a:r>
              <a:rPr lang="en-US" i="1" dirty="0"/>
              <a:t> </a:t>
            </a:r>
            <a:endParaRPr lang="en-US" dirty="0"/>
          </a:p>
          <a:p>
            <a:pPr marL="0" indent="0" fontAlgn="base">
              <a:buNone/>
            </a:pPr>
            <a:r>
              <a:rPr lang="en-US" i="1" dirty="0">
                <a:solidFill>
                  <a:schemeClr val="accent3">
                    <a:lumMod val="60000"/>
                    <a:lumOff val="40000"/>
                  </a:schemeClr>
                </a:solidFill>
              </a:rPr>
              <a:t>Originally, I had packet due dates as the July 10</a:t>
            </a:r>
            <a:r>
              <a:rPr lang="en-US" i="1" baseline="30000" dirty="0">
                <a:solidFill>
                  <a:schemeClr val="accent3">
                    <a:lumMod val="60000"/>
                    <a:lumOff val="40000"/>
                  </a:schemeClr>
                </a:solidFill>
              </a:rPr>
              <a:t>th</a:t>
            </a:r>
            <a:r>
              <a:rPr lang="en-US" i="1" dirty="0">
                <a:solidFill>
                  <a:schemeClr val="accent3">
                    <a:lumMod val="60000"/>
                    <a:lumOff val="40000"/>
                  </a:schemeClr>
                </a:solidFill>
              </a:rPr>
              <a:t>.  </a:t>
            </a:r>
            <a:endParaRPr lang="en-US" i="1" dirty="0" smtClean="0">
              <a:solidFill>
                <a:schemeClr val="accent3">
                  <a:lumMod val="60000"/>
                  <a:lumOff val="40000"/>
                </a:schemeClr>
              </a:solidFill>
            </a:endParaRPr>
          </a:p>
          <a:p>
            <a:pPr marL="0" indent="0" fontAlgn="base">
              <a:buNone/>
            </a:pPr>
            <a:endParaRPr lang="en-US" i="1" dirty="0">
              <a:solidFill>
                <a:schemeClr val="accent3">
                  <a:lumMod val="60000"/>
                  <a:lumOff val="40000"/>
                </a:schemeClr>
              </a:solidFill>
            </a:endParaRPr>
          </a:p>
          <a:p>
            <a:pPr marL="0" indent="0" fontAlgn="base">
              <a:buNone/>
            </a:pPr>
            <a:r>
              <a:rPr lang="en-US" b="1" i="1" dirty="0" smtClean="0">
                <a:solidFill>
                  <a:schemeClr val="accent3">
                    <a:lumMod val="60000"/>
                    <a:lumOff val="40000"/>
                  </a:schemeClr>
                </a:solidFill>
              </a:rPr>
              <a:t>I </a:t>
            </a:r>
            <a:r>
              <a:rPr lang="en-US" b="1" i="1" dirty="0">
                <a:solidFill>
                  <a:schemeClr val="accent3">
                    <a:lumMod val="60000"/>
                    <a:lumOff val="40000"/>
                  </a:schemeClr>
                </a:solidFill>
              </a:rPr>
              <a:t>have changed this to the 17</a:t>
            </a:r>
            <a:r>
              <a:rPr lang="en-US" b="1" i="1" baseline="30000" dirty="0">
                <a:solidFill>
                  <a:schemeClr val="accent3">
                    <a:lumMod val="60000"/>
                    <a:lumOff val="40000"/>
                  </a:schemeClr>
                </a:solidFill>
              </a:rPr>
              <a:t>th</a:t>
            </a:r>
            <a:r>
              <a:rPr lang="en-US" b="1" i="1" dirty="0">
                <a:solidFill>
                  <a:schemeClr val="accent3">
                    <a:lumMod val="60000"/>
                    <a:lumOff val="40000"/>
                  </a:schemeClr>
                </a:solidFill>
              </a:rPr>
              <a:t>. </a:t>
            </a:r>
            <a:endParaRPr lang="en-US" b="1" i="1" dirty="0" smtClean="0">
              <a:solidFill>
                <a:schemeClr val="accent3">
                  <a:lumMod val="60000"/>
                  <a:lumOff val="40000"/>
                </a:schemeClr>
              </a:solidFill>
            </a:endParaRPr>
          </a:p>
          <a:p>
            <a:pPr marL="0" indent="0" fontAlgn="base">
              <a:buNone/>
            </a:pPr>
            <a:endParaRPr lang="en-US" b="1" i="1" dirty="0" smtClean="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When my daughter needed a physical last year, I was able to go to the clinic on </a:t>
            </a:r>
            <a:r>
              <a:rPr lang="en-US" i="1" dirty="0" err="1" smtClean="0">
                <a:solidFill>
                  <a:schemeClr val="accent3">
                    <a:lumMod val="60000"/>
                    <a:lumOff val="40000"/>
                  </a:schemeClr>
                </a:solidFill>
              </a:rPr>
              <a:t>Getwell</a:t>
            </a:r>
            <a:r>
              <a:rPr lang="en-US" i="1" dirty="0" smtClean="0">
                <a:solidFill>
                  <a:schemeClr val="accent3">
                    <a:lumMod val="60000"/>
                    <a:lumOff val="40000"/>
                  </a:schemeClr>
                </a:solidFill>
              </a:rPr>
              <a:t> and they were going to complete it for me that day.</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206403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62500" lnSpcReduction="20000"/>
          </a:bodyPr>
          <a:lstStyle/>
          <a:p>
            <a:pPr marL="0" lvl="0" indent="0" fontAlgn="base">
              <a:buNone/>
            </a:pPr>
            <a:r>
              <a:rPr lang="en-US" dirty="0"/>
              <a:t>Some of the required skills may not ever be used in a routine and I feel that a headspring and Kip up should be required if not at tryouts then at least by a designated time of the school year (like first of Oct) in order to not be an alternate for competition.</a:t>
            </a:r>
          </a:p>
          <a:p>
            <a:pPr marL="0" indent="0" fontAlgn="base">
              <a:buNone/>
            </a:pPr>
            <a:r>
              <a:rPr lang="en-US" i="1" dirty="0"/>
              <a:t> </a:t>
            </a:r>
            <a:endParaRPr lang="en-US" dirty="0"/>
          </a:p>
          <a:p>
            <a:pPr marL="0" indent="0" fontAlgn="base">
              <a:buNone/>
            </a:pPr>
            <a:r>
              <a:rPr lang="en-US" i="1" dirty="0">
                <a:solidFill>
                  <a:schemeClr val="accent3">
                    <a:lumMod val="60000"/>
                    <a:lumOff val="40000"/>
                  </a:schemeClr>
                </a:solidFill>
              </a:rPr>
              <a:t>The skills required are ones our dance coach will be or is considering using in their routine.  </a:t>
            </a:r>
            <a:endParaRPr lang="en-US" i="1" dirty="0" smtClean="0">
              <a:solidFill>
                <a:schemeClr val="accent3">
                  <a:lumMod val="60000"/>
                  <a:lumOff val="40000"/>
                </a:schemeClr>
              </a:solidFill>
            </a:endParaRP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She </a:t>
            </a:r>
            <a:r>
              <a:rPr lang="en-US" i="1" dirty="0">
                <a:solidFill>
                  <a:schemeClr val="accent3">
                    <a:lumMod val="60000"/>
                    <a:lumOff val="40000"/>
                  </a:schemeClr>
                </a:solidFill>
              </a:rPr>
              <a:t>feels she can easily teach students kip-ups / headsprings by the time they compete and should not prevent them from trying out</a:t>
            </a:r>
            <a:r>
              <a:rPr lang="en-US" i="1" dirty="0" smtClean="0">
                <a:solidFill>
                  <a:schemeClr val="accent3">
                    <a:lumMod val="60000"/>
                    <a:lumOff val="40000"/>
                  </a:schemeClr>
                </a:solidFill>
              </a:rPr>
              <a:t>.</a:t>
            </a:r>
          </a:p>
          <a:p>
            <a:pPr marL="0" indent="0" fontAlgn="base">
              <a:buNone/>
            </a:pPr>
            <a:endParaRPr lang="en-US" i="1" dirty="0">
              <a:solidFill>
                <a:schemeClr val="accent3">
                  <a:lumMod val="60000"/>
                  <a:lumOff val="40000"/>
                </a:schemeClr>
              </a:solidFill>
            </a:endParaRPr>
          </a:p>
          <a:p>
            <a:pPr marL="0" indent="0" fontAlgn="base">
              <a:buNone/>
            </a:pPr>
            <a:r>
              <a:rPr lang="en-US" i="1" dirty="0">
                <a:solidFill>
                  <a:schemeClr val="accent3">
                    <a:lumMod val="60000"/>
                    <a:lumOff val="40000"/>
                  </a:schemeClr>
                </a:solidFill>
              </a:rPr>
              <a:t>This year, with all the challenges the pandemic is presenting us with, will be a great year for growth and developing our dancers.</a:t>
            </a:r>
            <a:endParaRPr lang="en-US" dirty="0">
              <a:solidFill>
                <a:schemeClr val="accent3">
                  <a:lumMod val="60000"/>
                  <a:lumOff val="40000"/>
                </a:schemeClr>
              </a:solidFill>
            </a:endParaRPr>
          </a:p>
          <a:p>
            <a:pPr marL="0" indent="0" fontAlgn="base">
              <a:buNone/>
            </a:pPr>
            <a:r>
              <a:rPr lang="en-US" i="1" dirty="0">
                <a:solidFill>
                  <a:schemeClr val="accent3">
                    <a:lumMod val="60000"/>
                    <a:lumOff val="40000"/>
                  </a:schemeClr>
                </a:solidFill>
              </a:rPr>
              <a:t> </a:t>
            </a:r>
            <a:endParaRPr lang="en-US" dirty="0">
              <a:solidFill>
                <a:schemeClr val="accent3">
                  <a:lumMod val="60000"/>
                  <a:lumOff val="40000"/>
                </a:schemeClr>
              </a:solidFill>
            </a:endParaRPr>
          </a:p>
          <a:p>
            <a:pPr marL="0" indent="0" fontAlgn="base">
              <a:buNone/>
            </a:pPr>
            <a:r>
              <a:rPr lang="en-US" i="1" dirty="0">
                <a:solidFill>
                  <a:schemeClr val="accent3">
                    <a:lumMod val="60000"/>
                    <a:lumOff val="40000"/>
                  </a:schemeClr>
                </a:solidFill>
              </a:rPr>
              <a:t>Growing our program, being successful at competitions, further developing our dancers, and increasing </a:t>
            </a:r>
            <a:r>
              <a:rPr lang="en-US" i="1" dirty="0" smtClean="0">
                <a:solidFill>
                  <a:schemeClr val="accent3">
                    <a:lumMod val="60000"/>
                    <a:lumOff val="40000"/>
                  </a:schemeClr>
                </a:solidFill>
              </a:rPr>
              <a:t>school </a:t>
            </a:r>
            <a:r>
              <a:rPr lang="en-US" i="1" dirty="0">
                <a:solidFill>
                  <a:schemeClr val="accent3">
                    <a:lumMod val="60000"/>
                    <a:lumOff val="40000"/>
                  </a:schemeClr>
                </a:solidFill>
              </a:rPr>
              <a:t>spirit are our goals.  </a:t>
            </a:r>
            <a:endParaRPr lang="en-US" i="1" dirty="0" smtClean="0">
              <a:solidFill>
                <a:schemeClr val="accent3">
                  <a:lumMod val="60000"/>
                  <a:lumOff val="40000"/>
                </a:schemeClr>
              </a:solidFill>
            </a:endParaRP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We </a:t>
            </a:r>
            <a:r>
              <a:rPr lang="en-US" i="1" dirty="0">
                <a:solidFill>
                  <a:schemeClr val="accent3">
                    <a:lumMod val="60000"/>
                    <a:lumOff val="40000"/>
                  </a:schemeClr>
                </a:solidFill>
              </a:rPr>
              <a:t>do not want to risk turning away someone because of a kip up.  The student could be an amazing dancer with an equally amazing attitude and just in need of a bit of coaching to master a trick.</a:t>
            </a:r>
            <a:endParaRPr lang="en-US" dirty="0">
              <a:solidFill>
                <a:schemeClr val="accent3">
                  <a:lumMod val="60000"/>
                  <a:lumOff val="40000"/>
                </a:schemeClr>
              </a:solidFill>
            </a:endParaRPr>
          </a:p>
          <a:p>
            <a:pPr marL="0" indent="0" fontAlgn="base">
              <a:buNone/>
            </a:pPr>
            <a:endParaRPr lang="en-US" dirty="0">
              <a:solidFill>
                <a:schemeClr val="accent3">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3198569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70000" lnSpcReduction="20000"/>
          </a:bodyPr>
          <a:lstStyle/>
          <a:p>
            <a:pPr marL="0" lvl="0" indent="0" fontAlgn="base">
              <a:buNone/>
            </a:pPr>
            <a:r>
              <a:rPr lang="en-US" dirty="0" smtClean="0"/>
              <a:t>I </a:t>
            </a:r>
            <a:r>
              <a:rPr lang="en-US" dirty="0"/>
              <a:t>would keep the cost down and order nothing from Varsity except Game Day uniform and regular Uniform. No practice or camp clothes from varsity they look like track uniforms and the team hated them last year and are expensive and tore up easily. Warm ups are expensive through Varsity also. If you wait until Aug 10th to order uniforms from Varsity they probably will not be in until midway through football season.</a:t>
            </a:r>
          </a:p>
          <a:p>
            <a:pPr marL="0" indent="0" fontAlgn="base">
              <a:buNone/>
            </a:pPr>
            <a:r>
              <a:rPr lang="en-US" dirty="0"/>
              <a:t> </a:t>
            </a:r>
            <a:endParaRPr lang="en-US" dirty="0" smtClean="0"/>
          </a:p>
          <a:p>
            <a:pPr marL="0" indent="0" fontAlgn="base">
              <a:buNone/>
            </a:pPr>
            <a:endParaRPr lang="en-US" dirty="0"/>
          </a:p>
          <a:p>
            <a:pPr marL="0" indent="0" fontAlgn="base">
              <a:buNone/>
            </a:pPr>
            <a:r>
              <a:rPr lang="en-US" i="1" dirty="0" smtClean="0">
                <a:solidFill>
                  <a:schemeClr val="accent3">
                    <a:lumMod val="60000"/>
                    <a:lumOff val="40000"/>
                  </a:schemeClr>
                </a:solidFill>
              </a:rPr>
              <a:t>I </a:t>
            </a:r>
            <a:r>
              <a:rPr lang="en-US" i="1" dirty="0">
                <a:solidFill>
                  <a:schemeClr val="accent3">
                    <a:lumMod val="60000"/>
                    <a:lumOff val="40000"/>
                  </a:schemeClr>
                </a:solidFill>
              </a:rPr>
              <a:t>have reached out to our Varsity rep. and will get clarification on time line for uniforms.  </a:t>
            </a:r>
            <a:r>
              <a:rPr lang="en-US" i="1" dirty="0" smtClean="0">
                <a:solidFill>
                  <a:schemeClr val="accent3">
                    <a:lumMod val="60000"/>
                    <a:lumOff val="40000"/>
                  </a:schemeClr>
                </a:solidFill>
              </a:rPr>
              <a:t>Our rep. sent me last year’s “fashion board” but I have asked for prices, virtual fitting dates, &amp; prices to be included.</a:t>
            </a: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We </a:t>
            </a:r>
            <a:r>
              <a:rPr lang="en-US" i="1" dirty="0">
                <a:solidFill>
                  <a:schemeClr val="accent3">
                    <a:lumMod val="60000"/>
                    <a:lumOff val="40000"/>
                  </a:schemeClr>
                </a:solidFill>
              </a:rPr>
              <a:t>are looking into less expensive options for practice uniforms.  </a:t>
            </a:r>
            <a:endParaRPr lang="en-US" i="1" dirty="0" smtClean="0">
              <a:solidFill>
                <a:schemeClr val="accent3">
                  <a:lumMod val="60000"/>
                  <a:lumOff val="40000"/>
                </a:schemeClr>
              </a:solidFill>
            </a:endParaRP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For </a:t>
            </a:r>
            <a:r>
              <a:rPr lang="en-US" i="1" dirty="0">
                <a:solidFill>
                  <a:schemeClr val="accent3">
                    <a:lumMod val="60000"/>
                    <a:lumOff val="40000"/>
                  </a:schemeClr>
                </a:solidFill>
              </a:rPr>
              <a:t>the clinic, students will be expected to wear solid black shorts, leggings, tanks, t-shirts, etc.</a:t>
            </a:r>
            <a:endParaRPr lang="en-US" dirty="0">
              <a:solidFill>
                <a:schemeClr val="accent3">
                  <a:lumMod val="60000"/>
                  <a:lumOff val="40000"/>
                </a:schemeClr>
              </a:solidFill>
            </a:endParaRPr>
          </a:p>
          <a:p>
            <a:pPr marL="0" indent="0">
              <a:buNone/>
            </a:pPr>
            <a:endParaRPr lang="en-US" dirty="0"/>
          </a:p>
        </p:txBody>
      </p:sp>
    </p:spTree>
    <p:extLst>
      <p:ext uri="{BB962C8B-B14F-4D97-AF65-F5344CB8AC3E}">
        <p14:creationId xmlns:p14="http://schemas.microsoft.com/office/powerpoint/2010/main" val="4195678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77500" lnSpcReduction="20000"/>
          </a:bodyPr>
          <a:lstStyle/>
          <a:p>
            <a:pPr marL="0" lvl="0" indent="0" fontAlgn="base">
              <a:buNone/>
            </a:pPr>
            <a:r>
              <a:rPr lang="en-US" dirty="0"/>
              <a:t>Fingernails cut back? I think this is more of cheer rule due to the lifts and spotting.  Not a big issue, the rules are the rules.</a:t>
            </a:r>
          </a:p>
          <a:p>
            <a:pPr marL="0" indent="0" fontAlgn="base">
              <a:buNone/>
            </a:pPr>
            <a:endParaRPr lang="en-US" i="1" dirty="0" smtClean="0"/>
          </a:p>
          <a:p>
            <a:pPr marL="0" indent="0" fontAlgn="base">
              <a:buNone/>
            </a:pPr>
            <a:r>
              <a:rPr lang="en-US" i="1" dirty="0" smtClean="0">
                <a:solidFill>
                  <a:schemeClr val="accent3">
                    <a:lumMod val="60000"/>
                    <a:lumOff val="40000"/>
                  </a:schemeClr>
                </a:solidFill>
              </a:rPr>
              <a:t>I </a:t>
            </a:r>
            <a:r>
              <a:rPr lang="en-US" i="1" dirty="0">
                <a:solidFill>
                  <a:schemeClr val="accent3">
                    <a:lumMod val="60000"/>
                    <a:lumOff val="40000"/>
                  </a:schemeClr>
                </a:solidFill>
              </a:rPr>
              <a:t>want to be consistent as possible when addressing nails – keep them short with neutral colors. </a:t>
            </a:r>
            <a:endParaRPr lang="en-US" i="1" dirty="0" smtClean="0">
              <a:solidFill>
                <a:schemeClr val="accent3">
                  <a:lumMod val="60000"/>
                  <a:lumOff val="40000"/>
                </a:schemeClr>
              </a:solidFill>
            </a:endParaRP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By </a:t>
            </a:r>
            <a:r>
              <a:rPr lang="en-US" i="1" dirty="0">
                <a:solidFill>
                  <a:schemeClr val="accent3">
                    <a:lumMod val="60000"/>
                    <a:lumOff val="40000"/>
                  </a:schemeClr>
                </a:solidFill>
              </a:rPr>
              <a:t>telling the students to hold their hand in front of their face and if they can see their nails, they are too long, should help in keeping a consistent length.</a:t>
            </a:r>
          </a:p>
          <a:p>
            <a:pPr marL="0" indent="0" fontAlgn="base">
              <a:buNone/>
            </a:pPr>
            <a:r>
              <a:rPr lang="en-US" i="1" dirty="0">
                <a:solidFill>
                  <a:schemeClr val="accent3">
                    <a:lumMod val="60000"/>
                    <a:lumOff val="40000"/>
                  </a:schemeClr>
                </a:solidFill>
              </a:rPr>
              <a:t> </a:t>
            </a:r>
          </a:p>
          <a:p>
            <a:pPr marL="0" indent="0" fontAlgn="base">
              <a:buNone/>
            </a:pPr>
            <a:r>
              <a:rPr lang="en-US" i="1" dirty="0">
                <a:solidFill>
                  <a:schemeClr val="accent3">
                    <a:lumMod val="60000"/>
                    <a:lumOff val="40000"/>
                  </a:schemeClr>
                </a:solidFill>
              </a:rPr>
              <a:t>Shorter nails are </a:t>
            </a:r>
            <a:r>
              <a:rPr lang="en-US" i="1" dirty="0" smtClean="0">
                <a:solidFill>
                  <a:schemeClr val="accent3">
                    <a:lumMod val="60000"/>
                    <a:lumOff val="40000"/>
                  </a:schemeClr>
                </a:solidFill>
              </a:rPr>
              <a:t>safer, are </a:t>
            </a:r>
            <a:r>
              <a:rPr lang="en-US" i="1" dirty="0">
                <a:solidFill>
                  <a:schemeClr val="accent3">
                    <a:lumMod val="60000"/>
                    <a:lumOff val="40000"/>
                  </a:schemeClr>
                </a:solidFill>
              </a:rPr>
              <a:t>at less risk of getting broken, chipped, or </a:t>
            </a:r>
            <a:r>
              <a:rPr lang="en-US" i="1" dirty="0" smtClean="0">
                <a:solidFill>
                  <a:schemeClr val="accent3">
                    <a:lumMod val="60000"/>
                    <a:lumOff val="40000"/>
                  </a:schemeClr>
                </a:solidFill>
              </a:rPr>
              <a:t>torn, and are easier to maintain.</a:t>
            </a:r>
          </a:p>
          <a:p>
            <a:pPr marL="0" indent="0" fontAlgn="base">
              <a:buNone/>
            </a:pPr>
            <a:endParaRPr lang="en-US" i="1" dirty="0">
              <a:solidFill>
                <a:schemeClr val="accent3">
                  <a:lumMod val="60000"/>
                  <a:lumOff val="40000"/>
                </a:schemeClr>
              </a:solidFill>
            </a:endParaRPr>
          </a:p>
          <a:p>
            <a:pPr marL="0" indent="0" fontAlgn="base">
              <a:buNone/>
            </a:pPr>
            <a:r>
              <a:rPr lang="en-US" i="1" dirty="0" smtClean="0">
                <a:solidFill>
                  <a:schemeClr val="accent3">
                    <a:lumMod val="60000"/>
                    <a:lumOff val="40000"/>
                  </a:schemeClr>
                </a:solidFill>
              </a:rPr>
              <a:t>I want our students focused on performing and improving, not whether they are going to mess up their freshly manicured nails.</a:t>
            </a:r>
            <a:endParaRPr lang="en-US" i="1" dirty="0">
              <a:solidFill>
                <a:schemeClr val="accent3">
                  <a:lumMod val="60000"/>
                  <a:lumOff val="40000"/>
                </a:schemeClr>
              </a:solidFill>
            </a:endParaRPr>
          </a:p>
          <a:p>
            <a:endParaRPr lang="en-US" dirty="0"/>
          </a:p>
        </p:txBody>
      </p:sp>
    </p:spTree>
    <p:extLst>
      <p:ext uri="{BB962C8B-B14F-4D97-AF65-F5344CB8AC3E}">
        <p14:creationId xmlns:p14="http://schemas.microsoft.com/office/powerpoint/2010/main" val="432026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lstStyle/>
          <a:p>
            <a:pPr marL="0" indent="0">
              <a:buNone/>
            </a:pPr>
            <a:r>
              <a:rPr lang="en-US" dirty="0" smtClean="0"/>
              <a:t>Do I need to text or email you my teacher’s names?</a:t>
            </a:r>
          </a:p>
          <a:p>
            <a:pPr marL="0" indent="0">
              <a:buNone/>
            </a:pPr>
            <a:endParaRPr lang="en-US" dirty="0"/>
          </a:p>
          <a:p>
            <a:pPr marL="0" indent="0">
              <a:buNone/>
            </a:pPr>
            <a:r>
              <a:rPr lang="en-US" i="1" dirty="0" smtClean="0">
                <a:solidFill>
                  <a:schemeClr val="accent3">
                    <a:lumMod val="60000"/>
                    <a:lumOff val="40000"/>
                  </a:schemeClr>
                </a:solidFill>
              </a:rPr>
              <a:t>Either way is fine but Remind probably be the best.</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4044316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lstStyle/>
          <a:p>
            <a:pPr marL="0" indent="0">
              <a:buNone/>
            </a:pPr>
            <a:r>
              <a:rPr lang="en-US" dirty="0" smtClean="0"/>
              <a:t>Do I need to text or email you my teacher’s names?</a:t>
            </a:r>
          </a:p>
          <a:p>
            <a:pPr marL="0" indent="0">
              <a:buNone/>
            </a:pPr>
            <a:endParaRPr lang="en-US" dirty="0"/>
          </a:p>
          <a:p>
            <a:pPr marL="0" indent="0">
              <a:buNone/>
            </a:pPr>
            <a:r>
              <a:rPr lang="en-US" i="1" dirty="0" smtClean="0">
                <a:solidFill>
                  <a:schemeClr val="accent3">
                    <a:lumMod val="60000"/>
                    <a:lumOff val="40000"/>
                  </a:schemeClr>
                </a:solidFill>
              </a:rPr>
              <a:t>Either way is fine but Remind probably be the best.</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160731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COVID-19 Plan</a:t>
            </a:r>
            <a:endParaRPr lang="en-US" dirty="0"/>
          </a:p>
        </p:txBody>
      </p:sp>
      <p:sp>
        <p:nvSpPr>
          <p:cNvPr id="2" name="Content Placeholder 1"/>
          <p:cNvSpPr>
            <a:spLocks noGrp="1"/>
          </p:cNvSpPr>
          <p:nvPr>
            <p:ph sz="quarter" idx="1"/>
          </p:nvPr>
        </p:nvSpPr>
        <p:spPr>
          <a:xfrm>
            <a:off x="301752" y="1527048"/>
            <a:ext cx="8503920" cy="4797552"/>
          </a:xfrm>
        </p:spPr>
        <p:txBody>
          <a:bodyPr>
            <a:normAutofit fontScale="62500" lnSpcReduction="20000"/>
          </a:bodyPr>
          <a:lstStyle/>
          <a:p>
            <a:pPr marL="0" indent="0">
              <a:buNone/>
            </a:pPr>
            <a:r>
              <a:rPr lang="en-US" dirty="0" smtClean="0"/>
              <a:t>Due to COVID-19, guidelines must be implemented to help ensure the safety of our students, sponsors, coach, and their families.</a:t>
            </a:r>
          </a:p>
          <a:p>
            <a:pPr marL="0" indent="0">
              <a:buNone/>
            </a:pPr>
            <a:endParaRPr lang="en-US" dirty="0"/>
          </a:p>
          <a:p>
            <a:pPr marL="0" indent="0">
              <a:buNone/>
            </a:pPr>
            <a:r>
              <a:rPr lang="en-US" dirty="0" smtClean="0"/>
              <a:t>If students cannot follow these guidelines, they will not be allowed to participate in any dance related activities.</a:t>
            </a:r>
          </a:p>
          <a:p>
            <a:pPr marL="0" indent="0">
              <a:buNone/>
            </a:pPr>
            <a:endParaRPr lang="en-US" dirty="0"/>
          </a:p>
          <a:p>
            <a:pPr marL="0" indent="0">
              <a:buNone/>
            </a:pPr>
            <a:r>
              <a:rPr lang="en-US" dirty="0" smtClean="0"/>
              <a:t>Students who answer “yes” to any of the respiratory symptoms indicated in our plan &amp;/or have a temperature of 100.4 or greater, will not be allowed to enter the building or practice.</a:t>
            </a:r>
          </a:p>
          <a:p>
            <a:pPr marL="0" indent="0">
              <a:buNone/>
            </a:pPr>
            <a:endParaRPr lang="en-US" dirty="0"/>
          </a:p>
          <a:p>
            <a:pPr marL="0" indent="0">
              <a:buNone/>
            </a:pPr>
            <a:r>
              <a:rPr lang="en-US" dirty="0" smtClean="0"/>
              <a:t>I have ordered a thermal thermometer and it is scheduled to arrive prior to July 20</a:t>
            </a:r>
            <a:r>
              <a:rPr lang="en-US" baseline="30000" dirty="0" smtClean="0"/>
              <a:t>th</a:t>
            </a:r>
            <a:r>
              <a:rPr lang="en-US" dirty="0" smtClean="0"/>
              <a:t>.</a:t>
            </a:r>
          </a:p>
          <a:p>
            <a:pPr marL="0" indent="0">
              <a:buNone/>
            </a:pPr>
            <a:endParaRPr lang="en-US" dirty="0"/>
          </a:p>
          <a:p>
            <a:pPr marL="0" indent="0">
              <a:buNone/>
            </a:pPr>
            <a:r>
              <a:rPr lang="en-US" dirty="0" smtClean="0"/>
              <a:t>We are working on an alternate tryout plan for students</a:t>
            </a:r>
            <a:r>
              <a:rPr lang="en-US" dirty="0"/>
              <a:t> </a:t>
            </a:r>
            <a:r>
              <a:rPr lang="en-US" dirty="0" smtClean="0"/>
              <a:t>who are unable to participate in our clinic due to our COVID-19 plan.</a:t>
            </a:r>
          </a:p>
          <a:p>
            <a:pPr marL="0" indent="0">
              <a:buNone/>
            </a:pPr>
            <a:endParaRPr lang="en-US" dirty="0"/>
          </a:p>
          <a:p>
            <a:pPr marL="0" indent="0">
              <a:buNone/>
            </a:pPr>
            <a:r>
              <a:rPr lang="en-US" dirty="0" smtClean="0"/>
              <a:t>We are being faced with numerous challenges because of COVID-19 and because of this, we will need to be flexible in some situations.</a:t>
            </a:r>
          </a:p>
          <a:p>
            <a:pPr marL="0" indent="0">
              <a:buNone/>
            </a:pPr>
            <a:endParaRPr lang="en-US" dirty="0" smtClean="0"/>
          </a:p>
        </p:txBody>
      </p:sp>
    </p:spTree>
    <p:extLst>
      <p:ext uri="{BB962C8B-B14F-4D97-AF65-F5344CB8AC3E}">
        <p14:creationId xmlns:p14="http://schemas.microsoft.com/office/powerpoint/2010/main" val="3011096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lstStyle/>
          <a:p>
            <a:pPr marL="0" indent="0">
              <a:buNone/>
            </a:pPr>
            <a:r>
              <a:rPr lang="en-US" dirty="0" smtClean="0"/>
              <a:t>The ACC conference has banned on field Spirit squads and marching bands for the football season.  How far are high schools to make similar changes?</a:t>
            </a:r>
          </a:p>
          <a:p>
            <a:pPr marL="0" indent="0">
              <a:buNone/>
            </a:pPr>
            <a:endParaRPr lang="en-US" dirty="0"/>
          </a:p>
          <a:p>
            <a:pPr marL="0" indent="0">
              <a:buNone/>
            </a:pPr>
            <a:r>
              <a:rPr lang="en-US" i="1" dirty="0" smtClean="0">
                <a:solidFill>
                  <a:schemeClr val="accent3">
                    <a:lumMod val="60000"/>
                    <a:lumOff val="40000"/>
                  </a:schemeClr>
                </a:solidFill>
              </a:rPr>
              <a:t>MHSAA met on June 30</a:t>
            </a:r>
            <a:r>
              <a:rPr lang="en-US" i="1" baseline="30000" dirty="0" smtClean="0">
                <a:solidFill>
                  <a:schemeClr val="accent3">
                    <a:lumMod val="60000"/>
                    <a:lumOff val="40000"/>
                  </a:schemeClr>
                </a:solidFill>
              </a:rPr>
              <a:t>th</a:t>
            </a:r>
            <a:r>
              <a:rPr lang="en-US" i="1" dirty="0" smtClean="0">
                <a:solidFill>
                  <a:schemeClr val="accent3">
                    <a:lumMod val="60000"/>
                    <a:lumOff val="40000"/>
                  </a:schemeClr>
                </a:solidFill>
              </a:rPr>
              <a:t> and will meet again mid-July but at this time it has not been announced that we would not be able to perform.</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3769784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lstStyle/>
          <a:p>
            <a:pPr marL="0" indent="0">
              <a:buNone/>
            </a:pPr>
            <a:r>
              <a:rPr lang="en-US" dirty="0" smtClean="0"/>
              <a:t>Are the uniforms going to be the same as last year?</a:t>
            </a:r>
          </a:p>
          <a:p>
            <a:pPr marL="0" indent="0">
              <a:buNone/>
            </a:pPr>
            <a:endParaRPr lang="en-US" dirty="0"/>
          </a:p>
          <a:p>
            <a:pPr marL="0" indent="0">
              <a:buNone/>
            </a:pPr>
            <a:r>
              <a:rPr lang="en-US" i="1" dirty="0" smtClean="0">
                <a:solidFill>
                  <a:schemeClr val="accent3">
                    <a:lumMod val="60000"/>
                    <a:lumOff val="40000"/>
                  </a:schemeClr>
                </a:solidFill>
              </a:rPr>
              <a:t>We are looking at ways to minimize our expenses and are hoping we can use our uniforms from last year.</a:t>
            </a:r>
          </a:p>
          <a:p>
            <a:pPr marL="0" indent="0">
              <a:buNone/>
            </a:pPr>
            <a:endParaRPr lang="en-US" i="1" dirty="0">
              <a:solidFill>
                <a:schemeClr val="accent3">
                  <a:lumMod val="60000"/>
                  <a:lumOff val="40000"/>
                </a:schemeClr>
              </a:solidFill>
            </a:endParaRPr>
          </a:p>
          <a:p>
            <a:pPr marL="0" indent="0">
              <a:buNone/>
            </a:pPr>
            <a:r>
              <a:rPr lang="en-US" i="1" dirty="0" smtClean="0">
                <a:solidFill>
                  <a:schemeClr val="accent3">
                    <a:lumMod val="60000"/>
                    <a:lumOff val="40000"/>
                  </a:schemeClr>
                </a:solidFill>
              </a:rPr>
              <a:t>We hope to find less expensive alternatives for practice uniforms.</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2121929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Q&amp;A’s</a:t>
            </a:r>
            <a:endParaRPr lang="en-US" dirty="0"/>
          </a:p>
        </p:txBody>
      </p:sp>
      <p:sp>
        <p:nvSpPr>
          <p:cNvPr id="3" name="Content Placeholder 2"/>
          <p:cNvSpPr>
            <a:spLocks noGrp="1"/>
          </p:cNvSpPr>
          <p:nvPr>
            <p:ph sz="quarter" idx="1"/>
          </p:nvPr>
        </p:nvSpPr>
        <p:spPr/>
        <p:txBody>
          <a:bodyPr/>
          <a:lstStyle/>
          <a:p>
            <a:pPr marL="0" indent="0">
              <a:buNone/>
            </a:pPr>
            <a:r>
              <a:rPr lang="en-US" dirty="0" smtClean="0"/>
              <a:t>I have dance on my schedule for 4</a:t>
            </a:r>
            <a:r>
              <a:rPr lang="en-US" baseline="30000" dirty="0" smtClean="0"/>
              <a:t>th</a:t>
            </a:r>
            <a:r>
              <a:rPr lang="en-US" dirty="0" smtClean="0"/>
              <a:t> block?</a:t>
            </a:r>
          </a:p>
          <a:p>
            <a:pPr marL="0" indent="0">
              <a:buNone/>
            </a:pPr>
            <a:endParaRPr lang="en-US" dirty="0"/>
          </a:p>
          <a:p>
            <a:pPr marL="0" indent="0">
              <a:buNone/>
            </a:pPr>
            <a:r>
              <a:rPr lang="en-US" i="1" dirty="0" smtClean="0">
                <a:solidFill>
                  <a:schemeClr val="accent3">
                    <a:lumMod val="60000"/>
                    <a:lumOff val="40000"/>
                  </a:schemeClr>
                </a:solidFill>
              </a:rPr>
              <a:t>I have contacted our counselors and they are still working on finalizing student schedules.</a:t>
            </a:r>
          </a:p>
          <a:p>
            <a:pPr marL="0" indent="0">
              <a:buNone/>
            </a:pPr>
            <a:endParaRPr lang="en-US" i="1" dirty="0">
              <a:solidFill>
                <a:schemeClr val="accent3">
                  <a:lumMod val="60000"/>
                  <a:lumOff val="40000"/>
                </a:schemeClr>
              </a:solidFill>
            </a:endParaRPr>
          </a:p>
          <a:p>
            <a:pPr marL="0" indent="0">
              <a:buNone/>
            </a:pPr>
            <a:r>
              <a:rPr lang="en-US" i="1" dirty="0" smtClean="0">
                <a:solidFill>
                  <a:schemeClr val="accent3">
                    <a:lumMod val="60000"/>
                    <a:lumOff val="40000"/>
                  </a:schemeClr>
                </a:solidFill>
              </a:rPr>
              <a:t>Dance will not be offered during 4</a:t>
            </a:r>
            <a:r>
              <a:rPr lang="en-US" i="1" baseline="30000" dirty="0" smtClean="0">
                <a:solidFill>
                  <a:schemeClr val="accent3">
                    <a:lumMod val="60000"/>
                    <a:lumOff val="40000"/>
                  </a:schemeClr>
                </a:solidFill>
              </a:rPr>
              <a:t>th</a:t>
            </a:r>
            <a:r>
              <a:rPr lang="en-US" i="1" dirty="0" smtClean="0">
                <a:solidFill>
                  <a:schemeClr val="accent3">
                    <a:lumMod val="60000"/>
                    <a:lumOff val="40000"/>
                  </a:schemeClr>
                </a:solidFill>
              </a:rPr>
              <a:t> block this year and practices will be after school and 2 Saturdays each month.</a:t>
            </a:r>
          </a:p>
        </p:txBody>
      </p:sp>
    </p:spTree>
    <p:extLst>
      <p:ext uri="{BB962C8B-B14F-4D97-AF65-F5344CB8AC3E}">
        <p14:creationId xmlns:p14="http://schemas.microsoft.com/office/powerpoint/2010/main" val="329139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Dance Team Information</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FF0000"/>
                </a:solidFill>
              </a:rPr>
              <a:t>This document is incomplete.  Payment due dates may need to change.  Pending county guidance.</a:t>
            </a:r>
          </a:p>
          <a:p>
            <a:pPr marL="0" indent="0">
              <a:buNone/>
            </a:pPr>
            <a:endParaRPr lang="en-US" dirty="0"/>
          </a:p>
          <a:p>
            <a:pPr marL="0" indent="0">
              <a:buNone/>
            </a:pPr>
            <a:r>
              <a:rPr lang="en-US" dirty="0" smtClean="0"/>
              <a:t>Our monthly coaching fees will be $86 a month per student with the first payment being due on August 7</a:t>
            </a:r>
            <a:r>
              <a:rPr lang="en-US" baseline="30000" dirty="0" smtClean="0"/>
              <a:t>th</a:t>
            </a:r>
            <a:r>
              <a:rPr lang="en-US" dirty="0" smtClean="0"/>
              <a:t>.  </a:t>
            </a:r>
          </a:p>
          <a:p>
            <a:pPr marL="0" indent="0">
              <a:buNone/>
            </a:pPr>
            <a:endParaRPr lang="en-US" dirty="0"/>
          </a:p>
          <a:p>
            <a:pPr marL="0" indent="0">
              <a:buNone/>
            </a:pPr>
            <a:r>
              <a:rPr lang="en-US" dirty="0" smtClean="0"/>
              <a:t>Due to COVID-19, Varsity will be hosting a virtual fitting that students can do from the privacy of their own homes.  A varsity rep will be available to guide them and answer any questions they may have.</a:t>
            </a:r>
          </a:p>
          <a:p>
            <a:pPr marL="0" indent="0">
              <a:buNone/>
            </a:pPr>
            <a:endParaRPr lang="en-US" dirty="0"/>
          </a:p>
          <a:p>
            <a:pPr marL="0" indent="0">
              <a:buNone/>
            </a:pPr>
            <a:r>
              <a:rPr lang="en-US" dirty="0" smtClean="0"/>
              <a:t>On July 6</a:t>
            </a:r>
            <a:r>
              <a:rPr lang="en-US" baseline="30000" dirty="0" smtClean="0"/>
              <a:t>th</a:t>
            </a:r>
            <a:r>
              <a:rPr lang="en-US" dirty="0" smtClean="0"/>
              <a:t> I am hoping our rep can provide more information on pricing and when uniforms can be ready.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172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DCHS Dance </a:t>
            </a:r>
            <a:r>
              <a:rPr lang="en-US" dirty="0" smtClean="0"/>
              <a:t>Expenses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solidFill>
                  <a:srgbClr val="FF0000"/>
                </a:solidFill>
              </a:rPr>
              <a:t>This document is incomplete</a:t>
            </a:r>
            <a:r>
              <a:rPr lang="en-US" dirty="0" smtClean="0">
                <a:solidFill>
                  <a:srgbClr val="FF0000"/>
                </a:solidFill>
              </a:rPr>
              <a:t>.  Payment due dates may need to change.  Pending county guidance.</a:t>
            </a:r>
          </a:p>
          <a:p>
            <a:pPr marL="0" indent="0">
              <a:buNone/>
            </a:pPr>
            <a:endParaRPr lang="en-US" dirty="0" smtClean="0"/>
          </a:p>
          <a:p>
            <a:pPr marL="0" indent="0">
              <a:buNone/>
            </a:pPr>
            <a:r>
              <a:rPr lang="en-US" dirty="0" smtClean="0"/>
              <a:t>Monthly coaching fees will be </a:t>
            </a:r>
            <a:r>
              <a:rPr lang="en-US" u="sng" dirty="0" smtClean="0"/>
              <a:t>$86 a month per </a:t>
            </a:r>
            <a:r>
              <a:rPr lang="en-US" dirty="0" smtClean="0"/>
              <a:t>student.  First payment will be due on </a:t>
            </a:r>
            <a:r>
              <a:rPr lang="en-US" u="sng" dirty="0" smtClean="0"/>
              <a:t>August 7</a:t>
            </a:r>
            <a:r>
              <a:rPr lang="en-US" u="sng" baseline="30000" dirty="0" smtClean="0"/>
              <a:t>th</a:t>
            </a:r>
            <a:r>
              <a:rPr lang="en-US" dirty="0" smtClean="0"/>
              <a:t>.  </a:t>
            </a:r>
          </a:p>
          <a:p>
            <a:pPr marL="0" indent="0">
              <a:buNone/>
            </a:pPr>
            <a:endParaRPr lang="en-US" dirty="0"/>
          </a:p>
          <a:p>
            <a:pPr marL="0" indent="0">
              <a:buNone/>
            </a:pPr>
            <a:r>
              <a:rPr lang="en-US" dirty="0" smtClean="0"/>
              <a:t>Following months will be due on the 1</a:t>
            </a:r>
            <a:r>
              <a:rPr lang="en-US" baseline="30000" dirty="0" smtClean="0"/>
              <a:t>st</a:t>
            </a:r>
            <a:r>
              <a:rPr lang="en-US" dirty="0" smtClean="0"/>
              <a:t> Monday of each month.</a:t>
            </a:r>
            <a:endParaRPr lang="en-US" dirty="0"/>
          </a:p>
          <a:p>
            <a:pPr marL="0" indent="0">
              <a:buNone/>
            </a:pPr>
            <a:endParaRPr lang="en-US" dirty="0" smtClean="0"/>
          </a:p>
          <a:p>
            <a:pPr marL="0" indent="0">
              <a:buNone/>
            </a:pPr>
            <a:r>
              <a:rPr lang="en-US" dirty="0" smtClean="0"/>
              <a:t>Competition Fees – to be announced</a:t>
            </a:r>
            <a:endParaRPr lang="en-US" dirty="0"/>
          </a:p>
        </p:txBody>
      </p:sp>
    </p:spTree>
    <p:extLst>
      <p:ext uri="{BB962C8B-B14F-4D97-AF65-F5344CB8AC3E}">
        <p14:creationId xmlns:p14="http://schemas.microsoft.com/office/powerpoint/2010/main" val="85756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DCHS Dance </a:t>
            </a:r>
            <a:r>
              <a:rPr lang="en-US" dirty="0" smtClean="0"/>
              <a:t>Expenses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Competition Dates – Not finalized and may change.</a:t>
            </a:r>
          </a:p>
          <a:p>
            <a:pPr marL="0" indent="0">
              <a:buNone/>
            </a:pPr>
            <a:endParaRPr lang="en-US" dirty="0" smtClean="0"/>
          </a:p>
          <a:p>
            <a:r>
              <a:rPr lang="en-US" dirty="0"/>
              <a:t>Nov 15th Deep South-Jackson, MS</a:t>
            </a:r>
          </a:p>
          <a:p>
            <a:r>
              <a:rPr lang="en-US" dirty="0" smtClean="0"/>
              <a:t>Dec </a:t>
            </a:r>
            <a:r>
              <a:rPr lang="en-US" dirty="0"/>
              <a:t>12 MHSAA-Jackson, MS  STATE COMP</a:t>
            </a:r>
          </a:p>
          <a:p>
            <a:r>
              <a:rPr lang="en-US" dirty="0" smtClean="0"/>
              <a:t>Jan </a:t>
            </a:r>
            <a:r>
              <a:rPr lang="en-US" dirty="0"/>
              <a:t>23 Deep South-Tupelo, MS</a:t>
            </a:r>
          </a:p>
          <a:p>
            <a:r>
              <a:rPr lang="en-US" dirty="0" smtClean="0"/>
              <a:t>Feb </a:t>
            </a:r>
            <a:r>
              <a:rPr lang="en-US" dirty="0"/>
              <a:t>13 Deep South-Jackson, MS</a:t>
            </a:r>
          </a:p>
          <a:p>
            <a:r>
              <a:rPr lang="en-US" dirty="0" smtClean="0"/>
              <a:t>Feb </a:t>
            </a:r>
            <a:r>
              <a:rPr lang="en-US" dirty="0"/>
              <a:t>27-28 Deep South-Biloxi, </a:t>
            </a:r>
            <a:r>
              <a:rPr lang="en-US" dirty="0" smtClean="0"/>
              <a:t>MS or </a:t>
            </a:r>
            <a:r>
              <a:rPr lang="en-US" dirty="0"/>
              <a:t>Feb 28 </a:t>
            </a:r>
            <a:r>
              <a:rPr lang="en-US" dirty="0" err="1"/>
              <a:t>JamFest</a:t>
            </a:r>
            <a:r>
              <a:rPr lang="en-US" dirty="0"/>
              <a:t>-Southaven, MS</a:t>
            </a:r>
            <a:endParaRPr lang="en-US" dirty="0"/>
          </a:p>
        </p:txBody>
      </p:sp>
    </p:spTree>
    <p:extLst>
      <p:ext uri="{BB962C8B-B14F-4D97-AF65-F5344CB8AC3E}">
        <p14:creationId xmlns:p14="http://schemas.microsoft.com/office/powerpoint/2010/main" val="289254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1752" y="1524000"/>
            <a:ext cx="8689848" cy="732974"/>
          </a:xfrm>
        </p:spPr>
        <p:txBody>
          <a:bodyPr/>
          <a:lstStyle/>
          <a:p>
            <a:r>
              <a:rPr lang="en-US" sz="1400" dirty="0"/>
              <a:t>Below are the skills our coach will be or is considering to incorporate in our routine.  If you are in need of additional instruction or practice with these techniques, please consider attending LRP’s clinic on July 14</a:t>
            </a:r>
            <a:r>
              <a:rPr lang="en-US" sz="1400" baseline="30000" dirty="0"/>
              <a:t>th</a:t>
            </a:r>
            <a:r>
              <a:rPr lang="en-US" sz="1400" dirty="0"/>
              <a:t> (not required for try-outs</a:t>
            </a:r>
            <a:r>
              <a:rPr lang="en-US" sz="1400" dirty="0" smtClean="0"/>
              <a:t>).</a:t>
            </a:r>
            <a:endParaRPr lang="en-US" dirty="0"/>
          </a:p>
        </p:txBody>
      </p:sp>
      <p:sp>
        <p:nvSpPr>
          <p:cNvPr id="3" name="Content Placeholder 2"/>
          <p:cNvSpPr>
            <a:spLocks noGrp="1"/>
          </p:cNvSpPr>
          <p:nvPr>
            <p:ph sz="quarter" idx="2"/>
          </p:nvPr>
        </p:nvSpPr>
        <p:spPr/>
        <p:txBody>
          <a:bodyPr>
            <a:normAutofit fontScale="70000" lnSpcReduction="20000"/>
          </a:bodyPr>
          <a:lstStyle/>
          <a:p>
            <a:pPr marL="0" indent="0">
              <a:buNone/>
            </a:pPr>
            <a:r>
              <a:rPr lang="en-US" dirty="0" smtClean="0"/>
              <a:t>Will be required during try-outs:</a:t>
            </a:r>
          </a:p>
          <a:p>
            <a:pPr marL="0" indent="0">
              <a:buNone/>
            </a:pPr>
            <a:r>
              <a:rPr lang="en-US" dirty="0" smtClean="0"/>
              <a:t>o</a:t>
            </a:r>
            <a:r>
              <a:rPr lang="en-US" dirty="0"/>
              <a:t>	Toe Touch</a:t>
            </a:r>
          </a:p>
          <a:p>
            <a:pPr marL="0" indent="0">
              <a:buNone/>
            </a:pPr>
            <a:r>
              <a:rPr lang="en-US" dirty="0"/>
              <a:t>o	Tilt Jump</a:t>
            </a:r>
          </a:p>
          <a:p>
            <a:pPr marL="0" indent="0">
              <a:buNone/>
            </a:pPr>
            <a:r>
              <a:rPr lang="en-US" dirty="0"/>
              <a:t>o	Right Leap</a:t>
            </a:r>
          </a:p>
          <a:p>
            <a:pPr marL="0" indent="0">
              <a:buNone/>
            </a:pPr>
            <a:r>
              <a:rPr lang="en-US" dirty="0"/>
              <a:t>o	Left Leap</a:t>
            </a:r>
          </a:p>
          <a:p>
            <a:pPr marL="0" indent="0">
              <a:buNone/>
            </a:pPr>
            <a:r>
              <a:rPr lang="en-US" dirty="0"/>
              <a:t>o	Center Leap</a:t>
            </a:r>
          </a:p>
          <a:p>
            <a:pPr marL="0" indent="0">
              <a:buNone/>
            </a:pPr>
            <a:r>
              <a:rPr lang="en-US" dirty="0"/>
              <a:t>o	Double Pirouette</a:t>
            </a:r>
          </a:p>
          <a:p>
            <a:pPr marL="0" indent="0">
              <a:buNone/>
            </a:pPr>
            <a:r>
              <a:rPr lang="en-US" dirty="0"/>
              <a:t>o	High Kicks</a:t>
            </a:r>
          </a:p>
          <a:p>
            <a:pPr marL="0" indent="0">
              <a:buNone/>
            </a:pPr>
            <a:r>
              <a:rPr lang="en-US" dirty="0"/>
              <a:t>o	Front roll</a:t>
            </a:r>
          </a:p>
          <a:p>
            <a:pPr marL="0" indent="0">
              <a:buNone/>
            </a:pPr>
            <a:r>
              <a:rPr lang="en-US" dirty="0"/>
              <a:t>o	Back roll</a:t>
            </a:r>
          </a:p>
          <a:p>
            <a:pPr marL="0" indent="0">
              <a:buNone/>
            </a:pPr>
            <a:r>
              <a:rPr lang="en-US" dirty="0"/>
              <a:t>o	</a:t>
            </a:r>
            <a:r>
              <a:rPr lang="en-US" dirty="0" err="1"/>
              <a:t>Chaine</a:t>
            </a:r>
            <a:r>
              <a:rPr lang="en-US" dirty="0"/>
              <a:t> Turn</a:t>
            </a:r>
          </a:p>
          <a:p>
            <a:pPr marL="0" indent="0">
              <a:buNone/>
            </a:pPr>
            <a:r>
              <a:rPr lang="en-US" dirty="0"/>
              <a:t>o	</a:t>
            </a:r>
            <a:r>
              <a:rPr lang="en-US" dirty="0" smtClean="0"/>
              <a:t>Calypso</a:t>
            </a:r>
            <a:endParaRPr lang="en-US" dirty="0"/>
          </a:p>
        </p:txBody>
      </p:sp>
      <p:sp>
        <p:nvSpPr>
          <p:cNvPr id="6" name="Content Placeholder 5"/>
          <p:cNvSpPr>
            <a:spLocks noGrp="1"/>
          </p:cNvSpPr>
          <p:nvPr>
            <p:ph sz="quarter" idx="4"/>
          </p:nvPr>
        </p:nvSpPr>
        <p:spPr/>
        <p:txBody>
          <a:bodyPr>
            <a:normAutofit/>
          </a:bodyPr>
          <a:lstStyle/>
          <a:p>
            <a:pPr marL="0" indent="0">
              <a:buNone/>
            </a:pPr>
            <a:r>
              <a:rPr lang="en-US" sz="1900" dirty="0"/>
              <a:t>Students will be allowed to show judges 2 additional skills:</a:t>
            </a:r>
            <a:endParaRPr lang="en-US" sz="1900" dirty="0" smtClean="0"/>
          </a:p>
          <a:p>
            <a:pPr marL="0" indent="0">
              <a:buNone/>
            </a:pPr>
            <a:endParaRPr lang="en-US" sz="1900" dirty="0"/>
          </a:p>
          <a:p>
            <a:pPr marL="0" indent="0">
              <a:buNone/>
            </a:pPr>
            <a:r>
              <a:rPr lang="en-US" sz="1900" dirty="0" smtClean="0"/>
              <a:t>o</a:t>
            </a:r>
            <a:r>
              <a:rPr lang="en-US" sz="1900" dirty="0"/>
              <a:t>	Kip up</a:t>
            </a:r>
          </a:p>
          <a:p>
            <a:pPr marL="0" indent="0">
              <a:buNone/>
            </a:pPr>
            <a:r>
              <a:rPr lang="en-US" sz="1900" dirty="0"/>
              <a:t>o	Triple Pirouette</a:t>
            </a:r>
          </a:p>
          <a:p>
            <a:pPr marL="0" indent="0">
              <a:buNone/>
            </a:pPr>
            <a:r>
              <a:rPr lang="en-US" sz="1900" dirty="0"/>
              <a:t>o	A La </a:t>
            </a:r>
            <a:r>
              <a:rPr lang="en-US" sz="1900" dirty="0" err="1"/>
              <a:t>Seconde</a:t>
            </a:r>
            <a:r>
              <a:rPr lang="en-US" sz="1900" dirty="0"/>
              <a:t> Turns</a:t>
            </a:r>
          </a:p>
          <a:p>
            <a:pPr marL="0" indent="0">
              <a:buNone/>
            </a:pPr>
            <a:r>
              <a:rPr lang="en-US" sz="1900" dirty="0"/>
              <a:t>o	Side Aerial</a:t>
            </a:r>
          </a:p>
          <a:p>
            <a:pPr marL="0" indent="0">
              <a:buNone/>
            </a:pPr>
            <a:r>
              <a:rPr lang="en-US" sz="1900" dirty="0"/>
              <a:t>o	Leg Hold</a:t>
            </a:r>
          </a:p>
        </p:txBody>
      </p:sp>
      <p:sp>
        <p:nvSpPr>
          <p:cNvPr id="2" name="Title 1"/>
          <p:cNvSpPr>
            <a:spLocks noGrp="1"/>
          </p:cNvSpPr>
          <p:nvPr>
            <p:ph type="title"/>
          </p:nvPr>
        </p:nvSpPr>
        <p:spPr/>
        <p:txBody>
          <a:bodyPr/>
          <a:lstStyle/>
          <a:p>
            <a:r>
              <a:rPr lang="en-US" dirty="0" smtClean="0"/>
              <a:t>Skills Required at Try-outs</a:t>
            </a:r>
            <a:endParaRPr lang="en-US" dirty="0"/>
          </a:p>
        </p:txBody>
      </p:sp>
    </p:spTree>
    <p:extLst>
      <p:ext uri="{BB962C8B-B14F-4D97-AF65-F5344CB8AC3E}">
        <p14:creationId xmlns:p14="http://schemas.microsoft.com/office/powerpoint/2010/main" val="392560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Contract Summary &amp; Checklist</a:t>
            </a:r>
            <a:endParaRPr lang="en-US" dirty="0"/>
          </a:p>
        </p:txBody>
      </p:sp>
      <p:sp>
        <p:nvSpPr>
          <p:cNvPr id="8" name="Content Placeholder 7"/>
          <p:cNvSpPr>
            <a:spLocks noGrp="1"/>
          </p:cNvSpPr>
          <p:nvPr>
            <p:ph sz="quarter" idx="1"/>
          </p:nvPr>
        </p:nvSpPr>
        <p:spPr/>
        <p:txBody>
          <a:bodyPr>
            <a:normAutofit fontScale="70000" lnSpcReduction="20000"/>
          </a:bodyPr>
          <a:lstStyle/>
          <a:p>
            <a:pPr marL="0" indent="0">
              <a:buNone/>
            </a:pPr>
            <a:r>
              <a:rPr lang="en-US" dirty="0" smtClean="0"/>
              <a:t>Keep these pages handy because they do have important contact information.</a:t>
            </a:r>
          </a:p>
          <a:p>
            <a:pPr marL="0" indent="0">
              <a:buNone/>
            </a:pPr>
            <a:endParaRPr lang="en-US" dirty="0"/>
          </a:p>
          <a:p>
            <a:pPr marL="0" indent="0">
              <a:buNone/>
            </a:pPr>
            <a:r>
              <a:rPr lang="en-US" dirty="0" smtClean="0"/>
              <a:t>Teacher Evaluations:  Please do not forget to email me the names of teachers you wish to complete evaluation forms for you.  I will assist you in contact these teachers to help ensure their timely return.  All students must have 2.</a:t>
            </a:r>
          </a:p>
          <a:p>
            <a:pPr marL="0" indent="0">
              <a:buNone/>
            </a:pPr>
            <a:endParaRPr lang="en-US" dirty="0"/>
          </a:p>
          <a:p>
            <a:pPr marL="0" indent="0">
              <a:buNone/>
            </a:pPr>
            <a:r>
              <a:rPr lang="en-US" dirty="0" smtClean="0"/>
              <a:t>Clinic Dance Attire:  </a:t>
            </a:r>
          </a:p>
          <a:p>
            <a:r>
              <a:rPr lang="en-US" dirty="0" smtClean="0"/>
              <a:t>Black shorts or leggings</a:t>
            </a:r>
          </a:p>
          <a:p>
            <a:r>
              <a:rPr lang="en-US" dirty="0" smtClean="0"/>
              <a:t>Black t-shirt or tank (no spaghetti straps).  If sports bra is visible, it should be black as well.</a:t>
            </a:r>
          </a:p>
          <a:p>
            <a:r>
              <a:rPr lang="en-US" dirty="0" smtClean="0"/>
              <a:t>Jazz shoes or athletic shoes.  Black socks.</a:t>
            </a:r>
          </a:p>
          <a:p>
            <a:r>
              <a:rPr lang="en-US" dirty="0" smtClean="0"/>
              <a:t>NO writing, picture, memes, stripes, etc. on any article of clothing.</a:t>
            </a:r>
          </a:p>
          <a:p>
            <a:r>
              <a:rPr lang="en-US" dirty="0" smtClean="0"/>
              <a:t>If you are unsure as to whether any article of clothing will be acceptable, do not wear it OR ask me for clarification.  </a:t>
            </a:r>
          </a:p>
          <a:p>
            <a:endParaRPr lang="en-US" dirty="0"/>
          </a:p>
        </p:txBody>
      </p:sp>
    </p:spTree>
    <p:extLst>
      <p:ext uri="{BB962C8B-B14F-4D97-AF65-F5344CB8AC3E}">
        <p14:creationId xmlns:p14="http://schemas.microsoft.com/office/powerpoint/2010/main" val="303064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 Student Schedule – Due August 7th</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pPr marL="0" indent="0">
              <a:buNone/>
            </a:pPr>
            <a:r>
              <a:rPr lang="en-US" sz="1700" dirty="0" smtClean="0"/>
              <a:t>Dance practices will be held after school on the following days:</a:t>
            </a:r>
          </a:p>
          <a:p>
            <a:pPr marL="0" indent="0">
              <a:buNone/>
            </a:pPr>
            <a:endParaRPr lang="en-US" dirty="0" smtClean="0"/>
          </a:p>
          <a:p>
            <a:r>
              <a:rPr lang="en-US" sz="1600" dirty="0"/>
              <a:t>Mondays – 2 Mondays each month.  Dates will be announced at the end of the previous month.  4:00 – 6pm</a:t>
            </a:r>
            <a:endParaRPr lang="en-US" sz="1400" dirty="0"/>
          </a:p>
          <a:p>
            <a:r>
              <a:rPr lang="en-US" sz="1600" dirty="0"/>
              <a:t>Tuesdays - 4:00pm – 6pm</a:t>
            </a:r>
            <a:endParaRPr lang="en-US" sz="1400" dirty="0"/>
          </a:p>
          <a:p>
            <a:r>
              <a:rPr lang="en-US" sz="1600" dirty="0"/>
              <a:t>Thursdays 4:00pm – 5pm</a:t>
            </a:r>
            <a:endParaRPr lang="en-US" sz="1400" dirty="0"/>
          </a:p>
          <a:p>
            <a:r>
              <a:rPr lang="en-US" sz="1600" dirty="0"/>
              <a:t>Saturdays 8am - 11am (2 Saturdays a month</a:t>
            </a:r>
            <a:r>
              <a:rPr lang="en-US" sz="1600" dirty="0" smtClean="0"/>
              <a:t>).</a:t>
            </a:r>
          </a:p>
          <a:p>
            <a:pPr marL="0" indent="0">
              <a:buNone/>
            </a:pPr>
            <a:endParaRPr lang="en-US" sz="2400" dirty="0"/>
          </a:p>
          <a:p>
            <a:pPr marL="0" indent="0">
              <a:buNone/>
            </a:pPr>
            <a:r>
              <a:rPr lang="en-US" sz="1700" dirty="0" smtClean="0"/>
              <a:t>Saturday practices may be off campus at LRP Dance Studios.  If so, students will be notified in advance.  Students are required to provide their own transportation.</a:t>
            </a:r>
          </a:p>
          <a:p>
            <a:pPr marL="0" indent="0">
              <a:buNone/>
            </a:pPr>
            <a:endParaRPr lang="en-US" sz="1700" dirty="0"/>
          </a:p>
          <a:p>
            <a:pPr marL="0" indent="0" algn="ctr">
              <a:buNone/>
            </a:pPr>
            <a:r>
              <a:rPr lang="en-US" sz="2400" dirty="0" smtClean="0"/>
              <a:t>Because practices will be after school &amp; on Saturdays, students will be able to schedule </a:t>
            </a:r>
          </a:p>
          <a:p>
            <a:pPr marL="0" indent="0" algn="ctr">
              <a:buNone/>
            </a:pPr>
            <a:r>
              <a:rPr lang="en-US" sz="2400" dirty="0" smtClean="0"/>
              <a:t>4</a:t>
            </a:r>
            <a:r>
              <a:rPr lang="en-US" sz="2400" baseline="30000" dirty="0" smtClean="0"/>
              <a:t>th</a:t>
            </a:r>
            <a:r>
              <a:rPr lang="en-US" sz="2400" dirty="0" smtClean="0"/>
              <a:t> block classes.  </a:t>
            </a:r>
          </a:p>
          <a:p>
            <a:pPr marL="0" indent="0" algn="ctr">
              <a:buNone/>
            </a:pPr>
            <a:r>
              <a:rPr lang="en-US" sz="2400" dirty="0" smtClean="0"/>
              <a:t>Dance will not be during 4</a:t>
            </a:r>
            <a:r>
              <a:rPr lang="en-US" sz="2400" baseline="30000" dirty="0" smtClean="0"/>
              <a:t>th</a:t>
            </a:r>
            <a:r>
              <a:rPr lang="en-US" sz="2400" dirty="0" smtClean="0"/>
              <a:t> block this year.</a:t>
            </a:r>
            <a:endParaRPr lang="en-US" sz="2400" dirty="0"/>
          </a:p>
          <a:p>
            <a:endParaRPr lang="en-US" dirty="0" smtClean="0"/>
          </a:p>
          <a:p>
            <a:pPr marL="0" indent="0">
              <a:buNone/>
            </a:pPr>
            <a:endParaRPr lang="en-US" dirty="0" smtClean="0"/>
          </a:p>
        </p:txBody>
      </p:sp>
    </p:spTree>
    <p:extLst>
      <p:ext uri="{BB962C8B-B14F-4D97-AF65-F5344CB8AC3E}">
        <p14:creationId xmlns:p14="http://schemas.microsoft.com/office/powerpoint/2010/main" val="16748439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4">
      <a:dk1>
        <a:srgbClr val="000000"/>
      </a:dk1>
      <a:lt1>
        <a:srgbClr val="FFFFFF"/>
      </a:lt1>
      <a:dk2>
        <a:srgbClr val="434342"/>
      </a:dk2>
      <a:lt2>
        <a:srgbClr val="CDD7D9"/>
      </a:lt2>
      <a:accent1>
        <a:srgbClr val="7030A0"/>
      </a:accent1>
      <a:accent2>
        <a:srgbClr val="FFFF65"/>
      </a:accent2>
      <a:accent3>
        <a:srgbClr val="7030A0"/>
      </a:accent3>
      <a:accent4>
        <a:srgbClr val="7030A0"/>
      </a:accent4>
      <a:accent5>
        <a:srgbClr val="7030A0"/>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240</TotalTime>
  <Words>1968</Words>
  <Application>Microsoft Office PowerPoint</Application>
  <PresentationFormat>On-screen Show (4:3)</PresentationFormat>
  <Paragraphs>256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Desoto Central High School Dance Team</vt:lpstr>
      <vt:lpstr>PowerPoint Presentation</vt:lpstr>
      <vt:lpstr>COVID-19 Plan</vt:lpstr>
      <vt:lpstr>Important Dance Team Information</vt:lpstr>
      <vt:lpstr>DCHS Dance Expenses</vt:lpstr>
      <vt:lpstr>DCHS Dance Expenses</vt:lpstr>
      <vt:lpstr>Skills Required at Try-outs</vt:lpstr>
      <vt:lpstr>Contract Summary &amp; Checklist</vt:lpstr>
      <vt:lpstr>Dance Student Schedule – Due August 7th</vt:lpstr>
      <vt:lpstr>Teacher Evaluations for Try-outs</vt:lpstr>
      <vt:lpstr>Concussion Information Form</vt:lpstr>
      <vt:lpstr>Jaguar Expectations</vt:lpstr>
      <vt:lpstr>Dance Cover Sheet</vt:lpstr>
      <vt:lpstr>Athletic Eligibility / Permission / Insurance</vt:lpstr>
      <vt:lpstr>Dance Rules, Regulations, and Contract</vt:lpstr>
      <vt:lpstr>Question and Answers</vt:lpstr>
      <vt:lpstr>Q&amp;A’s</vt:lpstr>
      <vt:lpstr>Q&amp;A’s</vt:lpstr>
      <vt:lpstr>Q&amp;A’s</vt:lpstr>
      <vt:lpstr>Q&amp;A’s</vt:lpstr>
      <vt:lpstr>Q&amp;A’s</vt:lpstr>
      <vt:lpstr>Q&amp;A’s</vt:lpstr>
      <vt:lpstr>Q&amp;A’s</vt:lpstr>
      <vt:lpstr>Q&amp;A’s</vt:lpstr>
      <vt:lpstr>Q&amp;A’s</vt:lpstr>
      <vt:lpstr>Q&amp;A’s</vt:lpstr>
      <vt:lpstr>Q&amp;A’s</vt:lpstr>
      <vt:lpstr>Q&amp;A’s</vt:lpstr>
      <vt:lpstr>Q&amp;A’s</vt:lpstr>
      <vt:lpstr>Q&amp;A’s</vt:lpstr>
      <vt:lpstr>Q&amp;A’s</vt:lpstr>
      <vt:lpstr>Q&amp;A’s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Desoto Central High School Dance Team</dc:title>
  <dc:creator>Williams</dc:creator>
  <cp:lastModifiedBy>Williams</cp:lastModifiedBy>
  <cp:revision>19</cp:revision>
  <dcterms:created xsi:type="dcterms:W3CDTF">2020-07-03T14:55:33Z</dcterms:created>
  <dcterms:modified xsi:type="dcterms:W3CDTF">2020-07-03T18:55:42Z</dcterms:modified>
</cp:coreProperties>
</file>