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309" r:id="rId5"/>
    <p:sldId id="297" r:id="rId6"/>
    <p:sldId id="286" r:id="rId7"/>
    <p:sldId id="310" r:id="rId8"/>
    <p:sldId id="298" r:id="rId9"/>
    <p:sldId id="301" r:id="rId10"/>
    <p:sldId id="304" r:id="rId11"/>
    <p:sldId id="305" r:id="rId12"/>
    <p:sldId id="302" r:id="rId13"/>
    <p:sldId id="306" r:id="rId14"/>
    <p:sldId id="307" r:id="rId15"/>
    <p:sldId id="288" r:id="rId16"/>
    <p:sldId id="308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CC"/>
    <a:srgbClr val="01060B"/>
    <a:srgbClr val="FF9900"/>
    <a:srgbClr val="33CCFF"/>
    <a:srgbClr val="9900CC"/>
    <a:srgbClr val="FB09EA"/>
    <a:srgbClr val="00CC00"/>
    <a:srgbClr val="6600CC"/>
    <a:srgbClr val="0099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84419" autoAdjust="0"/>
  </p:normalViewPr>
  <p:slideViewPr>
    <p:cSldViewPr>
      <p:cViewPr varScale="1">
        <p:scale>
          <a:sx n="35" d="100"/>
          <a:sy n="3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BBF8DC-F856-478F-94D9-B16B38236E78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F8DE0A-C2DE-41D3-BF16-B3489249F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3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156581-AE93-4AFA-B8E8-AEBFFC15F44A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0D2C84-2ECE-42BB-B1C4-A3A5069B2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2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TEACHERS!</a:t>
            </a:r>
            <a:r>
              <a:rPr lang="en-US" sz="1400" b="1" dirty="0"/>
              <a:t>  Read the notes section of each slide for </a:t>
            </a:r>
            <a:r>
              <a:rPr lang="en-US" sz="1400" b="1" dirty="0" smtClean="0"/>
              <a:t>answers.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81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Subtract:</a:t>
            </a:r>
            <a:r>
              <a:rPr lang="en-US" b="1" baseline="0" dirty="0" smtClean="0"/>
              <a:t>  22 – 6 = 16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side lengths are13 units and 16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01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side lengths are 6 </a:t>
            </a:r>
            <a:r>
              <a:rPr lang="en-US" b="1" dirty="0" err="1" smtClean="0"/>
              <a:t>yd</a:t>
            </a:r>
            <a:r>
              <a:rPr lang="en-US" b="1" dirty="0" smtClean="0"/>
              <a:t> and 4 </a:t>
            </a:r>
            <a:r>
              <a:rPr lang="en-US" b="1" dirty="0" err="1" smtClean="0"/>
              <a:t>yd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Teachers! The words Composed and Decomposed in used in this standard.  Now</a:t>
            </a:r>
            <a:r>
              <a:rPr lang="en-US" b="1" baseline="0" dirty="0" smtClean="0"/>
              <a:t> would be a good time to explain what we me by “composed”.  </a:t>
            </a:r>
          </a:p>
          <a:p>
            <a:r>
              <a:rPr lang="en-US" b="1" baseline="0" dirty="0" smtClean="0"/>
              <a:t>Composed:  Something that is made up of parts.</a:t>
            </a:r>
          </a:p>
          <a:p>
            <a:r>
              <a:rPr lang="en-US" b="1" baseline="0" dirty="0" smtClean="0"/>
              <a:t>Decomposed:  Means to break something down.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9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Add:</a:t>
            </a:r>
            <a:r>
              <a:rPr lang="en-US" b="1" baseline="0" dirty="0" smtClean="0"/>
              <a:t>  8 + 5 = 13 cm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1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Add:</a:t>
            </a:r>
            <a:r>
              <a:rPr lang="en-US" b="1" baseline="0" dirty="0" smtClean="0"/>
              <a:t>  3 + 4 = 7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2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Lengths       16 units and 22 units       </a:t>
            </a:r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Subtract:</a:t>
            </a:r>
            <a:r>
              <a:rPr lang="en-US" b="1" baseline="0" dirty="0" smtClean="0"/>
              <a:t>  15 – 9 = 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8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1860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9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7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6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8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6532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1240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4293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697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741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26158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5345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2057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0473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5147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8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s://www.youtube.com/watch?v=0HfnFXm7zHI" TargetMode="External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10" y="3657600"/>
            <a:ext cx="7046119" cy="1655762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rgbClr val="01060B"/>
                </a:solidFill>
              </a:rPr>
              <a:t>Finding the missing Side Lengths of Irregular Figures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4528" y="6248400"/>
            <a:ext cx="698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rgbClr val="01060B"/>
                </a:solidFill>
              </a:rPr>
              <a:t>6.G.1</a:t>
            </a:r>
          </a:p>
        </p:txBody>
      </p:sp>
    </p:spTree>
    <p:extLst>
      <p:ext uri="{BB962C8B-B14F-4D97-AF65-F5344CB8AC3E}">
        <p14:creationId xmlns:p14="http://schemas.microsoft.com/office/powerpoint/2010/main" val="88098262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3200400"/>
            <a:ext cx="3723481" cy="28846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742122" y="3885883"/>
            <a:ext cx="802431" cy="112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7000" y="4343400"/>
            <a:ext cx="685800" cy="382598"/>
          </a:xfrm>
          <a:prstGeom prst="ellipse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4724400" y="4876800"/>
            <a:ext cx="1219200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44069" y="160338"/>
            <a:ext cx="3217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Let’s Look at This One!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7868" y="1058614"/>
            <a:ext cx="8221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338" y="1564044"/>
            <a:ext cx="856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7338" y="2104666"/>
            <a:ext cx="7866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22 will help you find your missing length.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868" y="3201360"/>
            <a:ext cx="2048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can we use the 22 to help us find the missing side length?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What would we need to subtract from 22?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897" y="67016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2361838" y="4504582"/>
            <a:ext cx="2039112" cy="952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52665" y="4691390"/>
            <a:ext cx="533400" cy="5232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47683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 – 6  = </a:t>
            </a:r>
            <a:r>
              <a:rPr lang="en-US" b="1" dirty="0" smtClean="0">
                <a:solidFill>
                  <a:srgbClr val="FF0000"/>
                </a:solidFill>
              </a:rPr>
              <a:t>16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70187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1" grpId="0" animBg="1"/>
      <p:bldP spid="20" grpId="0"/>
      <p:bldP spid="22" grpId="0"/>
      <p:bldP spid="23" grpId="0"/>
      <p:bldP spid="24" grpId="0"/>
      <p:bldP spid="14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325396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586" y="2025134"/>
            <a:ext cx="4800600" cy="3857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199" y="871457"/>
            <a:ext cx="7799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has </a:t>
            </a:r>
            <a:r>
              <a:rPr lang="en-US" sz="2200" b="1" u="sng" dirty="0" smtClean="0">
                <a:solidFill>
                  <a:schemeClr val="bg1"/>
                </a:solidFill>
              </a:rPr>
              <a:t>two</a:t>
            </a:r>
            <a:r>
              <a:rPr lang="en-US" sz="2200" b="1" dirty="0" smtClean="0">
                <a:solidFill>
                  <a:schemeClr val="bg1"/>
                </a:solidFill>
              </a:rPr>
              <a:t> missing sides.  Figure out the missing side lengths.</a:t>
            </a:r>
          </a:p>
          <a:p>
            <a:endParaRPr lang="en-US" sz="2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637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7799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has </a:t>
            </a:r>
            <a:r>
              <a:rPr lang="en-US" sz="2200" b="1" u="sng" dirty="0" smtClean="0">
                <a:solidFill>
                  <a:schemeClr val="bg1"/>
                </a:solidFill>
              </a:rPr>
              <a:t>two</a:t>
            </a:r>
            <a:r>
              <a:rPr lang="en-US" sz="2200" b="1" dirty="0" smtClean="0">
                <a:solidFill>
                  <a:schemeClr val="bg1"/>
                </a:solidFill>
              </a:rPr>
              <a:t> missing sides.  Figure out the missing side lengths.</a:t>
            </a:r>
          </a:p>
          <a:p>
            <a:endParaRPr lang="en-US" sz="22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5808" y="228600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124909"/>
            <a:ext cx="4962525" cy="4152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12844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ONE!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2438400"/>
            <a:ext cx="6934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End of PowerPoint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53070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Today,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we are going to focus on a skill that will help us find the area of some pretty strange looking shapes called complex figures.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5604">
            <a:off x="5565756" y="495754"/>
            <a:ext cx="33051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9777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436961"/>
            <a:ext cx="6324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AREA</a:t>
            </a:r>
          </a:p>
          <a:p>
            <a:endParaRPr lang="en-US" sz="9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is the measurement of the region 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inside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a shape and is measured in square units such as in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ft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mi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765482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PERIMETER</a:t>
            </a:r>
          </a:p>
          <a:p>
            <a:endParaRPr lang="en-US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previous years, you learned about Perimeter.</a:t>
            </a:r>
          </a:p>
          <a:p>
            <a:endParaRPr lang="en-US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Perimeter is the distance around the 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outside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a shape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is measured in regular units such as in, ft, mi.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9300" y="4648200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Area</a:t>
            </a:r>
            <a:r>
              <a:rPr lang="en-US" b="1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rgbClr val="C00000"/>
                </a:solidFill>
              </a:rPr>
              <a:t>24 u</a:t>
            </a:r>
            <a:r>
              <a:rPr lang="en-US" b="1" dirty="0" smtClean="0">
                <a:solidFill>
                  <a:srgbClr val="C00000"/>
                </a:solidFill>
                <a:latin typeface="Arial Black"/>
              </a:rPr>
              <a:t>²</a:t>
            </a:r>
          </a:p>
          <a:p>
            <a:endParaRPr lang="en-US" sz="900" b="1" dirty="0" smtClean="0">
              <a:solidFill>
                <a:schemeClr val="bg1"/>
              </a:solidFill>
              <a:latin typeface="Arial Black"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Perimeter </a:t>
            </a:r>
            <a:r>
              <a:rPr lang="en-US" b="1" dirty="0" smtClean="0">
                <a:solidFill>
                  <a:schemeClr val="bg1"/>
                </a:solidFill>
              </a:rPr>
              <a:t>= </a:t>
            </a:r>
            <a:r>
              <a:rPr lang="en-US" b="1" dirty="0" smtClean="0">
                <a:solidFill>
                  <a:srgbClr val="C00000"/>
                </a:solidFill>
              </a:rPr>
              <a:t>20 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3700" y="255232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Vocabulary Review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43200" y="3936087"/>
            <a:ext cx="2933700" cy="2286000"/>
            <a:chOff x="2971800" y="4419600"/>
            <a:chExt cx="2933700" cy="2286000"/>
          </a:xfrm>
        </p:grpSpPr>
        <p:pic>
          <p:nvPicPr>
            <p:cNvPr id="563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4419600"/>
              <a:ext cx="29337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Arrow Connector 19"/>
            <p:cNvCxnSpPr/>
            <p:nvPr/>
          </p:nvCxnSpPr>
          <p:spPr>
            <a:xfrm>
              <a:off x="3962400" y="4495800"/>
              <a:ext cx="152400" cy="15240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95600" y="258926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Vocabulary Review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437" y="1094003"/>
            <a:ext cx="7769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FIGURE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figure that can be divided into more than one of the basic shapes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Some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call these figures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irregular figures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complex shape is composed of two rectangles.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667000"/>
            <a:ext cx="3124200" cy="308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870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160" y="1189735"/>
            <a:ext cx="3957247" cy="294340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981584" y="4874310"/>
            <a:ext cx="4805464" cy="1089638"/>
            <a:chOff x="3981584" y="4874310"/>
            <a:chExt cx="4805464" cy="1089638"/>
          </a:xfrm>
        </p:grpSpPr>
        <p:sp>
          <p:nvSpPr>
            <p:cNvPr id="3" name="Rectangle 2"/>
            <p:cNvSpPr/>
            <p:nvPr/>
          </p:nvSpPr>
          <p:spPr>
            <a:xfrm>
              <a:off x="3986448" y="5594616"/>
              <a:ext cx="4800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hlinkClick r:id="rId4"/>
                </a:rPr>
                <a:t>https://</a:t>
              </a:r>
              <a:r>
                <a:rPr lang="en-US" dirty="0" smtClean="0">
                  <a:solidFill>
                    <a:srgbClr val="0000CC"/>
                  </a:solidFill>
                  <a:hlinkClick r:id="rId4"/>
                </a:rPr>
                <a:t>www.youtube.com/watch?v=0HfnFXm7zHI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67688" y="502343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Watch Video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1584" y="4874310"/>
              <a:ext cx="671513" cy="528186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57012" y="101179"/>
            <a:ext cx="639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Look around the perimeter of this complex shape. 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Do you see any missing lengths?   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509944"/>
            <a:ext cx="31611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There are times when you may need to figure out a missing length </a:t>
            </a:r>
            <a:r>
              <a:rPr lang="en-US" sz="2200" b="1" i="1" u="sng" dirty="0" smtClean="0">
                <a:solidFill>
                  <a:schemeClr val="bg1"/>
                </a:solidFill>
              </a:rPr>
              <a:t>before</a:t>
            </a:r>
            <a:r>
              <a:rPr lang="en-US" sz="2200" b="1" dirty="0" smtClean="0">
                <a:solidFill>
                  <a:schemeClr val="bg1"/>
                </a:solidFill>
              </a:rPr>
              <a:t> you can calculate the </a:t>
            </a:r>
            <a:r>
              <a:rPr lang="en-US" sz="2200" b="1" dirty="0" smtClean="0">
                <a:solidFill>
                  <a:srgbClr val="0000CC"/>
                </a:solidFill>
              </a:rPr>
              <a:t>area</a:t>
            </a:r>
            <a:r>
              <a:rPr lang="en-US" sz="2200" b="1" dirty="0" smtClean="0">
                <a:solidFill>
                  <a:schemeClr val="bg1"/>
                </a:solidFill>
              </a:rPr>
              <a:t>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2613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635" y="3048000"/>
            <a:ext cx="4914365" cy="2694662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196" y="224853"/>
            <a:ext cx="868846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Sometimes you may need to </a:t>
            </a:r>
            <a:r>
              <a:rPr lang="en-US" sz="1900" b="1" u="sng" dirty="0" smtClean="0">
                <a:solidFill>
                  <a:schemeClr val="bg1"/>
                </a:solidFill>
              </a:rPr>
              <a:t>ADD</a:t>
            </a:r>
            <a:r>
              <a:rPr lang="en-US" sz="1900" b="1" dirty="0" smtClean="0">
                <a:solidFill>
                  <a:schemeClr val="bg1"/>
                </a:solidFill>
              </a:rPr>
              <a:t> some numbers together to find a missing length.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938" y="1049531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3311" y="5537783"/>
            <a:ext cx="3581400" cy="140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4659698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0602" y="1449641"/>
            <a:ext cx="8628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1900230"/>
            <a:ext cx="837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8 and the 5 will help you find your missing length.</a:t>
            </a:r>
          </a:p>
        </p:txBody>
      </p:sp>
      <p:sp>
        <p:nvSpPr>
          <p:cNvPr id="19" name="Oval 18"/>
          <p:cNvSpPr/>
          <p:nvPr/>
        </p:nvSpPr>
        <p:spPr>
          <a:xfrm>
            <a:off x="4724400" y="3048000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298" y="70165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5041459"/>
            <a:ext cx="2133600" cy="10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9600" y="3441259"/>
            <a:ext cx="1463040" cy="14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810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0" y="6058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 + 5 = </a:t>
            </a:r>
            <a:r>
              <a:rPr lang="en-US" b="1" dirty="0" smtClean="0">
                <a:solidFill>
                  <a:srgbClr val="FF0000"/>
                </a:solidFill>
              </a:rPr>
              <a:t>13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44145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9" grpId="0" animBg="1"/>
      <p:bldP spid="17" grpId="0"/>
      <p:bldP spid="18" grpId="0"/>
      <p:bldP spid="19" grpId="0" animBg="1"/>
      <p:bldP spid="13" grpId="0" animBg="1"/>
      <p:bldP spid="20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06" y="3171825"/>
            <a:ext cx="3676650" cy="31527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91187" y="160338"/>
            <a:ext cx="2760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Let’s Look at This 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026900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 rot="5400000">
            <a:off x="4754541" y="4751454"/>
            <a:ext cx="230191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41818" y="5178513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1536536"/>
            <a:ext cx="8728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073960"/>
            <a:ext cx="83916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3 and the 4 will help you find your missing length.</a:t>
            </a:r>
          </a:p>
        </p:txBody>
      </p:sp>
      <p:sp>
        <p:nvSpPr>
          <p:cNvPr id="19" name="Oval 18"/>
          <p:cNvSpPr/>
          <p:nvPr/>
        </p:nvSpPr>
        <p:spPr>
          <a:xfrm>
            <a:off x="2286000" y="3959313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3331" y="6267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496622" y="4139065"/>
            <a:ext cx="109728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3882895" y="5318188"/>
            <a:ext cx="1216152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78647" y="44866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8029" y="454113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 + 4 = 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642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9" grpId="0" animBg="1"/>
      <p:bldP spid="17" grpId="0"/>
      <p:bldP spid="18" grpId="0"/>
      <p:bldP spid="19" grpId="0" animBg="1"/>
      <p:bldP spid="13" grpId="0" animBg="1"/>
      <p:bldP spid="15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7338" y="730986"/>
            <a:ext cx="8221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is missing a length of a horizontal and a vertical side.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Find the missing lengths.</a:t>
            </a: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299778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286000"/>
            <a:ext cx="3567113" cy="31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7498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429000"/>
            <a:ext cx="3562350" cy="30003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98708" y="6066997"/>
            <a:ext cx="685800" cy="382598"/>
          </a:xfrm>
          <a:prstGeom prst="ellipse">
            <a:avLst/>
          </a:prstGeom>
          <a:solidFill>
            <a:schemeClr val="bg2">
              <a:lumMod val="60000"/>
              <a:lumOff val="40000"/>
              <a:alpha val="53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868" y="1144112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897" y="1663959"/>
            <a:ext cx="8856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7338" y="2200767"/>
            <a:ext cx="877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15 will help you find your missing length.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868" y="3201360"/>
            <a:ext cx="2048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can we use the 15 to help us find the missing side length?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What would we need to subtract from 15?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17317" y="4113840"/>
            <a:ext cx="1527048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4897" y="838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1588" y="3481145"/>
            <a:ext cx="1124712" cy="1289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2673" y="192770"/>
            <a:ext cx="87912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Sometimes you may need to </a:t>
            </a:r>
            <a:r>
              <a:rPr lang="en-US" sz="1900" b="1" u="sng" dirty="0" smtClean="0">
                <a:solidFill>
                  <a:schemeClr val="bg1"/>
                </a:solidFill>
              </a:rPr>
              <a:t>SUBTRACT</a:t>
            </a:r>
            <a:r>
              <a:rPr lang="en-US" sz="1900" b="1" dirty="0" smtClean="0">
                <a:solidFill>
                  <a:schemeClr val="bg1"/>
                </a:solidFill>
              </a:rPr>
              <a:t> some numbers to find a missing side length.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85729" y="5942641"/>
            <a:ext cx="2770632" cy="15412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89108" y="3047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49732" y="291172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– 9  = </a:t>
            </a:r>
            <a:r>
              <a:rPr lang="en-US" b="1" dirty="0" smtClean="0">
                <a:solidFill>
                  <a:srgbClr val="FF0000"/>
                </a:solidFill>
              </a:rPr>
              <a:t>6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44948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/>
      <p:bldP spid="14" grpId="0"/>
      <p:bldP spid="15" grpId="0"/>
      <p:bldP spid="16" grpId="0"/>
      <p:bldP spid="21" grpId="0" animBg="1"/>
      <p:bldP spid="20" grpId="0" animBg="1"/>
      <p:bldP spid="23" grpId="0" animBg="1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F8A12BF508A448A54267DD94D5C22" ma:contentTypeVersion="1" ma:contentTypeDescription="Create a new document." ma:contentTypeScope="" ma:versionID="df1c27dd489ae395be04a47d36a2425c">
  <xsd:schema xmlns:xsd="http://www.w3.org/2001/XMLSchema" xmlns:xs="http://www.w3.org/2001/XMLSchema" xmlns:p="http://schemas.microsoft.com/office/2006/metadata/properties" xmlns:ns3="35ead84a-bc4a-48b6-9b38-a4de87d558c7" targetNamespace="http://schemas.microsoft.com/office/2006/metadata/properties" ma:root="true" ma:fieldsID="cec3bfc61118d2823eb79e7a23b90f21" ns3:_="">
    <xsd:import namespace="35ead84a-bc4a-48b6-9b38-a4de87d558c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ad84a-bc4a-48b6-9b38-a4de87d558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E1180A-9306-4C81-8283-BE174AD2D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ead84a-bc4a-48b6-9b38-a4de87d55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760346-4EE5-44A1-909B-D681092BC0F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5ead84a-bc4a-48b6-9b38-a4de87d558c7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31603D-9308-4A68-8700-2BC39317DD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2328</TotalTime>
  <Words>593</Words>
  <Application>Microsoft Macintosh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Percents Everywhere!</dc:title>
  <dc:creator>amanda</dc:creator>
  <cp:lastModifiedBy>Nicki Hesse</cp:lastModifiedBy>
  <cp:revision>487</cp:revision>
  <cp:lastPrinted>2017-08-25T00:50:41Z</cp:lastPrinted>
  <dcterms:created xsi:type="dcterms:W3CDTF">2008-09-28T20:30:15Z</dcterms:created>
  <dcterms:modified xsi:type="dcterms:W3CDTF">2020-03-29T21:24:22Z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0x0101008D8F8A12BF508A448A54267DD94D5C22</vt:lpwstr>
  </property>
  <property fmtid="{D5CDD505-2E9C-101B-9397-08002B2CF9AE}" pid="3" name="IsMyDocuments">
    <vt:bool>true</vt:bool>
  </property>
</Properties>
</file>