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96" r:id="rId2"/>
    <p:sldId id="297" r:id="rId3"/>
    <p:sldId id="316" r:id="rId4"/>
    <p:sldId id="317" r:id="rId5"/>
    <p:sldId id="318" r:id="rId6"/>
    <p:sldId id="323" r:id="rId7"/>
    <p:sldId id="319" r:id="rId8"/>
    <p:sldId id="320" r:id="rId9"/>
    <p:sldId id="322" r:id="rId10"/>
    <p:sldId id="31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00FF"/>
    <a:srgbClr val="008000"/>
    <a:srgbClr val="FF3300"/>
    <a:srgbClr val="006600"/>
    <a:srgbClr val="006666"/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71" autoAdjust="0"/>
  </p:normalViewPr>
  <p:slideViewPr>
    <p:cSldViewPr>
      <p:cViewPr varScale="1">
        <p:scale>
          <a:sx n="68" d="100"/>
          <a:sy n="68" d="100"/>
        </p:scale>
        <p:origin x="-1026" y="-10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1F277-ACA5-42D3-A9B1-55D8F96BCB00}" type="datetimeFigureOut">
              <a:rPr lang="en-US" smtClean="0"/>
              <a:pPr/>
              <a:t>7/5/2014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41E4E-D7CD-411D-8BF6-E444F94F97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14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D3AB0-2058-452A-B6DA-DC55BEB9B6A5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anchor="t"/>
          <a:lstStyle>
            <a:lvl1pPr algn="l">
              <a:defRPr sz="47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3E741-6ECC-43F4-9E24-F5531D8CE890}" type="datetimeFigureOut">
              <a:rPr lang="en-US">
                <a:solidFill>
                  <a:srgbClr val="000000">
                    <a:tint val="95000"/>
                  </a:srgb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538E5-57AD-4A89-B2A0-501502406A85}" type="slidenum">
              <a:rPr lang="en-US">
                <a:solidFill>
                  <a:srgbClr val="000000">
                    <a:tint val="9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57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7DBEC-AC61-46CF-9682-7A9A847BDD00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E6711-DB5F-442B-999C-6F35CC4FEDC4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382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ectangle 7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CEBD3-6743-4A92-9742-80A5D84CA0E7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F310E-DAD6-4685-92A8-B137A4BA71D7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32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2E8BF-2374-4889-B6A0-AF26742ED146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3D3FB-DF39-4086-8233-4C5C38B8CED4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10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11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anchor="b"/>
          <a:lstStyle>
            <a:lvl1pPr algn="l">
              <a:defRPr sz="47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ED38B-CD38-4F19-A9E9-26272A4B7782}" type="datetimeFigureOut">
              <a:rPr lang="en-US">
                <a:solidFill>
                  <a:srgbClr val="000000">
                    <a:tint val="95000"/>
                  </a:srgb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E4A05-F91B-4B2C-BF7E-F6CD67D2A9DB}" type="slidenum">
              <a:rPr lang="en-US">
                <a:solidFill>
                  <a:srgbClr val="000000">
                    <a:tint val="95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>
                  <a:tint val="9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446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55EB5-1C25-4859-81BC-2615D64257CD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3EFBD-88AB-42DB-B630-75ACFDD239AC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7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787E-A350-421A-B2FF-3BC3CA33C194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C2C02-08D3-4468-8CBF-42994F53D2AB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97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DE383-20BA-4A9F-891E-3A12112F9981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73222-85D3-4B29-93C9-622E1F28B861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356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E6C67-FBA7-4A5D-8092-383D9259C3B4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26CD5-2E6A-4480-B3F6-FDDBD1FC6D9F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75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1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14541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A12D1-DCA2-40DD-847E-61B6BD7C93D5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A1A33-E9B3-490D-A95D-84395EC15808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859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8"/>
          <p:cNvSpPr/>
          <p:nvPr/>
        </p:nvSpPr>
        <p:spPr bwMode="invGray">
          <a:xfrm>
            <a:off x="2855913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165100" y="1169988"/>
            <a:ext cx="2522538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B67C4-5795-4E61-BB22-718F1894EE2C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300" y="1169988"/>
            <a:ext cx="5194300" cy="201612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>
              <a:solidFill>
                <a:prstClr val="white">
                  <a:shade val="50000"/>
                </a:prst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138" y="1169988"/>
            <a:ext cx="733425" cy="2016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B9E45-203C-4CEA-B1F5-F52BB04142E8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99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095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7B1ECF7E-A906-465D-9AF8-696B7D4A85DD}" type="datetimeFigureOut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7/5/2014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CC77FFD-8D8E-48B5-A632-89633249096B}" type="slidenum">
              <a:rPr lang="en-US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287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b="1" kern="1200">
          <a:solidFill>
            <a:srgbClr val="FFC8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500" b="1">
          <a:solidFill>
            <a:srgbClr val="FFC800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E66C7D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6BB76D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E88651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JP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image" Target="../media/image2.png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gif"/><Relationship Id="rId5" Type="http://schemas.openxmlformats.org/officeDocument/2006/relationships/image" Target="../media/image7.gif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3124200" y="609600"/>
            <a:ext cx="59436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</a:t>
            </a: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Grammar on the Go!</a:t>
            </a: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/>
            </a:r>
            <a:b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" y="125849"/>
            <a:ext cx="2514600" cy="115416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Lesson </a:t>
            </a:r>
            <a:r>
              <a:rPr lang="en-US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2</a:t>
            </a:r>
            <a:endParaRPr lang="en-US" sz="3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752600"/>
            <a:ext cx="8610600" cy="480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Make the sentence</a:t>
            </a:r>
          </a:p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corrections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 in 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omic Sans MS" pitchFamily="66" charset="0"/>
              </a:rPr>
              <a:t>red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</a:rPr>
              <a:t>.</a:t>
            </a:r>
          </a:p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endParaRPr kumimoji="0" lang="en-US" sz="4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lang="en-US" sz="4800" b="1" baseline="0" dirty="0" smtClean="0">
                <a:solidFill>
                  <a:schemeClr val="tx1"/>
                </a:solidFill>
                <a:latin typeface="Comic Sans MS" pitchFamily="66" charset="0"/>
              </a:rPr>
              <a:t>Write</a:t>
            </a:r>
            <a:r>
              <a:rPr lang="en-US" sz="4800" b="1" dirty="0" smtClean="0">
                <a:solidFill>
                  <a:schemeClr val="tx1"/>
                </a:solidFill>
                <a:latin typeface="Comic Sans MS" pitchFamily="66" charset="0"/>
              </a:rPr>
              <a:t> the </a:t>
            </a:r>
            <a:r>
              <a:rPr lang="en-US" sz="4800" b="1" dirty="0" smtClean="0">
                <a:solidFill>
                  <a:srgbClr val="0070C0"/>
                </a:solidFill>
                <a:latin typeface="Comic Sans MS" pitchFamily="66" charset="0"/>
              </a:rPr>
              <a:t>vocabulary words </a:t>
            </a:r>
          </a:p>
          <a:p>
            <a:pPr marL="533400" marR="0" lvl="0" indent="-5334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None/>
              <a:tabLst/>
              <a:defRPr/>
            </a:pPr>
            <a:r>
              <a:rPr lang="en-US" sz="4800" b="1" dirty="0" smtClean="0">
                <a:solidFill>
                  <a:schemeClr val="tx1"/>
                </a:solidFill>
                <a:latin typeface="Comic Sans MS" pitchFamily="66" charset="0"/>
              </a:rPr>
              <a:t>in your personal dictionary.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pic>
        <p:nvPicPr>
          <p:cNvPr id="8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23299" y="5429396"/>
            <a:ext cx="723900" cy="96520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64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59436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5849"/>
            <a:ext cx="2667000" cy="1169551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3-2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Vocabulary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752600"/>
            <a:ext cx="8610600" cy="4800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US" sz="6600" b="1" noProof="0" dirty="0" smtClean="0">
                <a:solidFill>
                  <a:srgbClr val="0070C0"/>
                </a:solidFill>
                <a:latin typeface="Comic Sans MS" pitchFamily="66" charset="0"/>
              </a:rPr>
              <a:t>makeshift</a:t>
            </a:r>
            <a:endParaRPr kumimoji="0" lang="en-US" sz="66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omic Sans MS" pitchFamily="66" charset="0"/>
            </a:endParaRPr>
          </a:p>
          <a:p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Adjective</a:t>
            </a:r>
            <a:endParaRPr lang="en-US" sz="28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endParaRPr lang="en-US" sz="1600" b="1" dirty="0">
              <a:solidFill>
                <a:schemeClr val="tx1"/>
              </a:solidFill>
              <a:latin typeface="Comic Sans MS" pitchFamily="66" charset="0"/>
            </a:endParaRPr>
          </a:p>
          <a:p>
            <a:r>
              <a:rPr lang="en-US" sz="3400" smtClean="0">
                <a:latin typeface="Comic Sans MS" pitchFamily="66" charset="0"/>
              </a:rPr>
              <a:t>      serving </a:t>
            </a:r>
            <a:r>
              <a:rPr lang="en-US" sz="3400" dirty="0">
                <a:latin typeface="Comic Sans MS" pitchFamily="66" charset="0"/>
              </a:rPr>
              <a:t>as a temporary </a:t>
            </a:r>
            <a:endParaRPr lang="en-US" sz="3400" dirty="0" smtClean="0">
              <a:latin typeface="Comic Sans MS" pitchFamily="66" charset="0"/>
            </a:endParaRPr>
          </a:p>
          <a:p>
            <a:r>
              <a:rPr lang="en-US" sz="3400" dirty="0">
                <a:latin typeface="Comic Sans MS" pitchFamily="66" charset="0"/>
              </a:rPr>
              <a:t> </a:t>
            </a:r>
            <a:r>
              <a:rPr lang="en-US" sz="3400" dirty="0" smtClean="0">
                <a:latin typeface="Comic Sans MS" pitchFamily="66" charset="0"/>
              </a:rPr>
              <a:t>     substitute</a:t>
            </a:r>
            <a:r>
              <a:rPr lang="en-US" sz="3400" dirty="0">
                <a:latin typeface="Comic Sans MS" pitchFamily="66" charset="0"/>
              </a:rPr>
              <a:t>; sufficient </a:t>
            </a:r>
            <a:r>
              <a:rPr lang="en-US" sz="3400" dirty="0" smtClean="0">
                <a:latin typeface="Comic Sans MS" pitchFamily="66" charset="0"/>
              </a:rPr>
              <a:t>    </a:t>
            </a:r>
          </a:p>
          <a:p>
            <a:r>
              <a:rPr lang="en-US" sz="3400" dirty="0" smtClean="0">
                <a:latin typeface="Comic Sans MS" pitchFamily="66" charset="0"/>
              </a:rPr>
              <a:t>      for </a:t>
            </a:r>
            <a:r>
              <a:rPr lang="en-US" sz="3400" dirty="0">
                <a:latin typeface="Comic Sans MS" pitchFamily="66" charset="0"/>
              </a:rPr>
              <a:t>the time being</a:t>
            </a:r>
            <a:endParaRPr lang="en-US" sz="3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57002" y="3352801"/>
            <a:ext cx="3170715" cy="266310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0865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>
          <a:xfrm>
            <a:off x="304800" y="1752600"/>
            <a:ext cx="8382000" cy="47752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33400" indent="-533400" eaLnBrk="1" hangingPunct="1"/>
            <a:r>
              <a:rPr lang="en-US" sz="3600" dirty="0" smtClean="0">
                <a:solidFill>
                  <a:schemeClr val="tx1"/>
                </a:solidFill>
                <a:latin typeface="Comic Sans MS" pitchFamily="66" charset="0"/>
              </a:rPr>
              <a:t> 	</a:t>
            </a:r>
          </a:p>
          <a:p>
            <a:pPr marL="533400" indent="-533400" algn="just" eaLnBrk="1" hangingPunct="1"/>
            <a:r>
              <a:rPr lang="en-US" sz="4400" dirty="0" smtClean="0">
                <a:solidFill>
                  <a:schemeClr val="tx1"/>
                </a:solidFill>
                <a:latin typeface="Comic Sans MS" pitchFamily="66" charset="0"/>
              </a:rPr>
              <a:t>    would you like a snack now sweetie she queried while pouring a boiling pot of spaghetti over a </a:t>
            </a:r>
            <a:r>
              <a:rPr lang="en-US" sz="4400" b="1" dirty="0" smtClean="0">
                <a:solidFill>
                  <a:srgbClr val="0070C0"/>
                </a:solidFill>
                <a:latin typeface="Comic Sans MS" pitchFamily="66" charset="0"/>
              </a:rPr>
              <a:t>makeshift</a:t>
            </a:r>
            <a:r>
              <a:rPr lang="en-US" sz="4400" dirty="0" smtClean="0">
                <a:solidFill>
                  <a:schemeClr val="tx1"/>
                </a:solidFill>
                <a:latin typeface="Comic Sans MS" pitchFamily="66" charset="0"/>
              </a:rPr>
              <a:t> strainer she set up over the kitchen sink</a:t>
            </a:r>
          </a:p>
          <a:p>
            <a:pPr marL="533400" indent="-533400" eaLnBrk="1" hangingPunct="1"/>
            <a:endParaRPr lang="en-US" sz="4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33400" indent="-533400" eaLnBrk="1" hangingPunct="1"/>
            <a:endParaRPr lang="en-US" sz="1300" b="1" dirty="0" smtClean="0"/>
          </a:p>
          <a:p>
            <a:pPr marL="533400" indent="-533400" eaLnBrk="1" hangingPunct="1"/>
            <a:endParaRPr lang="en-US" sz="17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33400" indent="-533400" eaLnBrk="1" hangingPunct="1"/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Type of Sentence(s) – Declarative, Imperative, Interrogative, Exclamatory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200" y="152400"/>
            <a:ext cx="2667000" cy="1169551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3-2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Sentence</a:t>
            </a: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971800" y="609600"/>
            <a:ext cx="6172200" cy="685800"/>
          </a:xfrm>
        </p:spPr>
        <p:txBody>
          <a:bodyPr>
            <a:noAutofit/>
          </a:bodyPr>
          <a:lstStyle/>
          <a:p>
            <a:r>
              <a:rPr lang="en-US" sz="4000" b="1" i="1" dirty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 b="1" i="1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3800" b="1" i="1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Grammar </a:t>
            </a:r>
            <a:r>
              <a:rPr lang="en-US" sz="3800" b="1" i="1" dirty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on the Go!</a:t>
            </a:r>
            <a:br>
              <a:rPr lang="en-US" sz="3800" b="1" i="1" dirty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lang="en-US" sz="4000" b="1" i="1" dirty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en-US" sz="4000" b="1" i="1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lang="en-US" sz="4000" b="1" dirty="0" smtClean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Express</a:t>
            </a:r>
            <a:endParaRPr lang="en-US" sz="4000" b="1" i="1" dirty="0">
              <a:solidFill>
                <a:schemeClr val="bg1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5105400"/>
            <a:ext cx="723900" cy="965200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89941"/>
            <a:ext cx="2159769" cy="13102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628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6200" y="125849"/>
            <a:ext cx="2667000" cy="1154162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3-2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Corrections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0600" cy="5105400"/>
          </a:xfrm>
          <a:prstGeom prst="rect">
            <a:avLst/>
          </a:prstGeom>
          <a:solidFill>
            <a:schemeClr val="bg1"/>
          </a:solidFill>
          <a:ln w="19050" cap="rnd" cmpd="sng" algn="ctr">
            <a:solidFill>
              <a:schemeClr val="tx1"/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5400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</a:p>
          <a:p>
            <a:pPr marL="533400" indent="-533400" algn="just"/>
            <a:r>
              <a:rPr lang="en-US" sz="5400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en-US" sz="6700" b="1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US" sz="6700" b="1" dirty="0" smtClean="0">
                <a:solidFill>
                  <a:srgbClr val="C00000"/>
                </a:solidFill>
                <a:latin typeface="Comic Sans MS" pitchFamily="66" charset="0"/>
              </a:rPr>
              <a:t>¶ </a:t>
            </a:r>
            <a:r>
              <a:rPr lang="en-US" sz="6700" b="1" dirty="0" smtClean="0">
                <a:solidFill>
                  <a:srgbClr val="C00000"/>
                </a:solidFill>
                <a:latin typeface="Broadway" pitchFamily="82" charset="0"/>
              </a:rPr>
              <a:t>“</a:t>
            </a:r>
            <a:r>
              <a:rPr lang="en-US" sz="67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6700" b="1" dirty="0" smtClean="0">
                <a:solidFill>
                  <a:srgbClr val="7030A0"/>
                </a:solidFill>
                <a:latin typeface="Comic Sans MS" pitchFamily="66" charset="0"/>
              </a:rPr>
              <a:t>W</a:t>
            </a:r>
            <a:r>
              <a:rPr lang="en-US" sz="6700" dirty="0" smtClean="0">
                <a:solidFill>
                  <a:schemeClr val="tx1"/>
                </a:solidFill>
                <a:latin typeface="Comic Sans MS" pitchFamily="66" charset="0"/>
              </a:rPr>
              <a:t>ould </a:t>
            </a:r>
            <a:r>
              <a:rPr lang="en-US" sz="6700" dirty="0">
                <a:solidFill>
                  <a:schemeClr val="tx1"/>
                </a:solidFill>
                <a:latin typeface="Comic Sans MS" pitchFamily="66" charset="0"/>
              </a:rPr>
              <a:t>you like a snack </a:t>
            </a:r>
            <a:r>
              <a:rPr lang="en-US" sz="6700" dirty="0" smtClean="0">
                <a:solidFill>
                  <a:schemeClr val="tx1"/>
                </a:solidFill>
                <a:latin typeface="Comic Sans MS" pitchFamily="66" charset="0"/>
              </a:rPr>
              <a:t>now</a:t>
            </a:r>
            <a:r>
              <a:rPr lang="en-US" sz="6700" b="1" dirty="0" smtClean="0">
                <a:solidFill>
                  <a:srgbClr val="C00000"/>
                </a:solidFill>
                <a:latin typeface="Broadway" pitchFamily="82" charset="0"/>
              </a:rPr>
              <a:t>, </a:t>
            </a:r>
            <a:r>
              <a:rPr lang="en-US" sz="6700" b="1" dirty="0" smtClean="0">
                <a:solidFill>
                  <a:srgbClr val="7030A0"/>
                </a:solidFill>
                <a:latin typeface="Comic Sans MS" pitchFamily="66" charset="0"/>
              </a:rPr>
              <a:t>S</a:t>
            </a:r>
            <a:r>
              <a:rPr lang="en-US" sz="6700" dirty="0" smtClean="0">
                <a:solidFill>
                  <a:schemeClr val="tx1"/>
                </a:solidFill>
                <a:latin typeface="Comic Sans MS" pitchFamily="66" charset="0"/>
              </a:rPr>
              <a:t>weetie</a:t>
            </a:r>
            <a:r>
              <a:rPr lang="en-US" sz="6700" b="1" dirty="0" smtClean="0">
                <a:solidFill>
                  <a:srgbClr val="C00000"/>
                </a:solidFill>
                <a:latin typeface="Broadway" pitchFamily="82" charset="0"/>
              </a:rPr>
              <a:t>?”</a:t>
            </a:r>
            <a:r>
              <a:rPr lang="en-US" sz="67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6700" dirty="0">
                <a:solidFill>
                  <a:schemeClr val="tx1"/>
                </a:solidFill>
                <a:latin typeface="Comic Sans MS" pitchFamily="66" charset="0"/>
              </a:rPr>
              <a:t>she queried while pouring a boiling pot of spaghetti over a </a:t>
            </a:r>
            <a:r>
              <a:rPr lang="en-US" sz="6700" b="1" dirty="0">
                <a:solidFill>
                  <a:srgbClr val="0070C0"/>
                </a:solidFill>
                <a:latin typeface="Comic Sans MS" pitchFamily="66" charset="0"/>
              </a:rPr>
              <a:t>makeshift</a:t>
            </a:r>
            <a:r>
              <a:rPr lang="en-US" sz="6700" dirty="0">
                <a:solidFill>
                  <a:schemeClr val="tx1"/>
                </a:solidFill>
                <a:latin typeface="Comic Sans MS" pitchFamily="66" charset="0"/>
              </a:rPr>
              <a:t> strainer she set up over the kitchen </a:t>
            </a:r>
            <a:r>
              <a:rPr lang="en-US" sz="6700" dirty="0" smtClean="0">
                <a:solidFill>
                  <a:schemeClr val="tx1"/>
                </a:solidFill>
                <a:latin typeface="Comic Sans MS" pitchFamily="66" charset="0"/>
              </a:rPr>
              <a:t>sink</a:t>
            </a:r>
            <a:r>
              <a:rPr lang="en-US" sz="6700" b="1" dirty="0" smtClean="0">
                <a:solidFill>
                  <a:srgbClr val="C00000"/>
                </a:solidFill>
                <a:latin typeface="Broadway" pitchFamily="82" charset="0"/>
              </a:rPr>
              <a:t>.</a:t>
            </a:r>
            <a:endParaRPr lang="en-US" sz="6700" b="1" dirty="0">
              <a:solidFill>
                <a:srgbClr val="C00000"/>
              </a:solidFill>
              <a:latin typeface="Broadway" pitchFamily="82" charset="0"/>
            </a:endParaRPr>
          </a:p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endParaRPr lang="en-US" sz="32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endParaRPr lang="en-US" sz="36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3200" b="1" dirty="0" smtClean="0">
                <a:solidFill>
                  <a:srgbClr val="C00000"/>
                </a:solidFill>
                <a:latin typeface="Comic Sans MS" pitchFamily="66" charset="0"/>
              </a:rPr>
              <a:t>                                    </a:t>
            </a:r>
            <a:r>
              <a:rPr lang="en-US" sz="3200" b="1" dirty="0" smtClean="0">
                <a:solidFill>
                  <a:srgbClr val="C00000"/>
                </a:solidFill>
                <a:latin typeface="Comic Sans MS" pitchFamily="66" charset="0"/>
              </a:rPr>
              <a:t>            </a:t>
            </a:r>
            <a:r>
              <a:rPr lang="en-US" sz="4300" b="1" dirty="0" smtClean="0">
                <a:solidFill>
                  <a:srgbClr val="C00000"/>
                </a:solidFill>
                <a:latin typeface="Comic Sans MS" pitchFamily="66" charset="0"/>
              </a:rPr>
              <a:t>Interrogative</a:t>
            </a:r>
            <a:endParaRPr kumimoji="0" lang="en-US" sz="43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itchFamily="66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92822" y="1277938"/>
            <a:ext cx="1371600" cy="6858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New Paragraph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10" name="Straight Arrow Connector 9"/>
          <p:cNvCxnSpPr>
            <a:stCxn id="8" idx="2"/>
          </p:cNvCxnSpPr>
          <p:nvPr/>
        </p:nvCxnSpPr>
        <p:spPr>
          <a:xfrm flipH="1">
            <a:off x="1066801" y="1963738"/>
            <a:ext cx="11821" cy="309893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994065" y="5709600"/>
            <a:ext cx="1943100" cy="32051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Direct Address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4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5976" y="6019800"/>
            <a:ext cx="389424" cy="51923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89941"/>
            <a:ext cx="2159769" cy="1310259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553200" y="6443246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Comic Sans MS" pitchFamily="66" charset="0"/>
              </a:rPr>
              <a:t>PowerEd</a:t>
            </a:r>
            <a:r>
              <a:rPr lang="en-US" sz="1600" b="1" dirty="0" smtClean="0">
                <a:latin typeface="Comic Sans MS" pitchFamily="66" charset="0"/>
              </a:rPr>
              <a:t> Plans   2014</a:t>
            </a:r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53" name="Rounded Rectangle 52"/>
          <p:cNvSpPr/>
          <p:nvPr/>
        </p:nvSpPr>
        <p:spPr>
          <a:xfrm>
            <a:off x="1826652" y="1295400"/>
            <a:ext cx="1600200" cy="65087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Punctuation in Dialogue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flipH="1" flipV="1">
            <a:off x="7700886" y="5340939"/>
            <a:ext cx="300114" cy="191576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6958013" y="5532515"/>
            <a:ext cx="1485746" cy="60744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Comic Sans MS" pitchFamily="66" charset="0"/>
              </a:rPr>
              <a:t>End Punctuation</a:t>
            </a:r>
            <a:endParaRPr lang="en-US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31" name="Straight Arrow Connector 30"/>
          <p:cNvCxnSpPr>
            <a:stCxn id="11" idx="0"/>
          </p:cNvCxnSpPr>
          <p:nvPr/>
        </p:nvCxnSpPr>
        <p:spPr>
          <a:xfrm flipV="1">
            <a:off x="1965615" y="3276601"/>
            <a:ext cx="0" cy="2432999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120900" y="1948108"/>
            <a:ext cx="0" cy="196935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5955613" y="1648671"/>
            <a:ext cx="1752600" cy="428461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cmpd="sng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Capitalization</a:t>
            </a:r>
            <a:endParaRPr lang="en-US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6477000"/>
            <a:ext cx="281835" cy="28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53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8016"/>
            <a:ext cx="2667000" cy="1061829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</a:t>
            </a: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 3-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2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Paragraph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2247" y="1645831"/>
            <a:ext cx="72327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33400" lvl="0" indent="-533400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4500" b="1" dirty="0">
                <a:latin typeface="Comic Sans MS" pitchFamily="66" charset="0"/>
              </a:rPr>
              <a:t>	</a:t>
            </a:r>
            <a:endParaRPr lang="en-US" sz="45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8613648" cy="23698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             </a:t>
            </a:r>
            <a:r>
              <a:rPr lang="en-US" sz="4000" b="1" u="sng" dirty="0" smtClean="0">
                <a:solidFill>
                  <a:srgbClr val="FF0000"/>
                </a:solidFill>
                <a:latin typeface="Comic Sans MS" pitchFamily="66" charset="0"/>
              </a:rPr>
              <a:t>Paragraph</a:t>
            </a:r>
            <a:r>
              <a:rPr lang="en-US" sz="4000" b="1" dirty="0" smtClean="0">
                <a:solidFill>
                  <a:srgbClr val="C00000"/>
                </a:solidFill>
                <a:latin typeface="Comic Sans MS" pitchFamily="66" charset="0"/>
              </a:rPr>
              <a:t>           </a:t>
            </a:r>
            <a:r>
              <a:rPr lang="en-US" sz="4000" b="1" dirty="0" smtClean="0">
                <a:solidFill>
                  <a:srgbClr val="FF0000"/>
                </a:solidFill>
                <a:latin typeface="Comic Sans MS" pitchFamily="66" charset="0"/>
              </a:rPr>
              <a:t>¶</a:t>
            </a:r>
            <a:endParaRPr lang="en-US" sz="4000" b="1" u="sng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just"/>
            <a:r>
              <a:rPr lang="en-US" sz="3600" dirty="0" smtClean="0">
                <a:latin typeface="Comic Sans MS" pitchFamily="66" charset="0"/>
              </a:rPr>
              <a:t>Begin </a:t>
            </a:r>
            <a:r>
              <a:rPr lang="en-US" sz="3600" dirty="0">
                <a:latin typeface="Comic Sans MS" pitchFamily="66" charset="0"/>
              </a:rPr>
              <a:t>a </a:t>
            </a:r>
            <a:r>
              <a:rPr lang="en-US" sz="3600" b="1" dirty="0">
                <a:solidFill>
                  <a:srgbClr val="FF0000"/>
                </a:solidFill>
                <a:latin typeface="Comic Sans MS" pitchFamily="66" charset="0"/>
              </a:rPr>
              <a:t>new paragraph </a:t>
            </a:r>
            <a:r>
              <a:rPr lang="en-US" sz="3600" dirty="0">
                <a:latin typeface="Comic Sans MS" pitchFamily="66" charset="0"/>
              </a:rPr>
              <a:t>when starting 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new dialogue.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. </a:t>
            </a:r>
            <a:r>
              <a:rPr lang="en-US" sz="3600" dirty="0" smtClean="0">
                <a:latin typeface="Comic Sans MS" pitchFamily="66" charset="0"/>
              </a:rPr>
              <a:t>Indent </a:t>
            </a:r>
            <a:r>
              <a:rPr lang="en-US" sz="3600" dirty="0">
                <a:latin typeface="Comic Sans MS" pitchFamily="66" charset="0"/>
              </a:rPr>
              <a:t>the first line of the new paragraph</a:t>
            </a:r>
            <a:r>
              <a:rPr lang="en-US" sz="3600" dirty="0" smtClean="0">
                <a:latin typeface="Comic Sans MS" pitchFamily="66" charset="0"/>
              </a:rPr>
              <a:t>.</a:t>
            </a:r>
            <a:endParaRPr lang="en-US" sz="3600" dirty="0">
              <a:latin typeface="Comic Sans MS" pitchFamily="66" charset="0"/>
            </a:endParaRPr>
          </a:p>
        </p:txBody>
      </p:sp>
      <p:pic>
        <p:nvPicPr>
          <p:cNvPr id="10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1668687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sp>
        <p:nvSpPr>
          <p:cNvPr id="15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indent="-533400" algn="just"/>
            <a:r>
              <a:rPr lang="en-US" sz="3200" dirty="0" smtClean="0">
                <a:solidFill>
                  <a:srgbClr val="000000"/>
                </a:solidFill>
                <a:latin typeface="Broadway" pitchFamily="82" charset="0"/>
              </a:rPr>
              <a:t>		</a:t>
            </a:r>
            <a:r>
              <a:rPr lang="en-US" sz="3200" b="1" dirty="0">
                <a:solidFill>
                  <a:srgbClr val="FF0000"/>
                </a:solidFill>
                <a:latin typeface="Comic Sans MS" pitchFamily="66" charset="0"/>
              </a:rPr>
              <a:t> ¶</a:t>
            </a:r>
            <a:r>
              <a:rPr lang="en-US" sz="3200" dirty="0" smtClean="0">
                <a:solidFill>
                  <a:srgbClr val="000000"/>
                </a:solidFill>
                <a:latin typeface="Broadway" pitchFamily="82" charset="0"/>
              </a:rPr>
              <a:t>“</a:t>
            </a:r>
            <a:r>
              <a:rPr lang="en-US" sz="3200" dirty="0" smtClean="0">
                <a:solidFill>
                  <a:srgbClr val="000000"/>
                </a:solidFill>
                <a:latin typeface="Comic Sans MS" pitchFamily="66" charset="0"/>
              </a:rPr>
              <a:t>Would 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you like a snack now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, 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Sweetie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?”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 she queried while pouring a boiling pot of spaghetti over a makeshift strainer she set up over the kitchen sink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.</a:t>
            </a:r>
          </a:p>
        </p:txBody>
      </p:sp>
      <p:pic>
        <p:nvPicPr>
          <p:cNvPr id="16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366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59436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8016"/>
            <a:ext cx="2667000" cy="1184940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3-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2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Punctuation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Quote/Dialogue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0600" cy="2587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u="sng" dirty="0" smtClean="0">
                <a:solidFill>
                  <a:srgbClr val="C00000"/>
                </a:solidFill>
                <a:latin typeface="Comic Sans MS" pitchFamily="66" charset="0"/>
              </a:rPr>
              <a:t>Punctuation – Quote/Dialogue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20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700" dirty="0" smtClean="0">
                <a:latin typeface="Comic Sans MS" pitchFamily="66" charset="0"/>
              </a:rPr>
              <a:t>Use of </a:t>
            </a:r>
            <a:r>
              <a:rPr lang="en-US" sz="2700" b="1" dirty="0" smtClean="0">
                <a:solidFill>
                  <a:srgbClr val="C00000"/>
                </a:solidFill>
                <a:latin typeface="Comic Sans MS" pitchFamily="66" charset="0"/>
              </a:rPr>
              <a:t>Quotation Marks </a:t>
            </a:r>
            <a:r>
              <a:rPr lang="en-US" sz="2700" dirty="0" smtClean="0">
                <a:latin typeface="Comic Sans MS" pitchFamily="66" charset="0"/>
              </a:rPr>
              <a:t>– </a:t>
            </a:r>
            <a:r>
              <a:rPr lang="en-US" sz="2700" b="1" dirty="0" smtClean="0">
                <a:solidFill>
                  <a:srgbClr val="C00000"/>
                </a:solidFill>
                <a:latin typeface="Broadway" pitchFamily="82" charset="0"/>
              </a:rPr>
              <a:t>“  ” </a:t>
            </a:r>
            <a:r>
              <a:rPr lang="en-US" sz="2700" dirty="0" smtClean="0">
                <a:latin typeface="Comic Sans MS" pitchFamily="66" charset="0"/>
              </a:rPr>
              <a:t>– at the beginning and end of a direct quotation or dialogue.  Remember, the </a:t>
            </a:r>
            <a:r>
              <a:rPr lang="en-US" sz="2700" b="1" dirty="0" smtClean="0">
                <a:solidFill>
                  <a:srgbClr val="0070C0"/>
                </a:solidFill>
                <a:latin typeface="Comic Sans MS" pitchFamily="66" charset="0"/>
              </a:rPr>
              <a:t>punctuation</a:t>
            </a:r>
            <a:r>
              <a:rPr lang="en-US" sz="2700" dirty="0" smtClean="0">
                <a:latin typeface="Comic Sans MS" pitchFamily="66" charset="0"/>
              </a:rPr>
              <a:t> goes to the </a:t>
            </a:r>
            <a:r>
              <a:rPr lang="en-US" sz="2700" b="1" dirty="0" smtClean="0">
                <a:solidFill>
                  <a:srgbClr val="FF0000"/>
                </a:solidFill>
                <a:latin typeface="Comic Sans MS" pitchFamily="66" charset="0"/>
              </a:rPr>
              <a:t>LEFT</a:t>
            </a:r>
            <a:r>
              <a:rPr lang="en-US" sz="2700" dirty="0" smtClean="0">
                <a:latin typeface="Comic Sans MS" pitchFamily="66" charset="0"/>
              </a:rPr>
              <a:t> of the quotation marks.</a:t>
            </a:r>
            <a:endParaRPr lang="en-US" sz="2700" b="1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63246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79556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sp>
        <p:nvSpPr>
          <p:cNvPr id="15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indent="-533400" algn="just"/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		</a:t>
            </a:r>
            <a:r>
              <a:rPr lang="en-US" sz="3200" b="1" dirty="0">
                <a:solidFill>
                  <a:srgbClr val="C00000"/>
                </a:solidFill>
                <a:latin typeface="Broadway" pitchFamily="82" charset="0"/>
              </a:rPr>
              <a:t>“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Would you like a snack now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, 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Sweetie</a:t>
            </a:r>
            <a:r>
              <a:rPr lang="en-US" sz="3200" b="1" dirty="0">
                <a:solidFill>
                  <a:srgbClr val="0070C0"/>
                </a:solidFill>
                <a:latin typeface="Broadway" pitchFamily="82" charset="0"/>
              </a:rPr>
              <a:t>?</a:t>
            </a:r>
            <a:r>
              <a:rPr lang="en-US" sz="3200" b="1" dirty="0">
                <a:solidFill>
                  <a:srgbClr val="C00000"/>
                </a:solidFill>
                <a:latin typeface="Broadway" pitchFamily="82" charset="0"/>
              </a:rPr>
              <a:t>”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 she queried while pouring a boiling pot of spaghetti over a makeshift strainer she set up over the kitchen sink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.</a:t>
            </a:r>
          </a:p>
        </p:txBody>
      </p:sp>
      <p:pic>
        <p:nvPicPr>
          <p:cNvPr id="16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203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800" b="1" i="1" dirty="0" smtClean="0">
                <a:solidFill>
                  <a:prstClr val="white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lang="en-US" sz="3800" b="1" i="1" dirty="0" smtClean="0">
                <a:solidFill>
                  <a:prstClr val="white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lang="en-US" sz="4000" b="1" i="1" dirty="0" smtClean="0">
                <a:solidFill>
                  <a:prstClr val="white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en-US" sz="4000" b="1" dirty="0" err="1" smtClean="0">
                <a:solidFill>
                  <a:prstClr val="white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lang="en-US" sz="4000" b="1" dirty="0" smtClean="0">
                <a:solidFill>
                  <a:prstClr val="white"/>
                </a:solidFill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lang="en-US" sz="4000" b="1" i="1" dirty="0">
              <a:solidFill>
                <a:prstClr val="white"/>
              </a:solidFill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4968"/>
            <a:ext cx="2667000" cy="1061829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3-2 </a:t>
            </a:r>
            <a:endParaRPr lang="en-US" sz="35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  <a:ea typeface="Verdana" pitchFamily="34" charset="0"/>
              <a:cs typeface="Verdan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Comma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0600" cy="2667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u="sng" dirty="0" smtClean="0">
                <a:solidFill>
                  <a:srgbClr val="FF0000"/>
                </a:solidFill>
                <a:latin typeface="Comic Sans MS" pitchFamily="66" charset="0"/>
              </a:rPr>
              <a:t>Comma in Direct Address</a:t>
            </a:r>
            <a:endParaRPr lang="en-US" sz="3600" b="1" dirty="0">
              <a:solidFill>
                <a:schemeClr val="tx1"/>
              </a:solidFill>
              <a:latin typeface="Comic Sans MS" pitchFamily="66" charset="0"/>
              <a:ea typeface="Times New Roman"/>
            </a:endParaRPr>
          </a:p>
          <a:p>
            <a:pPr algn="just"/>
            <a:r>
              <a:rPr lang="en-US" sz="2200" dirty="0">
                <a:latin typeface="Comic Sans MS" panose="030F0702030302020204" pitchFamily="66" charset="0"/>
              </a:rPr>
              <a:t>Always use a </a:t>
            </a:r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comma</a:t>
            </a:r>
            <a:r>
              <a:rPr lang="en-US" sz="2200" b="1" dirty="0">
                <a:latin typeface="Comic Sans MS" panose="030F0702030302020204" pitchFamily="66" charset="0"/>
              </a:rPr>
              <a:t> </a:t>
            </a:r>
            <a:r>
              <a:rPr lang="en-US" sz="2200" dirty="0">
                <a:latin typeface="Comic Sans MS" panose="030F0702030302020204" pitchFamily="66" charset="0"/>
              </a:rPr>
              <a:t>when directly addressing someone/something, regardless of whether the direct address is at the beginning or end of the sentence</a:t>
            </a:r>
            <a:r>
              <a:rPr lang="en-US" sz="2200" dirty="0" smtClean="0">
                <a:latin typeface="Comic Sans MS" panose="030F0702030302020204" pitchFamily="66" charset="0"/>
              </a:rPr>
              <a:t>.</a:t>
            </a:r>
          </a:p>
          <a:p>
            <a:pPr algn="just"/>
            <a:r>
              <a:rPr lang="en-US" sz="2000" dirty="0">
                <a:latin typeface="Comic Sans MS" panose="030F0702030302020204" pitchFamily="66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mic Sans MS" panose="030F0702030302020204" pitchFamily="66" charset="0"/>
              </a:rPr>
              <a:t>Ladies and gentlemen</a:t>
            </a:r>
            <a:r>
              <a:rPr lang="en-US" b="1" dirty="0">
                <a:solidFill>
                  <a:srgbClr val="FF0000"/>
                </a:solidFill>
                <a:latin typeface="Broadway" panose="04040905080B02020502" pitchFamily="82" charset="0"/>
              </a:rPr>
              <a:t>,</a:t>
            </a:r>
            <a:r>
              <a:rPr lang="en-US" dirty="0">
                <a:latin typeface="Comic Sans MS" panose="030F0702030302020204" pitchFamily="66" charset="0"/>
              </a:rPr>
              <a:t> may I have your attention?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</a:p>
          <a:p>
            <a:pPr algn="just"/>
            <a:r>
              <a:rPr lang="en-US" dirty="0">
                <a:latin typeface="Comic Sans MS" panose="030F0702030302020204" pitchFamily="66" charset="0"/>
              </a:rPr>
              <a:t>	It was a pleasure to meet you</a:t>
            </a:r>
            <a:r>
              <a:rPr lang="en-US" b="1" dirty="0">
                <a:solidFill>
                  <a:srgbClr val="FF0000"/>
                </a:solidFill>
                <a:latin typeface="Broadway" panose="04040905080B02020502" pitchFamily="82" charset="0"/>
              </a:rPr>
              <a:t>,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mic Sans MS" panose="030F0702030302020204" pitchFamily="66" charset="0"/>
              </a:rPr>
              <a:t>Sir</a:t>
            </a:r>
            <a:r>
              <a:rPr lang="en-US" dirty="0">
                <a:latin typeface="Comic Sans MS" panose="030F0702030302020204" pitchFamily="66" charset="0"/>
              </a:rPr>
              <a:t>.</a:t>
            </a:r>
            <a:endParaRPr lang="en-US" dirty="0" smtClean="0">
              <a:latin typeface="Comic Sans MS" panose="030F0702030302020204" pitchFamily="66" charset="0"/>
            </a:endParaRPr>
          </a:p>
          <a:p>
            <a:pPr algn="just"/>
            <a:endParaRPr lang="en-US" sz="1100" dirty="0">
              <a:latin typeface="Comic Sans MS" panose="030F0702030302020204" pitchFamily="66" charset="0"/>
            </a:endParaRPr>
          </a:p>
          <a:p>
            <a:pPr algn="just"/>
            <a:r>
              <a:rPr lang="en-US" sz="2200" dirty="0" smtClean="0">
                <a:latin typeface="Comic Sans MS" panose="030F0702030302020204" pitchFamily="66" charset="0"/>
              </a:rPr>
              <a:t>If </a:t>
            </a:r>
            <a:r>
              <a:rPr lang="en-US" sz="2200" dirty="0">
                <a:latin typeface="Comic Sans MS" panose="030F0702030302020204" pitchFamily="66" charset="0"/>
              </a:rPr>
              <a:t>the direct address is in the middle of a sentence, use a </a:t>
            </a:r>
            <a:r>
              <a:rPr lang="en-US" sz="2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pair of commas </a:t>
            </a:r>
            <a:r>
              <a:rPr lang="en-US" sz="2200" dirty="0">
                <a:latin typeface="Comic Sans MS" panose="030F0702030302020204" pitchFamily="66" charset="0"/>
              </a:rPr>
              <a:t>to set off the direct address</a:t>
            </a:r>
            <a:r>
              <a:rPr lang="en-US" sz="22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  <a:ea typeface="Times New Roman"/>
              </a:rPr>
              <a:t>	</a:t>
            </a:r>
            <a:r>
              <a:rPr lang="en-US" dirty="0" smtClean="0">
                <a:latin typeface="Comic Sans MS" panose="030F0702030302020204" pitchFamily="66" charset="0"/>
              </a:rPr>
              <a:t>Thank </a:t>
            </a:r>
            <a:r>
              <a:rPr lang="en-US" dirty="0">
                <a:latin typeface="Comic Sans MS" panose="030F0702030302020204" pitchFamily="66" charset="0"/>
              </a:rPr>
              <a:t>you</a:t>
            </a:r>
            <a:r>
              <a:rPr lang="en-US" b="1" dirty="0">
                <a:solidFill>
                  <a:srgbClr val="FF0000"/>
                </a:solidFill>
                <a:latin typeface="Broadway" panose="04040905080B02020502" pitchFamily="82" charset="0"/>
              </a:rPr>
              <a:t>, </a:t>
            </a:r>
            <a:r>
              <a:rPr lang="en-US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students</a:t>
            </a:r>
            <a:r>
              <a:rPr lang="en-US" b="1" dirty="0" smtClean="0">
                <a:solidFill>
                  <a:srgbClr val="FF0000"/>
                </a:solidFill>
                <a:latin typeface="Broadway" panose="04040905080B02020502" pitchFamily="82" charset="0"/>
              </a:rPr>
              <a:t>,</a:t>
            </a:r>
            <a:r>
              <a:rPr lang="en-US" dirty="0" smtClean="0">
                <a:latin typeface="Comic Sans MS" panose="030F0702030302020204" pitchFamily="66" charset="0"/>
              </a:rPr>
              <a:t> </a:t>
            </a:r>
            <a:r>
              <a:rPr lang="en-US" dirty="0">
                <a:latin typeface="Comic Sans MS" panose="030F0702030302020204" pitchFamily="66" charset="0"/>
              </a:rPr>
              <a:t>for remembering to use correct English.</a:t>
            </a:r>
            <a:endParaRPr lang="en-US" b="1" dirty="0">
              <a:solidFill>
                <a:srgbClr val="FF0000"/>
              </a:solidFill>
              <a:latin typeface="Comic Sans MS" panose="030F0702030302020204" pitchFamily="66" charset="0"/>
              <a:ea typeface="Times New Roman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63246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791" y="1694574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9610" y="2565400"/>
            <a:ext cx="525932" cy="736600"/>
          </a:xfrm>
          <a:prstGeom prst="rect">
            <a:avLst/>
          </a:prstGeom>
        </p:spPr>
      </p:pic>
      <p:sp>
        <p:nvSpPr>
          <p:cNvPr id="14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lvl="0" indent="-533400" algn="just"/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		“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Would you like a snack now</a:t>
            </a:r>
            <a:r>
              <a:rPr lang="en-US" sz="3200" b="1" dirty="0">
                <a:solidFill>
                  <a:srgbClr val="FF0000"/>
                </a:solidFill>
                <a:latin typeface="Broadway" pitchFamily="82" charset="0"/>
              </a:rPr>
              <a:t>,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Comic Sans MS" pitchFamily="66" charset="0"/>
              </a:rPr>
              <a:t>Sweetie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?”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 she queried while pouring a boiling pot of spaghetti over a makeshift strainer she set up over the kitchen sink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.</a:t>
            </a:r>
          </a:p>
        </p:txBody>
      </p:sp>
      <p:pic>
        <p:nvPicPr>
          <p:cNvPr id="15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843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indent="-533400" algn="just"/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		“</a:t>
            </a:r>
            <a:r>
              <a:rPr lang="en-US" sz="3200" b="1" dirty="0">
                <a:solidFill>
                  <a:srgbClr val="7030A0"/>
                </a:solidFill>
                <a:latin typeface="Comic Sans MS" pitchFamily="66" charset="0"/>
              </a:rPr>
              <a:t>W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ould you like a snack now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, </a:t>
            </a:r>
            <a:r>
              <a:rPr lang="en-US" sz="3200" b="1" dirty="0">
                <a:solidFill>
                  <a:srgbClr val="FF0000"/>
                </a:solidFill>
                <a:latin typeface="Comic Sans MS" pitchFamily="66" charset="0"/>
              </a:rPr>
              <a:t>S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weetie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?”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 she queried while pouring a boiling pot of spaghetti over a makeshift strainer she set up over the kitchen sink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.</a:t>
            </a:r>
          </a:p>
        </p:txBody>
      </p:sp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5849"/>
            <a:ext cx="2667000" cy="1061829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3-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2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Capitalization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0600" cy="2587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11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0" b="1" u="sng" dirty="0" smtClean="0">
                <a:solidFill>
                  <a:srgbClr val="7030A0"/>
                </a:solidFill>
                <a:latin typeface="Comic Sans MS" pitchFamily="66" charset="0"/>
              </a:rPr>
              <a:t>Capitalization</a:t>
            </a:r>
            <a:r>
              <a:rPr lang="en-US" sz="92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7700" b="1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80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10000" b="1" dirty="0" smtClean="0">
                <a:solidFill>
                  <a:schemeClr val="tx1"/>
                </a:solidFill>
                <a:latin typeface="Comic Sans MS" pitchFamily="66" charset="0"/>
              </a:rPr>
              <a:t>Writing a word with its </a:t>
            </a:r>
            <a:r>
              <a:rPr lang="en-US" sz="10000" b="1" dirty="0" smtClean="0">
                <a:solidFill>
                  <a:srgbClr val="7030A0"/>
                </a:solidFill>
                <a:latin typeface="Comic Sans MS" pitchFamily="66" charset="0"/>
              </a:rPr>
              <a:t>first letter </a:t>
            </a:r>
            <a:r>
              <a:rPr lang="en-US" sz="10000" b="1" dirty="0" smtClean="0">
                <a:solidFill>
                  <a:schemeClr val="tx1"/>
                </a:solidFill>
                <a:latin typeface="Comic Sans MS" pitchFamily="66" charset="0"/>
              </a:rPr>
              <a:t>as a capital letter (upper-case letter) and the remaining letters in lower case.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en-US" sz="80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571500" indent="-5715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  <a:latin typeface="Comic Sans MS" pitchFamily="66" charset="0"/>
              </a:rPr>
              <a:t>The</a:t>
            </a:r>
            <a:r>
              <a:rPr lang="en-US" sz="8000" b="1" dirty="0" smtClean="0">
                <a:solidFill>
                  <a:srgbClr val="7030A0"/>
                </a:solidFill>
                <a:latin typeface="Comic Sans MS" pitchFamily="66" charset="0"/>
              </a:rPr>
              <a:t> first word </a:t>
            </a:r>
            <a:r>
              <a:rPr lang="en-US" sz="8000" dirty="0" smtClean="0">
                <a:solidFill>
                  <a:schemeClr val="tx1"/>
                </a:solidFill>
                <a:latin typeface="Comic Sans MS" pitchFamily="66" charset="0"/>
              </a:rPr>
              <a:t>of every sentence.</a:t>
            </a:r>
          </a:p>
          <a:p>
            <a:pPr marL="571500" indent="-57150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8000" dirty="0" smtClean="0">
                <a:solidFill>
                  <a:schemeClr val="tx1"/>
                </a:solidFill>
                <a:latin typeface="Comic Sans MS" pitchFamily="66" charset="0"/>
              </a:rPr>
              <a:t>Capitalize </a:t>
            </a:r>
            <a:r>
              <a:rPr lang="en-US" sz="8000" b="1" dirty="0" smtClean="0">
                <a:solidFill>
                  <a:srgbClr val="FF0000"/>
                </a:solidFill>
                <a:latin typeface="Comic Sans MS" pitchFamily="66" charset="0"/>
              </a:rPr>
              <a:t>nick names </a:t>
            </a:r>
            <a:r>
              <a:rPr lang="en-US" sz="8000" dirty="0" smtClean="0">
                <a:solidFill>
                  <a:schemeClr val="tx1"/>
                </a:solidFill>
                <a:latin typeface="Comic Sans MS" pitchFamily="66" charset="0"/>
              </a:rPr>
              <a:t>when they are used in place of a name.</a:t>
            </a:r>
          </a:p>
        </p:txBody>
      </p:sp>
      <p:pic>
        <p:nvPicPr>
          <p:cNvPr id="9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94574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pic>
        <p:nvPicPr>
          <p:cNvPr id="15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2358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76200" y="128016"/>
            <a:ext cx="2667000" cy="1015663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3-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2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End Punctuation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0600" cy="2587752"/>
          </a:xfrm>
          <a:prstGeom prst="rect">
            <a:avLst/>
          </a:prstGeom>
          <a:solidFill>
            <a:schemeClr val="bg1"/>
          </a:solidFill>
          <a:ln w="6350" cap="rnd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533400" lvl="0" indent="-533400" algn="ctr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3600" b="1" u="sng" dirty="0" smtClean="0">
                <a:solidFill>
                  <a:srgbClr val="C00000"/>
                </a:solidFill>
                <a:latin typeface="Comic Sans MS" pitchFamily="66" charset="0"/>
              </a:rPr>
              <a:t>End Punctuation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Broadway" pitchFamily="82" charset="0"/>
              </a:rPr>
              <a:t>.   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	A 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period is a full stop.  It marks the end of a sentence.  It marks the end 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 of 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an idea or a thought.  It marks the end of an 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action.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Broadway" pitchFamily="82" charset="0"/>
              </a:rPr>
              <a:t>?</a:t>
            </a:r>
            <a:r>
              <a:rPr lang="en-US" sz="2000" dirty="0" smtClean="0">
                <a:solidFill>
                  <a:srgbClr val="C00000"/>
                </a:solidFill>
                <a:latin typeface="Broadway" pitchFamily="82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   	A 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question mark is, naturally, a mark which shows the sentence is a question.  A question mark is required at the end of an interrogative sentence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defRPr/>
            </a:pPr>
            <a:r>
              <a:rPr lang="en-US" sz="2000" dirty="0" smtClean="0">
                <a:solidFill>
                  <a:srgbClr val="C00000"/>
                </a:solidFill>
                <a:latin typeface="Broadway" pitchFamily="82" charset="0"/>
              </a:rPr>
              <a:t>!	</a:t>
            </a:r>
            <a:r>
              <a:rPr lang="en-US" sz="2000" dirty="0" smtClean="0">
                <a:solidFill>
                  <a:schemeClr val="tx1"/>
                </a:solidFill>
                <a:latin typeface="Comic Sans MS" pitchFamily="66" charset="0"/>
              </a:rPr>
              <a:t>Exclamation </a:t>
            </a:r>
            <a:r>
              <a:rPr lang="en-US" sz="2000" dirty="0">
                <a:solidFill>
                  <a:schemeClr val="tx1"/>
                </a:solidFill>
                <a:latin typeface="Comic Sans MS" pitchFamily="66" charset="0"/>
              </a:rPr>
              <a:t>marks are used in exclamatory sentences, and sometimes in imperative sentences.</a:t>
            </a:r>
            <a:endParaRPr lang="en-US" sz="2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pic>
        <p:nvPicPr>
          <p:cNvPr id="14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391" y="1779556"/>
            <a:ext cx="503609" cy="430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sp>
        <p:nvSpPr>
          <p:cNvPr id="17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indent="-533400" algn="just"/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		“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Would you like a snack now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, 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Sweetie</a:t>
            </a:r>
            <a:r>
              <a:rPr lang="en-US" sz="3200" dirty="0">
                <a:solidFill>
                  <a:srgbClr val="C00000"/>
                </a:solidFill>
                <a:latin typeface="Broadway" pitchFamily="82" charset="0"/>
              </a:rPr>
              <a:t>?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”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 she queried while pouring a boiling pot of spaghetti over a makeshift strainer she set up over the kitchen sink</a:t>
            </a:r>
            <a:r>
              <a:rPr lang="en-US" sz="3200" b="1" dirty="0">
                <a:solidFill>
                  <a:srgbClr val="C00000"/>
                </a:solidFill>
                <a:latin typeface="Broadway" pitchFamily="82" charset="0"/>
              </a:rPr>
              <a:t>.</a:t>
            </a:r>
          </a:p>
        </p:txBody>
      </p:sp>
      <p:pic>
        <p:nvPicPr>
          <p:cNvPr id="18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747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64008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itle 19"/>
          <p:cNvSpPr txBox="1">
            <a:spLocks/>
          </p:cNvSpPr>
          <p:nvPr/>
        </p:nvSpPr>
        <p:spPr>
          <a:xfrm>
            <a:off x="2971800" y="609600"/>
            <a:ext cx="59436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6200" y="128016"/>
            <a:ext cx="2667000" cy="1246495"/>
          </a:xfrm>
          <a:prstGeom prst="rect">
            <a:avLst/>
          </a:prstGeom>
          <a:solidFill>
            <a:srgbClr val="0066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Unit 3-</a:t>
            </a:r>
            <a:r>
              <a:rPr 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2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ea typeface="Verdana" pitchFamily="34" charset="0"/>
                <a:cs typeface="Verdana" pitchFamily="34" charset="0"/>
              </a:rPr>
              <a:t>Interrogative Sentence</a:t>
            </a:r>
          </a:p>
        </p:txBody>
      </p:sp>
      <p:sp>
        <p:nvSpPr>
          <p:cNvPr id="25" name="Text Placeholder 13"/>
          <p:cNvSpPr txBox="1">
            <a:spLocks/>
          </p:cNvSpPr>
          <p:nvPr/>
        </p:nvSpPr>
        <p:spPr bwMode="auto">
          <a:xfrm>
            <a:off x="228600" y="1600200"/>
            <a:ext cx="8610600" cy="25877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u="sng" dirty="0" smtClean="0">
                <a:solidFill>
                  <a:srgbClr val="FF0066"/>
                </a:solidFill>
                <a:latin typeface="Comic Sans MS" pitchFamily="66" charset="0"/>
              </a:rPr>
              <a:t>Interrogative Sentence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3600" b="1" u="sng" dirty="0" smtClean="0">
              <a:solidFill>
                <a:srgbClr val="FF0066"/>
              </a:solidFill>
              <a:latin typeface="Comic Sans MS" pitchFamily="66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latin typeface="Comic Sans MS" pitchFamily="66" charset="0"/>
              </a:rPr>
              <a:t>An </a:t>
            </a:r>
            <a:r>
              <a:rPr lang="en-US" sz="2800" b="1" dirty="0">
                <a:solidFill>
                  <a:srgbClr val="FF0066"/>
                </a:solidFill>
                <a:latin typeface="Comic Sans MS" pitchFamily="66" charset="0"/>
              </a:rPr>
              <a:t>interrogative sentence </a:t>
            </a:r>
            <a:r>
              <a:rPr lang="en-US" sz="2800" dirty="0">
                <a:latin typeface="Comic Sans MS" pitchFamily="66" charset="0"/>
              </a:rPr>
              <a:t>is a type of sentence which usually </a:t>
            </a:r>
            <a:r>
              <a:rPr lang="en-US" sz="2800" b="1" u="sng" dirty="0">
                <a:solidFill>
                  <a:srgbClr val="7030A0"/>
                </a:solidFill>
                <a:latin typeface="Comic Sans MS" pitchFamily="66" charset="0"/>
              </a:rPr>
              <a:t>asks a question</a:t>
            </a:r>
            <a:r>
              <a:rPr lang="en-US" sz="2800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800" dirty="0">
                <a:latin typeface="Comic Sans MS" pitchFamily="66" charset="0"/>
              </a:rPr>
              <a:t>and use a </a:t>
            </a:r>
            <a:r>
              <a:rPr lang="en-US" sz="2800" b="1" dirty="0">
                <a:solidFill>
                  <a:srgbClr val="C00000"/>
                </a:solidFill>
                <a:latin typeface="Comic Sans MS" pitchFamily="66" charset="0"/>
              </a:rPr>
              <a:t>question mark (</a:t>
            </a:r>
            <a:r>
              <a:rPr lang="en-US" sz="2800" b="1" dirty="0">
                <a:solidFill>
                  <a:srgbClr val="C00000"/>
                </a:solidFill>
                <a:latin typeface="Broadway" panose="04040905080B02020502" pitchFamily="82" charset="0"/>
              </a:rPr>
              <a:t>?</a:t>
            </a:r>
            <a:r>
              <a:rPr lang="en-US" sz="2800" b="1" dirty="0">
                <a:solidFill>
                  <a:srgbClr val="C00000"/>
                </a:solidFill>
                <a:latin typeface="Comic Sans MS" pitchFamily="66" charset="0"/>
              </a:rPr>
              <a:t>)</a:t>
            </a:r>
            <a:r>
              <a:rPr lang="en-US" sz="2800" dirty="0">
                <a:latin typeface="Comic Sans MS" pitchFamily="66" charset="0"/>
              </a:rPr>
              <a:t>.</a:t>
            </a:r>
            <a:endParaRPr lang="en-US" sz="2800" b="1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0" y="6324600"/>
            <a:ext cx="173355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 descr="C:\Users\jamie\Dropbox\PowerEd\PowerEd Icons\pencil-no-background-left-f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1676399"/>
            <a:ext cx="571500" cy="488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9"/>
          <p:cNvSpPr txBox="1">
            <a:spLocks/>
          </p:cNvSpPr>
          <p:nvPr/>
        </p:nvSpPr>
        <p:spPr>
          <a:xfrm>
            <a:off x="2971800" y="609600"/>
            <a:ext cx="6172200" cy="685800"/>
          </a:xfrm>
          <a:prstGeom prst="rect">
            <a:avLst/>
          </a:prstGeom>
        </p:spPr>
        <p:txBody>
          <a:bodyPr vert="horz" lIns="73152" rIns="45720" bIns="0" rtlCol="0" anchor="b">
            <a:no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Grammar on the Go!</a:t>
            </a:r>
            <a:br>
              <a:rPr kumimoji="0" lang="en-US" sz="3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</a:br>
            <a:r>
              <a:rPr kumimoji="0" lang="en-US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      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PowerEd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mic Sans MS" pitchFamily="66" charset="0"/>
                <a:ea typeface="Verdana" pitchFamily="34" charset="0"/>
                <a:cs typeface="Verdana" pitchFamily="34" charset="0"/>
              </a:rPr>
              <a:t> Express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mic Sans MS" pitchFamily="66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231" y="267716"/>
            <a:ext cx="2159769" cy="131025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576165"/>
            <a:ext cx="281835" cy="28183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680" y="1569307"/>
            <a:ext cx="766120" cy="1021493"/>
          </a:xfrm>
          <a:prstGeom prst="rect">
            <a:avLst/>
          </a:prstGeom>
        </p:spPr>
      </p:pic>
      <p:sp>
        <p:nvSpPr>
          <p:cNvPr id="15" name="Text Placeholder 13"/>
          <p:cNvSpPr txBox="1">
            <a:spLocks/>
          </p:cNvSpPr>
          <p:nvPr/>
        </p:nvSpPr>
        <p:spPr bwMode="auto">
          <a:xfrm>
            <a:off x="228600" y="4419600"/>
            <a:ext cx="8610600" cy="21565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533400" indent="-533400" algn="just"/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		“</a:t>
            </a:r>
            <a:r>
              <a:rPr lang="en-US" sz="3200" b="1" dirty="0">
                <a:solidFill>
                  <a:srgbClr val="7030A0"/>
                </a:solidFill>
                <a:latin typeface="Comic Sans MS" pitchFamily="66" charset="0"/>
              </a:rPr>
              <a:t>Would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 </a:t>
            </a:r>
            <a:r>
              <a:rPr lang="en-US" sz="3200" b="1" dirty="0">
                <a:solidFill>
                  <a:srgbClr val="FF0066"/>
                </a:solidFill>
                <a:latin typeface="Comic Sans MS" pitchFamily="66" charset="0"/>
              </a:rPr>
              <a:t>you like a snack now</a:t>
            </a:r>
            <a:r>
              <a:rPr lang="en-US" sz="3200" b="1" dirty="0">
                <a:solidFill>
                  <a:srgbClr val="FF0066"/>
                </a:solidFill>
                <a:latin typeface="Broadway" pitchFamily="82" charset="0"/>
              </a:rPr>
              <a:t>, </a:t>
            </a:r>
            <a:r>
              <a:rPr lang="en-US" sz="3200" b="1" dirty="0">
                <a:solidFill>
                  <a:srgbClr val="FF0066"/>
                </a:solidFill>
                <a:latin typeface="Comic Sans MS" pitchFamily="66" charset="0"/>
              </a:rPr>
              <a:t>Sweetie</a:t>
            </a:r>
            <a:r>
              <a:rPr lang="en-US" sz="3200" b="1" dirty="0">
                <a:solidFill>
                  <a:srgbClr val="C00000"/>
                </a:solidFill>
                <a:latin typeface="Broadway" pitchFamily="82" charset="0"/>
              </a:rPr>
              <a:t>?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”</a:t>
            </a:r>
            <a:r>
              <a:rPr lang="en-US" sz="3200" dirty="0">
                <a:solidFill>
                  <a:srgbClr val="000000"/>
                </a:solidFill>
                <a:latin typeface="Comic Sans MS" pitchFamily="66" charset="0"/>
              </a:rPr>
              <a:t> she queried while pouring a boiling pot of spaghetti over a makeshift strainer she set up over the kitchen sink</a:t>
            </a:r>
            <a:r>
              <a:rPr lang="en-US" sz="3200" dirty="0">
                <a:solidFill>
                  <a:srgbClr val="000000"/>
                </a:solidFill>
                <a:latin typeface="Broadway" pitchFamily="82" charset="0"/>
              </a:rPr>
              <a:t>.</a:t>
            </a:r>
          </a:p>
        </p:txBody>
      </p:sp>
      <p:pic>
        <p:nvPicPr>
          <p:cNvPr id="16" name="Picture 2" descr="C:\Documents and Settings\55user\My Documents\Dropbox\PowerEd\PowerEd Icons\1 (6,7,8 conventions)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1450" y="5638800"/>
            <a:ext cx="723900" cy="965200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6603817" y="6527800"/>
            <a:ext cx="25401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PowerEd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Plans   2014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866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FFFFFF"/>
    </a:accent3>
    <a:accent4>
      <a:srgbClr val="000000"/>
    </a:accent4>
    <a:accent5>
      <a:srgbClr val="F6D3AA"/>
    </a:accent5>
    <a:accent6>
      <a:srgbClr val="56A4B9"/>
    </a:accent6>
    <a:hlink>
      <a:srgbClr val="168BBA"/>
    </a:hlink>
    <a:folHlink>
      <a:srgbClr val="6800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5A6378"/>
    </a:dk2>
    <a:lt2>
      <a:srgbClr val="D4D4D6"/>
    </a:lt2>
    <a:accent1>
      <a:srgbClr val="F0AD00"/>
    </a:accent1>
    <a:accent2>
      <a:srgbClr val="60B5CC"/>
    </a:accent2>
    <a:accent3>
      <a:srgbClr val="FFFFFF"/>
    </a:accent3>
    <a:accent4>
      <a:srgbClr val="000000"/>
    </a:accent4>
    <a:accent5>
      <a:srgbClr val="F6D3AA"/>
    </a:accent5>
    <a:accent6>
      <a:srgbClr val="56A4B9"/>
    </a:accent6>
    <a:hlink>
      <a:srgbClr val="168BBA"/>
    </a:hlink>
    <a:folHlink>
      <a:srgbClr val="68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1472</TotalTime>
  <Words>331</Words>
  <Application>Microsoft Office PowerPoint</Application>
  <PresentationFormat>On-screen Show (4:3)</PresentationFormat>
  <Paragraphs>111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PowerPoint Presentation</vt:lpstr>
      <vt:lpstr>     Grammar on the Go!         PowerEd Express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“Brevity is the   soul of wit.”</dc:title>
  <dc:creator>Stroud</dc:creator>
  <cp:lastModifiedBy>jamie</cp:lastModifiedBy>
  <cp:revision>189</cp:revision>
  <dcterms:created xsi:type="dcterms:W3CDTF">2012-06-18T00:40:39Z</dcterms:created>
  <dcterms:modified xsi:type="dcterms:W3CDTF">2014-07-05T19:58:39Z</dcterms:modified>
</cp:coreProperties>
</file>