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3"/>
  </p:notesMasterIdLst>
  <p:sldIdLst>
    <p:sldId id="256" r:id="rId2"/>
    <p:sldId id="298" r:id="rId3"/>
    <p:sldId id="301" r:id="rId4"/>
    <p:sldId id="299" r:id="rId5"/>
    <p:sldId id="302" r:id="rId6"/>
    <p:sldId id="303" r:id="rId7"/>
    <p:sldId id="304" r:id="rId8"/>
    <p:sldId id="305" r:id="rId9"/>
    <p:sldId id="306" r:id="rId10"/>
    <p:sldId id="307" r:id="rId11"/>
    <p:sldId id="308" r:id="rId12"/>
    <p:sldId id="310" r:id="rId13"/>
    <p:sldId id="311" r:id="rId14"/>
    <p:sldId id="312" r:id="rId15"/>
    <p:sldId id="309" r:id="rId16"/>
    <p:sldId id="313" r:id="rId17"/>
    <p:sldId id="314" r:id="rId18"/>
    <p:sldId id="315" r:id="rId19"/>
    <p:sldId id="316" r:id="rId20"/>
    <p:sldId id="317" r:id="rId21"/>
    <p:sldId id="318" r:id="rId22"/>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9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85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6725"/>
          </a:xfrm>
          <a:prstGeom prst="rect">
            <a:avLst/>
          </a:prstGeom>
        </p:spPr>
        <p:txBody>
          <a:bodyPr vert="horz" lIns="91440" tIns="45720" rIns="91440" bIns="45720" rtlCol="0"/>
          <a:lstStyle>
            <a:lvl1pPr algn="r">
              <a:defRPr sz="1200"/>
            </a:lvl1pPr>
          </a:lstStyle>
          <a:p>
            <a:fld id="{2752843F-C5BD-427A-BC0D-E47A20AAD46C}" type="datetimeFigureOut">
              <a:rPr lang="en-US" smtClean="0"/>
              <a:t>4/8/2020</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79925"/>
            <a:ext cx="5643563" cy="36655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6725"/>
          </a:xfrm>
          <a:prstGeom prst="rect">
            <a:avLst/>
          </a:prstGeom>
        </p:spPr>
        <p:txBody>
          <a:bodyPr vert="horz" lIns="91440" tIns="45720" rIns="91440" bIns="45720" rtlCol="0" anchor="b"/>
          <a:lstStyle>
            <a:lvl1pPr algn="r">
              <a:defRPr sz="1200"/>
            </a:lvl1pPr>
          </a:lstStyle>
          <a:p>
            <a:fld id="{A67754D1-57E5-4D36-86CD-63BE0D226704}" type="slidenum">
              <a:rPr lang="en-US" smtClean="0"/>
              <a:t>‹#›</a:t>
            </a:fld>
            <a:endParaRPr lang="en-US"/>
          </a:p>
        </p:txBody>
      </p:sp>
    </p:spTree>
    <p:extLst>
      <p:ext uri="{BB962C8B-B14F-4D97-AF65-F5344CB8AC3E}">
        <p14:creationId xmlns:p14="http://schemas.microsoft.com/office/powerpoint/2010/main" val="575221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1564D11B-B656-4EEB-9DCE-1BB39AF807A8}" type="datetimeFigureOut">
              <a:rPr lang="en-US" smtClean="0"/>
              <a:t>4/8/2020</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06630831-7036-45F1-A52A-C5864794E7D2}"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4D11B-B656-4EEB-9DCE-1BB39AF807A8}"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30831-7036-45F1-A52A-C5864794E7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64D11B-B656-4EEB-9DCE-1BB39AF807A8}"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06630831-7036-45F1-A52A-C5864794E7D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64D11B-B656-4EEB-9DCE-1BB39AF807A8}"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30831-7036-45F1-A52A-C5864794E7D2}"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1564D11B-B656-4EEB-9DCE-1BB39AF807A8}" type="datetimeFigureOut">
              <a:rPr lang="en-US" smtClean="0"/>
              <a:t>4/8/2020</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06630831-7036-45F1-A52A-C5864794E7D2}"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64D11B-B656-4EEB-9DCE-1BB39AF807A8}"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30831-7036-45F1-A52A-C5864794E7D2}"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64D11B-B656-4EEB-9DCE-1BB39AF807A8}" type="datetimeFigureOut">
              <a:rPr lang="en-US" smtClean="0"/>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630831-7036-45F1-A52A-C5864794E7D2}"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564D11B-B656-4EEB-9DCE-1BB39AF807A8}" type="datetimeFigureOut">
              <a:rPr lang="en-US" smtClean="0"/>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630831-7036-45F1-A52A-C5864794E7D2}"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564D11B-B656-4EEB-9DCE-1BB39AF807A8}" type="datetimeFigureOut">
              <a:rPr lang="en-US" smtClean="0"/>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630831-7036-45F1-A52A-C5864794E7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4D11B-B656-4EEB-9DCE-1BB39AF807A8}"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06630831-7036-45F1-A52A-C5864794E7D2}"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4D11B-B656-4EEB-9DCE-1BB39AF807A8}"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30831-7036-45F1-A52A-C5864794E7D2}"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1564D11B-B656-4EEB-9DCE-1BB39AF807A8}" type="datetimeFigureOut">
              <a:rPr lang="en-US" smtClean="0"/>
              <a:t>4/8/2020</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06630831-7036-45F1-A52A-C5864794E7D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ctr"/>
            <a:r>
              <a:rPr lang="en-US" dirty="0" smtClean="0"/>
              <a:t>Chapter 5</a:t>
            </a:r>
            <a:endParaRPr lang="en-US" dirty="0"/>
          </a:p>
        </p:txBody>
      </p:sp>
      <p:sp>
        <p:nvSpPr>
          <p:cNvPr id="2" name="Title 1"/>
          <p:cNvSpPr>
            <a:spLocks noGrp="1"/>
          </p:cNvSpPr>
          <p:nvPr>
            <p:ph type="title"/>
          </p:nvPr>
        </p:nvSpPr>
        <p:spPr/>
        <p:txBody>
          <a:bodyPr/>
          <a:lstStyle/>
          <a:p>
            <a:r>
              <a:rPr lang="en-US" dirty="0" smtClean="0">
                <a:latin typeface="Bookman Old Style" panose="02050604050505020204" pitchFamily="18" charset="0"/>
              </a:rPr>
              <a:t>Accounting II</a:t>
            </a:r>
            <a:br>
              <a:rPr lang="en-US" dirty="0" smtClean="0">
                <a:latin typeface="Bookman Old Style" panose="02050604050505020204" pitchFamily="18" charset="0"/>
              </a:rPr>
            </a:br>
            <a:r>
              <a:rPr lang="en-US" dirty="0" smtClean="0">
                <a:latin typeface="Bookman Old Style" panose="02050604050505020204" pitchFamily="18" charset="0"/>
              </a:rPr>
              <a:t>A Voucher system</a:t>
            </a:r>
            <a:endParaRPr lang="en-US" dirty="0">
              <a:latin typeface="Bookman Old Style" panose="02050604050505020204" pitchFamily="18" charset="0"/>
            </a:endParaRPr>
          </a:p>
        </p:txBody>
      </p:sp>
    </p:spTree>
    <p:extLst>
      <p:ext uri="{BB962C8B-B14F-4D97-AF65-F5344CB8AC3E}">
        <p14:creationId xmlns:p14="http://schemas.microsoft.com/office/powerpoint/2010/main" val="1728920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02920" indent="-457200">
              <a:buAutoNum type="arabicPeriod" startAt="2"/>
            </a:pPr>
            <a:r>
              <a:rPr lang="en-US" dirty="0" smtClean="0"/>
              <a:t>What is the first step in canceling a voucher?</a:t>
            </a:r>
          </a:p>
          <a:p>
            <a:pPr marL="45720" indent="0">
              <a:buNone/>
            </a:pPr>
            <a:endParaRPr lang="en-US" dirty="0" smtClean="0"/>
          </a:p>
          <a:p>
            <a:pPr marL="502920" indent="-457200">
              <a:buAutoNum type="arabicPeriod"/>
            </a:pPr>
            <a:endParaRPr lang="en-US" dirty="0"/>
          </a:p>
          <a:p>
            <a:pPr marL="45720" indent="0">
              <a:buNone/>
            </a:pPr>
            <a:r>
              <a:rPr lang="en-US" dirty="0" smtClean="0"/>
              <a:t>Answer:</a:t>
            </a:r>
          </a:p>
          <a:p>
            <a:pPr marL="45720" indent="0">
              <a:buNone/>
            </a:pPr>
            <a:endParaRPr lang="en-US" dirty="0"/>
          </a:p>
          <a:p>
            <a:pPr marL="45720" indent="0">
              <a:buNone/>
            </a:pPr>
            <a:r>
              <a:rPr lang="en-US" dirty="0" smtClean="0"/>
              <a:t>Remove the voucher from the unpaid voucher file and write cancel across section 5.</a:t>
            </a:r>
            <a:endParaRPr lang="en-US" dirty="0"/>
          </a:p>
        </p:txBody>
      </p:sp>
      <p:sp>
        <p:nvSpPr>
          <p:cNvPr id="3" name="Title 2"/>
          <p:cNvSpPr>
            <a:spLocks noGrp="1"/>
          </p:cNvSpPr>
          <p:nvPr>
            <p:ph type="title"/>
          </p:nvPr>
        </p:nvSpPr>
        <p:spPr/>
        <p:txBody>
          <a:bodyPr/>
          <a:lstStyle/>
          <a:p>
            <a:r>
              <a:rPr lang="en-US" dirty="0" smtClean="0"/>
              <a:t>Audit your understanding</a:t>
            </a:r>
            <a:endParaRPr lang="en-US" dirty="0"/>
          </a:p>
        </p:txBody>
      </p:sp>
    </p:spTree>
    <p:extLst>
      <p:ext uri="{BB962C8B-B14F-4D97-AF65-F5344CB8AC3E}">
        <p14:creationId xmlns:p14="http://schemas.microsoft.com/office/powerpoint/2010/main" val="2057426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02920" indent="-457200">
              <a:buAutoNum type="arabicPeriod" startAt="3"/>
            </a:pPr>
            <a:r>
              <a:rPr lang="en-US" dirty="0" smtClean="0"/>
              <a:t>Where is the information obtained for preparing a voucher for payroll?</a:t>
            </a:r>
          </a:p>
          <a:p>
            <a:pPr marL="45720" indent="0">
              <a:buNone/>
            </a:pPr>
            <a:endParaRPr lang="en-US" dirty="0"/>
          </a:p>
          <a:p>
            <a:pPr marL="45720" indent="0">
              <a:buNone/>
            </a:pPr>
            <a:r>
              <a:rPr lang="en-US" dirty="0" smtClean="0"/>
              <a:t>Answer:</a:t>
            </a:r>
          </a:p>
          <a:p>
            <a:pPr marL="45720" indent="0">
              <a:buNone/>
            </a:pPr>
            <a:endParaRPr lang="en-US" dirty="0"/>
          </a:p>
          <a:p>
            <a:pPr marL="45720" indent="0">
              <a:buNone/>
            </a:pPr>
            <a:r>
              <a:rPr lang="en-US" dirty="0" smtClean="0"/>
              <a:t>A payroll register</a:t>
            </a:r>
            <a:endParaRPr lang="en-US" dirty="0"/>
          </a:p>
        </p:txBody>
      </p:sp>
      <p:sp>
        <p:nvSpPr>
          <p:cNvPr id="3" name="Title 2"/>
          <p:cNvSpPr>
            <a:spLocks noGrp="1"/>
          </p:cNvSpPr>
          <p:nvPr>
            <p:ph type="title"/>
          </p:nvPr>
        </p:nvSpPr>
        <p:spPr/>
        <p:txBody>
          <a:bodyPr/>
          <a:lstStyle/>
          <a:p>
            <a:r>
              <a:rPr lang="en-US" dirty="0" smtClean="0"/>
              <a:t>Audit your understanding</a:t>
            </a:r>
            <a:endParaRPr lang="en-US" dirty="0"/>
          </a:p>
        </p:txBody>
      </p:sp>
    </p:spTree>
    <p:extLst>
      <p:ext uri="{BB962C8B-B14F-4D97-AF65-F5344CB8AC3E}">
        <p14:creationId xmlns:p14="http://schemas.microsoft.com/office/powerpoint/2010/main" val="505704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152400"/>
            <a:ext cx="8839201"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3063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Voucher</a:t>
            </a:r>
            <a:endParaRPr lang="en-US" dirty="0"/>
          </a:p>
        </p:txBody>
      </p:sp>
      <p:pic>
        <p:nvPicPr>
          <p:cNvPr id="7" name="Content Placeholder 6"/>
          <p:cNvPicPr>
            <a:picLocks noGrp="1" noChangeAspect="1"/>
          </p:cNvPicPr>
          <p:nvPr>
            <p:ph sz="half" idx="1"/>
          </p:nvPr>
        </p:nvPicPr>
        <p:blipFill>
          <a:blip r:embed="rId2"/>
          <a:stretch>
            <a:fillRect/>
          </a:stretch>
        </p:blipFill>
        <p:spPr>
          <a:xfrm>
            <a:off x="152400" y="1623282"/>
            <a:ext cx="4267200" cy="5082317"/>
          </a:xfrm>
          <a:prstGeom prst="rect">
            <a:avLst/>
          </a:prstGeom>
        </p:spPr>
      </p:pic>
      <p:pic>
        <p:nvPicPr>
          <p:cNvPr id="8" name="Content Placeholder 7"/>
          <p:cNvPicPr>
            <a:picLocks noGrp="1" noChangeAspect="1"/>
          </p:cNvPicPr>
          <p:nvPr>
            <p:ph sz="half" idx="2"/>
          </p:nvPr>
        </p:nvPicPr>
        <p:blipFill>
          <a:blip r:embed="rId3"/>
          <a:stretch>
            <a:fillRect/>
          </a:stretch>
        </p:blipFill>
        <p:spPr>
          <a:xfrm>
            <a:off x="5018573" y="1719263"/>
            <a:ext cx="3973027" cy="4986336"/>
          </a:xfrm>
          <a:prstGeom prst="rect">
            <a:avLst/>
          </a:prstGeom>
        </p:spPr>
      </p:pic>
    </p:spTree>
    <p:extLst>
      <p:ext uri="{BB962C8B-B14F-4D97-AF65-F5344CB8AC3E}">
        <p14:creationId xmlns:p14="http://schemas.microsoft.com/office/powerpoint/2010/main" val="3108591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152400"/>
            <a:ext cx="8839201"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8546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2400" y="152400"/>
            <a:ext cx="8839200" cy="6553200"/>
          </a:xfrm>
          <a:prstGeom prst="rect">
            <a:avLst/>
          </a:prstGeom>
        </p:spPr>
      </p:pic>
    </p:spTree>
    <p:extLst>
      <p:ext uri="{BB962C8B-B14F-4D97-AF65-F5344CB8AC3E}">
        <p14:creationId xmlns:p14="http://schemas.microsoft.com/office/powerpoint/2010/main" val="2017544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152400"/>
            <a:ext cx="8839201"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2747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Voucher</a:t>
            </a:r>
            <a:endParaRPr lang="en-US" dirty="0"/>
          </a:p>
        </p:txBody>
      </p:sp>
      <p:pic>
        <p:nvPicPr>
          <p:cNvPr id="7" name="Content Placeholder 6"/>
          <p:cNvPicPr>
            <a:picLocks noGrp="1" noChangeAspect="1"/>
          </p:cNvPicPr>
          <p:nvPr>
            <p:ph sz="half" idx="1"/>
          </p:nvPr>
        </p:nvPicPr>
        <p:blipFill>
          <a:blip r:embed="rId2"/>
          <a:stretch>
            <a:fillRect/>
          </a:stretch>
        </p:blipFill>
        <p:spPr>
          <a:xfrm>
            <a:off x="152400" y="1623282"/>
            <a:ext cx="4267200" cy="5082317"/>
          </a:xfrm>
          <a:prstGeom prst="rect">
            <a:avLst/>
          </a:prstGeom>
        </p:spPr>
      </p:pic>
      <p:pic>
        <p:nvPicPr>
          <p:cNvPr id="8" name="Content Placeholder 7"/>
          <p:cNvPicPr>
            <a:picLocks noGrp="1" noChangeAspect="1"/>
          </p:cNvPicPr>
          <p:nvPr>
            <p:ph sz="half" idx="2"/>
          </p:nvPr>
        </p:nvPicPr>
        <p:blipFill>
          <a:blip r:embed="rId3"/>
          <a:stretch>
            <a:fillRect/>
          </a:stretch>
        </p:blipFill>
        <p:spPr>
          <a:xfrm>
            <a:off x="5018573" y="1719263"/>
            <a:ext cx="3973027" cy="4986336"/>
          </a:xfrm>
          <a:prstGeom prst="rect">
            <a:avLst/>
          </a:prstGeom>
        </p:spPr>
      </p:pic>
    </p:spTree>
    <p:extLst>
      <p:ext uri="{BB962C8B-B14F-4D97-AF65-F5344CB8AC3E}">
        <p14:creationId xmlns:p14="http://schemas.microsoft.com/office/powerpoint/2010/main" val="1432434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152400"/>
            <a:ext cx="8839201"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0471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2400" y="228600"/>
            <a:ext cx="8839200" cy="6400800"/>
          </a:xfrm>
          <a:prstGeom prst="rect">
            <a:avLst/>
          </a:prstGeom>
        </p:spPr>
      </p:pic>
    </p:spTree>
    <p:extLst>
      <p:ext uri="{BB962C8B-B14F-4D97-AF65-F5344CB8AC3E}">
        <p14:creationId xmlns:p14="http://schemas.microsoft.com/office/powerpoint/2010/main" val="3202541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When using a voucher system, there will be some transactions that follow different procedures:</a:t>
            </a:r>
          </a:p>
          <a:p>
            <a:pPr marL="502920" indent="-457200">
              <a:buAutoNum type="arabicPeriod"/>
            </a:pPr>
            <a:r>
              <a:rPr lang="en-US" dirty="0" smtClean="0"/>
              <a:t>Purchases returns and allowances</a:t>
            </a:r>
          </a:p>
          <a:p>
            <a:pPr marL="502920" indent="-457200">
              <a:buAutoNum type="arabicPeriod"/>
            </a:pPr>
            <a:r>
              <a:rPr lang="en-US" dirty="0" smtClean="0"/>
              <a:t>Payroll transactions</a:t>
            </a:r>
          </a:p>
          <a:p>
            <a:pPr marL="45720" indent="0">
              <a:buNone/>
            </a:pPr>
            <a:endParaRPr lang="en-US" dirty="0"/>
          </a:p>
          <a:p>
            <a:pPr marL="45720" indent="0">
              <a:buNone/>
            </a:pPr>
            <a:r>
              <a:rPr lang="en-US" dirty="0" smtClean="0"/>
              <a:t>Purchases Returns and Allowances</a:t>
            </a:r>
          </a:p>
          <a:p>
            <a:r>
              <a:rPr lang="en-US" dirty="0" smtClean="0"/>
              <a:t>Reduces the amount owed for an invoice</a:t>
            </a:r>
          </a:p>
          <a:p>
            <a:r>
              <a:rPr lang="en-US" dirty="0" smtClean="0"/>
              <a:t>Voucher record for that invoice must be changed to show the reduction in amount owed</a:t>
            </a:r>
          </a:p>
          <a:p>
            <a:endParaRPr lang="en-US" dirty="0"/>
          </a:p>
          <a:p>
            <a:pPr marL="45720" indent="0">
              <a:buNone/>
            </a:pPr>
            <a:endParaRPr lang="en-US" dirty="0" smtClean="0"/>
          </a:p>
        </p:txBody>
      </p:sp>
      <p:sp>
        <p:nvSpPr>
          <p:cNvPr id="3" name="Title 2"/>
          <p:cNvSpPr>
            <a:spLocks noGrp="1"/>
          </p:cNvSpPr>
          <p:nvPr>
            <p:ph type="title"/>
          </p:nvPr>
        </p:nvSpPr>
        <p:spPr/>
        <p:txBody>
          <a:bodyPr/>
          <a:lstStyle/>
          <a:p>
            <a:r>
              <a:rPr lang="en-US" sz="2400" dirty="0" smtClean="0"/>
              <a:t>Section 5.3</a:t>
            </a:r>
            <a:br>
              <a:rPr lang="en-US" sz="2400" dirty="0" smtClean="0"/>
            </a:br>
            <a:r>
              <a:rPr lang="en-US" sz="2400" dirty="0" smtClean="0"/>
              <a:t>Selected Transactions in a voucher system</a:t>
            </a:r>
            <a:endParaRPr lang="en-US" sz="2400" dirty="0"/>
          </a:p>
        </p:txBody>
      </p:sp>
    </p:spTree>
    <p:extLst>
      <p:ext uri="{BB962C8B-B14F-4D97-AF65-F5344CB8AC3E}">
        <p14:creationId xmlns:p14="http://schemas.microsoft.com/office/powerpoint/2010/main" val="3581340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Voucher</a:t>
            </a:r>
            <a:endParaRPr lang="en-US" dirty="0"/>
          </a:p>
        </p:txBody>
      </p:sp>
      <p:pic>
        <p:nvPicPr>
          <p:cNvPr id="7" name="Content Placeholder 6"/>
          <p:cNvPicPr>
            <a:picLocks noGrp="1" noChangeAspect="1"/>
          </p:cNvPicPr>
          <p:nvPr>
            <p:ph sz="half" idx="1"/>
          </p:nvPr>
        </p:nvPicPr>
        <p:blipFill>
          <a:blip r:embed="rId2"/>
          <a:stretch>
            <a:fillRect/>
          </a:stretch>
        </p:blipFill>
        <p:spPr>
          <a:xfrm>
            <a:off x="152400" y="1623282"/>
            <a:ext cx="4267200" cy="5082317"/>
          </a:xfrm>
          <a:prstGeom prst="rect">
            <a:avLst/>
          </a:prstGeom>
        </p:spPr>
      </p:pic>
      <p:pic>
        <p:nvPicPr>
          <p:cNvPr id="8" name="Content Placeholder 7"/>
          <p:cNvPicPr>
            <a:picLocks noGrp="1" noChangeAspect="1"/>
          </p:cNvPicPr>
          <p:nvPr>
            <p:ph sz="half" idx="2"/>
          </p:nvPr>
        </p:nvPicPr>
        <p:blipFill>
          <a:blip r:embed="rId3"/>
          <a:stretch>
            <a:fillRect/>
          </a:stretch>
        </p:blipFill>
        <p:spPr>
          <a:xfrm>
            <a:off x="5018573" y="1719263"/>
            <a:ext cx="3973027" cy="4986336"/>
          </a:xfrm>
          <a:prstGeom prst="rect">
            <a:avLst/>
          </a:prstGeom>
        </p:spPr>
      </p:pic>
    </p:spTree>
    <p:extLst>
      <p:ext uri="{BB962C8B-B14F-4D97-AF65-F5344CB8AC3E}">
        <p14:creationId xmlns:p14="http://schemas.microsoft.com/office/powerpoint/2010/main" val="37493174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697690781"/>
              </p:ext>
            </p:extLst>
          </p:nvPr>
        </p:nvGraphicFramePr>
        <p:xfrm>
          <a:off x="228600" y="304800"/>
          <a:ext cx="8762996" cy="2206601"/>
        </p:xfrm>
        <a:graphic>
          <a:graphicData uri="http://schemas.openxmlformats.org/drawingml/2006/table">
            <a:tbl>
              <a:tblPr/>
              <a:tblGrid>
                <a:gridCol w="263368">
                  <a:extLst>
                    <a:ext uri="{9D8B030D-6E8A-4147-A177-3AD203B41FA5}">
                      <a16:colId xmlns:a16="http://schemas.microsoft.com/office/drawing/2014/main" xmlns="" val="20000"/>
                    </a:ext>
                  </a:extLst>
                </a:gridCol>
                <a:gridCol w="347168">
                  <a:extLst>
                    <a:ext uri="{9D8B030D-6E8A-4147-A177-3AD203B41FA5}">
                      <a16:colId xmlns:a16="http://schemas.microsoft.com/office/drawing/2014/main" xmlns="" val="20001"/>
                    </a:ext>
                  </a:extLst>
                </a:gridCol>
                <a:gridCol w="179570">
                  <a:extLst>
                    <a:ext uri="{9D8B030D-6E8A-4147-A177-3AD203B41FA5}">
                      <a16:colId xmlns:a16="http://schemas.microsoft.com/office/drawing/2014/main" xmlns="" val="20002"/>
                    </a:ext>
                  </a:extLst>
                </a:gridCol>
                <a:gridCol w="1795697">
                  <a:extLst>
                    <a:ext uri="{9D8B030D-6E8A-4147-A177-3AD203B41FA5}">
                      <a16:colId xmlns:a16="http://schemas.microsoft.com/office/drawing/2014/main" xmlns="" val="20003"/>
                    </a:ext>
                  </a:extLst>
                </a:gridCol>
                <a:gridCol w="395053">
                  <a:extLst>
                    <a:ext uri="{9D8B030D-6E8A-4147-A177-3AD203B41FA5}">
                      <a16:colId xmlns:a16="http://schemas.microsoft.com/office/drawing/2014/main" xmlns="" val="20004"/>
                    </a:ext>
                  </a:extLst>
                </a:gridCol>
                <a:gridCol w="395053">
                  <a:extLst>
                    <a:ext uri="{9D8B030D-6E8A-4147-A177-3AD203B41FA5}">
                      <a16:colId xmlns:a16="http://schemas.microsoft.com/office/drawing/2014/main" xmlns="" val="20005"/>
                    </a:ext>
                  </a:extLst>
                </a:gridCol>
                <a:gridCol w="323225">
                  <a:extLst>
                    <a:ext uri="{9D8B030D-6E8A-4147-A177-3AD203B41FA5}">
                      <a16:colId xmlns:a16="http://schemas.microsoft.com/office/drawing/2014/main" xmlns="" val="20006"/>
                    </a:ext>
                  </a:extLst>
                </a:gridCol>
                <a:gridCol w="179570">
                  <a:extLst>
                    <a:ext uri="{9D8B030D-6E8A-4147-A177-3AD203B41FA5}">
                      <a16:colId xmlns:a16="http://schemas.microsoft.com/office/drawing/2014/main" xmlns="" val="20007"/>
                    </a:ext>
                  </a:extLst>
                </a:gridCol>
                <a:gridCol w="179570">
                  <a:extLst>
                    <a:ext uri="{9D8B030D-6E8A-4147-A177-3AD203B41FA5}">
                      <a16:colId xmlns:a16="http://schemas.microsoft.com/office/drawing/2014/main" xmlns="" val="20008"/>
                    </a:ext>
                  </a:extLst>
                </a:gridCol>
                <a:gridCol w="179570">
                  <a:extLst>
                    <a:ext uri="{9D8B030D-6E8A-4147-A177-3AD203B41FA5}">
                      <a16:colId xmlns:a16="http://schemas.microsoft.com/office/drawing/2014/main" xmlns="" val="20009"/>
                    </a:ext>
                  </a:extLst>
                </a:gridCol>
                <a:gridCol w="263368">
                  <a:extLst>
                    <a:ext uri="{9D8B030D-6E8A-4147-A177-3AD203B41FA5}">
                      <a16:colId xmlns:a16="http://schemas.microsoft.com/office/drawing/2014/main" xmlns="" val="20010"/>
                    </a:ext>
                  </a:extLst>
                </a:gridCol>
                <a:gridCol w="263368">
                  <a:extLst>
                    <a:ext uri="{9D8B030D-6E8A-4147-A177-3AD203B41FA5}">
                      <a16:colId xmlns:a16="http://schemas.microsoft.com/office/drawing/2014/main" xmlns="" val="20011"/>
                    </a:ext>
                  </a:extLst>
                </a:gridCol>
                <a:gridCol w="179570">
                  <a:extLst>
                    <a:ext uri="{9D8B030D-6E8A-4147-A177-3AD203B41FA5}">
                      <a16:colId xmlns:a16="http://schemas.microsoft.com/office/drawing/2014/main" xmlns="" val="20012"/>
                    </a:ext>
                  </a:extLst>
                </a:gridCol>
                <a:gridCol w="179570">
                  <a:extLst>
                    <a:ext uri="{9D8B030D-6E8A-4147-A177-3AD203B41FA5}">
                      <a16:colId xmlns:a16="http://schemas.microsoft.com/office/drawing/2014/main" xmlns="" val="20013"/>
                    </a:ext>
                  </a:extLst>
                </a:gridCol>
                <a:gridCol w="179570">
                  <a:extLst>
                    <a:ext uri="{9D8B030D-6E8A-4147-A177-3AD203B41FA5}">
                      <a16:colId xmlns:a16="http://schemas.microsoft.com/office/drawing/2014/main" xmlns="" val="20014"/>
                    </a:ext>
                  </a:extLst>
                </a:gridCol>
                <a:gridCol w="263368">
                  <a:extLst>
                    <a:ext uri="{9D8B030D-6E8A-4147-A177-3AD203B41FA5}">
                      <a16:colId xmlns:a16="http://schemas.microsoft.com/office/drawing/2014/main" xmlns="" val="20015"/>
                    </a:ext>
                  </a:extLst>
                </a:gridCol>
                <a:gridCol w="263368">
                  <a:extLst>
                    <a:ext uri="{9D8B030D-6E8A-4147-A177-3AD203B41FA5}">
                      <a16:colId xmlns:a16="http://schemas.microsoft.com/office/drawing/2014/main" xmlns="" val="20016"/>
                    </a:ext>
                  </a:extLst>
                </a:gridCol>
                <a:gridCol w="179570">
                  <a:extLst>
                    <a:ext uri="{9D8B030D-6E8A-4147-A177-3AD203B41FA5}">
                      <a16:colId xmlns:a16="http://schemas.microsoft.com/office/drawing/2014/main" xmlns="" val="20017"/>
                    </a:ext>
                  </a:extLst>
                </a:gridCol>
                <a:gridCol w="179570">
                  <a:extLst>
                    <a:ext uri="{9D8B030D-6E8A-4147-A177-3AD203B41FA5}">
                      <a16:colId xmlns:a16="http://schemas.microsoft.com/office/drawing/2014/main" xmlns="" val="20018"/>
                    </a:ext>
                  </a:extLst>
                </a:gridCol>
                <a:gridCol w="179570">
                  <a:extLst>
                    <a:ext uri="{9D8B030D-6E8A-4147-A177-3AD203B41FA5}">
                      <a16:colId xmlns:a16="http://schemas.microsoft.com/office/drawing/2014/main" xmlns="" val="20019"/>
                    </a:ext>
                  </a:extLst>
                </a:gridCol>
                <a:gridCol w="263368">
                  <a:extLst>
                    <a:ext uri="{9D8B030D-6E8A-4147-A177-3AD203B41FA5}">
                      <a16:colId xmlns:a16="http://schemas.microsoft.com/office/drawing/2014/main" xmlns="" val="20020"/>
                    </a:ext>
                  </a:extLst>
                </a:gridCol>
                <a:gridCol w="263368">
                  <a:extLst>
                    <a:ext uri="{9D8B030D-6E8A-4147-A177-3AD203B41FA5}">
                      <a16:colId xmlns:a16="http://schemas.microsoft.com/office/drawing/2014/main" xmlns="" val="20021"/>
                    </a:ext>
                  </a:extLst>
                </a:gridCol>
                <a:gridCol w="179570">
                  <a:extLst>
                    <a:ext uri="{9D8B030D-6E8A-4147-A177-3AD203B41FA5}">
                      <a16:colId xmlns:a16="http://schemas.microsoft.com/office/drawing/2014/main" xmlns="" val="20022"/>
                    </a:ext>
                  </a:extLst>
                </a:gridCol>
                <a:gridCol w="179570">
                  <a:extLst>
                    <a:ext uri="{9D8B030D-6E8A-4147-A177-3AD203B41FA5}">
                      <a16:colId xmlns:a16="http://schemas.microsoft.com/office/drawing/2014/main" xmlns="" val="20023"/>
                    </a:ext>
                  </a:extLst>
                </a:gridCol>
                <a:gridCol w="179570">
                  <a:extLst>
                    <a:ext uri="{9D8B030D-6E8A-4147-A177-3AD203B41FA5}">
                      <a16:colId xmlns:a16="http://schemas.microsoft.com/office/drawing/2014/main" xmlns="" val="20024"/>
                    </a:ext>
                  </a:extLst>
                </a:gridCol>
                <a:gridCol w="263368">
                  <a:extLst>
                    <a:ext uri="{9D8B030D-6E8A-4147-A177-3AD203B41FA5}">
                      <a16:colId xmlns:a16="http://schemas.microsoft.com/office/drawing/2014/main" xmlns="" val="20025"/>
                    </a:ext>
                  </a:extLst>
                </a:gridCol>
                <a:gridCol w="263368">
                  <a:extLst>
                    <a:ext uri="{9D8B030D-6E8A-4147-A177-3AD203B41FA5}">
                      <a16:colId xmlns:a16="http://schemas.microsoft.com/office/drawing/2014/main" xmlns="" val="20026"/>
                    </a:ext>
                  </a:extLst>
                </a:gridCol>
                <a:gridCol w="179570">
                  <a:extLst>
                    <a:ext uri="{9D8B030D-6E8A-4147-A177-3AD203B41FA5}">
                      <a16:colId xmlns:a16="http://schemas.microsoft.com/office/drawing/2014/main" xmlns="" val="20027"/>
                    </a:ext>
                  </a:extLst>
                </a:gridCol>
                <a:gridCol w="179570">
                  <a:extLst>
                    <a:ext uri="{9D8B030D-6E8A-4147-A177-3AD203B41FA5}">
                      <a16:colId xmlns:a16="http://schemas.microsoft.com/office/drawing/2014/main" xmlns="" val="20028"/>
                    </a:ext>
                  </a:extLst>
                </a:gridCol>
                <a:gridCol w="179570">
                  <a:extLst>
                    <a:ext uri="{9D8B030D-6E8A-4147-A177-3AD203B41FA5}">
                      <a16:colId xmlns:a16="http://schemas.microsoft.com/office/drawing/2014/main" xmlns="" val="20029"/>
                    </a:ext>
                  </a:extLst>
                </a:gridCol>
                <a:gridCol w="263368">
                  <a:extLst>
                    <a:ext uri="{9D8B030D-6E8A-4147-A177-3AD203B41FA5}">
                      <a16:colId xmlns:a16="http://schemas.microsoft.com/office/drawing/2014/main" xmlns="" val="20030"/>
                    </a:ext>
                  </a:extLst>
                </a:gridCol>
              </a:tblGrid>
              <a:tr h="232007">
                <a:tc gridSpan="26">
                  <a:txBody>
                    <a:bodyPr/>
                    <a:lstStyle/>
                    <a:p>
                      <a:pPr algn="ctr" fontAlgn="b"/>
                      <a:r>
                        <a:rPr lang="en-US" sz="1100" b="0" i="0" u="none" strike="noStrike">
                          <a:solidFill>
                            <a:srgbClr val="000000"/>
                          </a:solidFill>
                          <a:effectLst/>
                          <a:latin typeface="Calibri"/>
                        </a:rPr>
                        <a:t>CHECK REGISTER</a:t>
                      </a:r>
                    </a:p>
                  </a:txBody>
                  <a:tcPr marL="11486" marR="11486" marT="11486"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l" fontAlgn="b"/>
                      <a:r>
                        <a:rPr lang="en-US" sz="1000" b="0" i="0" u="none" strike="noStrike">
                          <a:solidFill>
                            <a:srgbClr val="000000"/>
                          </a:solidFill>
                          <a:effectLst/>
                          <a:latin typeface="Calibri"/>
                        </a:rPr>
                        <a:t>PAGE</a:t>
                      </a:r>
                    </a:p>
                  </a:txBody>
                  <a:tcPr marL="11486" marR="11486" marT="11486"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400" b="0" i="0" u="none" strike="noStrike">
                        <a:solidFill>
                          <a:srgbClr val="000000"/>
                        </a:solidFill>
                        <a:effectLst/>
                        <a:latin typeface="Calibri"/>
                      </a:endParaRPr>
                    </a:p>
                  </a:txBody>
                  <a:tcPr marL="11486" marR="11486" marT="1148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11486" marR="11486" marT="1148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11486" marR="11486" marT="11486"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80897">
                <a:tc>
                  <a:txBody>
                    <a:bodyPr/>
                    <a:lstStyle/>
                    <a:p>
                      <a:pPr algn="ctr" fontAlgn="ctr"/>
                      <a:r>
                        <a:rPr lang="en-US" sz="800" b="0" i="0" u="none" strike="noStrike">
                          <a:solidFill>
                            <a:srgbClr val="000000"/>
                          </a:solidFill>
                          <a:effectLst/>
                          <a:latin typeface="Calibri"/>
                        </a:rPr>
                        <a:t> </a:t>
                      </a:r>
                    </a:p>
                  </a:txBody>
                  <a:tcPr marL="11486" marR="11486" marT="11486"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 </a:t>
                      </a:r>
                    </a:p>
                  </a:txBody>
                  <a:tcPr marL="11486" marR="11486" marT="11486"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 </a:t>
                      </a:r>
                    </a:p>
                  </a:txBody>
                  <a:tcPr marL="11486" marR="11486" marT="11486"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 </a:t>
                      </a:r>
                    </a:p>
                  </a:txBody>
                  <a:tcPr marL="11486" marR="11486" marT="11486"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 </a:t>
                      </a:r>
                    </a:p>
                  </a:txBody>
                  <a:tcPr marL="11486" marR="11486" marT="11486"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 </a:t>
                      </a:r>
                    </a:p>
                  </a:txBody>
                  <a:tcPr marL="11486" marR="11486" marT="11486"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 </a:t>
                      </a:r>
                    </a:p>
                  </a:txBody>
                  <a:tcPr marL="11486" marR="11486" marT="11486"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 </a:t>
                      </a:r>
                    </a:p>
                  </a:txBody>
                  <a:tcPr marL="11486" marR="11486" marT="11486"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1</a:t>
                      </a:r>
                    </a:p>
                  </a:txBody>
                  <a:tcPr marL="11486" marR="11486" marT="11486"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 </a:t>
                      </a:r>
                    </a:p>
                  </a:txBody>
                  <a:tcPr marL="11486" marR="11486" marT="11486"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 </a:t>
                      </a:r>
                    </a:p>
                  </a:txBody>
                  <a:tcPr marL="11486" marR="11486" marT="11486"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 </a:t>
                      </a:r>
                    </a:p>
                  </a:txBody>
                  <a:tcPr marL="11486" marR="11486" marT="11486"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 </a:t>
                      </a:r>
                    </a:p>
                  </a:txBody>
                  <a:tcPr marL="11486" marR="11486" marT="11486"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2</a:t>
                      </a:r>
                    </a:p>
                  </a:txBody>
                  <a:tcPr marL="11486" marR="11486" marT="11486"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 </a:t>
                      </a:r>
                    </a:p>
                  </a:txBody>
                  <a:tcPr marL="11486" marR="11486" marT="11486"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 </a:t>
                      </a:r>
                    </a:p>
                  </a:txBody>
                  <a:tcPr marL="11486" marR="11486" marT="11486"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 </a:t>
                      </a:r>
                    </a:p>
                  </a:txBody>
                  <a:tcPr marL="11486" marR="11486" marT="11486"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 </a:t>
                      </a:r>
                    </a:p>
                  </a:txBody>
                  <a:tcPr marL="11486" marR="11486" marT="11486"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3</a:t>
                      </a:r>
                    </a:p>
                  </a:txBody>
                  <a:tcPr marL="11486" marR="11486" marT="11486"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 </a:t>
                      </a:r>
                    </a:p>
                  </a:txBody>
                  <a:tcPr marL="11486" marR="11486" marT="11486"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 </a:t>
                      </a:r>
                    </a:p>
                  </a:txBody>
                  <a:tcPr marL="11486" marR="11486" marT="11486"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 </a:t>
                      </a:r>
                    </a:p>
                  </a:txBody>
                  <a:tcPr marL="11486" marR="11486" marT="11486"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 </a:t>
                      </a:r>
                    </a:p>
                  </a:txBody>
                  <a:tcPr marL="11486" marR="11486" marT="11486"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1</a:t>
                      </a:r>
                    </a:p>
                  </a:txBody>
                  <a:tcPr marL="11486" marR="11486" marT="11486"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 </a:t>
                      </a:r>
                    </a:p>
                  </a:txBody>
                  <a:tcPr marL="11486" marR="11486" marT="11486"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 </a:t>
                      </a:r>
                    </a:p>
                  </a:txBody>
                  <a:tcPr marL="11486" marR="11486" marT="11486"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 </a:t>
                      </a:r>
                    </a:p>
                  </a:txBody>
                  <a:tcPr marL="11486" marR="11486" marT="11486"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 </a:t>
                      </a:r>
                    </a:p>
                  </a:txBody>
                  <a:tcPr marL="11486" marR="11486" marT="11486"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2</a:t>
                      </a:r>
                    </a:p>
                  </a:txBody>
                  <a:tcPr marL="11486" marR="11486" marT="11486"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 </a:t>
                      </a:r>
                    </a:p>
                  </a:txBody>
                  <a:tcPr marL="11486" marR="11486" marT="11486"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 </a:t>
                      </a:r>
                    </a:p>
                  </a:txBody>
                  <a:tcPr marL="11486" marR="11486" marT="11486"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80897">
                <a:tc>
                  <a:txBody>
                    <a:bodyPr/>
                    <a:lstStyle/>
                    <a:p>
                      <a:pPr algn="ctr" fontAlgn="b"/>
                      <a:r>
                        <a:rPr lang="en-US" sz="800" b="0" i="0" u="none" strike="noStrike">
                          <a:solidFill>
                            <a:srgbClr val="000000"/>
                          </a:solidFill>
                          <a:effectLst/>
                          <a:latin typeface="Calibri"/>
                        </a:rPr>
                        <a:t> </a:t>
                      </a:r>
                    </a:p>
                  </a:txBody>
                  <a:tcPr marL="11486" marR="11486" marT="11486" marB="0" anchor="b">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rowSpan="2" gridSpan="2">
                  <a:txBody>
                    <a:bodyPr/>
                    <a:lstStyle/>
                    <a:p>
                      <a:pPr algn="ctr" fontAlgn="ctr"/>
                      <a:r>
                        <a:rPr lang="en-US" sz="800" b="0" i="0" u="none" strike="noStrike">
                          <a:solidFill>
                            <a:srgbClr val="000000"/>
                          </a:solidFill>
                          <a:effectLst/>
                          <a:latin typeface="Calibri"/>
                        </a:rPr>
                        <a:t>DATE</a:t>
                      </a:r>
                    </a:p>
                  </a:txBody>
                  <a:tcPr marL="11486" marR="11486" marT="11486"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n-US"/>
                    </a:p>
                  </a:txBody>
                  <a:tcPr/>
                </a:tc>
                <a:tc rowSpan="2">
                  <a:txBody>
                    <a:bodyPr/>
                    <a:lstStyle/>
                    <a:p>
                      <a:pPr algn="ctr" fontAlgn="ctr"/>
                      <a:r>
                        <a:rPr lang="en-US" sz="800" b="0" i="0" u="none" strike="noStrike">
                          <a:solidFill>
                            <a:srgbClr val="000000"/>
                          </a:solidFill>
                          <a:effectLst/>
                          <a:latin typeface="Calibri"/>
                        </a:rPr>
                        <a:t>PAYEE</a:t>
                      </a:r>
                    </a:p>
                  </a:txBody>
                  <a:tcPr marL="11486" marR="11486" marT="11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CHECK</a:t>
                      </a:r>
                    </a:p>
                  </a:txBody>
                  <a:tcPr marL="11486" marR="11486" marT="11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ctr"/>
                      <a:r>
                        <a:rPr lang="en-US" sz="800" b="0" i="0" u="none" strike="noStrike">
                          <a:solidFill>
                            <a:srgbClr val="000000"/>
                          </a:solidFill>
                          <a:effectLst/>
                          <a:latin typeface="Calibri"/>
                        </a:rPr>
                        <a:t>VCHR.</a:t>
                      </a:r>
                    </a:p>
                  </a:txBody>
                  <a:tcPr marL="11486" marR="11486" marT="11486"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gridSpan="5">
                  <a:txBody>
                    <a:bodyPr/>
                    <a:lstStyle/>
                    <a:p>
                      <a:pPr algn="ctr" fontAlgn="ctr"/>
                      <a:r>
                        <a:rPr lang="en-US" sz="800" b="0" i="0" u="none" strike="noStrike">
                          <a:solidFill>
                            <a:srgbClr val="000000"/>
                          </a:solidFill>
                          <a:effectLst/>
                          <a:latin typeface="Calibri"/>
                        </a:rPr>
                        <a:t>VOUCHERS PAYABLE</a:t>
                      </a:r>
                    </a:p>
                  </a:txBody>
                  <a:tcPr marL="11486" marR="11486" marT="11486"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800" b="0" i="0" u="none" strike="noStrike">
                          <a:solidFill>
                            <a:srgbClr val="000000"/>
                          </a:solidFill>
                          <a:effectLst/>
                          <a:latin typeface="Calibri"/>
                        </a:rPr>
                        <a:t>PURCH. DISC.</a:t>
                      </a:r>
                    </a:p>
                  </a:txBody>
                  <a:tcPr marL="11486" marR="11486" marT="11486"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800" b="0" i="0" u="none" strike="noStrike">
                          <a:solidFill>
                            <a:srgbClr val="000000"/>
                          </a:solidFill>
                          <a:effectLst/>
                          <a:latin typeface="Calibri"/>
                        </a:rPr>
                        <a:t>CASH</a:t>
                      </a:r>
                    </a:p>
                  </a:txBody>
                  <a:tcPr marL="11486" marR="11486" marT="11486"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0">
                  <a:txBody>
                    <a:bodyPr/>
                    <a:lstStyle/>
                    <a:p>
                      <a:pPr algn="ctr" fontAlgn="ctr"/>
                      <a:r>
                        <a:rPr lang="en-US" sz="800" b="0" i="0" u="none" strike="noStrike">
                          <a:solidFill>
                            <a:srgbClr val="000000"/>
                          </a:solidFill>
                          <a:effectLst/>
                          <a:latin typeface="Calibri"/>
                        </a:rPr>
                        <a:t>BANK</a:t>
                      </a:r>
                    </a:p>
                  </a:txBody>
                  <a:tcPr marL="11486" marR="11486" marT="11486"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r h="137826">
                <a:tc>
                  <a:txBody>
                    <a:bodyPr/>
                    <a:lstStyle/>
                    <a:p>
                      <a:pPr algn="ctr" fontAlgn="b"/>
                      <a:r>
                        <a:rPr lang="en-US" sz="800" b="0" i="0" u="none" strike="noStrike">
                          <a:solidFill>
                            <a:srgbClr val="000000"/>
                          </a:solidFill>
                          <a:effectLst/>
                          <a:latin typeface="Calibri"/>
                        </a:rPr>
                        <a:t> </a:t>
                      </a:r>
                    </a:p>
                  </a:txBody>
                  <a:tcPr marL="11486" marR="11486" marT="11486" marB="0" anchor="b">
                    <a:lnL>
                      <a:noFill/>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algn="ctr" fontAlgn="ctr"/>
                      <a:r>
                        <a:rPr lang="en-US" sz="800" b="0" i="0" u="none" strike="noStrike">
                          <a:solidFill>
                            <a:srgbClr val="000000"/>
                          </a:solidFill>
                          <a:effectLst/>
                          <a:latin typeface="Calibri"/>
                        </a:rPr>
                        <a:t>NO.</a:t>
                      </a:r>
                    </a:p>
                  </a:txBody>
                  <a:tcPr marL="11486" marR="11486" marT="11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NO.</a:t>
                      </a:r>
                    </a:p>
                  </a:txBody>
                  <a:tcPr marL="11486" marR="11486" marT="11486"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5">
                  <a:txBody>
                    <a:bodyPr/>
                    <a:lstStyle/>
                    <a:p>
                      <a:pPr algn="ctr" fontAlgn="ctr"/>
                      <a:r>
                        <a:rPr lang="en-US" sz="800" b="0" i="0" u="none" strike="noStrike">
                          <a:solidFill>
                            <a:srgbClr val="000000"/>
                          </a:solidFill>
                          <a:effectLst/>
                          <a:latin typeface="Calibri"/>
                        </a:rPr>
                        <a:t>DEBIT</a:t>
                      </a:r>
                    </a:p>
                  </a:txBody>
                  <a:tcPr marL="11486" marR="11486" marT="11486"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800" b="0" i="0" u="none" strike="noStrike">
                          <a:solidFill>
                            <a:srgbClr val="000000"/>
                          </a:solidFill>
                          <a:effectLst/>
                          <a:latin typeface="Calibri"/>
                        </a:rPr>
                        <a:t>CREDIT</a:t>
                      </a:r>
                    </a:p>
                  </a:txBody>
                  <a:tcPr marL="11486" marR="11486" marT="11486"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800" b="0" i="0" u="none" strike="noStrike">
                          <a:solidFill>
                            <a:srgbClr val="000000"/>
                          </a:solidFill>
                          <a:effectLst/>
                          <a:latin typeface="Calibri"/>
                        </a:rPr>
                        <a:t>CREDIT</a:t>
                      </a:r>
                    </a:p>
                  </a:txBody>
                  <a:tcPr marL="11486" marR="11486" marT="11486"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800" b="0" i="0" u="none" strike="noStrike">
                          <a:solidFill>
                            <a:srgbClr val="000000"/>
                          </a:solidFill>
                          <a:effectLst/>
                          <a:latin typeface="Calibri"/>
                        </a:rPr>
                        <a:t>DEPOSITS</a:t>
                      </a:r>
                    </a:p>
                  </a:txBody>
                  <a:tcPr marL="11486" marR="11486" marT="11486"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800" b="0" i="0" u="none" strike="noStrike">
                          <a:solidFill>
                            <a:srgbClr val="000000"/>
                          </a:solidFill>
                          <a:effectLst/>
                          <a:latin typeface="Calibri"/>
                        </a:rPr>
                        <a:t>BALANCE</a:t>
                      </a:r>
                    </a:p>
                  </a:txBody>
                  <a:tcPr marL="11486" marR="11486" marT="11486"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3"/>
                  </a:ext>
                </a:extLst>
              </a:tr>
              <a:tr h="163094">
                <a:tc>
                  <a:txBody>
                    <a:bodyPr/>
                    <a:lstStyle/>
                    <a:p>
                      <a:pPr algn="ctr" fontAlgn="b"/>
                      <a:r>
                        <a:rPr lang="en-US" sz="900" b="0" i="0" u="none" strike="noStrike">
                          <a:solidFill>
                            <a:srgbClr val="000000"/>
                          </a:solidFill>
                          <a:effectLst/>
                          <a:latin typeface="Calibri"/>
                        </a:rPr>
                        <a:t>1</a:t>
                      </a:r>
                    </a:p>
                  </a:txBody>
                  <a:tcPr marL="11486" marR="11486" marT="1148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63094">
                <a:tc>
                  <a:txBody>
                    <a:bodyPr/>
                    <a:lstStyle/>
                    <a:p>
                      <a:pPr algn="ctr" fontAlgn="b"/>
                      <a:r>
                        <a:rPr lang="en-US" sz="900" b="0" i="0" u="none" strike="noStrike">
                          <a:solidFill>
                            <a:srgbClr val="000000"/>
                          </a:solidFill>
                          <a:effectLst/>
                          <a:latin typeface="Calibri"/>
                        </a:rPr>
                        <a:t>2</a:t>
                      </a:r>
                    </a:p>
                  </a:txBody>
                  <a:tcPr marL="11486" marR="11486" marT="1148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63094">
                <a:tc>
                  <a:txBody>
                    <a:bodyPr/>
                    <a:lstStyle/>
                    <a:p>
                      <a:pPr algn="ctr" fontAlgn="b"/>
                      <a:r>
                        <a:rPr lang="en-US" sz="900" b="0" i="0" u="none" strike="noStrike">
                          <a:solidFill>
                            <a:srgbClr val="000000"/>
                          </a:solidFill>
                          <a:effectLst/>
                          <a:latin typeface="Calibri"/>
                        </a:rPr>
                        <a:t>3</a:t>
                      </a:r>
                    </a:p>
                  </a:txBody>
                  <a:tcPr marL="11486" marR="11486" marT="1148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 </a:t>
                      </a:r>
                    </a:p>
                  </a:txBody>
                  <a:tcPr marL="13782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63094">
                <a:tc>
                  <a:txBody>
                    <a:bodyPr/>
                    <a:lstStyle/>
                    <a:p>
                      <a:pPr algn="ctr" fontAlgn="b"/>
                      <a:r>
                        <a:rPr lang="en-US" sz="900" b="0" i="0" u="none" strike="noStrike">
                          <a:solidFill>
                            <a:srgbClr val="000000"/>
                          </a:solidFill>
                          <a:effectLst/>
                          <a:latin typeface="Calibri"/>
                        </a:rPr>
                        <a:t>4</a:t>
                      </a:r>
                    </a:p>
                  </a:txBody>
                  <a:tcPr marL="11486" marR="11486" marT="1148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63094">
                <a:tc>
                  <a:txBody>
                    <a:bodyPr/>
                    <a:lstStyle/>
                    <a:p>
                      <a:pPr algn="ctr" fontAlgn="b"/>
                      <a:r>
                        <a:rPr lang="en-US" sz="900" b="0" i="0" u="none" strike="noStrike">
                          <a:solidFill>
                            <a:srgbClr val="000000"/>
                          </a:solidFill>
                          <a:effectLst/>
                          <a:latin typeface="Calibri"/>
                        </a:rPr>
                        <a:t>5</a:t>
                      </a:r>
                    </a:p>
                  </a:txBody>
                  <a:tcPr marL="11486" marR="11486" marT="1148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63094">
                <a:tc>
                  <a:txBody>
                    <a:bodyPr/>
                    <a:lstStyle/>
                    <a:p>
                      <a:pPr algn="ctr" fontAlgn="b"/>
                      <a:r>
                        <a:rPr lang="en-US" sz="900" b="0" i="0" u="none" strike="noStrike">
                          <a:solidFill>
                            <a:srgbClr val="000000"/>
                          </a:solidFill>
                          <a:effectLst/>
                          <a:latin typeface="Calibri"/>
                        </a:rPr>
                        <a:t>6</a:t>
                      </a:r>
                    </a:p>
                  </a:txBody>
                  <a:tcPr marL="11486" marR="11486" marT="1148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63094">
                <a:tc>
                  <a:txBody>
                    <a:bodyPr/>
                    <a:lstStyle/>
                    <a:p>
                      <a:pPr algn="ctr" fontAlgn="b"/>
                      <a:r>
                        <a:rPr lang="en-US" sz="900" b="0" i="0" u="none" strike="noStrike">
                          <a:solidFill>
                            <a:srgbClr val="000000"/>
                          </a:solidFill>
                          <a:effectLst/>
                          <a:latin typeface="Calibri"/>
                        </a:rPr>
                        <a:t>7</a:t>
                      </a:r>
                    </a:p>
                  </a:txBody>
                  <a:tcPr marL="11486" marR="11486" marT="1148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63094">
                <a:tc>
                  <a:txBody>
                    <a:bodyPr/>
                    <a:lstStyle/>
                    <a:p>
                      <a:pPr algn="ctr" fontAlgn="b"/>
                      <a:r>
                        <a:rPr lang="en-US" sz="900" b="0" i="0" u="none" strike="noStrike">
                          <a:solidFill>
                            <a:srgbClr val="000000"/>
                          </a:solidFill>
                          <a:effectLst/>
                          <a:latin typeface="Calibri"/>
                        </a:rPr>
                        <a:t>8</a:t>
                      </a:r>
                    </a:p>
                  </a:txBody>
                  <a:tcPr marL="11486" marR="11486" marT="1148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63094">
                <a:tc>
                  <a:txBody>
                    <a:bodyPr/>
                    <a:lstStyle/>
                    <a:p>
                      <a:pPr algn="ctr" fontAlgn="b"/>
                      <a:r>
                        <a:rPr lang="en-US" sz="900" b="0" i="0" u="none" strike="noStrike">
                          <a:solidFill>
                            <a:srgbClr val="000000"/>
                          </a:solidFill>
                          <a:effectLst/>
                          <a:latin typeface="Calibri"/>
                        </a:rPr>
                        <a:t>9</a:t>
                      </a:r>
                    </a:p>
                  </a:txBody>
                  <a:tcPr marL="11486" marR="11486" marT="1148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a:rPr>
                        <a:t> </a:t>
                      </a:r>
                    </a:p>
                  </a:txBody>
                  <a:tcPr marL="11486" marR="11486" marT="1148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0" i="0" u="none" strike="noStrike" dirty="0">
                          <a:solidFill>
                            <a:srgbClr val="000000"/>
                          </a:solidFill>
                          <a:effectLst/>
                          <a:latin typeface="Calibri"/>
                        </a:rPr>
                        <a:t> </a:t>
                      </a:r>
                    </a:p>
                  </a:txBody>
                  <a:tcPr marL="11486" marR="11486" marT="1148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929424270"/>
              </p:ext>
            </p:extLst>
          </p:nvPr>
        </p:nvGraphicFramePr>
        <p:xfrm>
          <a:off x="76201" y="2819403"/>
          <a:ext cx="8991599" cy="3962397"/>
        </p:xfrm>
        <a:graphic>
          <a:graphicData uri="http://schemas.openxmlformats.org/drawingml/2006/table">
            <a:tbl>
              <a:tblPr/>
              <a:tblGrid>
                <a:gridCol w="203514">
                  <a:extLst>
                    <a:ext uri="{9D8B030D-6E8A-4147-A177-3AD203B41FA5}">
                      <a16:colId xmlns:a16="http://schemas.microsoft.com/office/drawing/2014/main" xmlns="" val="20000"/>
                    </a:ext>
                  </a:extLst>
                </a:gridCol>
                <a:gridCol w="268268">
                  <a:extLst>
                    <a:ext uri="{9D8B030D-6E8A-4147-A177-3AD203B41FA5}">
                      <a16:colId xmlns:a16="http://schemas.microsoft.com/office/drawing/2014/main" xmlns="" val="20001"/>
                    </a:ext>
                  </a:extLst>
                </a:gridCol>
                <a:gridCol w="138759">
                  <a:extLst>
                    <a:ext uri="{9D8B030D-6E8A-4147-A177-3AD203B41FA5}">
                      <a16:colId xmlns:a16="http://schemas.microsoft.com/office/drawing/2014/main" xmlns="" val="20002"/>
                    </a:ext>
                  </a:extLst>
                </a:gridCol>
                <a:gridCol w="1082322">
                  <a:extLst>
                    <a:ext uri="{9D8B030D-6E8A-4147-A177-3AD203B41FA5}">
                      <a16:colId xmlns:a16="http://schemas.microsoft.com/office/drawing/2014/main" xmlns="" val="20003"/>
                    </a:ext>
                  </a:extLst>
                </a:gridCol>
                <a:gridCol w="305270">
                  <a:extLst>
                    <a:ext uri="{9D8B030D-6E8A-4147-A177-3AD203B41FA5}">
                      <a16:colId xmlns:a16="http://schemas.microsoft.com/office/drawing/2014/main" xmlns="" val="20004"/>
                    </a:ext>
                  </a:extLst>
                </a:gridCol>
                <a:gridCol w="268268">
                  <a:extLst>
                    <a:ext uri="{9D8B030D-6E8A-4147-A177-3AD203B41FA5}">
                      <a16:colId xmlns:a16="http://schemas.microsoft.com/office/drawing/2014/main" xmlns="" val="20005"/>
                    </a:ext>
                  </a:extLst>
                </a:gridCol>
                <a:gridCol w="268268">
                  <a:extLst>
                    <a:ext uri="{9D8B030D-6E8A-4147-A177-3AD203B41FA5}">
                      <a16:colId xmlns:a16="http://schemas.microsoft.com/office/drawing/2014/main" xmlns="" val="20006"/>
                    </a:ext>
                  </a:extLst>
                </a:gridCol>
                <a:gridCol w="203514">
                  <a:extLst>
                    <a:ext uri="{9D8B030D-6E8A-4147-A177-3AD203B41FA5}">
                      <a16:colId xmlns:a16="http://schemas.microsoft.com/office/drawing/2014/main" xmlns="" val="20007"/>
                    </a:ext>
                  </a:extLst>
                </a:gridCol>
                <a:gridCol w="138759">
                  <a:extLst>
                    <a:ext uri="{9D8B030D-6E8A-4147-A177-3AD203B41FA5}">
                      <a16:colId xmlns:a16="http://schemas.microsoft.com/office/drawing/2014/main" xmlns="" val="20008"/>
                    </a:ext>
                  </a:extLst>
                </a:gridCol>
                <a:gridCol w="138759">
                  <a:extLst>
                    <a:ext uri="{9D8B030D-6E8A-4147-A177-3AD203B41FA5}">
                      <a16:colId xmlns:a16="http://schemas.microsoft.com/office/drawing/2014/main" xmlns="" val="20009"/>
                    </a:ext>
                  </a:extLst>
                </a:gridCol>
                <a:gridCol w="138759">
                  <a:extLst>
                    <a:ext uri="{9D8B030D-6E8A-4147-A177-3AD203B41FA5}">
                      <a16:colId xmlns:a16="http://schemas.microsoft.com/office/drawing/2014/main" xmlns="" val="20010"/>
                    </a:ext>
                  </a:extLst>
                </a:gridCol>
                <a:gridCol w="203514">
                  <a:extLst>
                    <a:ext uri="{9D8B030D-6E8A-4147-A177-3AD203B41FA5}">
                      <a16:colId xmlns:a16="http://schemas.microsoft.com/office/drawing/2014/main" xmlns="" val="20011"/>
                    </a:ext>
                  </a:extLst>
                </a:gridCol>
                <a:gridCol w="203514">
                  <a:extLst>
                    <a:ext uri="{9D8B030D-6E8A-4147-A177-3AD203B41FA5}">
                      <a16:colId xmlns:a16="http://schemas.microsoft.com/office/drawing/2014/main" xmlns="" val="20012"/>
                    </a:ext>
                  </a:extLst>
                </a:gridCol>
                <a:gridCol w="138759">
                  <a:extLst>
                    <a:ext uri="{9D8B030D-6E8A-4147-A177-3AD203B41FA5}">
                      <a16:colId xmlns:a16="http://schemas.microsoft.com/office/drawing/2014/main" xmlns="" val="20013"/>
                    </a:ext>
                  </a:extLst>
                </a:gridCol>
                <a:gridCol w="138759">
                  <a:extLst>
                    <a:ext uri="{9D8B030D-6E8A-4147-A177-3AD203B41FA5}">
                      <a16:colId xmlns:a16="http://schemas.microsoft.com/office/drawing/2014/main" xmlns="" val="20014"/>
                    </a:ext>
                  </a:extLst>
                </a:gridCol>
                <a:gridCol w="138759">
                  <a:extLst>
                    <a:ext uri="{9D8B030D-6E8A-4147-A177-3AD203B41FA5}">
                      <a16:colId xmlns:a16="http://schemas.microsoft.com/office/drawing/2014/main" xmlns="" val="20015"/>
                    </a:ext>
                  </a:extLst>
                </a:gridCol>
                <a:gridCol w="203514">
                  <a:extLst>
                    <a:ext uri="{9D8B030D-6E8A-4147-A177-3AD203B41FA5}">
                      <a16:colId xmlns:a16="http://schemas.microsoft.com/office/drawing/2014/main" xmlns="" val="20016"/>
                    </a:ext>
                  </a:extLst>
                </a:gridCol>
                <a:gridCol w="203514">
                  <a:extLst>
                    <a:ext uri="{9D8B030D-6E8A-4147-A177-3AD203B41FA5}">
                      <a16:colId xmlns:a16="http://schemas.microsoft.com/office/drawing/2014/main" xmlns="" val="20017"/>
                    </a:ext>
                  </a:extLst>
                </a:gridCol>
                <a:gridCol w="138759">
                  <a:extLst>
                    <a:ext uri="{9D8B030D-6E8A-4147-A177-3AD203B41FA5}">
                      <a16:colId xmlns:a16="http://schemas.microsoft.com/office/drawing/2014/main" xmlns="" val="20018"/>
                    </a:ext>
                  </a:extLst>
                </a:gridCol>
                <a:gridCol w="138759">
                  <a:extLst>
                    <a:ext uri="{9D8B030D-6E8A-4147-A177-3AD203B41FA5}">
                      <a16:colId xmlns:a16="http://schemas.microsoft.com/office/drawing/2014/main" xmlns="" val="20019"/>
                    </a:ext>
                  </a:extLst>
                </a:gridCol>
                <a:gridCol w="138759">
                  <a:extLst>
                    <a:ext uri="{9D8B030D-6E8A-4147-A177-3AD203B41FA5}">
                      <a16:colId xmlns:a16="http://schemas.microsoft.com/office/drawing/2014/main" xmlns="" val="20020"/>
                    </a:ext>
                  </a:extLst>
                </a:gridCol>
                <a:gridCol w="203514">
                  <a:extLst>
                    <a:ext uri="{9D8B030D-6E8A-4147-A177-3AD203B41FA5}">
                      <a16:colId xmlns:a16="http://schemas.microsoft.com/office/drawing/2014/main" xmlns="" val="20021"/>
                    </a:ext>
                  </a:extLst>
                </a:gridCol>
                <a:gridCol w="203514">
                  <a:extLst>
                    <a:ext uri="{9D8B030D-6E8A-4147-A177-3AD203B41FA5}">
                      <a16:colId xmlns:a16="http://schemas.microsoft.com/office/drawing/2014/main" xmlns="" val="20022"/>
                    </a:ext>
                  </a:extLst>
                </a:gridCol>
                <a:gridCol w="138759">
                  <a:extLst>
                    <a:ext uri="{9D8B030D-6E8A-4147-A177-3AD203B41FA5}">
                      <a16:colId xmlns:a16="http://schemas.microsoft.com/office/drawing/2014/main" xmlns="" val="20023"/>
                    </a:ext>
                  </a:extLst>
                </a:gridCol>
                <a:gridCol w="138759">
                  <a:extLst>
                    <a:ext uri="{9D8B030D-6E8A-4147-A177-3AD203B41FA5}">
                      <a16:colId xmlns:a16="http://schemas.microsoft.com/office/drawing/2014/main" xmlns="" val="20024"/>
                    </a:ext>
                  </a:extLst>
                </a:gridCol>
                <a:gridCol w="138759">
                  <a:extLst>
                    <a:ext uri="{9D8B030D-6E8A-4147-A177-3AD203B41FA5}">
                      <a16:colId xmlns:a16="http://schemas.microsoft.com/office/drawing/2014/main" xmlns="" val="20025"/>
                    </a:ext>
                  </a:extLst>
                </a:gridCol>
                <a:gridCol w="203514">
                  <a:extLst>
                    <a:ext uri="{9D8B030D-6E8A-4147-A177-3AD203B41FA5}">
                      <a16:colId xmlns:a16="http://schemas.microsoft.com/office/drawing/2014/main" xmlns="" val="20026"/>
                    </a:ext>
                  </a:extLst>
                </a:gridCol>
                <a:gridCol w="1211830">
                  <a:extLst>
                    <a:ext uri="{9D8B030D-6E8A-4147-A177-3AD203B41FA5}">
                      <a16:colId xmlns:a16="http://schemas.microsoft.com/office/drawing/2014/main" xmlns="" val="20027"/>
                    </a:ext>
                  </a:extLst>
                </a:gridCol>
                <a:gridCol w="305270">
                  <a:extLst>
                    <a:ext uri="{9D8B030D-6E8A-4147-A177-3AD203B41FA5}">
                      <a16:colId xmlns:a16="http://schemas.microsoft.com/office/drawing/2014/main" xmlns="" val="20028"/>
                    </a:ext>
                  </a:extLst>
                </a:gridCol>
                <a:gridCol w="203514">
                  <a:extLst>
                    <a:ext uri="{9D8B030D-6E8A-4147-A177-3AD203B41FA5}">
                      <a16:colId xmlns:a16="http://schemas.microsoft.com/office/drawing/2014/main" xmlns="" val="20029"/>
                    </a:ext>
                  </a:extLst>
                </a:gridCol>
                <a:gridCol w="138759">
                  <a:extLst>
                    <a:ext uri="{9D8B030D-6E8A-4147-A177-3AD203B41FA5}">
                      <a16:colId xmlns:a16="http://schemas.microsoft.com/office/drawing/2014/main" xmlns="" val="20030"/>
                    </a:ext>
                  </a:extLst>
                </a:gridCol>
                <a:gridCol w="138759">
                  <a:extLst>
                    <a:ext uri="{9D8B030D-6E8A-4147-A177-3AD203B41FA5}">
                      <a16:colId xmlns:a16="http://schemas.microsoft.com/office/drawing/2014/main" xmlns="" val="20031"/>
                    </a:ext>
                  </a:extLst>
                </a:gridCol>
                <a:gridCol w="138759">
                  <a:extLst>
                    <a:ext uri="{9D8B030D-6E8A-4147-A177-3AD203B41FA5}">
                      <a16:colId xmlns:a16="http://schemas.microsoft.com/office/drawing/2014/main" xmlns="" val="20032"/>
                    </a:ext>
                  </a:extLst>
                </a:gridCol>
                <a:gridCol w="203514">
                  <a:extLst>
                    <a:ext uri="{9D8B030D-6E8A-4147-A177-3AD203B41FA5}">
                      <a16:colId xmlns:a16="http://schemas.microsoft.com/office/drawing/2014/main" xmlns="" val="20033"/>
                    </a:ext>
                  </a:extLst>
                </a:gridCol>
                <a:gridCol w="203514">
                  <a:extLst>
                    <a:ext uri="{9D8B030D-6E8A-4147-A177-3AD203B41FA5}">
                      <a16:colId xmlns:a16="http://schemas.microsoft.com/office/drawing/2014/main" xmlns="" val="20034"/>
                    </a:ext>
                  </a:extLst>
                </a:gridCol>
                <a:gridCol w="138759">
                  <a:extLst>
                    <a:ext uri="{9D8B030D-6E8A-4147-A177-3AD203B41FA5}">
                      <a16:colId xmlns:a16="http://schemas.microsoft.com/office/drawing/2014/main" xmlns="" val="20035"/>
                    </a:ext>
                  </a:extLst>
                </a:gridCol>
                <a:gridCol w="138759">
                  <a:extLst>
                    <a:ext uri="{9D8B030D-6E8A-4147-A177-3AD203B41FA5}">
                      <a16:colId xmlns:a16="http://schemas.microsoft.com/office/drawing/2014/main" xmlns="" val="20036"/>
                    </a:ext>
                  </a:extLst>
                </a:gridCol>
                <a:gridCol w="138759">
                  <a:extLst>
                    <a:ext uri="{9D8B030D-6E8A-4147-A177-3AD203B41FA5}">
                      <a16:colId xmlns:a16="http://schemas.microsoft.com/office/drawing/2014/main" xmlns="" val="20037"/>
                    </a:ext>
                  </a:extLst>
                </a:gridCol>
                <a:gridCol w="203514">
                  <a:extLst>
                    <a:ext uri="{9D8B030D-6E8A-4147-A177-3AD203B41FA5}">
                      <a16:colId xmlns:a16="http://schemas.microsoft.com/office/drawing/2014/main" xmlns="" val="20038"/>
                    </a:ext>
                  </a:extLst>
                </a:gridCol>
              </a:tblGrid>
              <a:tr h="294010">
                <a:tc gridSpan="34">
                  <a:txBody>
                    <a:bodyPr/>
                    <a:lstStyle/>
                    <a:p>
                      <a:pPr algn="ctr" fontAlgn="b"/>
                      <a:r>
                        <a:rPr lang="en-US" sz="800" b="0" i="0" u="none" strike="noStrike">
                          <a:solidFill>
                            <a:srgbClr val="000000"/>
                          </a:solidFill>
                          <a:effectLst/>
                          <a:latin typeface="Calibri"/>
                        </a:rPr>
                        <a:t>VOUCHER REGISTER</a:t>
                      </a:r>
                    </a:p>
                  </a:txBody>
                  <a:tcPr marL="8650" marR="8650" marT="865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l" fontAlgn="b"/>
                      <a:r>
                        <a:rPr lang="en-US" sz="700" b="0" i="0" u="none" strike="noStrike">
                          <a:solidFill>
                            <a:srgbClr val="000000"/>
                          </a:solidFill>
                          <a:effectLst/>
                          <a:latin typeface="Calibri"/>
                        </a:rPr>
                        <a:t>PAGE</a:t>
                      </a:r>
                    </a:p>
                  </a:txBody>
                  <a:tcPr marL="8650" marR="8650" marT="865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8650" marR="8650" marT="86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8650" marR="8650" marT="86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8650" marR="8650" marT="865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27201">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1</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2</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3</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4</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1</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2</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8650" marR="8650" marT="865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7201">
                <a:tc>
                  <a:txBody>
                    <a:bodyPr/>
                    <a:lstStyle/>
                    <a:p>
                      <a:pPr algn="ctr" fontAlgn="b"/>
                      <a:r>
                        <a:rPr lang="en-US" sz="600" b="0" i="0" u="none" strike="noStrike">
                          <a:solidFill>
                            <a:srgbClr val="000000"/>
                          </a:solidFill>
                          <a:effectLst/>
                          <a:latin typeface="Calibri"/>
                        </a:rPr>
                        <a:t> </a:t>
                      </a:r>
                    </a:p>
                  </a:txBody>
                  <a:tcPr marL="8650" marR="8650" marT="8650" marB="0" anchor="b">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rowSpan="2" gridSpan="2">
                  <a:txBody>
                    <a:bodyPr/>
                    <a:lstStyle/>
                    <a:p>
                      <a:pPr algn="ctr" fontAlgn="ctr"/>
                      <a:r>
                        <a:rPr lang="en-US" sz="600" b="0" i="0" u="none" strike="noStrike">
                          <a:solidFill>
                            <a:srgbClr val="000000"/>
                          </a:solidFill>
                          <a:effectLst/>
                          <a:latin typeface="Calibri"/>
                        </a:rPr>
                        <a:t>DATE</a:t>
                      </a:r>
                    </a:p>
                  </a:txBody>
                  <a:tcPr marL="8650" marR="8650" marT="865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n-US"/>
                    </a:p>
                  </a:txBody>
                  <a:tcPr/>
                </a:tc>
                <a:tc rowSpan="2">
                  <a:txBody>
                    <a:bodyPr/>
                    <a:lstStyle/>
                    <a:p>
                      <a:pPr algn="ctr" fontAlgn="ctr"/>
                      <a:r>
                        <a:rPr lang="en-US" sz="600" b="0" i="0" u="none" strike="noStrike">
                          <a:solidFill>
                            <a:srgbClr val="000000"/>
                          </a:solidFill>
                          <a:effectLst/>
                          <a:latin typeface="Calibri"/>
                        </a:rPr>
                        <a:t>PAYEE</a:t>
                      </a:r>
                    </a:p>
                  </a:txBody>
                  <a:tcPr marL="8650" marR="8650" marT="8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VCHR.</a:t>
                      </a:r>
                    </a:p>
                  </a:txBody>
                  <a:tcPr marL="8650" marR="8650" marT="8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gridSpan="2">
                  <a:txBody>
                    <a:bodyPr/>
                    <a:lstStyle/>
                    <a:p>
                      <a:pPr algn="ctr" fontAlgn="ctr"/>
                      <a:r>
                        <a:rPr lang="en-US" sz="600" b="0" i="0" u="none" strike="noStrike">
                          <a:solidFill>
                            <a:srgbClr val="000000"/>
                          </a:solidFill>
                          <a:effectLst/>
                          <a:latin typeface="Calibri"/>
                        </a:rPr>
                        <a:t>PAID</a:t>
                      </a:r>
                    </a:p>
                  </a:txBody>
                  <a:tcPr marL="8650" marR="8650" marT="865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5">
                  <a:txBody>
                    <a:bodyPr/>
                    <a:lstStyle/>
                    <a:p>
                      <a:pPr algn="ctr" fontAlgn="ctr"/>
                      <a:r>
                        <a:rPr lang="en-US" sz="600" b="0" i="0" u="none" strike="noStrike">
                          <a:solidFill>
                            <a:srgbClr val="000000"/>
                          </a:solidFill>
                          <a:effectLst/>
                          <a:latin typeface="Calibri"/>
                        </a:rPr>
                        <a:t>VOUCHERS PAYABLE</a:t>
                      </a:r>
                    </a:p>
                  </a:txBody>
                  <a:tcPr marL="8650" marR="8650" marT="865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600" b="0" i="0" u="none" strike="noStrike">
                          <a:solidFill>
                            <a:srgbClr val="000000"/>
                          </a:solidFill>
                          <a:effectLst/>
                          <a:latin typeface="Calibri"/>
                        </a:rPr>
                        <a:t>PURCHASES</a:t>
                      </a:r>
                    </a:p>
                  </a:txBody>
                  <a:tcPr marL="8650" marR="8650" marT="865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600" b="0" i="0" u="none" strike="noStrike">
                          <a:solidFill>
                            <a:srgbClr val="000000"/>
                          </a:solidFill>
                          <a:effectLst/>
                          <a:latin typeface="Calibri"/>
                        </a:rPr>
                        <a:t>SUPPLIES - SALES</a:t>
                      </a:r>
                    </a:p>
                  </a:txBody>
                  <a:tcPr marL="8650" marR="8650" marT="865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600" b="0" i="0" u="none" strike="noStrike">
                          <a:solidFill>
                            <a:srgbClr val="000000"/>
                          </a:solidFill>
                          <a:effectLst/>
                          <a:latin typeface="Calibri"/>
                        </a:rPr>
                        <a:t>SUPPLIES - ADMIN.</a:t>
                      </a:r>
                    </a:p>
                  </a:txBody>
                  <a:tcPr marL="8650" marR="8650" marT="865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600" b="0" i="0" u="none" strike="noStrike">
                          <a:solidFill>
                            <a:srgbClr val="000000"/>
                          </a:solidFill>
                          <a:effectLst/>
                          <a:latin typeface="Calibri"/>
                        </a:rPr>
                        <a:t>ACCOUNT TITLE</a:t>
                      </a:r>
                    </a:p>
                  </a:txBody>
                  <a:tcPr marL="8650" marR="8650" marT="8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POST.</a:t>
                      </a:r>
                    </a:p>
                  </a:txBody>
                  <a:tcPr marL="8650" marR="8650" marT="865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rowSpan="2" gridSpan="5">
                  <a:txBody>
                    <a:bodyPr/>
                    <a:lstStyle/>
                    <a:p>
                      <a:pPr algn="ctr" fontAlgn="ctr"/>
                      <a:r>
                        <a:rPr lang="en-US" sz="600" b="0" i="0" u="none" strike="noStrike">
                          <a:solidFill>
                            <a:srgbClr val="000000"/>
                          </a:solidFill>
                          <a:effectLst/>
                          <a:latin typeface="Calibri"/>
                        </a:rPr>
                        <a:t>DEBIT</a:t>
                      </a:r>
                    </a:p>
                  </a:txBody>
                  <a:tcPr marL="8650" marR="8650" marT="865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gridSpan="5">
                  <a:txBody>
                    <a:bodyPr/>
                    <a:lstStyle/>
                    <a:p>
                      <a:pPr algn="ctr" fontAlgn="ctr"/>
                      <a:r>
                        <a:rPr lang="en-US" sz="600" b="0" i="0" u="none" strike="noStrike">
                          <a:solidFill>
                            <a:srgbClr val="000000"/>
                          </a:solidFill>
                          <a:effectLst/>
                          <a:latin typeface="Calibri"/>
                        </a:rPr>
                        <a:t>CREDIT</a:t>
                      </a:r>
                    </a:p>
                  </a:txBody>
                  <a:tcPr marL="8650" marR="8650" marT="865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xmlns="" val="10002"/>
                  </a:ext>
                </a:extLst>
              </a:tr>
              <a:tr h="346211">
                <a:tc>
                  <a:txBody>
                    <a:bodyPr/>
                    <a:lstStyle/>
                    <a:p>
                      <a:pPr algn="ctr" fontAlgn="b"/>
                      <a:r>
                        <a:rPr lang="en-US" sz="600" b="0" i="0" u="none" strike="noStrike">
                          <a:solidFill>
                            <a:srgbClr val="000000"/>
                          </a:solidFill>
                          <a:effectLst/>
                          <a:latin typeface="Calibri"/>
                        </a:rPr>
                        <a:t> </a:t>
                      </a:r>
                    </a:p>
                  </a:txBody>
                  <a:tcPr marL="8650" marR="8650" marT="8650" marB="0" anchor="b">
                    <a:lnL>
                      <a:noFill/>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algn="ctr" fontAlgn="ctr"/>
                      <a:r>
                        <a:rPr lang="en-US" sz="600" b="0" i="0" u="none" strike="noStrike">
                          <a:solidFill>
                            <a:srgbClr val="000000"/>
                          </a:solidFill>
                          <a:effectLst/>
                          <a:latin typeface="Calibri"/>
                        </a:rPr>
                        <a:t>NO.</a:t>
                      </a:r>
                    </a:p>
                  </a:txBody>
                  <a:tcPr marL="8650" marR="8650" marT="8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DATE</a:t>
                      </a:r>
                    </a:p>
                  </a:txBody>
                  <a:tcPr marL="8650" marR="8650" marT="8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CK. NO.</a:t>
                      </a:r>
                    </a:p>
                  </a:txBody>
                  <a:tcPr marL="8650" marR="8650" marT="865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n-US" sz="600" b="0" i="0" u="none" strike="noStrike">
                          <a:solidFill>
                            <a:srgbClr val="000000"/>
                          </a:solidFill>
                          <a:effectLst/>
                          <a:latin typeface="Calibri"/>
                        </a:rPr>
                        <a:t>CREDIT</a:t>
                      </a:r>
                    </a:p>
                  </a:txBody>
                  <a:tcPr marL="8650" marR="8650" marT="865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600" b="0" i="0" u="none" strike="noStrike">
                          <a:solidFill>
                            <a:srgbClr val="000000"/>
                          </a:solidFill>
                          <a:effectLst/>
                          <a:latin typeface="Calibri"/>
                        </a:rPr>
                        <a:t>DEBIT</a:t>
                      </a:r>
                    </a:p>
                  </a:txBody>
                  <a:tcPr marL="8650" marR="8650" marT="865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600" b="0" i="0" u="none" strike="noStrike">
                          <a:solidFill>
                            <a:srgbClr val="000000"/>
                          </a:solidFill>
                          <a:effectLst/>
                          <a:latin typeface="Calibri"/>
                        </a:rPr>
                        <a:t>DEBIT</a:t>
                      </a:r>
                    </a:p>
                  </a:txBody>
                  <a:tcPr marL="8650" marR="8650" marT="865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600" b="0" i="0" u="none" strike="noStrike">
                          <a:solidFill>
                            <a:srgbClr val="000000"/>
                          </a:solidFill>
                          <a:effectLst/>
                          <a:latin typeface="Calibri"/>
                        </a:rPr>
                        <a:t>DEBIT</a:t>
                      </a:r>
                    </a:p>
                  </a:txBody>
                  <a:tcPr marL="8650" marR="8650" marT="865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a:txBody>
                    <a:bodyPr/>
                    <a:lstStyle/>
                    <a:p>
                      <a:pPr algn="ctr" fontAlgn="ctr"/>
                      <a:r>
                        <a:rPr lang="en-US" sz="600" b="0" i="0" u="none" strike="noStrike">
                          <a:solidFill>
                            <a:srgbClr val="000000"/>
                          </a:solidFill>
                          <a:effectLst/>
                          <a:latin typeface="Calibri"/>
                        </a:rPr>
                        <a:t>REF.</a:t>
                      </a:r>
                    </a:p>
                  </a:txBody>
                  <a:tcPr marL="8650" marR="8650" marT="8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xmlns="" val="10003"/>
                  </a:ext>
                </a:extLst>
              </a:tr>
              <a:tr h="204841">
                <a:tc>
                  <a:txBody>
                    <a:bodyPr/>
                    <a:lstStyle/>
                    <a:p>
                      <a:pPr algn="ctr" fontAlgn="b"/>
                      <a:r>
                        <a:rPr lang="en-US" sz="700" b="0" i="0" u="none" strike="noStrike">
                          <a:solidFill>
                            <a:srgbClr val="000000"/>
                          </a:solidFill>
                          <a:effectLst/>
                          <a:latin typeface="Calibri"/>
                        </a:rPr>
                        <a:t>1</a:t>
                      </a:r>
                    </a:p>
                  </a:txBody>
                  <a:tcPr marL="8650" marR="8650" marT="8650"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8650" marR="8650" marT="865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04841">
                <a:tc>
                  <a:txBody>
                    <a:bodyPr/>
                    <a:lstStyle/>
                    <a:p>
                      <a:pPr algn="ctr" fontAlgn="b"/>
                      <a:r>
                        <a:rPr lang="en-US" sz="700" b="0" i="0" u="none" strike="noStrike">
                          <a:solidFill>
                            <a:srgbClr val="000000"/>
                          </a:solidFill>
                          <a:effectLst/>
                          <a:latin typeface="Calibri"/>
                        </a:rPr>
                        <a:t>2</a:t>
                      </a:r>
                    </a:p>
                  </a:txBody>
                  <a:tcPr marL="8650" marR="8650" marT="8650"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8650" marR="8650" marT="865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04841">
                <a:tc>
                  <a:txBody>
                    <a:bodyPr/>
                    <a:lstStyle/>
                    <a:p>
                      <a:pPr algn="ctr" fontAlgn="b"/>
                      <a:r>
                        <a:rPr lang="en-US" sz="700" b="0" i="0" u="none" strike="noStrike">
                          <a:solidFill>
                            <a:srgbClr val="000000"/>
                          </a:solidFill>
                          <a:effectLst/>
                          <a:latin typeface="Calibri"/>
                        </a:rPr>
                        <a:t>3</a:t>
                      </a:r>
                    </a:p>
                  </a:txBody>
                  <a:tcPr marL="8650" marR="8650" marT="8650"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a:t>
                      </a:r>
                    </a:p>
                  </a:txBody>
                  <a:tcPr marL="103795"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8650" marR="8650" marT="865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a:t>
                      </a:r>
                    </a:p>
                  </a:txBody>
                  <a:tcPr marL="103795"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04841">
                <a:tc>
                  <a:txBody>
                    <a:bodyPr/>
                    <a:lstStyle/>
                    <a:p>
                      <a:pPr algn="ctr" fontAlgn="b"/>
                      <a:r>
                        <a:rPr lang="en-US" sz="700" b="0" i="0" u="none" strike="noStrike">
                          <a:solidFill>
                            <a:srgbClr val="000000"/>
                          </a:solidFill>
                          <a:effectLst/>
                          <a:latin typeface="Calibri"/>
                        </a:rPr>
                        <a:t>4</a:t>
                      </a:r>
                    </a:p>
                  </a:txBody>
                  <a:tcPr marL="8650" marR="8650" marT="8650"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8650" marR="8650" marT="865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04841">
                <a:tc>
                  <a:txBody>
                    <a:bodyPr/>
                    <a:lstStyle/>
                    <a:p>
                      <a:pPr algn="ctr" fontAlgn="b"/>
                      <a:r>
                        <a:rPr lang="en-US" sz="700" b="0" i="0" u="none" strike="noStrike">
                          <a:solidFill>
                            <a:srgbClr val="000000"/>
                          </a:solidFill>
                          <a:effectLst/>
                          <a:latin typeface="Calibri"/>
                        </a:rPr>
                        <a:t>5</a:t>
                      </a:r>
                    </a:p>
                  </a:txBody>
                  <a:tcPr marL="8650" marR="8650" marT="8650"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Wingdings"/>
                        </a:rPr>
                        <a:t> </a:t>
                      </a:r>
                    </a:p>
                  </a:txBody>
                  <a:tcPr marL="8650" marR="8650" marT="865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04841">
                <a:tc>
                  <a:txBody>
                    <a:bodyPr/>
                    <a:lstStyle/>
                    <a:p>
                      <a:pPr algn="ctr" fontAlgn="b"/>
                      <a:r>
                        <a:rPr lang="en-US" sz="700" b="0" i="0" u="none" strike="noStrike">
                          <a:solidFill>
                            <a:srgbClr val="000000"/>
                          </a:solidFill>
                          <a:effectLst/>
                          <a:latin typeface="Calibri"/>
                        </a:rPr>
                        <a:t>6</a:t>
                      </a:r>
                    </a:p>
                  </a:txBody>
                  <a:tcPr marL="8650" marR="8650" marT="8650"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8650" marR="8650" marT="865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204841">
                <a:tc>
                  <a:txBody>
                    <a:bodyPr/>
                    <a:lstStyle/>
                    <a:p>
                      <a:pPr algn="ctr" fontAlgn="b"/>
                      <a:r>
                        <a:rPr lang="en-US" sz="700" b="0" i="0" u="none" strike="noStrike">
                          <a:solidFill>
                            <a:srgbClr val="000000"/>
                          </a:solidFill>
                          <a:effectLst/>
                          <a:latin typeface="Calibri"/>
                        </a:rPr>
                        <a:t>7</a:t>
                      </a:r>
                    </a:p>
                  </a:txBody>
                  <a:tcPr marL="8650" marR="8650" marT="8650"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8650" marR="8650" marT="865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204841">
                <a:tc>
                  <a:txBody>
                    <a:bodyPr/>
                    <a:lstStyle/>
                    <a:p>
                      <a:pPr algn="ctr" fontAlgn="b"/>
                      <a:r>
                        <a:rPr lang="en-US" sz="700" b="0" i="0" u="none" strike="noStrike">
                          <a:solidFill>
                            <a:srgbClr val="000000"/>
                          </a:solidFill>
                          <a:effectLst/>
                          <a:latin typeface="Calibri"/>
                        </a:rPr>
                        <a:t>8</a:t>
                      </a:r>
                    </a:p>
                  </a:txBody>
                  <a:tcPr marL="8650" marR="8650" marT="8650"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8650" marR="8650" marT="865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204841">
                <a:tc>
                  <a:txBody>
                    <a:bodyPr/>
                    <a:lstStyle/>
                    <a:p>
                      <a:pPr algn="ctr" fontAlgn="b"/>
                      <a:r>
                        <a:rPr lang="en-US" sz="700" b="0" i="0" u="none" strike="noStrike">
                          <a:solidFill>
                            <a:srgbClr val="000000"/>
                          </a:solidFill>
                          <a:effectLst/>
                          <a:latin typeface="Calibri"/>
                        </a:rPr>
                        <a:t>9</a:t>
                      </a:r>
                    </a:p>
                  </a:txBody>
                  <a:tcPr marL="8650" marR="8650" marT="8650"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Wingdings"/>
                        </a:rPr>
                        <a:t> </a:t>
                      </a:r>
                    </a:p>
                  </a:txBody>
                  <a:tcPr marL="8650" marR="8650" marT="865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204841">
                <a:tc>
                  <a:txBody>
                    <a:bodyPr/>
                    <a:lstStyle/>
                    <a:p>
                      <a:pPr algn="ctr" fontAlgn="b"/>
                      <a:r>
                        <a:rPr lang="en-US" sz="700" b="0" i="0" u="none" strike="noStrike">
                          <a:solidFill>
                            <a:srgbClr val="000000"/>
                          </a:solidFill>
                          <a:effectLst/>
                          <a:latin typeface="Calibri"/>
                        </a:rPr>
                        <a:t>10</a:t>
                      </a:r>
                    </a:p>
                  </a:txBody>
                  <a:tcPr marL="8650" marR="8650" marT="8650"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8650" marR="8650" marT="865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204841">
                <a:tc>
                  <a:txBody>
                    <a:bodyPr/>
                    <a:lstStyle/>
                    <a:p>
                      <a:pPr algn="ctr" fontAlgn="b"/>
                      <a:r>
                        <a:rPr lang="en-US" sz="700" b="0" i="0" u="none" strike="noStrike">
                          <a:solidFill>
                            <a:srgbClr val="000000"/>
                          </a:solidFill>
                          <a:effectLst/>
                          <a:latin typeface="Calibri"/>
                        </a:rPr>
                        <a:t>11</a:t>
                      </a:r>
                    </a:p>
                  </a:txBody>
                  <a:tcPr marL="8650" marR="8650" marT="8650"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Wingdings"/>
                        </a:rPr>
                        <a:t> </a:t>
                      </a:r>
                    </a:p>
                  </a:txBody>
                  <a:tcPr marL="8650" marR="8650" marT="865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204841">
                <a:tc>
                  <a:txBody>
                    <a:bodyPr/>
                    <a:lstStyle/>
                    <a:p>
                      <a:pPr algn="ctr" fontAlgn="b"/>
                      <a:r>
                        <a:rPr lang="en-US" sz="700" b="0" i="0" u="none" strike="noStrike">
                          <a:solidFill>
                            <a:srgbClr val="000000"/>
                          </a:solidFill>
                          <a:effectLst/>
                          <a:latin typeface="Calibri"/>
                        </a:rPr>
                        <a:t>12</a:t>
                      </a:r>
                    </a:p>
                  </a:txBody>
                  <a:tcPr marL="8650" marR="8650" marT="8650"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8650" marR="8650" marT="865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r h="204841">
                <a:tc>
                  <a:txBody>
                    <a:bodyPr/>
                    <a:lstStyle/>
                    <a:p>
                      <a:pPr algn="ctr" fontAlgn="b"/>
                      <a:r>
                        <a:rPr lang="en-US" sz="700" b="0" i="0" u="none" strike="noStrike">
                          <a:solidFill>
                            <a:srgbClr val="000000"/>
                          </a:solidFill>
                          <a:effectLst/>
                          <a:latin typeface="Calibri"/>
                        </a:rPr>
                        <a:t>13</a:t>
                      </a:r>
                    </a:p>
                  </a:txBody>
                  <a:tcPr marL="8650" marR="8650" marT="8650"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Wingdings"/>
                        </a:rPr>
                        <a:t> </a:t>
                      </a:r>
                    </a:p>
                  </a:txBody>
                  <a:tcPr marL="8650" marR="8650" marT="865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6"/>
                  </a:ext>
                </a:extLst>
              </a:tr>
              <a:tr h="204841">
                <a:tc>
                  <a:txBody>
                    <a:bodyPr/>
                    <a:lstStyle/>
                    <a:p>
                      <a:pPr algn="ctr" fontAlgn="b"/>
                      <a:r>
                        <a:rPr lang="en-US" sz="700" b="0" i="0" u="none" strike="noStrike">
                          <a:solidFill>
                            <a:srgbClr val="000000"/>
                          </a:solidFill>
                          <a:effectLst/>
                          <a:latin typeface="Calibri"/>
                        </a:rPr>
                        <a:t>14</a:t>
                      </a:r>
                    </a:p>
                  </a:txBody>
                  <a:tcPr marL="8650" marR="8650" marT="8650"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8650" marR="8650" marT="865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700" b="0" i="0" u="none" strike="noStrike" dirty="0">
                          <a:solidFill>
                            <a:srgbClr val="000000"/>
                          </a:solidFill>
                          <a:effectLst/>
                          <a:latin typeface="Calibri"/>
                        </a:rPr>
                        <a:t> </a:t>
                      </a:r>
                    </a:p>
                  </a:txBody>
                  <a:tcPr marL="8650" marR="8650" marT="865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bl>
          </a:graphicData>
        </a:graphic>
      </p:graphicFrame>
    </p:spTree>
    <p:extLst>
      <p:ext uri="{BB962C8B-B14F-4D97-AF65-F5344CB8AC3E}">
        <p14:creationId xmlns:p14="http://schemas.microsoft.com/office/powerpoint/2010/main" val="3004501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676400"/>
            <a:ext cx="8839199" cy="5105400"/>
          </a:xfrm>
        </p:spPr>
        <p:txBody>
          <a:bodyPr>
            <a:normAutofit fontScale="92500"/>
          </a:bodyPr>
          <a:lstStyle/>
          <a:p>
            <a:pPr marL="45720" indent="0">
              <a:buNone/>
            </a:pPr>
            <a:r>
              <a:rPr lang="en-US" dirty="0" smtClean="0"/>
              <a:t>Steps (page 155)</a:t>
            </a:r>
          </a:p>
          <a:p>
            <a:pPr marL="502920" indent="-457200">
              <a:buFont typeface="+mj-lt"/>
              <a:buAutoNum type="arabicPeriod"/>
            </a:pPr>
            <a:r>
              <a:rPr lang="en-US" dirty="0" smtClean="0"/>
              <a:t>Remove original voucher and write “CANCEL” across section 5.</a:t>
            </a:r>
          </a:p>
          <a:p>
            <a:pPr marL="502920" indent="-457200">
              <a:buFont typeface="+mj-lt"/>
              <a:buAutoNum type="arabicPeriod"/>
            </a:pPr>
            <a:r>
              <a:rPr lang="en-US" dirty="0" smtClean="0"/>
              <a:t>Prepare a new voucher (previous slide).  Place canceled voucher and debit memorandum inside.</a:t>
            </a:r>
          </a:p>
          <a:p>
            <a:pPr marL="502920" indent="-457200">
              <a:buFont typeface="+mj-lt"/>
              <a:buAutoNum type="arabicPeriod"/>
            </a:pPr>
            <a:r>
              <a:rPr lang="en-US" dirty="0" smtClean="0"/>
              <a:t>In voucher register, on the same line as the original voucher, write “See </a:t>
            </a:r>
            <a:r>
              <a:rPr lang="en-US" dirty="0" err="1" smtClean="0"/>
              <a:t>Vchr</a:t>
            </a:r>
            <a:r>
              <a:rPr lang="en-US" dirty="0" smtClean="0"/>
              <a:t>. 655” in Paid columns.  The number indicates new voucher number.</a:t>
            </a:r>
          </a:p>
          <a:p>
            <a:pPr marL="502920" indent="-457200">
              <a:buFont typeface="+mj-lt"/>
              <a:buAutoNum type="arabicPeriod"/>
            </a:pPr>
            <a:r>
              <a:rPr lang="en-US" dirty="0" smtClean="0"/>
              <a:t>Record the new voucher on the next available line.</a:t>
            </a:r>
          </a:p>
          <a:p>
            <a:pPr marL="777240" lvl="1" indent="-457200"/>
            <a:r>
              <a:rPr lang="en-US" dirty="0" smtClean="0"/>
              <a:t>Enter new credit amount on the Voucher Payable line</a:t>
            </a:r>
          </a:p>
          <a:p>
            <a:pPr marL="777240" lvl="1" indent="-457200"/>
            <a:r>
              <a:rPr lang="en-US" dirty="0" smtClean="0"/>
              <a:t>Write the amount of the canceled order in the General Debit column</a:t>
            </a:r>
          </a:p>
          <a:p>
            <a:pPr marL="777240" lvl="1" indent="-457200"/>
            <a:r>
              <a:rPr lang="en-US" dirty="0" smtClean="0"/>
              <a:t>On next line, write account title Purchases Returns and Allowances in the General Account Title column.</a:t>
            </a:r>
          </a:p>
          <a:p>
            <a:pPr marL="777240" lvl="1" indent="-457200"/>
            <a:r>
              <a:rPr lang="en-US" dirty="0" smtClean="0"/>
              <a:t>Enter the amount of the return in the General Credit column</a:t>
            </a:r>
          </a:p>
          <a:p>
            <a:pPr marL="502920" indent="-457200">
              <a:buFont typeface="+mj-lt"/>
              <a:buAutoNum type="arabicPeriod"/>
            </a:pPr>
            <a:r>
              <a:rPr lang="en-US" dirty="0" smtClean="0"/>
              <a:t>File the new voucher by its payment date in the unpaid vouchers file.  Payment date is based on the terms of the original invoice.  New voucher has the same payment date as the original voucher.</a:t>
            </a:r>
          </a:p>
          <a:p>
            <a:pPr marL="502920" indent="-457200">
              <a:buFont typeface="+mj-lt"/>
              <a:buAutoNum type="arabicPeriod"/>
            </a:pPr>
            <a:endParaRPr lang="en-US" dirty="0"/>
          </a:p>
        </p:txBody>
      </p:sp>
      <p:sp>
        <p:nvSpPr>
          <p:cNvPr id="3" name="Title 2"/>
          <p:cNvSpPr>
            <a:spLocks noGrp="1"/>
          </p:cNvSpPr>
          <p:nvPr>
            <p:ph type="title"/>
          </p:nvPr>
        </p:nvSpPr>
        <p:spPr/>
        <p:txBody>
          <a:bodyPr/>
          <a:lstStyle/>
          <a:p>
            <a:r>
              <a:rPr lang="en-US" dirty="0" smtClean="0"/>
              <a:t>Purchases returns and allowances</a:t>
            </a:r>
            <a:endParaRPr lang="en-US" dirty="0"/>
          </a:p>
        </p:txBody>
      </p:sp>
    </p:spTree>
    <p:extLst>
      <p:ext uri="{BB962C8B-B14F-4D97-AF65-F5344CB8AC3E}">
        <p14:creationId xmlns:p14="http://schemas.microsoft.com/office/powerpoint/2010/main" val="1726629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676400"/>
            <a:ext cx="8839199" cy="5105400"/>
          </a:xfrm>
        </p:spPr>
        <p:txBody>
          <a:bodyPr>
            <a:normAutofit lnSpcReduction="10000"/>
          </a:bodyPr>
          <a:lstStyle/>
          <a:p>
            <a:pPr marL="45720" indent="0">
              <a:buNone/>
            </a:pPr>
            <a:r>
              <a:rPr lang="en-US" dirty="0" smtClean="0"/>
              <a:t>August 12.  Issued Debit Memorandum No. 98 to Ramsey, Inc. for return of merchandise purchased, $85.00.  Cancel Voucher No. 652.  Voucher 655.</a:t>
            </a:r>
          </a:p>
          <a:p>
            <a:pPr marL="45720" indent="0">
              <a:buNone/>
            </a:pPr>
            <a:endParaRPr lang="en-US" dirty="0" smtClean="0"/>
          </a:p>
          <a:p>
            <a:pPr marL="45720" indent="0">
              <a:buNone/>
            </a:pPr>
            <a:r>
              <a:rPr lang="en-US" dirty="0" smtClean="0"/>
              <a:t>Page 155</a:t>
            </a:r>
          </a:p>
          <a:p>
            <a:pPr marL="45720" indent="0">
              <a:buNone/>
            </a:pPr>
            <a:endParaRPr lang="en-US" dirty="0"/>
          </a:p>
          <a:p>
            <a:pPr marL="45720" indent="0">
              <a:buNone/>
            </a:pPr>
            <a:r>
              <a:rPr lang="en-US" dirty="0" smtClean="0"/>
              <a:t>Voucher:</a:t>
            </a:r>
          </a:p>
          <a:p>
            <a:pPr marL="502920" indent="-457200">
              <a:buFont typeface="+mj-lt"/>
              <a:buAutoNum type="arabicPeriod"/>
            </a:pPr>
            <a:r>
              <a:rPr lang="en-US" dirty="0" smtClean="0"/>
              <a:t>Voucher No. 655.</a:t>
            </a:r>
          </a:p>
          <a:p>
            <a:pPr marL="502920" indent="-457200">
              <a:buFont typeface="+mj-lt"/>
              <a:buAutoNum type="arabicPeriod"/>
            </a:pPr>
            <a:r>
              <a:rPr lang="en-US" dirty="0" smtClean="0"/>
              <a:t>Vouchers Payable is debited $180 (original amount) to cancel Voucher No. 652.</a:t>
            </a:r>
          </a:p>
          <a:p>
            <a:pPr marL="502920" indent="-457200">
              <a:buFont typeface="+mj-lt"/>
              <a:buAutoNum type="arabicPeriod"/>
            </a:pPr>
            <a:r>
              <a:rPr lang="en-US" dirty="0" smtClean="0"/>
              <a:t>Voucher Payable is credited $95.00 (new amount owed &amp; difference between original amount and return)</a:t>
            </a:r>
          </a:p>
          <a:p>
            <a:pPr marL="502920" indent="-457200">
              <a:buFont typeface="+mj-lt"/>
              <a:buAutoNum type="arabicPeriod"/>
            </a:pPr>
            <a:r>
              <a:rPr lang="en-US" dirty="0" smtClean="0"/>
              <a:t>Purchases Returns and Allowance (contra cost) is credited $85.00.</a:t>
            </a:r>
          </a:p>
          <a:p>
            <a:pPr marL="45720" indent="0">
              <a:buNone/>
            </a:pPr>
            <a:endParaRPr lang="en-US" dirty="0" smtClean="0"/>
          </a:p>
          <a:p>
            <a:pPr marL="45720" indent="0" algn="ctr">
              <a:buNone/>
            </a:pPr>
            <a:r>
              <a:rPr lang="en-US" i="1" dirty="0" smtClean="0">
                <a:solidFill>
                  <a:srgbClr val="FF0000"/>
                </a:solidFill>
              </a:rPr>
              <a:t>Notice that debits = credits</a:t>
            </a:r>
          </a:p>
          <a:p>
            <a:pPr marL="502920" indent="-457200">
              <a:buFont typeface="+mj-lt"/>
              <a:buAutoNum type="arabicPeriod"/>
            </a:pPr>
            <a:endParaRPr lang="en-US" dirty="0"/>
          </a:p>
        </p:txBody>
      </p:sp>
      <p:sp>
        <p:nvSpPr>
          <p:cNvPr id="3" name="Title 2"/>
          <p:cNvSpPr>
            <a:spLocks noGrp="1"/>
          </p:cNvSpPr>
          <p:nvPr>
            <p:ph type="title"/>
          </p:nvPr>
        </p:nvSpPr>
        <p:spPr/>
        <p:txBody>
          <a:bodyPr/>
          <a:lstStyle/>
          <a:p>
            <a:r>
              <a:rPr lang="en-US" dirty="0" smtClean="0"/>
              <a:t>Purchases returns and allowances</a:t>
            </a:r>
            <a:endParaRPr lang="en-US" dirty="0"/>
          </a:p>
        </p:txBody>
      </p:sp>
    </p:spTree>
    <p:extLst>
      <p:ext uri="{BB962C8B-B14F-4D97-AF65-F5344CB8AC3E}">
        <p14:creationId xmlns:p14="http://schemas.microsoft.com/office/powerpoint/2010/main" val="2530197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lstStyle/>
          <a:p>
            <a:r>
              <a:rPr lang="en-US" dirty="0" smtClean="0"/>
              <a:t>Top half of voucher</a:t>
            </a:r>
            <a:endParaRPr lang="en-US"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304800" y="2438400"/>
            <a:ext cx="4038599"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Placeholder 8"/>
          <p:cNvSpPr>
            <a:spLocks noGrp="1"/>
          </p:cNvSpPr>
          <p:nvPr>
            <p:ph type="body" sz="quarter" idx="3"/>
          </p:nvPr>
        </p:nvSpPr>
        <p:spPr/>
        <p:txBody>
          <a:bodyPr/>
          <a:lstStyle/>
          <a:p>
            <a:r>
              <a:rPr lang="en-US" dirty="0" smtClean="0"/>
              <a:t>Bottom half of voucher</a:t>
            </a:r>
            <a:endParaRPr lang="en-US" dirty="0"/>
          </a:p>
        </p:txBody>
      </p:sp>
      <p:pic>
        <p:nvPicPr>
          <p:cNvPr id="1027"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tretch>
            <a:fillRect/>
          </a:stretch>
        </p:blipFill>
        <p:spPr bwMode="auto">
          <a:xfrm>
            <a:off x="4953000" y="2438400"/>
            <a:ext cx="3886199"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6"/>
          <p:cNvSpPr>
            <a:spLocks noGrp="1"/>
          </p:cNvSpPr>
          <p:nvPr>
            <p:ph type="title"/>
          </p:nvPr>
        </p:nvSpPr>
        <p:spPr/>
        <p:txBody>
          <a:bodyPr/>
          <a:lstStyle/>
          <a:p>
            <a:r>
              <a:rPr lang="en-US" sz="1800" dirty="0"/>
              <a:t>August 12.  Issued Debit Memorandum No. 98 to Ramsey, Inc. for return of merchandise purchased, $85.00.  Cancel Voucher No. </a:t>
            </a:r>
            <a:r>
              <a:rPr lang="en-US" sz="1800" dirty="0" smtClean="0"/>
              <a:t>652 ($180.00).  </a:t>
            </a:r>
            <a:r>
              <a:rPr lang="en-US" sz="1800" dirty="0"/>
              <a:t>Voucher 655</a:t>
            </a:r>
            <a:r>
              <a:rPr lang="en-US" sz="1800" dirty="0" smtClean="0"/>
              <a:t>.</a:t>
            </a:r>
            <a:endParaRPr lang="en-US" dirty="0"/>
          </a:p>
        </p:txBody>
      </p:sp>
    </p:spTree>
    <p:extLst>
      <p:ext uri="{BB962C8B-B14F-4D97-AF65-F5344CB8AC3E}">
        <p14:creationId xmlns:p14="http://schemas.microsoft.com/office/powerpoint/2010/main" val="3970928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152400"/>
            <a:ext cx="8839201"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6492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Recording payroll in a </a:t>
            </a:r>
            <a:br>
              <a:rPr lang="en-US" dirty="0" smtClean="0"/>
            </a:br>
            <a:r>
              <a:rPr lang="en-US" dirty="0" smtClean="0"/>
              <a:t>voucher register</a:t>
            </a:r>
            <a:endParaRPr lang="en-US" dirty="0"/>
          </a:p>
        </p:txBody>
      </p:sp>
      <p:sp>
        <p:nvSpPr>
          <p:cNvPr id="3" name="Content Placeholder 2"/>
          <p:cNvSpPr>
            <a:spLocks noGrp="1"/>
          </p:cNvSpPr>
          <p:nvPr>
            <p:ph idx="1"/>
          </p:nvPr>
        </p:nvSpPr>
        <p:spPr>
          <a:xfrm>
            <a:off x="152400" y="1600200"/>
            <a:ext cx="8839199" cy="5105400"/>
          </a:xfrm>
        </p:spPr>
        <p:txBody>
          <a:bodyPr>
            <a:normAutofit lnSpcReduction="10000"/>
          </a:bodyPr>
          <a:lstStyle/>
          <a:p>
            <a:r>
              <a:rPr lang="en-US" dirty="0" smtClean="0"/>
              <a:t>A payroll register showing details for each payroll is prepared (Accounting 1)</a:t>
            </a:r>
          </a:p>
          <a:p>
            <a:r>
              <a:rPr lang="en-US" dirty="0" smtClean="0"/>
              <a:t>Information from a payroll register is used in preparing a voucher for payroll.</a:t>
            </a:r>
          </a:p>
          <a:p>
            <a:endParaRPr lang="en-US" dirty="0"/>
          </a:p>
          <a:p>
            <a:pPr marL="45720" indent="0">
              <a:buNone/>
            </a:pPr>
            <a:r>
              <a:rPr lang="en-US" dirty="0" smtClean="0"/>
              <a:t>A Payroll Voucher (</a:t>
            </a:r>
            <a:r>
              <a:rPr lang="en-US" dirty="0" err="1" smtClean="0"/>
              <a:t>pg</a:t>
            </a:r>
            <a:r>
              <a:rPr lang="en-US" dirty="0" smtClean="0"/>
              <a:t> 156-157)</a:t>
            </a:r>
          </a:p>
          <a:p>
            <a:r>
              <a:rPr lang="en-US" dirty="0"/>
              <a:t>T</a:t>
            </a:r>
            <a:r>
              <a:rPr lang="en-US" dirty="0" smtClean="0"/>
              <a:t>he payroll register cannot be placed inside a voucher for payroll.</a:t>
            </a:r>
          </a:p>
          <a:p>
            <a:r>
              <a:rPr lang="en-US" dirty="0" smtClean="0"/>
              <a:t>Information from the payroll register is summarized on the inside of the voucher</a:t>
            </a:r>
          </a:p>
          <a:p>
            <a:r>
              <a:rPr lang="en-US" dirty="0" smtClean="0"/>
              <a:t>The inside of the voucher provides additional space for more detailed information</a:t>
            </a:r>
          </a:p>
          <a:p>
            <a:r>
              <a:rPr lang="en-US" dirty="0" smtClean="0"/>
              <a:t>The outside is completed in a manner similar to other vouchers</a:t>
            </a:r>
          </a:p>
          <a:p>
            <a:r>
              <a:rPr lang="en-US" dirty="0" smtClean="0"/>
              <a:t>See </a:t>
            </a:r>
            <a:r>
              <a:rPr lang="en-US" dirty="0" err="1" smtClean="0"/>
              <a:t>pg</a:t>
            </a:r>
            <a:r>
              <a:rPr lang="en-US" dirty="0" smtClean="0"/>
              <a:t> 157 for entries – when payroll taxes are due, one voucher will be prepared for total payroll taxes owed to the federal government and another for payroll taxes owed to the state government.</a:t>
            </a:r>
          </a:p>
          <a:p>
            <a:pPr lvl="1"/>
            <a:endParaRPr lang="en-US" dirty="0" smtClean="0"/>
          </a:p>
          <a:p>
            <a:pPr marL="45720" indent="0">
              <a:buNone/>
            </a:pPr>
            <a:endParaRPr lang="en-US" dirty="0" smtClean="0"/>
          </a:p>
        </p:txBody>
      </p:sp>
    </p:spTree>
    <p:extLst>
      <p:ext uri="{BB962C8B-B14F-4D97-AF65-F5344CB8AC3E}">
        <p14:creationId xmlns:p14="http://schemas.microsoft.com/office/powerpoint/2010/main" val="1085019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502920" indent="-457200">
              <a:buFont typeface="+mj-lt"/>
              <a:buAutoNum type="arabicPeriod"/>
            </a:pPr>
            <a:r>
              <a:rPr lang="en-US" dirty="0" smtClean="0"/>
              <a:t>Protects and controls cash.  How?</a:t>
            </a:r>
          </a:p>
          <a:p>
            <a:pPr marL="502920" indent="-457200">
              <a:buFont typeface="+mj-lt"/>
              <a:buAutoNum type="arabicPeriod"/>
            </a:pPr>
            <a:r>
              <a:rPr lang="en-US" dirty="0" smtClean="0"/>
              <a:t>Voucher jacket provides a convenient way to file invoices and related business papers for future use.</a:t>
            </a:r>
          </a:p>
          <a:p>
            <a:pPr marL="502920" indent="-457200">
              <a:buFont typeface="+mj-lt"/>
              <a:buAutoNum type="arabicPeriod"/>
            </a:pPr>
            <a:r>
              <a:rPr lang="en-US" dirty="0" smtClean="0"/>
              <a:t>Unpaid vouchers are filed by their payment dates.  This ensures payment of vouchers within discount periods.</a:t>
            </a:r>
          </a:p>
          <a:p>
            <a:pPr marL="502920" indent="-457200">
              <a:buFont typeface="+mj-lt"/>
              <a:buAutoNum type="arabicPeriod"/>
            </a:pPr>
            <a:r>
              <a:rPr lang="en-US" dirty="0" smtClean="0"/>
              <a:t>An unpaid voucher file and a paid voucher file eliminate the need of posting to an accounts payable file.</a:t>
            </a:r>
          </a:p>
          <a:p>
            <a:pPr marL="502920" indent="-457200">
              <a:buFont typeface="+mj-lt"/>
              <a:buAutoNum type="arabicPeriod"/>
            </a:pPr>
            <a:r>
              <a:rPr lang="en-US" dirty="0" smtClean="0"/>
              <a:t>A paid vouchers file provides three different and easy ways to find information about a paid voucher:</a:t>
            </a:r>
          </a:p>
          <a:p>
            <a:pPr marL="777240" lvl="1" indent="-457200">
              <a:buFont typeface="+mj-lt"/>
              <a:buAutoNum type="alphaUcPeriod"/>
            </a:pPr>
            <a:r>
              <a:rPr lang="en-US" dirty="0" smtClean="0">
                <a:solidFill>
                  <a:srgbClr val="9B9001"/>
                </a:solidFill>
              </a:rPr>
              <a:t>If only the voucher number is known, look in the voucher register</a:t>
            </a:r>
          </a:p>
          <a:p>
            <a:pPr marL="777240" lvl="1" indent="-457200">
              <a:buFont typeface="+mj-lt"/>
              <a:buAutoNum type="alphaUcPeriod"/>
            </a:pPr>
            <a:r>
              <a:rPr lang="en-US" dirty="0" smtClean="0">
                <a:solidFill>
                  <a:srgbClr val="9B9001"/>
                </a:solidFill>
              </a:rPr>
              <a:t>If only the check number used to pay the voucher is known, look in the check register</a:t>
            </a:r>
          </a:p>
          <a:p>
            <a:pPr marL="777240" lvl="1" indent="-457200">
              <a:buFont typeface="+mj-lt"/>
              <a:buAutoNum type="alphaUcPeriod"/>
            </a:pPr>
            <a:r>
              <a:rPr lang="en-US" dirty="0" smtClean="0">
                <a:solidFill>
                  <a:srgbClr val="9B9001"/>
                </a:solidFill>
              </a:rPr>
              <a:t>If only the name of the payee is known, looked in the paid vouchers file</a:t>
            </a:r>
          </a:p>
        </p:txBody>
      </p:sp>
      <p:sp>
        <p:nvSpPr>
          <p:cNvPr id="3" name="Title 2"/>
          <p:cNvSpPr>
            <a:spLocks noGrp="1"/>
          </p:cNvSpPr>
          <p:nvPr>
            <p:ph type="title"/>
          </p:nvPr>
        </p:nvSpPr>
        <p:spPr/>
        <p:txBody>
          <a:bodyPr/>
          <a:lstStyle/>
          <a:p>
            <a:r>
              <a:rPr lang="en-US" dirty="0" smtClean="0"/>
              <a:t>Advantages of a voucher system</a:t>
            </a:r>
            <a:endParaRPr lang="en-US" dirty="0"/>
          </a:p>
        </p:txBody>
      </p:sp>
    </p:spTree>
    <p:extLst>
      <p:ext uri="{BB962C8B-B14F-4D97-AF65-F5344CB8AC3E}">
        <p14:creationId xmlns:p14="http://schemas.microsoft.com/office/powerpoint/2010/main" val="744623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02920" indent="-457200">
              <a:buAutoNum type="arabicPeriod"/>
            </a:pPr>
            <a:r>
              <a:rPr lang="en-US" dirty="0" smtClean="0"/>
              <a:t>What accounts are affected, and how, when a debit memorandum is issued for the return of merchandise purchased and the original voucher is canceled?</a:t>
            </a:r>
          </a:p>
          <a:p>
            <a:pPr marL="502920" indent="-457200">
              <a:buAutoNum type="arabicPeriod"/>
            </a:pPr>
            <a:endParaRPr lang="en-US" dirty="0"/>
          </a:p>
          <a:p>
            <a:pPr marL="45720" indent="0">
              <a:buNone/>
            </a:pPr>
            <a:r>
              <a:rPr lang="en-US" dirty="0" smtClean="0"/>
              <a:t>Answer:</a:t>
            </a:r>
          </a:p>
          <a:p>
            <a:pPr marL="45720" indent="0">
              <a:buNone/>
            </a:pPr>
            <a:endParaRPr lang="en-US" dirty="0"/>
          </a:p>
          <a:p>
            <a:pPr marL="45720" indent="0">
              <a:buNone/>
            </a:pPr>
            <a:r>
              <a:rPr lang="en-US" dirty="0" smtClean="0"/>
              <a:t>Vouchers Payable is debited (original amount)</a:t>
            </a:r>
          </a:p>
          <a:p>
            <a:pPr marL="45720" indent="0">
              <a:buNone/>
            </a:pPr>
            <a:r>
              <a:rPr lang="en-US" dirty="0" smtClean="0"/>
              <a:t>=</a:t>
            </a:r>
          </a:p>
          <a:p>
            <a:pPr marL="45720" indent="0">
              <a:buNone/>
            </a:pPr>
            <a:r>
              <a:rPr lang="en-US" dirty="0" smtClean="0"/>
              <a:t>Purchases Returns &amp; Allowances is credited (amount of return)</a:t>
            </a:r>
          </a:p>
          <a:p>
            <a:pPr marL="45720" indent="0">
              <a:buNone/>
            </a:pPr>
            <a:r>
              <a:rPr lang="en-US" dirty="0" smtClean="0"/>
              <a:t>Vouchers Payable is credited (new amount)</a:t>
            </a:r>
            <a:endParaRPr lang="en-US" dirty="0"/>
          </a:p>
        </p:txBody>
      </p:sp>
      <p:sp>
        <p:nvSpPr>
          <p:cNvPr id="3" name="Title 2"/>
          <p:cNvSpPr>
            <a:spLocks noGrp="1"/>
          </p:cNvSpPr>
          <p:nvPr>
            <p:ph type="title"/>
          </p:nvPr>
        </p:nvSpPr>
        <p:spPr/>
        <p:txBody>
          <a:bodyPr/>
          <a:lstStyle/>
          <a:p>
            <a:r>
              <a:rPr lang="en-US" dirty="0" smtClean="0"/>
              <a:t>Audit your understanding</a:t>
            </a:r>
            <a:endParaRPr lang="en-US" dirty="0"/>
          </a:p>
        </p:txBody>
      </p:sp>
    </p:spTree>
    <p:extLst>
      <p:ext uri="{BB962C8B-B14F-4D97-AF65-F5344CB8AC3E}">
        <p14:creationId xmlns:p14="http://schemas.microsoft.com/office/powerpoint/2010/main" val="29152692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3313</TotalTime>
  <Words>825</Words>
  <Application>Microsoft Office PowerPoint</Application>
  <PresentationFormat>On-screen Show (4:3)</PresentationFormat>
  <Paragraphs>1018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Grid</vt:lpstr>
      <vt:lpstr>Accounting II A Voucher system</vt:lpstr>
      <vt:lpstr>Section 5.3 Selected Transactions in a voucher system</vt:lpstr>
      <vt:lpstr>Purchases returns and allowances</vt:lpstr>
      <vt:lpstr>Purchases returns and allowances</vt:lpstr>
      <vt:lpstr>August 12.  Issued Debit Memorandum No. 98 to Ramsey, Inc. for return of merchandise purchased, $85.00.  Cancel Voucher No. 652 ($180.00).  Voucher 655.</vt:lpstr>
      <vt:lpstr>PowerPoint Presentation</vt:lpstr>
      <vt:lpstr>Recording payroll in a  voucher register</vt:lpstr>
      <vt:lpstr>Advantages of a voucher system</vt:lpstr>
      <vt:lpstr>Audit your understanding</vt:lpstr>
      <vt:lpstr>Audit your understanding</vt:lpstr>
      <vt:lpstr>Audit your understanding</vt:lpstr>
      <vt:lpstr>PowerPoint Presentation</vt:lpstr>
      <vt:lpstr>Voucher</vt:lpstr>
      <vt:lpstr>PowerPoint Presentation</vt:lpstr>
      <vt:lpstr>PowerPoint Presentation</vt:lpstr>
      <vt:lpstr>PowerPoint Presentation</vt:lpstr>
      <vt:lpstr>Voucher</vt:lpstr>
      <vt:lpstr>PowerPoint Presentation</vt:lpstr>
      <vt:lpstr>PowerPoint Presentation</vt:lpstr>
      <vt:lpstr>Voucher</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II A Voucher system</dc:title>
  <dc:creator>Williams</dc:creator>
  <cp:lastModifiedBy>Williams</cp:lastModifiedBy>
  <cp:revision>56</cp:revision>
  <cp:lastPrinted>2018-02-26T03:05:14Z</cp:lastPrinted>
  <dcterms:created xsi:type="dcterms:W3CDTF">2018-02-20T00:56:02Z</dcterms:created>
  <dcterms:modified xsi:type="dcterms:W3CDTF">2020-04-08T22:09:58Z</dcterms:modified>
</cp:coreProperties>
</file>