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43"/>
  </p:notesMasterIdLst>
  <p:sldIdLst>
    <p:sldId id="315" r:id="rId5"/>
    <p:sldId id="286" r:id="rId6"/>
    <p:sldId id="316" r:id="rId7"/>
    <p:sldId id="287" r:id="rId8"/>
    <p:sldId id="288" r:id="rId9"/>
    <p:sldId id="289" r:id="rId10"/>
    <p:sldId id="304" r:id="rId11"/>
    <p:sldId id="290" r:id="rId12"/>
    <p:sldId id="327" r:id="rId13"/>
    <p:sldId id="321" r:id="rId14"/>
    <p:sldId id="293" r:id="rId15"/>
    <p:sldId id="294" r:id="rId16"/>
    <p:sldId id="322" r:id="rId17"/>
    <p:sldId id="296" r:id="rId18"/>
    <p:sldId id="326" r:id="rId19"/>
    <p:sldId id="284" r:id="rId20"/>
    <p:sldId id="291" r:id="rId21"/>
    <p:sldId id="297" r:id="rId22"/>
    <p:sldId id="317" r:id="rId23"/>
    <p:sldId id="283" r:id="rId24"/>
    <p:sldId id="299" r:id="rId25"/>
    <p:sldId id="300" r:id="rId26"/>
    <p:sldId id="302" r:id="rId27"/>
    <p:sldId id="303" r:id="rId28"/>
    <p:sldId id="306" r:id="rId29"/>
    <p:sldId id="307" r:id="rId30"/>
    <p:sldId id="308" r:id="rId31"/>
    <p:sldId id="309" r:id="rId32"/>
    <p:sldId id="310" r:id="rId33"/>
    <p:sldId id="318" r:id="rId34"/>
    <p:sldId id="314" r:id="rId35"/>
    <p:sldId id="305" r:id="rId36"/>
    <p:sldId id="259" r:id="rId37"/>
    <p:sldId id="260" r:id="rId38"/>
    <p:sldId id="271" r:id="rId39"/>
    <p:sldId id="275" r:id="rId40"/>
    <p:sldId id="282" r:id="rId41"/>
    <p:sldId id="27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94660"/>
  </p:normalViewPr>
  <p:slideViewPr>
    <p:cSldViewPr>
      <p:cViewPr varScale="1">
        <p:scale>
          <a:sx n="108" d="100"/>
          <a:sy n="108" d="100"/>
        </p:scale>
        <p:origin x="172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AC6625-8A96-4A73-B3E8-040A3CFE8DA6}" type="datetimeFigureOut">
              <a:rPr lang="en-US" smtClean="0"/>
              <a:pPr/>
              <a:t>7/12/2019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D2884-D30B-4E32-B9B0-FC6E4DDD199A}" type="slidenum">
              <a:rPr lang="en-US" smtClean="0"/>
              <a:pPr/>
              <a:t>‹#›</a:t>
            </a:fld>
            <a:endParaRPr lang="en-US" dirty="0"/>
          </a:p>
        </p:txBody>
      </p:sp>
    </p:spTree>
    <p:extLst>
      <p:ext uri="{BB962C8B-B14F-4D97-AF65-F5344CB8AC3E}">
        <p14:creationId xmlns:p14="http://schemas.microsoft.com/office/powerpoint/2010/main" val="2589539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47453B-D04C-4F99-BA87-194EFD6B1158}" type="slidenum">
              <a:rPr lang="en-US" smtClean="0"/>
              <a:t>6</a:t>
            </a:fld>
            <a:endParaRPr lang="en-US" dirty="0"/>
          </a:p>
        </p:txBody>
      </p:sp>
    </p:spTree>
    <p:extLst>
      <p:ext uri="{BB962C8B-B14F-4D97-AF65-F5344CB8AC3E}">
        <p14:creationId xmlns:p14="http://schemas.microsoft.com/office/powerpoint/2010/main" val="293245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47453B-D04C-4F99-BA87-194EFD6B1158}" type="slidenum">
              <a:rPr lang="en-US" smtClean="0"/>
              <a:t>7</a:t>
            </a:fld>
            <a:endParaRPr lang="en-US" dirty="0"/>
          </a:p>
        </p:txBody>
      </p:sp>
    </p:spTree>
    <p:extLst>
      <p:ext uri="{BB962C8B-B14F-4D97-AF65-F5344CB8AC3E}">
        <p14:creationId xmlns:p14="http://schemas.microsoft.com/office/powerpoint/2010/main" val="1383867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47453B-D04C-4F99-BA87-194EFD6B1158}" type="slidenum">
              <a:rPr lang="en-US" smtClean="0"/>
              <a:t>11</a:t>
            </a:fld>
            <a:endParaRPr lang="en-US" dirty="0"/>
          </a:p>
        </p:txBody>
      </p:sp>
    </p:spTree>
    <p:extLst>
      <p:ext uri="{BB962C8B-B14F-4D97-AF65-F5344CB8AC3E}">
        <p14:creationId xmlns:p14="http://schemas.microsoft.com/office/powerpoint/2010/main" val="2569904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47453B-D04C-4F99-BA87-194EFD6B1158}" type="slidenum">
              <a:rPr lang="en-US" smtClean="0"/>
              <a:t>17</a:t>
            </a:fld>
            <a:endParaRPr lang="en-US" dirty="0"/>
          </a:p>
        </p:txBody>
      </p:sp>
    </p:spTree>
    <p:extLst>
      <p:ext uri="{BB962C8B-B14F-4D97-AF65-F5344CB8AC3E}">
        <p14:creationId xmlns:p14="http://schemas.microsoft.com/office/powerpoint/2010/main" val="2474774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8D2884-D30B-4E32-B9B0-FC6E4DDD199A}" type="slidenum">
              <a:rPr lang="en-US" smtClean="0"/>
              <a:pPr/>
              <a:t>33</a:t>
            </a:fld>
            <a:endParaRPr lang="en-US" dirty="0"/>
          </a:p>
        </p:txBody>
      </p:sp>
    </p:spTree>
    <p:extLst>
      <p:ext uri="{BB962C8B-B14F-4D97-AF65-F5344CB8AC3E}">
        <p14:creationId xmlns:p14="http://schemas.microsoft.com/office/powerpoint/2010/main" val="2611840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8D2884-D30B-4E32-B9B0-FC6E4DDD199A}" type="slidenum">
              <a:rPr lang="en-US" smtClean="0"/>
              <a:pPr/>
              <a:t>34</a:t>
            </a:fld>
            <a:endParaRPr lang="en-US" dirty="0"/>
          </a:p>
        </p:txBody>
      </p:sp>
    </p:spTree>
    <p:extLst>
      <p:ext uri="{BB962C8B-B14F-4D97-AF65-F5344CB8AC3E}">
        <p14:creationId xmlns:p14="http://schemas.microsoft.com/office/powerpoint/2010/main" val="3174849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8D2884-D30B-4E32-B9B0-FC6E4DDD199A}" type="slidenum">
              <a:rPr lang="en-US" smtClean="0"/>
              <a:pPr/>
              <a:t>35</a:t>
            </a:fld>
            <a:endParaRPr lang="en-US" dirty="0"/>
          </a:p>
        </p:txBody>
      </p:sp>
    </p:spTree>
    <p:extLst>
      <p:ext uri="{BB962C8B-B14F-4D97-AF65-F5344CB8AC3E}">
        <p14:creationId xmlns:p14="http://schemas.microsoft.com/office/powerpoint/2010/main" val="3078591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8D2884-D30B-4E32-B9B0-FC6E4DDD199A}" type="slidenum">
              <a:rPr lang="en-US" smtClean="0"/>
              <a:pPr/>
              <a:t>36</a:t>
            </a:fld>
            <a:endParaRPr lang="en-US" dirty="0"/>
          </a:p>
        </p:txBody>
      </p:sp>
    </p:spTree>
    <p:extLst>
      <p:ext uri="{BB962C8B-B14F-4D97-AF65-F5344CB8AC3E}">
        <p14:creationId xmlns:p14="http://schemas.microsoft.com/office/powerpoint/2010/main" val="1971891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8D2884-D30B-4E32-B9B0-FC6E4DDD199A}" type="slidenum">
              <a:rPr lang="en-US" smtClean="0"/>
              <a:pPr/>
              <a:t>38</a:t>
            </a:fld>
            <a:endParaRPr lang="en-US" dirty="0"/>
          </a:p>
        </p:txBody>
      </p:sp>
    </p:spTree>
    <p:extLst>
      <p:ext uri="{BB962C8B-B14F-4D97-AF65-F5344CB8AC3E}">
        <p14:creationId xmlns:p14="http://schemas.microsoft.com/office/powerpoint/2010/main" val="1656237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9801B0F-424C-4ED9-B9EF-E772D36A5589}" type="datetimeFigureOut">
              <a:rPr lang="en-US" smtClean="0"/>
              <a:pPr/>
              <a:t>7/12/2019</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8A5AECA-99A0-42A2-9602-224571E18FEF}"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9801B0F-424C-4ED9-B9EF-E772D36A5589}" type="datetimeFigureOut">
              <a:rPr lang="en-US" smtClean="0"/>
              <a:pPr/>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A5AECA-99A0-42A2-9602-224571E18FE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9801B0F-424C-4ED9-B9EF-E772D36A5589}" type="datetimeFigureOut">
              <a:rPr lang="en-US" smtClean="0"/>
              <a:pPr/>
              <a:t>7/12/2019</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68A5AECA-99A0-42A2-9602-224571E18FE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89801B0F-424C-4ED9-B9EF-E772D36A5589}" type="datetimeFigureOut">
              <a:rPr lang="en-US" smtClean="0"/>
              <a:pPr/>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8A5AECA-99A0-42A2-9602-224571E18FEF}"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89801B0F-424C-4ED9-B9EF-E772D36A5589}" type="datetimeFigureOut">
              <a:rPr lang="en-US" smtClean="0"/>
              <a:pPr/>
              <a:t>7/12/2019</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8A5AECA-99A0-42A2-9602-224571E18FEF}"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89801B0F-424C-4ED9-B9EF-E772D36A5589}" type="datetimeFigureOut">
              <a:rPr lang="en-US" smtClean="0"/>
              <a:pPr/>
              <a:t>7/12/2019</a:t>
            </a:fld>
            <a:endParaRPr lang="en-US" dirty="0"/>
          </a:p>
        </p:txBody>
      </p:sp>
      <p:sp>
        <p:nvSpPr>
          <p:cNvPr id="10" name="Slide Number Placeholder 9"/>
          <p:cNvSpPr>
            <a:spLocks noGrp="1"/>
          </p:cNvSpPr>
          <p:nvPr>
            <p:ph type="sldNum" sz="quarter" idx="16"/>
          </p:nvPr>
        </p:nvSpPr>
        <p:spPr/>
        <p:txBody>
          <a:bodyPr rtlCol="0"/>
          <a:lstStyle/>
          <a:p>
            <a:fld id="{68A5AECA-99A0-42A2-9602-224571E18FEF}"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89801B0F-424C-4ED9-B9EF-E772D36A5589}" type="datetimeFigureOut">
              <a:rPr lang="en-US" smtClean="0"/>
              <a:pPr/>
              <a:t>7/12/2019</a:t>
            </a:fld>
            <a:endParaRPr lang="en-US" dirty="0"/>
          </a:p>
        </p:txBody>
      </p:sp>
      <p:sp>
        <p:nvSpPr>
          <p:cNvPr id="12" name="Slide Number Placeholder 11"/>
          <p:cNvSpPr>
            <a:spLocks noGrp="1"/>
          </p:cNvSpPr>
          <p:nvPr>
            <p:ph type="sldNum" sz="quarter" idx="16"/>
          </p:nvPr>
        </p:nvSpPr>
        <p:spPr/>
        <p:txBody>
          <a:bodyPr rtlCol="0"/>
          <a:lstStyle/>
          <a:p>
            <a:fld id="{68A5AECA-99A0-42A2-9602-224571E18FEF}"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9801B0F-424C-4ED9-B9EF-E772D36A5589}" type="datetimeFigureOut">
              <a:rPr lang="en-US" smtClean="0"/>
              <a:pPr/>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8A5AECA-99A0-42A2-9602-224571E18FE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01B0F-424C-4ED9-B9EF-E772D36A5589}" type="datetimeFigureOut">
              <a:rPr lang="en-US" smtClean="0"/>
              <a:pPr/>
              <a:t>7/12/2019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8A5AECA-99A0-42A2-9602-224571E18FE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9801B0F-424C-4ED9-B9EF-E772D36A5589}" type="datetimeFigureOut">
              <a:rPr lang="en-US" smtClean="0"/>
              <a:pPr/>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8A5AECA-99A0-42A2-9602-224571E18FEF}"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89801B0F-424C-4ED9-B9EF-E772D36A5589}" type="datetimeFigureOut">
              <a:rPr lang="en-US" smtClean="0"/>
              <a:pPr/>
              <a:t>7/12/2019</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8A5AECA-99A0-42A2-9602-224571E18FEF}"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9801B0F-424C-4ED9-B9EF-E772D36A5589}" type="datetimeFigureOut">
              <a:rPr lang="en-US" smtClean="0"/>
              <a:pPr/>
              <a:t>7/12/2019</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8A5AECA-99A0-42A2-9602-224571E18FE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actstudent.org/sampletes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www.jwnningsk12.org/ccr"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jenningsk12.tv/Default.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lstStyle/>
          <a:p>
            <a:r>
              <a:rPr lang="en-US" dirty="0"/>
              <a:t>September 3, 2014</a:t>
            </a:r>
          </a:p>
        </p:txBody>
      </p:sp>
      <p:sp>
        <p:nvSpPr>
          <p:cNvPr id="2" name="Title 1"/>
          <p:cNvSpPr>
            <a:spLocks noGrp="1"/>
          </p:cNvSpPr>
          <p:nvPr>
            <p:ph type="title"/>
          </p:nvPr>
        </p:nvSpPr>
        <p:spPr/>
        <p:txBody>
          <a:bodyPr/>
          <a:lstStyle/>
          <a:p>
            <a:r>
              <a:rPr lang="en-US" dirty="0">
                <a:solidFill>
                  <a:srgbClr val="C00000"/>
                </a:solidFill>
              </a:rPr>
              <a:t>Senior Meeting</a:t>
            </a: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19027" r="10905"/>
          <a:stretch/>
        </p:blipFill>
        <p:spPr>
          <a:xfrm>
            <a:off x="2712720" y="5001658"/>
            <a:ext cx="1975468" cy="188377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10" y="4990641"/>
            <a:ext cx="2810230" cy="1888695"/>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3431" r="7479"/>
          <a:stretch/>
        </p:blipFill>
        <p:spPr>
          <a:xfrm>
            <a:off x="6608064" y="4994269"/>
            <a:ext cx="2505456" cy="1869828"/>
          </a:xfrm>
          <a:prstGeom prst="rect">
            <a:avLst/>
          </a:prstGeom>
        </p:spPr>
      </p:pic>
      <p:pic>
        <p:nvPicPr>
          <p:cNvPr id="4" name="Picture 3"/>
          <p:cNvPicPr>
            <a:picLocks noChangeAspect="1"/>
          </p:cNvPicPr>
          <p:nvPr/>
        </p:nvPicPr>
        <p:blipFill rotWithShape="1">
          <a:blip r:embed="rId5" cstate="print">
            <a:extLst>
              <a:ext uri="{28A0092B-C50C-407E-A947-70E740481C1C}">
                <a14:useLocalDpi xmlns:a14="http://schemas.microsoft.com/office/drawing/2010/main" val="0"/>
              </a:ext>
            </a:extLst>
          </a:blip>
          <a:srcRect l="16294" r="11971"/>
          <a:stretch/>
        </p:blipFill>
        <p:spPr>
          <a:xfrm>
            <a:off x="4693920" y="4994270"/>
            <a:ext cx="1999488" cy="1869828"/>
          </a:xfrm>
          <a:prstGeom prst="rect">
            <a:avLst/>
          </a:prstGeom>
        </p:spPr>
      </p:pic>
    </p:spTree>
    <p:extLst>
      <p:ext uri="{BB962C8B-B14F-4D97-AF65-F5344CB8AC3E}">
        <p14:creationId xmlns:p14="http://schemas.microsoft.com/office/powerpoint/2010/main" val="20968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Graduation Requirements &amp; Mo Options</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0769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47675"/>
            <a:ext cx="7024744" cy="571500"/>
          </a:xfrm>
        </p:spPr>
        <p:txBody>
          <a:bodyPr>
            <a:noAutofit/>
          </a:bodyPr>
          <a:lstStyle/>
          <a:p>
            <a:r>
              <a:rPr lang="en-US" sz="3600" dirty="0"/>
              <a:t>Graduation Requirements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534712395"/>
              </p:ext>
            </p:extLst>
          </p:nvPr>
        </p:nvGraphicFramePr>
        <p:xfrm>
          <a:off x="609599" y="1019171"/>
          <a:ext cx="8229600" cy="5907861"/>
        </p:xfrm>
        <a:graphic>
          <a:graphicData uri="http://schemas.openxmlformats.org/drawingml/2006/table">
            <a:tbl>
              <a:tblPr firstRow="1" firstCol="1" bandRow="1" bandCol="1">
                <a:tableStyleId>{21E4AEA4-8DFA-4A89-87EB-49C32662AFE0}</a:tableStyleId>
              </a:tblPr>
              <a:tblGrid>
                <a:gridCol w="4938126">
                  <a:extLst>
                    <a:ext uri="{9D8B030D-6E8A-4147-A177-3AD203B41FA5}">
                      <a16:colId xmlns:a16="http://schemas.microsoft.com/office/drawing/2014/main" val="20000"/>
                    </a:ext>
                  </a:extLst>
                </a:gridCol>
                <a:gridCol w="1645737">
                  <a:extLst>
                    <a:ext uri="{9D8B030D-6E8A-4147-A177-3AD203B41FA5}">
                      <a16:colId xmlns:a16="http://schemas.microsoft.com/office/drawing/2014/main" val="20001"/>
                    </a:ext>
                  </a:extLst>
                </a:gridCol>
                <a:gridCol w="1645737">
                  <a:extLst>
                    <a:ext uri="{9D8B030D-6E8A-4147-A177-3AD203B41FA5}">
                      <a16:colId xmlns:a16="http://schemas.microsoft.com/office/drawing/2014/main" val="20002"/>
                    </a:ext>
                  </a:extLst>
                </a:gridCol>
              </a:tblGrid>
              <a:tr h="615009">
                <a:tc rowSpan="2">
                  <a:txBody>
                    <a:bodyPr/>
                    <a:lstStyle/>
                    <a:p>
                      <a:pPr marL="0" marR="0" algn="ctr">
                        <a:lnSpc>
                          <a:spcPct val="115000"/>
                        </a:lnSpc>
                        <a:spcBef>
                          <a:spcPts val="0"/>
                        </a:spcBef>
                        <a:spcAft>
                          <a:spcPts val="0"/>
                        </a:spcAft>
                      </a:pPr>
                      <a:r>
                        <a:rPr lang="en-US" sz="2000" dirty="0">
                          <a:solidFill>
                            <a:schemeClr val="tx1"/>
                          </a:solidFill>
                          <a:effectLst/>
                        </a:rPr>
                        <a:t>Subject Requirements </a:t>
                      </a:r>
                    </a:p>
                    <a:p>
                      <a:pPr marL="0" marR="0" algn="ctr">
                        <a:lnSpc>
                          <a:spcPct val="115000"/>
                        </a:lnSpc>
                        <a:spcBef>
                          <a:spcPts val="0"/>
                        </a:spcBef>
                        <a:spcAft>
                          <a:spcPts val="0"/>
                        </a:spcAft>
                      </a:pPr>
                      <a:r>
                        <a:rPr lang="en-US" sz="2000" dirty="0">
                          <a:solidFill>
                            <a:schemeClr val="tx1"/>
                          </a:solidFill>
                          <a:effectLst/>
                        </a:rPr>
                        <a:t>and</a:t>
                      </a:r>
                    </a:p>
                    <a:p>
                      <a:pPr marL="0" marR="0" algn="ctr">
                        <a:lnSpc>
                          <a:spcPct val="115000"/>
                        </a:lnSpc>
                        <a:spcBef>
                          <a:spcPts val="0"/>
                        </a:spcBef>
                        <a:spcAft>
                          <a:spcPts val="0"/>
                        </a:spcAft>
                      </a:pPr>
                      <a:r>
                        <a:rPr lang="en-US" sz="2000" dirty="0">
                          <a:solidFill>
                            <a:schemeClr val="tx1"/>
                          </a:solidFill>
                          <a:effectLst/>
                        </a:rPr>
                        <a:t>Jennings Required Courses</a:t>
                      </a:r>
                      <a:endParaRPr lang="en-US" sz="2000" dirty="0">
                        <a:solidFill>
                          <a:schemeClr val="tx1"/>
                        </a:solidFill>
                        <a:effectLst/>
                        <a:latin typeface="Calibri"/>
                        <a:ea typeface="Calibri"/>
                        <a:cs typeface="Arial"/>
                      </a:endParaRPr>
                    </a:p>
                  </a:txBody>
                  <a:tcPr marL="68580" marR="68580" marT="0" marB="0"/>
                </a:tc>
                <a:tc gridSpan="2">
                  <a:txBody>
                    <a:bodyPr/>
                    <a:lstStyle/>
                    <a:p>
                      <a:pPr marL="0" marR="0" algn="ctr">
                        <a:lnSpc>
                          <a:spcPct val="115000"/>
                        </a:lnSpc>
                        <a:spcBef>
                          <a:spcPts val="0"/>
                        </a:spcBef>
                        <a:spcAft>
                          <a:spcPts val="0"/>
                        </a:spcAft>
                      </a:pPr>
                      <a:r>
                        <a:rPr lang="en-US" sz="1400" dirty="0">
                          <a:solidFill>
                            <a:schemeClr val="tx1"/>
                          </a:solidFill>
                          <a:effectLst/>
                        </a:rPr>
                        <a:t>Credits Required</a:t>
                      </a:r>
                      <a:endParaRPr lang="en-US" sz="1400" dirty="0">
                        <a:solidFill>
                          <a:schemeClr val="tx1"/>
                        </a:solidFill>
                        <a:effectLst/>
                        <a:latin typeface="Calibri"/>
                        <a:ea typeface="Calibri"/>
                        <a:cs typeface="Arial"/>
                      </a:endParaRPr>
                    </a:p>
                  </a:txBody>
                  <a:tcPr marL="68580" marR="68580" marT="0" marB="0"/>
                </a:tc>
                <a:tc hMerge="1">
                  <a:txBody>
                    <a:bodyPr/>
                    <a:lstStyle/>
                    <a:p>
                      <a:endParaRPr lang="en-US"/>
                    </a:p>
                  </a:txBody>
                  <a:tcPr/>
                </a:tc>
                <a:extLst>
                  <a:ext uri="{0D108BD9-81ED-4DB2-BD59-A6C34878D82A}">
                    <a16:rowId xmlns:a16="http://schemas.microsoft.com/office/drawing/2014/main" val="10000"/>
                  </a:ext>
                </a:extLst>
              </a:tr>
              <a:tr h="575620">
                <a:tc vMerge="1">
                  <a:txBody>
                    <a:bodyPr/>
                    <a:lstStyle/>
                    <a:p>
                      <a:endParaRPr lang="en-US"/>
                    </a:p>
                  </a:txBody>
                  <a:tcPr/>
                </a:tc>
                <a:tc>
                  <a:txBody>
                    <a:bodyPr/>
                    <a:lstStyle/>
                    <a:p>
                      <a:pPr marL="0" marR="0" algn="ctr">
                        <a:lnSpc>
                          <a:spcPct val="115000"/>
                        </a:lnSpc>
                        <a:spcBef>
                          <a:spcPts val="0"/>
                        </a:spcBef>
                        <a:spcAft>
                          <a:spcPts val="0"/>
                        </a:spcAft>
                      </a:pPr>
                      <a:r>
                        <a:rPr lang="en-US" sz="1800" dirty="0">
                          <a:solidFill>
                            <a:schemeClr val="tx1"/>
                          </a:solidFill>
                          <a:effectLst/>
                        </a:rPr>
                        <a:t>Jennings  Requirements</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College Prep Certificate</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1"/>
                  </a:ext>
                </a:extLst>
              </a:tr>
              <a:tr h="615801">
                <a:tc>
                  <a:txBody>
                    <a:bodyPr/>
                    <a:lstStyle/>
                    <a:p>
                      <a:pPr marL="0" marR="0">
                        <a:lnSpc>
                          <a:spcPct val="115000"/>
                        </a:lnSpc>
                        <a:spcBef>
                          <a:spcPts val="0"/>
                        </a:spcBef>
                        <a:spcAft>
                          <a:spcPts val="0"/>
                        </a:spcAft>
                      </a:pPr>
                      <a:r>
                        <a:rPr lang="en-US" sz="1400" dirty="0">
                          <a:solidFill>
                            <a:schemeClr val="tx1"/>
                          </a:solidFill>
                          <a:effectLst/>
                        </a:rPr>
                        <a:t>Communication Arts</a:t>
                      </a:r>
                    </a:p>
                    <a:p>
                      <a:pPr marL="0" marR="0">
                        <a:lnSpc>
                          <a:spcPct val="115000"/>
                        </a:lnSpc>
                        <a:spcBef>
                          <a:spcPts val="0"/>
                        </a:spcBef>
                        <a:spcAft>
                          <a:spcPts val="0"/>
                        </a:spcAft>
                      </a:pPr>
                      <a:r>
                        <a:rPr lang="en-US" sz="1400" dirty="0">
                          <a:solidFill>
                            <a:schemeClr val="tx1"/>
                          </a:solidFill>
                          <a:effectLst/>
                        </a:rPr>
                        <a:t>     English 9, English 10, Amer. Lit., World Lit. </a:t>
                      </a:r>
                    </a:p>
                    <a:p>
                      <a:pPr marL="0" marR="0">
                        <a:lnSpc>
                          <a:spcPct val="115000"/>
                        </a:lnSpc>
                        <a:spcBef>
                          <a:spcPts val="0"/>
                        </a:spcBef>
                        <a:spcAft>
                          <a:spcPts val="0"/>
                        </a:spcAft>
                      </a:pPr>
                      <a:r>
                        <a:rPr lang="en-US" sz="1400" dirty="0">
                          <a:solidFill>
                            <a:schemeClr val="tx1"/>
                          </a:solidFill>
                          <a:effectLst/>
                        </a:rPr>
                        <a:t>      (4</a:t>
                      </a:r>
                      <a:r>
                        <a:rPr lang="en-US" sz="1400" baseline="30000" dirty="0">
                          <a:solidFill>
                            <a:schemeClr val="tx1"/>
                          </a:solidFill>
                          <a:effectLst/>
                        </a:rPr>
                        <a:t>th</a:t>
                      </a:r>
                      <a:r>
                        <a:rPr lang="en-US" sz="1400" dirty="0">
                          <a:solidFill>
                            <a:schemeClr val="tx1"/>
                          </a:solidFill>
                          <a:effectLst/>
                        </a:rPr>
                        <a:t> credit must be above English III)</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4</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4</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2"/>
                  </a:ext>
                </a:extLst>
              </a:tr>
              <a:tr h="201307">
                <a:tc>
                  <a:txBody>
                    <a:bodyPr/>
                    <a:lstStyle/>
                    <a:p>
                      <a:pPr marL="0" marR="0">
                        <a:lnSpc>
                          <a:spcPct val="115000"/>
                        </a:lnSpc>
                        <a:spcBef>
                          <a:spcPts val="0"/>
                        </a:spcBef>
                        <a:spcAft>
                          <a:spcPts val="0"/>
                        </a:spcAft>
                      </a:pPr>
                      <a:r>
                        <a:rPr lang="en-US" sz="1400" dirty="0">
                          <a:solidFill>
                            <a:schemeClr val="tx1"/>
                          </a:solidFill>
                          <a:effectLst/>
                        </a:rPr>
                        <a:t>Mathematics</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3</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4</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3"/>
                  </a:ext>
                </a:extLst>
              </a:tr>
              <a:tr h="368358">
                <a:tc>
                  <a:txBody>
                    <a:bodyPr/>
                    <a:lstStyle/>
                    <a:p>
                      <a:pPr marL="0" marR="0">
                        <a:lnSpc>
                          <a:spcPct val="115000"/>
                        </a:lnSpc>
                        <a:spcBef>
                          <a:spcPts val="0"/>
                        </a:spcBef>
                        <a:spcAft>
                          <a:spcPts val="0"/>
                        </a:spcAft>
                      </a:pPr>
                      <a:r>
                        <a:rPr lang="en-US" sz="1400" dirty="0">
                          <a:solidFill>
                            <a:schemeClr val="tx1"/>
                          </a:solidFill>
                          <a:effectLst/>
                        </a:rPr>
                        <a:t>Science</a:t>
                      </a:r>
                    </a:p>
                    <a:p>
                      <a:pPr marL="228600" marR="0">
                        <a:lnSpc>
                          <a:spcPct val="115000"/>
                        </a:lnSpc>
                        <a:spcBef>
                          <a:spcPts val="0"/>
                        </a:spcBef>
                        <a:spcAft>
                          <a:spcPts val="0"/>
                        </a:spcAft>
                      </a:pPr>
                      <a:r>
                        <a:rPr lang="en-US" sz="1400" dirty="0">
                          <a:solidFill>
                            <a:schemeClr val="tx1"/>
                          </a:solidFill>
                          <a:effectLst/>
                        </a:rPr>
                        <a:t>Physical Science,  Biology I, one science elective</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3</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3</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4"/>
                  </a:ext>
                </a:extLst>
              </a:tr>
              <a:tr h="425444">
                <a:tc>
                  <a:txBody>
                    <a:bodyPr/>
                    <a:lstStyle/>
                    <a:p>
                      <a:pPr marL="0" marR="0">
                        <a:lnSpc>
                          <a:spcPct val="115000"/>
                        </a:lnSpc>
                        <a:spcBef>
                          <a:spcPts val="0"/>
                        </a:spcBef>
                        <a:spcAft>
                          <a:spcPts val="0"/>
                        </a:spcAft>
                      </a:pPr>
                      <a:r>
                        <a:rPr lang="en-US" sz="1400" dirty="0">
                          <a:solidFill>
                            <a:schemeClr val="tx1"/>
                          </a:solidFill>
                          <a:effectLst/>
                        </a:rPr>
                        <a:t>Social Studies</a:t>
                      </a:r>
                    </a:p>
                    <a:p>
                      <a:pPr marL="0" marR="0">
                        <a:lnSpc>
                          <a:spcPct val="115000"/>
                        </a:lnSpc>
                        <a:spcBef>
                          <a:spcPts val="0"/>
                        </a:spcBef>
                        <a:spcAft>
                          <a:spcPts val="0"/>
                        </a:spcAft>
                      </a:pPr>
                      <a:r>
                        <a:rPr lang="en-US" sz="1400" dirty="0">
                          <a:solidFill>
                            <a:schemeClr val="tx1"/>
                          </a:solidFill>
                          <a:effectLst/>
                        </a:rPr>
                        <a:t>       Am. History,  World History, Am. Government</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3</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3</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5"/>
                  </a:ext>
                </a:extLst>
              </a:tr>
              <a:tr h="201307">
                <a:tc>
                  <a:txBody>
                    <a:bodyPr/>
                    <a:lstStyle/>
                    <a:p>
                      <a:pPr marL="0" marR="0">
                        <a:lnSpc>
                          <a:spcPct val="115000"/>
                        </a:lnSpc>
                        <a:spcBef>
                          <a:spcPts val="0"/>
                        </a:spcBef>
                        <a:spcAft>
                          <a:spcPts val="0"/>
                        </a:spcAft>
                      </a:pPr>
                      <a:r>
                        <a:rPr lang="en-US" sz="1400" dirty="0">
                          <a:solidFill>
                            <a:schemeClr val="tx1"/>
                          </a:solidFill>
                          <a:effectLst/>
                        </a:rPr>
                        <a:t>Fine Arts</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1</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1</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6"/>
                  </a:ext>
                </a:extLst>
              </a:tr>
              <a:tr h="201307">
                <a:tc>
                  <a:txBody>
                    <a:bodyPr/>
                    <a:lstStyle/>
                    <a:p>
                      <a:pPr marL="0" marR="0">
                        <a:lnSpc>
                          <a:spcPct val="115000"/>
                        </a:lnSpc>
                        <a:spcBef>
                          <a:spcPts val="0"/>
                        </a:spcBef>
                        <a:spcAft>
                          <a:spcPts val="0"/>
                        </a:spcAft>
                      </a:pPr>
                      <a:r>
                        <a:rPr lang="en-US" sz="1400" dirty="0">
                          <a:solidFill>
                            <a:schemeClr val="tx1"/>
                          </a:solidFill>
                          <a:effectLst/>
                        </a:rPr>
                        <a:t>Practical Arts</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1</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1</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7"/>
                  </a:ext>
                </a:extLst>
              </a:tr>
              <a:tr h="201307">
                <a:tc>
                  <a:txBody>
                    <a:bodyPr/>
                    <a:lstStyle/>
                    <a:p>
                      <a:pPr marL="0" marR="0">
                        <a:lnSpc>
                          <a:spcPct val="115000"/>
                        </a:lnSpc>
                        <a:spcBef>
                          <a:spcPts val="0"/>
                        </a:spcBef>
                        <a:spcAft>
                          <a:spcPts val="0"/>
                        </a:spcAft>
                      </a:pPr>
                      <a:r>
                        <a:rPr lang="en-US" sz="1400" dirty="0">
                          <a:solidFill>
                            <a:schemeClr val="tx1"/>
                          </a:solidFill>
                          <a:effectLst/>
                        </a:rPr>
                        <a:t>Physical Education</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1</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1</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8"/>
                  </a:ext>
                </a:extLst>
              </a:tr>
              <a:tr h="201307">
                <a:tc>
                  <a:txBody>
                    <a:bodyPr/>
                    <a:lstStyle/>
                    <a:p>
                      <a:pPr marL="0" marR="0">
                        <a:lnSpc>
                          <a:spcPct val="115000"/>
                        </a:lnSpc>
                        <a:spcBef>
                          <a:spcPts val="0"/>
                        </a:spcBef>
                        <a:spcAft>
                          <a:spcPts val="0"/>
                        </a:spcAft>
                      </a:pPr>
                      <a:r>
                        <a:rPr lang="en-US" sz="1400" dirty="0">
                          <a:solidFill>
                            <a:schemeClr val="tx1"/>
                          </a:solidFill>
                          <a:effectLst/>
                        </a:rPr>
                        <a:t>Health</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.5</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.5</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09"/>
                  </a:ext>
                </a:extLst>
              </a:tr>
              <a:tr h="201307">
                <a:tc>
                  <a:txBody>
                    <a:bodyPr/>
                    <a:lstStyle/>
                    <a:p>
                      <a:pPr marL="0" marR="0">
                        <a:lnSpc>
                          <a:spcPct val="115000"/>
                        </a:lnSpc>
                        <a:spcBef>
                          <a:spcPts val="0"/>
                        </a:spcBef>
                        <a:spcAft>
                          <a:spcPts val="0"/>
                        </a:spcAft>
                      </a:pPr>
                      <a:r>
                        <a:rPr lang="en-US" sz="1400" dirty="0">
                          <a:solidFill>
                            <a:schemeClr val="tx1"/>
                          </a:solidFill>
                          <a:effectLst/>
                        </a:rPr>
                        <a:t>Personal Finance</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.5</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.5</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10"/>
                  </a:ext>
                </a:extLst>
              </a:tr>
              <a:tr h="471526">
                <a:tc>
                  <a:txBody>
                    <a:bodyPr/>
                    <a:lstStyle/>
                    <a:p>
                      <a:pPr marL="0" marR="0">
                        <a:lnSpc>
                          <a:spcPct val="115000"/>
                        </a:lnSpc>
                        <a:spcBef>
                          <a:spcPts val="0"/>
                        </a:spcBef>
                        <a:spcAft>
                          <a:spcPts val="0"/>
                        </a:spcAft>
                      </a:pPr>
                      <a:r>
                        <a:rPr lang="en-US" sz="1400" dirty="0">
                          <a:solidFill>
                            <a:schemeClr val="tx1"/>
                          </a:solidFill>
                          <a:effectLst/>
                        </a:rPr>
                        <a:t>Electives</a:t>
                      </a:r>
                    </a:p>
                    <a:p>
                      <a:pPr marL="171450" marR="0">
                        <a:lnSpc>
                          <a:spcPct val="115000"/>
                        </a:lnSpc>
                        <a:spcBef>
                          <a:spcPts val="0"/>
                        </a:spcBef>
                        <a:spcAft>
                          <a:spcPts val="0"/>
                        </a:spcAft>
                      </a:pPr>
                      <a:r>
                        <a:rPr lang="en-US" sz="1400" dirty="0">
                          <a:solidFill>
                            <a:schemeClr val="tx1"/>
                          </a:solidFill>
                          <a:effectLst/>
                        </a:rPr>
                        <a:t>(Some colleges require 2 years of the same foreign language.)</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7</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7</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11"/>
                  </a:ext>
                </a:extLst>
              </a:tr>
              <a:tr h="230516">
                <a:tc>
                  <a:txBody>
                    <a:bodyPr/>
                    <a:lstStyle/>
                    <a:p>
                      <a:pPr marL="0" marR="0">
                        <a:lnSpc>
                          <a:spcPct val="115000"/>
                        </a:lnSpc>
                        <a:spcBef>
                          <a:spcPts val="0"/>
                        </a:spcBef>
                        <a:spcAft>
                          <a:spcPts val="0"/>
                        </a:spcAft>
                      </a:pPr>
                      <a:r>
                        <a:rPr lang="en-US" sz="1400" dirty="0">
                          <a:solidFill>
                            <a:schemeClr val="tx1"/>
                          </a:solidFill>
                          <a:effectLst/>
                        </a:rPr>
                        <a:t>Total</a:t>
                      </a:r>
                      <a:endParaRPr lang="en-US" sz="14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24</a:t>
                      </a:r>
                      <a:endParaRPr lang="en-US" sz="1800" dirty="0">
                        <a:solidFill>
                          <a:schemeClr val="tx1"/>
                        </a:solidFill>
                        <a:effectLst/>
                        <a:latin typeface="Calibri"/>
                        <a:ea typeface="Calibri"/>
                        <a:cs typeface="Arial"/>
                      </a:endParaRPr>
                    </a:p>
                  </a:txBody>
                  <a:tcPr marL="68580" marR="68580" marT="0" marB="0"/>
                </a:tc>
                <a:tc>
                  <a:txBody>
                    <a:bodyPr/>
                    <a:lstStyle/>
                    <a:p>
                      <a:pPr marL="0" marR="0" algn="ctr">
                        <a:lnSpc>
                          <a:spcPct val="115000"/>
                        </a:lnSpc>
                        <a:spcBef>
                          <a:spcPts val="0"/>
                        </a:spcBef>
                        <a:spcAft>
                          <a:spcPts val="0"/>
                        </a:spcAft>
                      </a:pPr>
                      <a:r>
                        <a:rPr lang="en-US" sz="1800" dirty="0">
                          <a:solidFill>
                            <a:schemeClr val="tx1"/>
                          </a:solidFill>
                          <a:effectLst/>
                        </a:rPr>
                        <a:t>25</a:t>
                      </a:r>
                      <a:endParaRPr lang="en-US" sz="1800" dirty="0">
                        <a:solidFill>
                          <a:schemeClr val="tx1"/>
                        </a:solidFill>
                        <a:effectLst/>
                        <a:latin typeface="Calibri"/>
                        <a:ea typeface="Calibri"/>
                        <a:cs typeface="Arial"/>
                      </a:endParaRPr>
                    </a:p>
                  </a:txBody>
                  <a:tcPr marL="68580" marR="68580" marT="0" marB="0"/>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4598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Additional Requirements</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End of Course Graduation Requirements</a:t>
            </a:r>
          </a:p>
          <a:p>
            <a:pPr>
              <a:buFont typeface="Wingdings" panose="05000000000000000000" pitchFamily="2" charset="2"/>
              <a:buChar char="Ø"/>
            </a:pPr>
            <a:r>
              <a:rPr lang="en-US" dirty="0"/>
              <a:t>American Government </a:t>
            </a:r>
          </a:p>
          <a:p>
            <a:pPr>
              <a:buFont typeface="Wingdings" panose="05000000000000000000" pitchFamily="2" charset="2"/>
              <a:buChar char="Ø"/>
            </a:pPr>
            <a:r>
              <a:rPr lang="en-US" dirty="0"/>
              <a:t>Algebra I</a:t>
            </a:r>
          </a:p>
          <a:p>
            <a:pPr>
              <a:buFont typeface="Wingdings" panose="05000000000000000000" pitchFamily="2" charset="2"/>
              <a:buChar char="Ø"/>
            </a:pPr>
            <a:r>
              <a:rPr lang="en-US" dirty="0"/>
              <a:t>Biology</a:t>
            </a:r>
          </a:p>
          <a:p>
            <a:pPr>
              <a:buFont typeface="Wingdings" panose="05000000000000000000" pitchFamily="2" charset="2"/>
              <a:buChar char="Ø"/>
            </a:pPr>
            <a:r>
              <a:rPr lang="en-US" dirty="0"/>
              <a:t>English II</a:t>
            </a:r>
          </a:p>
        </p:txBody>
      </p:sp>
    </p:spTree>
    <p:extLst>
      <p:ext uri="{BB962C8B-B14F-4D97-AF65-F5344CB8AC3E}">
        <p14:creationId xmlns:p14="http://schemas.microsoft.com/office/powerpoint/2010/main" val="2684259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 Options</a:t>
            </a:r>
          </a:p>
        </p:txBody>
      </p:sp>
      <p:sp>
        <p:nvSpPr>
          <p:cNvPr id="3" name="Content Placeholder 2"/>
          <p:cNvSpPr>
            <a:spLocks noGrp="1"/>
          </p:cNvSpPr>
          <p:nvPr>
            <p:ph sz="quarter" idx="1"/>
          </p:nvPr>
        </p:nvSpPr>
        <p:spPr/>
        <p:txBody>
          <a:bodyPr>
            <a:normAutofit fontScale="92500" lnSpcReduction="10000"/>
          </a:bodyPr>
          <a:lstStyle/>
          <a:p>
            <a:r>
              <a:rPr lang="en-US" dirty="0"/>
              <a:t>The Missouri Options program is offered at JETS and specifically targets students who are 17 years of age or older and are at least one year behind their graduating class or for other significant reasons not able to be successful in a traditional high school setting.</a:t>
            </a:r>
            <a:br>
              <a:rPr lang="en-US" dirty="0"/>
            </a:br>
            <a:r>
              <a:rPr lang="en-US" dirty="0"/>
              <a:t> </a:t>
            </a:r>
            <a:br>
              <a:rPr lang="en-US" dirty="0"/>
            </a:br>
            <a:r>
              <a:rPr lang="en-US" dirty="0"/>
              <a:t>Students will remain in school and are not counted as dropouts when it is time to take the </a:t>
            </a:r>
            <a:r>
              <a:rPr lang="en-US" dirty="0" err="1"/>
              <a:t>HiSET</a:t>
            </a:r>
            <a:r>
              <a:rPr lang="en-US" dirty="0"/>
              <a:t> Test. Once the school district issues a diploma, participants are then counted as High School Graduates.</a:t>
            </a:r>
            <a:br>
              <a:rPr lang="en-US" dirty="0"/>
            </a:br>
            <a:r>
              <a:rPr lang="en-US" dirty="0"/>
              <a:t> </a:t>
            </a:r>
          </a:p>
        </p:txBody>
      </p:sp>
    </p:spTree>
    <p:extLst>
      <p:ext uri="{BB962C8B-B14F-4D97-AF65-F5344CB8AC3E}">
        <p14:creationId xmlns:p14="http://schemas.microsoft.com/office/powerpoint/2010/main" val="167974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CCR Assessments &amp; A Plus</a:t>
            </a:r>
          </a:p>
        </p:txBody>
      </p:sp>
      <p:sp>
        <p:nvSpPr>
          <p:cNvPr id="5" name="Text Placeholder 4"/>
          <p:cNvSpPr>
            <a:spLocks noGrp="1"/>
          </p:cNvSpPr>
          <p:nvPr>
            <p:ph type="body" idx="1"/>
          </p:nvPr>
        </p:nvSpPr>
        <p:spPr/>
        <p:txBody>
          <a:bodyPr/>
          <a:lstStyle/>
          <a:p>
            <a:r>
              <a:rPr lang="en-US" dirty="0"/>
              <a:t>Dr. Miranda Avant-Elliott</a:t>
            </a:r>
          </a:p>
        </p:txBody>
      </p:sp>
    </p:spTree>
    <p:extLst>
      <p:ext uri="{BB962C8B-B14F-4D97-AF65-F5344CB8AC3E}">
        <p14:creationId xmlns:p14="http://schemas.microsoft.com/office/powerpoint/2010/main" val="4078474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Dr. Miranda Avant-Elliott, Director of College and Career Readiness</a:t>
            </a:r>
          </a:p>
        </p:txBody>
      </p:sp>
      <p:sp>
        <p:nvSpPr>
          <p:cNvPr id="3" name="Content Placeholder 2"/>
          <p:cNvSpPr>
            <a:spLocks noGrp="1"/>
          </p:cNvSpPr>
          <p:nvPr>
            <p:ph sz="quarter" idx="1"/>
          </p:nvPr>
        </p:nvSpPr>
        <p:spPr>
          <a:xfrm>
            <a:off x="2743200" y="1557969"/>
            <a:ext cx="6022848" cy="4495800"/>
          </a:xfrm>
        </p:spPr>
        <p:txBody>
          <a:bodyPr/>
          <a:lstStyle/>
          <a:p>
            <a:pPr marL="0" indent="0">
              <a:buNone/>
            </a:pPr>
            <a:r>
              <a:rPr lang="en-US" dirty="0"/>
              <a:t>Highest Degree Earned: Educational Doctorate</a:t>
            </a:r>
          </a:p>
        </p:txBody>
      </p:sp>
      <p:pic>
        <p:nvPicPr>
          <p:cNvPr id="5" name="Picture 4"/>
          <p:cNvPicPr>
            <a:picLocks noChangeAspect="1"/>
          </p:cNvPicPr>
          <p:nvPr/>
        </p:nvPicPr>
        <p:blipFill>
          <a:blip r:embed="rId2"/>
          <a:stretch>
            <a:fillRect/>
          </a:stretch>
        </p:blipFill>
        <p:spPr>
          <a:xfrm>
            <a:off x="5715294" y="5090252"/>
            <a:ext cx="3048000" cy="1333500"/>
          </a:xfrm>
          <a:prstGeom prst="rect">
            <a:avLst/>
          </a:prstGeom>
        </p:spPr>
      </p:pic>
      <p:pic>
        <p:nvPicPr>
          <p:cNvPr id="9" name="Picture 4" descr="http://t3.gstatic.com/images?q=tbn:ANd9GcQuR2CM2uCaX590KTUhWBCkgm0SEwHZzlqHZTT_tqR8rH3b79mM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3662" y="2930300"/>
            <a:ext cx="1600200" cy="2183607"/>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ttp://cdn.stateuniversity.com/assets/logos/images/11588/large_CAU_sea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23614" y="3172974"/>
            <a:ext cx="1860550" cy="184899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upload.wikimedia.org/wikipedia/en/0/09/Maryville_University_Log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00823" y="5631455"/>
            <a:ext cx="4676753" cy="753738"/>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6" descr="data:image/jpeg;base64,/9j/4AAQSkZJRgABAQAAAQABAAD/2wCEAAkGBxMTEhUUExMVFhUWGBgYGRYYFhgeHBggFhgdHh4aFx0aHyghHhslHh8dITEiJSkrLi4uGh8zODMsNygtLisBCgoKDg0OGxAQGzAmICQtLS8tLCwsLCwsLzQ3LCwsLCwvLCwsLCwsLCwsLCwsLCwsLCwsLCwsNCwsLCwsLCwsLP/AABEIAJ0BQQMBEQACEQEDEQH/xAAcAAACAgMBAQAAAAAAAAAAAAAABwUGAwQIAgH/xABMEAACAQMABgYCDQkHBAMBAAABAgMABBEFBgcSITETQVFhcYEikRQyNDVCUnJ0obGys9EjM2JzgoOSk9IWF0NUY6PBFUSi4SRThDb/xAAaAQEAAwEBAQAAAAAAAAAAAAAAAwQFAgEG/8QAOBEAAgIBAQQGCQQBBQEBAAAAAAECAwQREiExQRMzUXGBkQUUIjJSYaGx8DRCwdHxIyRiguFyFf/aAAwDAQACEQMRAD8AbC62WB/7y2/nJ+NS9Bb8L8iPpa/iXmZV1kszyu7c/vo/6q86Gz4X5HvSw7V5nl9Z7Ic7y2/nR/jXvQWfC/I86WHxLzM9hpq3m3+hnik3AC+46tug5wWweHI+o1zKucfeWh1GcZcGaq62WB5Xlt/OT8a66C34X5HPSw7V5mUayWZ5Xdv/ADo/6q86Gz4X5HvSw7V5mN9abEc7y2/nR/jXvQWfC/I86Wv4l5nxdbLA8ry2/nJ+NOgt+F+Q6Wv4l5mRtZLIcTd2386P+qvOhs+F+R70sO1eZm0dpm3nJEM8UpUZIR1bAPWcGvJVzh7y0PYzjLgzFdax2kbmOS6gR15q0iAjIzxBPDgc16qbJLVRfkeOyC3Nh/aSzxn2XbY/XR/1U6Gz4X5DpYdq8z1ZaftZn6OK5hkfBO6kiscDmcA0lVOK1aaEbIy4MkqjOwoCD09rdZ2mRNMocf4a5Z+PEZVeWe04FTV49lnuoindCHvMXWn9rkrZW0iEY/8AskwzeSj0QfEtV+r0elvm9e4pWZz4QR42Q6Tmm0jK0sskha3cneYkEiWPHDlwycdmTjnXudCMalsrn/DPcOcpTer5DkrJNEKAKAKAKAKAKAKAKAKAKAKAKAKAKAKAKAKAKAKAKAKAKAXGnNk1s0TexmdJQMqGbeVj2NkZGeWQeHYav1580/b4FKzCg17PETUsRVirAhlJBB5gg4IPeDWunqtUZbTT0Zs6HtkknhjdiqPIiMwxkBmAJGeHI1zZJxi2uSOq0pSSZ0Hq9qfbWayiEP8AlQqvvNnO7vYx2e2NYVuROzTa5G1XTGtNRKFr3s2ht7Z7i1Mn5PBeNiGBXrIOMgjmck8Aau42ZKU9mfMqX4kVFyiK2tIzi37NdW4L6eRJ2YBE31VSAW44OTjkMjl21Vy7p1RTiWcWqNkntFn192fWdtZyTxNIjJu4DNvBt5wuOIznj1HqqtjZdk7FFli/GrjByRV9n2ph0hIxdikEeN5lxvMTyVc8Bw4k8ccO2rOVk9Ct3FlfHx+ler4Di1a1QtrFmaAPlwFbebOcHNZVuRO3dI066Y1+6aWm9nlndSvNIJBJJjJV8clAGAQRyArqvLshFRXBHE8aE3qxGXujcXT28WZCJmiQ8Mvhyq93GtqM/YU5dmpkyh7eyu0d+p+oEFkUl3mecKQzZ9H0hxCr2dmeNY1+VK3dyNanHjXv5lwqqWAoCr6zaiWl6xkkDpKQAZEbBOBgZByp4d2e+rNWVZUtFwILceFm98RCaXs+hnmiB3hHI6ZxjO4xGceVbcJbUVLtRjzjsya7C6bEvd8nzZ/vYqp+kOqXf/DLeD777h31jmoFAFAFAFAFAFAFAFAFAFAFAFAFAFAFAFAFAFAFAFAFAFAFAIva/oToLzplGEuBveDrgOPPg3ixrZwbdqvZfIysyvZntdpRaulM6U1O0z7Ls4Zs+kVw/c68G+kZHcRXz19fR2OJu0z24KRLzRK6lWAKsCCDyIIwQajT0eqJGtTmbWTRDWlzLAc+gxCk9anip8SpHnmvoabOkgpGFbXsTcT3qtpg2l1FOOSN6Q7Vbgw9ROO8CvLq+kg4imzYmmX3bTpwP0FtGcjHTNjjneyIwMd28cd61SwKtNZvu/su5tmukEX7UjQnsOziiI9PG/J8t+J9XBfBRVHIt6SxyLdNfRwUSeqElIjWzS3sW0mn61Q7vezcFH8RFS019JNRI7Z7EHIU2xzRHTXjTtxWBc5PW8mQPo3j44rTzrNmvZXMz8KG1PafIeFY5qBQBQBQHMutfu67+cTfeNX0VPVx7l9jCu6yXey17Evd8nzZ/vYqq+kOqXf/AAyzg+++4d9Y5qBQBQBQBQBQBQBQBQBQEHPrTAt7HZZLTOGJ3cEJhSwDnPAlQTgZ6u0VMqJOt2ciJ2xU1DmTlQkoUAUAUAUAUAUAUAUAUAUAUAUBVdpWhPZVjIFGZIvyqdpKA5A8VyMduKs4lvR2Lse4gyK9uto57rdMUZexTTe5LJaseEo6RPlKPSA7yuD+xWd6Qq1iprkX8GzRuDHHWUaQrNtmg8rFdqOK/kpPAnKE+ByP2hWl6Pt3uD70UM2vVKaFJWoZhcdmmiWvL9GkyyQBXYn/AEwFjT1heHYhFVMuxV1NLn+Mt4sOks1fIftYhrhQCo236Y/M2qn/AFn+lUH2j5CtP0fXxn4GfnT3KBatl2hvY9hGSMPN+Vb9sDdH8AXh25qtmWbdr+W4sY1exWvmWS+v4oV3ppEjXtdgo9ZNV4xlJ6RWpO5KO9sh/wC2+j849lxevh6+VS+rW/CyPp6+0mrO8jlUPFIkin4SMGHrFQyi4vRokTTWqM9eHpzLrX7uu/nE33jV9FT1ce5fYwrusl3stexL3fJ82f72KqvpDql3/wAMs4PvvuHPe30UK78siRr8Z2Cj1msmMXJ6Jamm5KK1ZDf240dnHsuL18PXjFS+rW/CyPp6+0mbK+imXfikSRfjIwYesVFKLi9GtCRSUlqmbFcnoUBrX+kIYV3ppUjXtdgo8smuowlJ6RWp5KSjxZD/ANuNHZx7Li9Zx68YqX1a34WR9PX2kto/SkE4zDNHIBz3HVseODwqKUJR95aHcZRlwZt1ydFE2ga/paBoYCHuSME81hz1t2v2L5nhgG7jYjs9qXD7lTIyVXuXEXGzactpaB3YlmaUszHiSYnyST1k1oZa0oaXy+6KWK9bk38x/wDSr8YesVh6M2NT0DnlXgPtAa99fxQrvSyJGvxnYKPWTXUYyk9IrU8clHe2Q39t9H5x7Li9fD18ql9Wt+FkfT19pNWV7HMu/FIkin4SMGHrFRSi4vRokUk1qjPXJ6FAaM+mLdJVhaaMSv7WMsN4+XPj1dtdquTjtJbjlzinprvM19fRQoXlkSNB8J2Cj1nrryMXJ6RWp65KK1ZHaP1qspnEcVzEzngF3sE/Jzz8q7lRZFauLOI2wk9EyZqIkCgCgOcdfNCexL2WMDCMekj+S+cAdwOV/ZrfxrekrT5mLk17FjRE6Lv3gmjmT20bBh34PI9xHA+NSzgpxcXzIoTcJKSOm9HXqTRRyocpIquvgwzx76+dlFxk4vkb0ZKS1Rj01o1bmCWB/ayKVz2E8mHeDg+Ve1zcJKS5Hk4qUXFnMl5atFI8bjDoxVh3qcGvooyUkmjBlFxbTLDs4037Fvo2JxHJ+SfwcjB8mwc9mar5dXSVvtW8nxbNizvOh6wjZAmgOf5M6V0v1mOSXHXwijH0ZRfW1bi/29HzS+pkddf8hkbQteFsVEMIVrhhwHwYl6mYdZ7F8zwwDn4uK7XtS4fcu5GQqlouJRNU9UrjSztcXMz9GDgyHi7nrWPPBVHbjA5Ac8XbsiGOtiC3lSmmVz2pvcWbTuySHoibWSQSqMhXZSr46jgDBPby7qr158tr21uJ54UdPZ4iv0Lpmezl6SFyjA4ZTnDY+DIvWPpHVg1o2VwsjpIoQslXLVHRGrOm0vLaOdBjeHpL8VhwZfI9fWMHrrBtrdc3Fm1XNTipI561r93Xfzib7xq3qerj3L7GLd1ku9mzqdp2Wzmd4Y+klkiaJFwTgs6NndHFva8h21zfUrIpSeiT1O6LXBvRatkrf6o6Yum6aaGR2PW8kYI7gpYbo7gBUUcjHrWzF/c7lRfPfJFUvrKSFzHLG0bjmrAg+PHmO+rUZRktYsrSg4vRoyaK0pNbSCSCRo3HWDz7mHJh3GvJ1xmtJI9hZKD1ix+6h61rfwbxAWZMCRBy48mX9FuPgQRxxk4eTQ6pacuRsUXdLHXmGv2tAsLffUAyyHdjU8s44sf0VH0kDrzTGo6WenLmL7ujjrzEzoPR1xpW83ZJSXYFnkbjuqvPA8SAFGBx6q17Jxx69UjMrjK+e9jLbZHZbmBJPvfH3k+rdxis7/8AQs14IvepV6cxYae1flsLxYWY5ypjlTK7yscBhg5U8wRngR51o13Rtr2voUZ1SqsUdRw7Q20iUjjsEJ39/pHUqHXG7uhSzDGctxHHhzFZWL0OrdngaWR0umlYitKWEsErRTqVkXBZSQT6QDDJBIOQQefXW1CUZR1jwMicZRlpLifNG6PkuJFihTfkbO6uQM4BJ4kgcgTSc1BbUuAhFyekeJOf3eaS/wAo38cX9dQ+uU/F9yf1W7sHJs60bLb6PhimTckUyZXION6VyOKkjkQaycqcZ2uUeG77GlRFxrSZH7Q9eBYqIosNcOMgHlGD8Ju0nqHme/vFxeler4HGRkKtaLiUDVTVS40tI1xczP0YODIeLOfixg8FUduMDkAeOL118MdbMFvKdVMr3tTe4tGm9kkHRE2skglA4CRlKvjqOAME9vLuqtXny2vbW4nnhR09niK7Q+l57ObpIWKOpwynOGweKyL1ju6urBrSsrjZHSRQhZKuWqHBpHaOEsoLmK3MnS7yuu8QImTGQxCnhk8OWRg1lRw9bHBvTT6mnLJ0gppa6i701tHv7jIEghQ/BhG6fNyS3qIq/Xh1Q5a95Rsy7JfIhNX9JCC6incFujffIzxbHee09dTWw24OKIqrNmakzZ1k0jd3beyZ1k3CcIdxhEoPwUOMfTk441zVCuv2I8fqdWyss9qXAhA2OIOCOOR1Y6xUxCno9wyP7TaY+I38NZ3Q4/aaHS39g5qyjRCgF3tm0J0tstwo9KA4bvRyAfU26e4Fqv4FuzPZfMp5le1DaXISta5kjl2Lab34JLVj6UJ30+Q54geDZ/jFZOfVpJTXM1cKzWOy+Qyazy6c2a66TW5vp5UACM+FI+EEAXe/axnzr6DHg4VqLMTImp2Nog6mITozUDTfsuyikJzIo6OTt3k4ZPyhhv2qwMmro7GuXI26LNuCZi2laY9jWEpBw8g6JO3MnAkd4XePlXWJXt2r5bzzInsVtlG2TWq28F1pCQejGhRe8KN58eJ3FHeDVzNk5yjUirhx2Yuxi60nfPPK80hy8jFifHqHcOQHYBV+EFCKiuRRnJzlqx3aC1z0VbW8UC3IxGgX83LxOOJ9pzJyfOsezGvnJycePzRqwvpjFRTN1to+jB/3Pqim/orj1O74fqjr1qrt+4iNNXKy3E8iDCySyOoPY7kj6DW3XFxgk+xGTZJSm2hn7C7slLqLqVo3Hi4ZT9hazfSMd8ZF/Bl7LQuNa/d1384m+8atCnq49y+xRu6yXey17Ex/8+T5s/3kVVfSHVLv/hlnB999w76xzUK5rxqul9bsuAJlBMT9Yb4pPxW5H18wKnx73VLXlzIb6VZHTnyOdXUgkEEEcCDzBHMHvrfMRrQtWzHSpg0hFx9GU9Ew7d/2v/nu/TVbMr26n8t5ZxJ7Ni+ZPbcZWNzAvwRESPFnIP0KtQejkthv5kue3tJFZ2f6wLZXiyuD0bKY3IGSAxB3gOvBA8s1YyqXbXouJBjWquerOhbO7SVFkjdXRhkMpBB8xWFKLi9GbKaa1RVtedT2vpLd0kWMwlskqSSCVIAAI5bp6+urOPkKpSTWupBdT0jT14FvqqWDnzan76XP7r7lK3cPqY+P3ZjZfWv85HnZd76W3jJ9y9MzqZeH3QxOtX5yOhawjZNXSl8sEMkz+1jRnP7Izgd9dQi5SUVzPJS2U2zmTSukHuJZJpDl5GLHz5AdwGAO4CvooQUIqK5GDObnJyY69X9ctF21tFAtyMRoAfycvE82PtOtsnzrHsxr5zcnHj80atd9MIqKZvttH0YP+59UU39Fcep3fD9UdetVdv3ETp26WW5nlT2kksjrnsZyRnyNbVcXGCT5JGTZJSm2u0Zewu7OLqI+1BjcDvYMrfQq+qs/0jHfGRfwZbmitbXLZE0i24oXejRjgYyTkE+PAVYwW3VvK+YkrNxAarWSzXlvE/FXlQMO0ZyR5jh51PdJxrbXYQ0x2rEmdJXNlHJGYnRWjZd0oRwx2Yr55Saeq4m40mtGVKy2X2Ecok3ZHAORG7goOzgACR3MT35q1LNta0K8cStPUutVCyFAFAYby1WWN43GUdSrDtDDB+ivYycXqjxpNaM5j0zo1raeWB/bRsVz2gcm8CMHzr6KuanFSXMwbIOEnFm/qZpr2HeRTE+gDuyfIfg3q9t4qK4yKukrcSTHs2Jpjp2kac9jWEjKfTl/JRkdrg5YeC5Oe3FZGLVt2JPlvNTIs2K2xe6m6k+ydG3MpX8pJwg/cnJx8tsp5Vevydi6K5Lj4lOjH2qm+b4C9q+URg7GtN9FdNbsfQnHo9zoCR61yPJao59W1DaXIu4Vmktl8zNtn0sZbqO2TJES5IHW8uMDHaF3cfLNc4FezBzfM9zZ6yUET2u1j7C0GluOeYkYjrYtvufAsDUOPLpcna7ye+PR0bIm0IBBIyARkdorWZlLidArs60YeIthx/1Zv66w/XLvi+iNj1Sns+rPv93GjP8ALf7s39deeuXfF9F/R76pV2fVh/dxoz/Lf7s39dPXLvi+i/oeqVdn1ZL6D1etrMMLeIR75BY5Yk45ZLEnA48OXE9tRWXTs95kldUa90Uc861+7rv5xN941b1PVx7l9jGu6yXey17Evd8nzZ/vYqq+kOqXf/DLOD777h31jmoFAc67RrIRaSuVAwGYOP3ihj/5E1vYktqmLMXKjpayJ0ASLq3I5iaL7xalt9yXcyOr313jh2uatPcwJNEpaSDeyo5sjYzgdZUgHHYW68VlYVyhJxlwZp5dLnHVcUI+tgySU0HrBc2jb1vKyZOSvNW+Up4Hszz7CKjsphYtJIkrunX7rG/qRtHju2EM6iKc8FwfQkPYueKt+ic9xPKsrIw3X7Ud6NKjKVm57mXyqRbOfNqfvpc/uvuUrdw+pj4/dmNl9a/zkedl3vpbeMn3L0zOpl4fdDE61fnI6FrCNkpu1u4KaNkA+G0a/wDmCfqq3hLW5FbLelTEGD21tmOjoJNneiyARbDB4/nZuv8AbrD9cu+L6L+jY9Vp7Pqz7/dxoz/Lf7s39deeuXfF9F/R76pV2fVh/dxoz/Lf7s39dPXLvi+i/oeqVdn1ZLaD1dtrMMLeIR7+N45Yk45cWJOB2cuJ7aisunZ7zJK6o1+6hPbZPfH9zH9bVrYHVeJnZvWeBCah++Nr+tWpcnqpdxFjdajpGsA2goAoAoAoAoBRbbNCYeK7UcH/ACUniMlCfEZH7K1qej7dzg+8zs6vhNCurSM4sN7pae/Fla8zGohX9JmbAY+CBAfkseuoI1xp2p9u8sysldswOg9FWCQQxwp7WNQo78Dme88/OsKcnKTk+ZrxiopJCG2m6E9i30m6MRzflU7PSPpDybPDqBWtvEt2612rcZOXXsWd5WbS5aORJEOGRlZT2FTkfTViUVJNMrxk4vVF11Ctm0hpU3EoyFZrh+wHPoKPBsY7kNU8lqmjZXd/Zbx07btt94wNrtsX0bIR/hvG/wD5bp+1VHCelyLmWtamIWtsxjofZzpsXVjEc5kjAikHXlBgE/KGG8z2Vg5VXR2Pse828ezbgmWeq5OFAFAcy61+7rv5xN941fRU9XHuX2MK7rJd7LXsS93yfNn+9iqr6Q6pd/8ADLOD777h31jmoFAIHa1KDpOUD4Kxqf4Af+a28JaUrxMjMetpH6gaPM+kLZQOCuJG7hF6XHxIA86kyZ7NUmcY0dqxHR1YBtFI1t2b292WkiPQTHiSoyjntde09oxzyc1cozJ17nvRVuxYT3rcxQax6s3Nk+7OmAfayLxRvknt7jg91atV8LV7LM22mdfEiFYg5BII4gjmMdYqUiT0OlNTtJm5soJm4syDePaykqx8yCa+evhsWOKN2qe3BSErtT99Ln919ylbGH1MfH7sysvrX+cjzsu99Lbxk+5emZ1MvD7oYnWr85HQtYRslO2tWxfRspAzuNG/kHAP0GreE9LkV8pa1MQVbZinQuzbTYurGPj+UiAicdeUGAf2lwc9ueysLLq6Ox9j3m3jWbdaLTVYnCgCgETtk98f3Mf1tW1gdV4mVm9Z4EJqH742v61alyeql3EWN1qOkawDaCgCgCgCgCgIrWnQ4u7WWA4y6+iT1MOKn+ID6akps6OakcWQ24uJzRJGVJVgQwJBB5gjgQfOvok9d6MFrR6DF2LaE6S4e5YejCN1PluOJHguf4xWfn26RUFzL2FXq3Mc9ZJplH2u6E6eyMqjL253+/cPBx4Yw37FXMK3Ys0fB/iKuXXtV69gia2jHHlsd0N0NmZmHp3Db37C8FH2m/aFY2dZtWbPYa+HXsw17S5aTsVnhkhf2siMh8GGMjvqpCTjJSXItSipJpnM2l9HPbzSQyDDxsVPf2EdxGCO419FXNTipLmYNkHCTizd1X1jmsZulhPA8HQ+1cdh7x1HmPAkHi6mNsdJHdN0q3qhr6P2s2TqOlWWJusbu8PIrxPmBWZLAsT3bzRjmVvjuNTTO12BVItonkfqZxuoO/nvHwwPGuq/R82/behzPNgvd3mzssjvJTNe3MjlZ8BEPJt0+3A+Co9quOfEnPA1zmOuOlcFwOsbblrOXMU2tfu66+cTfeNWpT1ce5fYzbusl3snNlWl4ra/BlO6skbRBjyUsyMC3YPRxnvHVUObW51buW8mw7FGe/mP6sM1zFc3CxozuwVEBZmPIADJJr1Jt6I8b0WrOZtYdJm5uZpzw6RywB5heSg94UAeVfRVQ2IKPYYVs9ubkN3ZLqq1tEbmZcSzABVI4onPj2FjgkdgXrzWVm3qctmPBGliU7C2nxZGbWNIyW97ZShn3Fw5QMd1ujkBPDOMkHGakwoKdconOVNwnFjOtLlJUWSNgyOoZWHWCMg1nSTi9GXU01qiP1stIpbO4WYDc6N2JPwd1SQw7wRnyqSmUo2Jx46nNqTg0zmavoTBOkdRLBoLC2jYYYJvEdhclyD3jOK+fyJ7Vsmjcojs1pCb2qqRpS47+iI/koK18PqV4/cy8vrX+ciL1P0strewTuCVRjvY54ZSpI8Ac+VSX1uytxRxRNQsUmPCbX7Rypv+ykI7FDFv4QMjzFYyxbm9Nk1nkVpa6m3o6/g0lZsyhuimV4yGGGHNT2jPeCa5lGVNm/ijqMo2w15M540zoyS2mkgkGHjbB7x1MO4jBHjW7XNTipIxbIOEnFm3qxrFNYzdLCefB0PtXHYe/sPMeZB5upjbHSR1VdKt6oa+jtrNk6jpVlibrG7vjyK8T5gVmTwLE9280Y5lbW/ca2mdrtuqkW0TyP1FxuoO/nvHwwPGuq/R82/behzPNgvd3mbZal5M019cyPuzYVEPtW3T7cD4Kj2oxzyxOeBPOZ0cUq4LgdY23LWcuZTdsnvj+5j+tquYHVeJVzes8CD1D98bX9atS5PVS7iLG61HSNYBtBQBQBQBQBQBQCO2p6sSR3rSwxOyTjpPQRmw3Jwd0dZw37RrYw7069JPejLyqHt6xXEaeo+hPYllFERh8b8ny34n1e18FFZuRZ0ljkX6a9iCRPVCSnmSMMCrDIIIIPWDzBproDnq/wBTJ1vjarHIUMoVZNxioRiCGLYxwU8e8Gt2OTF1bbe/TgY8seXSbKW7U6CtLdY0WNBhUUKo7AowB6qw223qzXSSWiMteHpU9edSY79QwIjnUYWTHAj4rjrXsPMZ8QbOPkyqenFFe+hWr5id0rqVf27Ye2kYfGjUup78rkgfKArWhk1T4Pz3GbPGsjyNO11bvJCFS1nJP+k4HmSAB5mu3dWt7kvM5VFj5DC1Q2VEMst8RgcRApzn9Yw4Y/RXOe3qqhfn7tK/MuU4ej1n5DWRAAAAAAMADkAOoVmGgJK31Bub29ui4MEXTSku6nJ3nLAIuRvcCDnOOPXyrYeXCuuKW96IzPVZWWNvctSO0xs3v4Cd2Lpk+NEc+tThs+APjUleZVLi9O8jniWR4bze0JrPpi0QRCCWRRwVZreUle4EbrY7iTjqriynHseuqXc0d123wWmmpl0kdN6TAjeB0iyMruGJPFukO8wHPGTy5ZryHq1G9Pf5/Y9n0927TRFr1N2ZR2zLNcsJpV4qoH5ND28eLkdRIA7sjNVb82U1sw3L6k9OJGG+W9jCqiXCh7UtUp74Qvb7haISZVmwW39zG6cY+CeZHOruHkRq1UuehUyqZWJbPIo+h7zTOjQY1t5SnPcaJpEBPPdaM8PANjrq5ZHHu3t7+/T7laDvq3aHrTOl9M6QXoTbyLG3NY4JEVusb7Pnh3bwFK68el7Wv1E532+zoTupOy9kdZr3d9EhlgBB4jl0hHDAPwRkHhk4yDDkZya2a/Mkow9HtT8hq1mGgLnalqTLdMtzbDekVdx48gFwCSCueG8MngeYxjlg38PJVfsS4FPKx3P2o8RUNoC7B3Ta3GezoZM/ZrT6av4l5ozuhs7GW7VLZjcTsHulMEPMqfzj9wHwB2luPd1irfmwitIb39CzThyb1nuQ6bO1SJFjjUKiAKqjkAKyJScnqzTSSWiK3rzqVFfqGz0c6DCyYzkfFcda/SM+INjHyZVPtRBfjq1fMTeltSb+3YhraRx1PEC6nv8AR4gfKArWhk1T4Pz3GbPGsjyNO11bvJCFS1nJP+k4HmSAB5mu3dWt7kvM5VFj5DA1Q2VNvCS+IAHEQKc5/WMOGO5c57eqqF+fu0r8y5Th6PWfkW7XWPSQEC6NCqoDh+EOBjc3ABJ+1y/Cq2O6d7t/ksXK3d0f8C90js/0tcyGWco0jYyzSL1cgAowB3Cr0MuiC0jwKc8W6b1kzFbbNNJxOskfRq6EMrCXiCOR5V682mS0f2PI4lsXqiyxR6xqy7zKy5GSPY3LIz1Dqqu3iNbv5J9MlP8AwM6s4vBQBQBQBQBQBQBQBQBQBQBQBQBQBQBQBQBQBQBQBQBQBQBQBQBQBQBQBQBQBQBQBQBQBQBQBQBQBQBQBQBQBQBQBQBQBQBQBQBQBQBQBQBQBQBQBQBQBQBQBQBQBQBQBQBQBQBQBQBQBQHwGgPtAFAeHmUEAsAWOFBIBY4zgdpxXujGp7rwBQBQGNJlLMoYFlxvAEZXIyMjqyK90fE81MleHoUAUAUAUAUAUAudpWhZIYZr2G9u0YMhMYmYR4ZlTCBcbvMHmeur+JYpSVcory3lTJg4xc1JkBs50VNpATNPfXgWMqoCTvklgSSS2eHLqqfKnGlpRivIhxoytTcpMcgFZJoir2m6Ee0h9kw3d3lpsMhnbdAfePoAYwAcDHYa0sSxWS2JRXDsKOVCUI7UZPiTWgdSt+1jaS8vekkRJGZbhhukrnC5B4cevOcCobMnSb0itF8iWFGsVrJ+ZQtbJbzRl8qreTyBQsqGSR2ypJG66k4PEMD2js6r1Krvr1cUuW4p3Ssps46jc1Q1miv4BInBxgSR54o3/KnmD1+IIGXfTKqWjNCm1WR1RNkVCSis2hasNaWxuLe7uxuMoZHndhhju5BznOSOZNaWLcrJ7EoryKWRU4x2otll1d1PVYAZJ7l5JYgHJnfhvbrHcGfRwRgHnjPbVe3IbluS0T7CeurSO9sWm0SKWxu+ihurkoY1kAaZyRksMZzxHo/TWhi7NsNZRXkUMnarnomxm6K1LiEIDz3TtIi77G4k55Dejg+jxHV1cONZ08huW5LyRfjUkt7fmLDX+yubC56NLm4MTqHjLSvnsKkg4JB+gitLGlC2Grite4oZG3XLc3oNzUqzhW2SWF5WEyo5MkjOc7vLjyI4ggdYrKvlJz0ly7DRqS2dVzJfSVks0bROWCtwO6xU8DngRxFRxk4vVHbWq0FJo7Qj3Glp7aO5ufYsBy56ZyeAAKZzz6TeHbhT11pysUKFNxW0/l+cihGDlc4pvRfMuWtWqcQtpJEluEeGA7hWeT/CQkbwJ45xxPM9tVKb3tpNLRvsRZtrWy2m+BQtmVq17NKk89yVSMMN2eQcd4DqNXsxqqKcUvJFTE1sb2m/Mvt7s9iZSEuryM9R9kMw8w3MeYqjHKae+KfgW5UJ8G/MxbLLeaKO6imZneO5ZN5iTnCJxXPUefnXWY4ycXHmjnGUkmpcmQe1LQgtYRcwTXCM82HHTybp3wzcBnhgjgBwwT3VNh2bctiSXDsIsuOxHai2edn2ra3tp001xdb++y+jOwAC4xwOe2mTc6rNmKXkMeHSQ1k35mnrda3uiHjlt7yaSF23d2Vt7BAzusD6JBAPEAHgeXA13Q68hOMopP5HFyso0lGWq+Yx9T9PC9tUn3d1jlXX4rKcHHceY7iKz76uim4l2qzpIqRk1q00LO1luCN4oBur2sxCqD3ZIz3ZpTX0k1EWz2IuRRNTdXv+qRG70hLJMHZgkW+yooU4JwpGOOQAOzJyTwuX29BLYqWnz5lamvpVt2PwM2nNR1s5be5sRKAk8XSwqXbKlxlhzbxByMHPDHHyvJdicLNOD0Z7PH2JKUO3eXbT2gkugoeSZN3ODFKyH0sc8cDy66p12uHBLxRZnBSEnoKOebSK2b3dyF6WRCwmcEiPePDJIBO79NbFjjGnpFFcFyMyG07dhyZdddtWGJsLSB5vSllcyuzuUwq5Yt3DOBkcap49yW3OSXDhwLV9TezGPaSK7OO3SN9/NqP1z/hHyO/V/wDkxcxpOdJew/ZlzudOYd/pX3sBiM88ZrQez0PSbK4a8CktrpdjafEYh2cN1aSvR+8P4iqHri+BeRd9W/5Mj9QdXyyaRt5Zpd4XCo0sblXPR8QwbiRnhwOeBxXeTak4SiuXDkcUVvSUW+fEqevljeWE4UXdy0LjMbmZ8nHNWwcbw+kEeVrGlXbHXZWvPcVshWVS4vQaGzjozZrJHNNL0nF+mk32RwAGQcOABHAd+eus7K1VmjSWnYXsfRw1T17yU1k0ck0JEk8sCoekMkUm4wCg5y2D6ODk+AqKqbjLck+/eSWRTjvegttn+h7q8d5nvbwW0b4j/LPvS7pzxySN0DGeHEkjqNaGTZCtbKitXx3cCnRCc25OT05DerLL4UAUBUtqvvXcfuvv46tYfXR8fsyvldU/zmV3YZ+Zuf1ifZNT+kfej3EOD7rGfWcXii7Zfe4/rY/+auYPW+BVy+qLXoD3LB+qj+wKrWe++8sQ91FH1m0ZFc6cihmXeR7IgjrHpy4KnqI5g1cqnKGM5R+L+itZBSuSfYUi+tLrQl6GQ5U53G+BMmeKuO0cMjqOCOo1cjKGVXo/8FOSnjz1XAc+rGsMN7CJYj3Oh9sjdan/AIPWKybqpVS2ZGnXYrI6ohdrnvXP4xferUuF1y8fscZPVMtOj/zUfyF+yKrS4smXASu2v3evzdPtyVsej+q8f6MzN6xDrsvzafJX6hWO+JprgVDazoP2RZGRR+Ut8yD5Pwx4Y9L9gVbwrdizTk/xFfLr269ewhtienN6OS0Y8Yz0kfyWPpAeDcf26l9IVaNTXMiwrNYuL5F81m0utpayztj0FO6D1seCr5sQKpVVuyaiW7J7EXIgNlmhzDZ9LJxmuT0rk88H2gPkS3i5qfMs2rNlcFuIsaGzDV8XvJ/Wf3HdfqJvu2qCrrI96JbPcfcJzZPpu3tZ5muJBGrRhQSCcneBxwBrWzapWRSitTNw7Iwb2mXnWfaXaR27m1mEk+PQARsA55tkAYA6qpU4VjkttaIt2ZUEvZe8vaZwM88VSLRQ9tXuBP16fYer2B1vgVM3q/E1dk2mLeKw3ZZ4Y2ErndeRFODjjgnOK9za5yt3J8DnEnFV72Q207WVL4xWdmDMQ++WQE5YKVCp2gBiSeXLjzxNiUurWye4jybVZpCG8v2oGgWs7NIpMdISXcA5ALfBz14AA8Qao5NqssclwLdFfRwSZ92gaJe6sJooxl8Kyj4xRg274kAgd5FMaxQtUnwF8HOtpCx2ea+ewQbe4RjDvEggelET7YFTzXPHHMHPPOBo5WL0vtx4/co4+T0fsSHHorSsNynSQSrIvap5dzDmp7jg1lTrlB6SWhpRnGS1izdrg6ENqr7/AA+c3H1S1tXfpfBfwZVX6nxY+axTVCgEJF7/AP8A+1vvDW0/0v8A1MlfqfEfdYprBQENrZoBL22eF+B9sj/Eccm8Oo9xNS02uqe0iO2tWR2WKTZ9p59HXjW9xlI3bckB5RuOCv4dRPWCD1CtTKqV1e3HiZ2PY6p7Ei5a830l7cJou2bGcPcyD4CDB3fqJHWSg6zVTHiq4O6fgWrpOcuij4l50bYpBEkUS7qIoVR4dvaTzJ6yapyk5NyZajFRWiNmuT0KAKAqW1X3ruP3X38dWsPro+P2ZXyuqf5zK7sM/M3P6xPsmp/SPvR7iHB91jPrOLxRdsvvcf1sf/NXMHrfArZfVlt0J7ng/VR/YFVrPefeTw91FRv/AP8AooPmZ+3LVmP6V/8A1/RC+vXcWnWDQkN5C0My5U8QRzQjkynqI/EHgar1WyrltRJbK42R2WJFlu9CXvaD47k6Z+g/Sp7QeOx/p5Vf5uMv28afy+5eteNPw3uhZZYTwzEGU+2Q9KmVYdv186pY9Uq8hRl8/sXLbIzpbRftH/mo/kL9kVRlxZaXASu2v3evzdPtyVsej+q8f6MzN6xDrsvzafJX6hWO+JprgZmUEEEZB4EHrrw9EBIraI0t19HG+Rz9KKT6yFOPlLW4v9xR8/5Mh/6F3yL7rw/s68tNHocx8LicjluAcBkdoz5uhqjj/wClXK18eCLl3+pONa4cWMJVAGBwA6qolsjdZ/cd1+om+7apKusj3o4s9x9wptjFpHJcTiSNHAiBAZQ2PTHLNafpCTUVo+Zn4KTb1GNrTqfBc20kUcMCSFfQfcC7rdRyoyB21QpyJQmm29C9ZVGUdNCyRggAHngZquSlD21e4E/Xp9h6vYHW+BUzer8SM2Zas2l1o8maBGcvIu/ujfAwMbrcwR1V3l3Thb7L7DjGqhKreiq2NzPoTSJVwWTkwH+LGTwdf0h9YYZ51ako5VWq4/ZleLePZo+A9bO6SVFkjYMjgMrDkQeRrFlFxejNVNNaozV4elW1p1EtL3LsvRzH/FTgT8scm8+PeKs05VlW5b12EFuPCzjxFFpKwvNDXalXweaOudyVQeIYfWp5cCDyNakJV5MN6/8ADOlGePPcPrQ2kBcQRTKMCRFfHZvDOPLlWLOOxJx7DWhLaimJLVX3+Hzm4+qWte79L4L+DMq/U+LHzWKaoUAhIvf/AP8A2t94a2n+l/6mSv1PiPusU1goAoBS7btERr0Nyow7no3/AEsLlSe8YI7xjsrT9H2PfDlxM/OgtFMsGx/R6LZdPxMs7OXc8Sdx2UDPZwJ8WNQ5027NnkibEilXtc2XqqRaCgCgCgKttPhLaMuQOoI3kkqMfoBqziPS6P5yIMlN1PQqmwu4G7dR9eY28QQw+jH01Z9IrfFlfAe5oalZpfF/ton/APhxxDi8syhVHM7qty8yo8xV7AX+o5diKmY/YS7WXmwg3Io0+Iir/CAKpSerbLSWi0KPfyD+0UAzztCPPMpx6uNXIr/aPv8A6Kzf+4XcX+qRaIrWTQEN7CYZhw5qw9sjdTKe36xwqSq2VUtqJxZWpx0YgNY9EXFhJJbyEhZAOIzuSqrZU+RHLmD48dyqyFyUly+hkWQnU9nkzouwOIo88PQX7IrBlxZsrgJDbFdJJf8AoMG3YUQ4OcMGc44deCK2MGLVW/tMvMknYhyaD0xbzonQzRudxSVV1LAYHtlByOPDjWTZXOD9pGlCcZLcyUqM7Frtp0FvwpdKPShO4/ejngT8lvtmtDAt0k4PmUs2vWO0uRk2N6IKwvdyZLzYjQnmI4vRGO4kYx2IteZ1icthcvue4cGo7T5jGqgXCo686zQxQz22JGneFlVFjcj8opAJYDdx1888Ks49MpSUuWvaQXWJRceegtdm+k2sbh3lgnMbx7hKxMSDvAg47OBHmK0cuCthpFrXvKOK5Vye0noMptoVsB+auz3C3f8A5rO9Un2rzL3Tx7H5ELo/TMmk9JQDoZYra2DTASKQXcDdUt1AgtwAJ5Ht4TSrjTS9+re4ijOVti3aJGltV0+lzALeCOZ3WbLHoXCjcDKQCRxyTwxwwDx5V3h1OEtqTXDtOcuW1HZime9lmsUVvALacSxyNN6GYnIbpN0DiBw49uB315mVOctuOjWnae4s1GOzLcy1a/aprfwYGBPHkxOfpRv0W+g4Pca2Ne6pfLmTX0q2OnMXGomubaOdrW7VhEGOQR6ULdfDrU8yB4jOTnQycZXLbhx+5ToudT2J8C46+aZWSxhvbSTfENwjhhkAgbylW5HGSAaqY1eljrmuKLV8/YU48mTehNdrK4jDieONselHI6qy9vtiMjvHCobMayD00O4XwktdRf7R9IrpK5gtrIdM0e/l14rl934XLdAGS3LiKvYsHRBzs3alTJfSyUIbxoaKt47S2hhaRQI41XeYgZ3QMnj38fOs6bdk3JLiXopQikJTVa6T/raybw3GuJiGzwO/0gXj35HrrXui/VtPkv4MyqS9Y1+Y/qxDWCgEKmP+v8P86fvPxraf6X/qZK/U+I+qxTWCgCgFrty9zW/64/YatD0d777ilne4u8m9k3vXB4y/fPUOb1z8PsS4vVIt9VSwFAFAFAYby2WWN43GUdSrDtDDBHqr2LcXqjxpNaMSh0HpDQ930sMbTR8QGVSyuhPtZAvFTwHdkcM1r9LVkQ2ZPRmZ0VlE9YrVFvg2jXEgAi0XcNIer0t0eLbnLxAqq8SKe+a0LKyZPhBmzoTVu5uLpb3SW6Hj/M268Vi/SY5ILZ48zxwc8ABzZdCEOjq8X2nUKpSlt2eC7C2aYW4MRFs0ay5GDKGKgZ48F45xyqtDZ19rh8ieW1p7JQZtnF5LceypNIBZ8gh0hPo4GAF9MYGOGPHOcmrqzK4w2FDd3lV40nLbct5d9AaPnhRhPdNcsTkMY1TdGOQC+uqdk4yfsx0LMIyS9p6kpUZ2ResOgILyLop03lzkEHDKe1T1dlSVWyresTidcZrSRs3mjo5YTDIu/GQFKkniBjnjwrmM3GW0uJ04prRkZFqXo9eVnB5oD9eak9Yt+JnHQ19hv6P0LbQEtDBFExGCUjVSR2Egcq4lZOXvNs6jCMeCN+uDoxzwK6lHVWVhgqwBBB6iDwIr1Np6o8a14hBCqKFRQqqMBVAAAHUAOAFG23qwkluRkrw9CgCgCgCgCgCgCgPhFAfAgAwAMdlARNzqrYyHee0gJPM9EuT44HGpVfYtyk/MjdUHyRvWGjoYF3YYo417ERVB8cCuJTlJ6yep3GKjwRi0toW3uQoniSQLkrvDOM88V7CyUPdeh5KEZcUQ0+z3Rrc7VR8l5F+ywqZZdy/cRPGqfImNCaHhtY+ihUqmS2CzNjOORYk44cqhsslY9ZEsIKC0R40/oj2SioLi4g3W3t6CTcY8CMMcHK8c47QK9rs2Hron3nk4bS0107ilPskiDb6Xc6uG3g5Ck7wOd7Iwc545q36/LTRxWhW9Tjrqm9S6aAsbiJGW4ufZLb2VfoljwuB6JCk545Oe+qlkoSesY6eOpZgpJe09SUqM7CgFJtBTSd8qIdHNGsbFsrKkhY4wPa4wMZ7efdWnjOmpt7euvy0KGQrbFpskns2009vFHZXFpcxtvsEkMLbh32LekTjHEkdY76jy61OTsjJPxO8abjFQkmhkVQLgUAUAUAUAUAUAUAUAUAUAUAUAUAUAUAUAUAUAUAUAUAUAUAUAUAUAUAUAUAUAUAUAUAUAUAUAUAUAUAUAUAUAUAUAUAUAUAUAUAUB5eQDmQPE1zKcY8XoeqLfBGu+kIh8MeXH6qryzaI8ZL7/AGJVj2v9pgfTMQ5bx8B+OKhl6ToXDV+H96Eiw7GYW06vUh8yB+NQy9LQ5Rf55kiwZc2Ym063UgHiSfwqF+lp8orz/wAEiwY82Ym01J2KPI/jUb9KXvs8v/TtYVfzMTaVl+NjyH4VE/SGQ/3fRHSxKuw8HSEp+Gforh5t7/cztY9S/aeDeSfHb+I1w8m5/vfmzroa/hXkeDcP8dv4jXPTWfE/NnvRw7F5HwyN2n1muduXa/M92Y9h53j2mvNp9p7ogzXmrPdAzTVjQN49pr3afaeaI9CVvjH1mvekmub8zzZj2HoXD/Hb+I1101i/c/NnnRw7F5HoXknx2/iNdLJuX735s86Gv4V5HsaQlHwz9FdrNvX72cvHqf7T2NKy/G+gfhXa9IZC/d9EcvFq7PuZF0zL+ifI/jUi9J3rs8v/AE4eFX8zKunG60U+BIqVelp84r88zh4MeTMq6dHWh8j/AOqlj6Wjzj9f8HDwXykZk01GeYYeX4GpY+lKXx1Xh/RG8KxdhmTScR+GPMEfXU8c7Hl+7z3EbxrVyNiOdW5Mp8CKnjbCfuyT8SJwlHijJUhyFAFAFAFAFAFAFAFAFAFAFARl/pXozgLnvz/6rNyvSDplsqOviXKcXpFrqR8mmJTyIXwH45rPn6Svlw0Xcv71LUcOtcd5rSXch5u3r/Cq0sm2fGT8yaNNceCRgqAkCgCgCgCgCgCgCgCgCgCgCgCgCgCgCgCgCgCgCgCgCgCgCgCgCgMkc7LyZh4E1JG2yPuya8Th1xlxRsx6VlHws+IFWYekMiPPXvRFLFqfI3LbTRJAKDj1g4/GrlPpSUpKMo/X/JXswklqmTKmthPVGez7XoCgCgP/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6"/>
          <a:stretch>
            <a:fillRect/>
          </a:stretch>
        </p:blipFill>
        <p:spPr>
          <a:xfrm>
            <a:off x="514705" y="4097471"/>
            <a:ext cx="3057525" cy="1495425"/>
          </a:xfrm>
          <a:prstGeom prst="rect">
            <a:avLst/>
          </a:prstGeom>
        </p:spPr>
      </p:pic>
      <p:pic>
        <p:nvPicPr>
          <p:cNvPr id="4104" name="Picture 8" descr="http://images.schoolinsites.com/cache/Site_603/cfe092a6d3ded70fba861ffed512092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3915" y="1662744"/>
            <a:ext cx="1666875" cy="2333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732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Program</a:t>
            </a:r>
          </a:p>
        </p:txBody>
      </p:sp>
      <p:sp>
        <p:nvSpPr>
          <p:cNvPr id="3" name="Content Placeholder 2"/>
          <p:cNvSpPr>
            <a:spLocks noGrp="1"/>
          </p:cNvSpPr>
          <p:nvPr>
            <p:ph sz="quarter" idx="1"/>
          </p:nvPr>
        </p:nvSpPr>
        <p:spPr/>
        <p:txBody>
          <a:bodyPr>
            <a:normAutofit fontScale="92500" lnSpcReduction="20000"/>
          </a:bodyPr>
          <a:lstStyle/>
          <a:p>
            <a:r>
              <a:rPr lang="en-US" dirty="0"/>
              <a:t>Requirements:</a:t>
            </a:r>
          </a:p>
          <a:p>
            <a:pPr lvl="1"/>
            <a:r>
              <a:rPr lang="en-US" dirty="0"/>
              <a:t>2.5 Cumulative GPA</a:t>
            </a:r>
          </a:p>
          <a:p>
            <a:pPr lvl="1"/>
            <a:r>
              <a:rPr lang="en-US" dirty="0"/>
              <a:t>90% Attendance Rate</a:t>
            </a:r>
          </a:p>
          <a:p>
            <a:pPr lvl="1"/>
            <a:r>
              <a:rPr lang="en-US" dirty="0"/>
              <a:t>50 Hours of Tutoring/Mentor Hours</a:t>
            </a:r>
          </a:p>
          <a:p>
            <a:pPr lvl="2"/>
            <a:r>
              <a:rPr lang="en-US" dirty="0"/>
              <a:t>12.5 hours can be job shadowing (job shadow parent, family, teacher, etc.)</a:t>
            </a:r>
          </a:p>
          <a:p>
            <a:pPr lvl="2"/>
            <a:r>
              <a:rPr lang="en-US" dirty="0"/>
              <a:t>Ways to get volunteer hours:</a:t>
            </a:r>
          </a:p>
          <a:p>
            <a:pPr lvl="3"/>
            <a:r>
              <a:rPr lang="en-US" dirty="0"/>
              <a:t>Work as a classroom tutor</a:t>
            </a:r>
          </a:p>
          <a:p>
            <a:pPr lvl="3"/>
            <a:r>
              <a:rPr lang="en-US" dirty="0"/>
              <a:t>Tutor with Stars and Heroes or at JSD Elementary or Middle setting</a:t>
            </a:r>
          </a:p>
          <a:p>
            <a:pPr lvl="3"/>
            <a:r>
              <a:rPr lang="en-US" dirty="0"/>
              <a:t>Served as a peer leader last year</a:t>
            </a:r>
          </a:p>
          <a:p>
            <a:pPr lvl="1"/>
            <a:r>
              <a:rPr lang="en-US" dirty="0"/>
              <a:t>Must score proficient on Math EOC (added requirement this year) or make qualifying score on AC Math or ACT COMPASS Pre-Algebra</a:t>
            </a:r>
          </a:p>
        </p:txBody>
      </p:sp>
    </p:spTree>
    <p:extLst>
      <p:ext uri="{BB962C8B-B14F-4D97-AF65-F5344CB8AC3E}">
        <p14:creationId xmlns:p14="http://schemas.microsoft.com/office/powerpoint/2010/main" val="475766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63620" y="304800"/>
            <a:ext cx="7024744" cy="1143000"/>
          </a:xfrm>
        </p:spPr>
        <p:txBody>
          <a:bodyPr>
            <a:noAutofit/>
          </a:bodyPr>
          <a:lstStyle/>
          <a:p>
            <a:r>
              <a:rPr lang="en-US" sz="6000" b="1" spc="0" dirty="0">
                <a:ln w="6600">
                  <a:solidFill>
                    <a:schemeClr val="accent2"/>
                  </a:solidFill>
                  <a:prstDash val="solid"/>
                </a:ln>
                <a:solidFill>
                  <a:srgbClr val="FFFFFF"/>
                </a:solidFill>
                <a:effectLst>
                  <a:outerShdw dist="38100" dir="2700000" algn="tl" rotWithShape="0">
                    <a:schemeClr val="accent2"/>
                  </a:outerShdw>
                </a:effectLst>
              </a:rPr>
              <a:t>CCR Initiatives</a:t>
            </a:r>
          </a:p>
        </p:txBody>
      </p:sp>
      <p:sp>
        <p:nvSpPr>
          <p:cNvPr id="5" name="Content Placeholder 4"/>
          <p:cNvSpPr>
            <a:spLocks noGrp="1"/>
          </p:cNvSpPr>
          <p:nvPr>
            <p:ph idx="1"/>
          </p:nvPr>
        </p:nvSpPr>
        <p:spPr>
          <a:xfrm>
            <a:off x="869128" y="1828800"/>
            <a:ext cx="7512872" cy="4572000"/>
          </a:xfrm>
        </p:spPr>
        <p:txBody>
          <a:bodyPr>
            <a:normAutofit/>
          </a:bodyPr>
          <a:lstStyle/>
          <a:p>
            <a:pPr>
              <a:buFont typeface="Wingdings" panose="05000000000000000000" pitchFamily="2" charset="2"/>
              <a:buChar char="Ø"/>
            </a:pPr>
            <a:r>
              <a:rPr lang="en-US" sz="2800" dirty="0"/>
              <a:t>College and Career Center-Missouri Advisor Office</a:t>
            </a:r>
          </a:p>
          <a:p>
            <a:pPr>
              <a:buFont typeface="Wingdings" panose="05000000000000000000" pitchFamily="2" charset="2"/>
              <a:buChar char="Ø"/>
            </a:pPr>
            <a:r>
              <a:rPr lang="en-US" sz="2800" dirty="0"/>
              <a:t>College Corner-Every Class</a:t>
            </a:r>
          </a:p>
          <a:p>
            <a:pPr>
              <a:buFont typeface="Wingdings" panose="05000000000000000000" pitchFamily="2" charset="2"/>
              <a:buChar char="Ø"/>
            </a:pPr>
            <a:r>
              <a:rPr lang="en-US" sz="2800" dirty="0"/>
              <a:t>College Connection Newsletter</a:t>
            </a:r>
          </a:p>
          <a:p>
            <a:pPr>
              <a:buFont typeface="Wingdings" panose="05000000000000000000" pitchFamily="2" charset="2"/>
              <a:buChar char="Ø"/>
            </a:pPr>
            <a:r>
              <a:rPr lang="en-US" sz="2800" dirty="0"/>
              <a:t>Expanded College Tours with one HBCU tour</a:t>
            </a:r>
          </a:p>
          <a:p>
            <a:pPr>
              <a:buFont typeface="Wingdings" panose="05000000000000000000" pitchFamily="2" charset="2"/>
              <a:buChar char="Ø"/>
            </a:pPr>
            <a:r>
              <a:rPr lang="en-US" sz="2800" dirty="0"/>
              <a:t>College Link on the District’s Main Web Page</a:t>
            </a:r>
          </a:p>
          <a:p>
            <a:pPr lvl="1">
              <a:buFont typeface="Wingdings" panose="05000000000000000000" pitchFamily="2" charset="2"/>
              <a:buChar char="Ø"/>
            </a:pPr>
            <a:r>
              <a:rPr lang="en-US" sz="2500" dirty="0"/>
              <a:t>www.jenningsk12.org/ccr</a:t>
            </a:r>
          </a:p>
          <a:p>
            <a:pPr>
              <a:buFont typeface="Wingdings" panose="05000000000000000000" pitchFamily="2" charset="2"/>
              <a:buChar char="Ø"/>
            </a:pPr>
            <a:r>
              <a:rPr lang="en-US" sz="2800" dirty="0"/>
              <a:t>Senior of the Month</a:t>
            </a:r>
          </a:p>
          <a:p>
            <a:pPr>
              <a:buFont typeface="Wingdings" panose="05000000000000000000" pitchFamily="2" charset="2"/>
              <a:buChar char="Ø"/>
            </a:pPr>
            <a:r>
              <a:rPr lang="en-US" sz="2800" dirty="0"/>
              <a:t>College Planning Guide</a:t>
            </a:r>
          </a:p>
          <a:p>
            <a:pPr>
              <a:buNone/>
            </a:pPr>
            <a:endParaRPr lang="en-US" sz="3200" dirty="0"/>
          </a:p>
        </p:txBody>
      </p:sp>
    </p:spTree>
    <p:extLst>
      <p:ext uri="{BB962C8B-B14F-4D97-AF65-F5344CB8AC3E}">
        <p14:creationId xmlns:p14="http://schemas.microsoft.com/office/powerpoint/2010/main" val="2112788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spc="0" dirty="0">
                <a:ln w="6600">
                  <a:solidFill>
                    <a:schemeClr val="accent2"/>
                  </a:solidFill>
                  <a:prstDash val="solid"/>
                </a:ln>
                <a:solidFill>
                  <a:srgbClr val="FFFFFF"/>
                </a:solidFill>
                <a:effectLst>
                  <a:outerShdw dist="38100" dir="2700000" algn="tl" rotWithShape="0">
                    <a:schemeClr val="accent2"/>
                  </a:outerShdw>
                </a:effectLst>
              </a:rPr>
              <a:t>College and Career Readiness Goals</a:t>
            </a:r>
          </a:p>
        </p:txBody>
      </p:sp>
      <p:graphicFrame>
        <p:nvGraphicFramePr>
          <p:cNvPr id="9" name="Table 8"/>
          <p:cNvGraphicFramePr>
            <a:graphicFrameLocks noGrp="1"/>
          </p:cNvGraphicFramePr>
          <p:nvPr/>
        </p:nvGraphicFramePr>
        <p:xfrm>
          <a:off x="1828800" y="2828330"/>
          <a:ext cx="5207000" cy="3228467"/>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0">
                <a:tc>
                  <a:txBody>
                    <a:bodyPr/>
                    <a:lstStyle/>
                    <a:p>
                      <a:pPr marL="0" marR="0" algn="ctr">
                        <a:lnSpc>
                          <a:spcPct val="107000"/>
                        </a:lnSpc>
                        <a:spcBef>
                          <a:spcPts val="0"/>
                        </a:spcBef>
                        <a:spcAft>
                          <a:spcPts val="0"/>
                        </a:spcAft>
                      </a:pPr>
                      <a:r>
                        <a:rPr lang="en-US" sz="1800" kern="1200" dirty="0">
                          <a:effectLst/>
                        </a:rPr>
                        <a:t>Test Name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800" kern="1200" dirty="0">
                          <a:effectLst/>
                        </a:rPr>
                        <a:t>Target Score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marL="0" marR="0" algn="ctr">
                        <a:lnSpc>
                          <a:spcPct val="107000"/>
                        </a:lnSpc>
                        <a:spcBef>
                          <a:spcPts val="0"/>
                        </a:spcBef>
                        <a:spcAft>
                          <a:spcPts val="0"/>
                        </a:spcAft>
                      </a:pPr>
                      <a:r>
                        <a:rPr lang="en-US" sz="1800" kern="1200" dirty="0">
                          <a:effectLst/>
                        </a:rPr>
                        <a: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800" kern="1200" dirty="0">
                          <a:effectLst/>
                        </a:rPr>
                        <a:t>22 or higher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marL="0" marR="0" algn="ctr">
                        <a:lnSpc>
                          <a:spcPct val="107000"/>
                        </a:lnSpc>
                        <a:spcBef>
                          <a:spcPts val="0"/>
                        </a:spcBef>
                        <a:spcAft>
                          <a:spcPts val="0"/>
                        </a:spcAft>
                      </a:pPr>
                      <a:r>
                        <a:rPr lang="en-US" sz="1800" kern="1200" dirty="0">
                          <a:effectLst/>
                        </a:rPr>
                        <a:t>*SAT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800" kern="1200">
                          <a:effectLst/>
                        </a:rPr>
                        <a:t>990 - 1180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marL="0" marR="0" algn="ctr">
                        <a:lnSpc>
                          <a:spcPct val="107000"/>
                        </a:lnSpc>
                        <a:spcBef>
                          <a:spcPts val="0"/>
                        </a:spcBef>
                        <a:spcAft>
                          <a:spcPts val="0"/>
                        </a:spcAft>
                      </a:pPr>
                      <a:r>
                        <a:rPr lang="en-US" sz="1800" kern="1200" dirty="0">
                          <a:effectLst/>
                        </a:rPr>
                        <a:t>*ASVAB</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800" kern="1200">
                          <a:effectLst/>
                        </a:rPr>
                        <a:t>63 – 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marL="0" marR="0" algn="ctr">
                        <a:lnSpc>
                          <a:spcPct val="107000"/>
                        </a:lnSpc>
                        <a:spcBef>
                          <a:spcPts val="0"/>
                        </a:spcBef>
                        <a:spcAft>
                          <a:spcPts val="0"/>
                        </a:spcAft>
                      </a:pPr>
                      <a:r>
                        <a:rPr lang="en-US" sz="1800" kern="1200" dirty="0">
                          <a:effectLst/>
                        </a:rPr>
                        <a:t>*COMPASS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800" kern="1200" dirty="0">
                          <a:effectLst/>
                        </a:rPr>
                        <a:t>Reading Compass score of 82, a  writing score of 70, and/or a Math Compass score of 66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marL="0" marR="0" algn="ctr">
                        <a:lnSpc>
                          <a:spcPct val="107000"/>
                        </a:lnSpc>
                        <a:spcBef>
                          <a:spcPts val="0"/>
                        </a:spcBef>
                        <a:spcAft>
                          <a:spcPts val="0"/>
                        </a:spcAft>
                      </a:pPr>
                      <a:r>
                        <a:rPr lang="en-US" sz="1800" kern="1200">
                          <a:effectLst/>
                        </a:rPr>
                        <a:t>PLTW End of Course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endParaRPr lang="en-US" sz="1800" kern="1200" dirty="0">
                        <a:effectLst/>
                      </a:endParaRPr>
                    </a:p>
                    <a:p>
                      <a:pPr marL="0" marR="0" algn="l">
                        <a:lnSpc>
                          <a:spcPct val="107000"/>
                        </a:lnSpc>
                        <a:spcBef>
                          <a:spcPts val="0"/>
                        </a:spcBef>
                        <a:spcAft>
                          <a:spcPts val="0"/>
                        </a:spcAft>
                      </a:pPr>
                      <a:r>
                        <a:rPr lang="en-US" sz="1800" kern="1200" dirty="0">
                          <a:effectLst/>
                        </a:rPr>
                        <a:t>6 or higher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0">
                <a:tc>
                  <a:txBody>
                    <a:bodyPr/>
                    <a:lstStyle/>
                    <a:p>
                      <a:pPr marL="0" marR="0" algn="ctr">
                        <a:lnSpc>
                          <a:spcPct val="107000"/>
                        </a:lnSpc>
                        <a:spcBef>
                          <a:spcPts val="0"/>
                        </a:spcBef>
                        <a:spcAft>
                          <a:spcPts val="0"/>
                        </a:spcAft>
                      </a:pPr>
                      <a:r>
                        <a:rPr lang="en-US" sz="1800" kern="1200" dirty="0">
                          <a:effectLst/>
                        </a:rPr>
                        <a:t>TSA/IRC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800" kern="1200" dirty="0">
                          <a:effectLst/>
                        </a:rPr>
                        <a:t>Score Proficient (Passing Score Varies by Test)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bl>
          </a:graphicData>
        </a:graphic>
      </p:graphicFrame>
      <p:sp>
        <p:nvSpPr>
          <p:cNvPr id="10" name="TextBox 9"/>
          <p:cNvSpPr txBox="1"/>
          <p:nvPr/>
        </p:nvSpPr>
        <p:spPr>
          <a:xfrm>
            <a:off x="594360" y="1769494"/>
            <a:ext cx="8001000" cy="923330"/>
          </a:xfrm>
          <a:prstGeom prst="rect">
            <a:avLst/>
          </a:prstGeom>
          <a:noFill/>
        </p:spPr>
        <p:txBody>
          <a:bodyPr wrap="square" rtlCol="0">
            <a:spAutoFit/>
          </a:bodyPr>
          <a:lstStyle/>
          <a:p>
            <a:r>
              <a:rPr lang="en-US" dirty="0"/>
              <a:t>Students and teachers play an important role in helping the district become fully accredited. In order for the district to achieve College and Career Readiness points students must earn the following scores on national assessments:</a:t>
            </a:r>
          </a:p>
        </p:txBody>
      </p:sp>
      <p:sp>
        <p:nvSpPr>
          <p:cNvPr id="11" name="TextBox 10"/>
          <p:cNvSpPr txBox="1"/>
          <p:nvPr/>
        </p:nvSpPr>
        <p:spPr>
          <a:xfrm>
            <a:off x="304800" y="5943600"/>
            <a:ext cx="8290560" cy="381000"/>
          </a:xfrm>
          <a:prstGeom prst="rect">
            <a:avLst/>
          </a:prstGeom>
          <a:noFill/>
        </p:spPr>
        <p:txBody>
          <a:bodyPr wrap="square" rtlCol="0">
            <a:spAutoFit/>
          </a:bodyPr>
          <a:lstStyle/>
          <a:p>
            <a:r>
              <a:rPr lang="en-US" b="1" dirty="0"/>
              <a:t>* Required Assessments for Graduation</a:t>
            </a:r>
          </a:p>
        </p:txBody>
      </p:sp>
    </p:spTree>
    <p:extLst>
      <p:ext uri="{BB962C8B-B14F-4D97-AF65-F5344CB8AC3E}">
        <p14:creationId xmlns:p14="http://schemas.microsoft.com/office/powerpoint/2010/main" val="2612063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ACT &amp; Dual Enrollment/Credit</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39799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6600" b="1" spc="0" dirty="0">
                <a:ln w="6600">
                  <a:solidFill>
                    <a:schemeClr val="accent2"/>
                  </a:solidFill>
                  <a:prstDash val="solid"/>
                </a:ln>
                <a:solidFill>
                  <a:srgbClr val="FFFFFF"/>
                </a:solidFill>
                <a:effectLst>
                  <a:outerShdw dist="38100" dir="2700000" algn="tl" rotWithShape="0">
                    <a:schemeClr val="accent2"/>
                  </a:outerShdw>
                </a:effectLst>
              </a:rPr>
              <a:t>STAFF</a:t>
            </a:r>
          </a:p>
        </p:txBody>
      </p:sp>
      <p:sp>
        <p:nvSpPr>
          <p:cNvPr id="5" name="Content Placeholder 4"/>
          <p:cNvSpPr>
            <a:spLocks noGrp="1"/>
          </p:cNvSpPr>
          <p:nvPr>
            <p:ph idx="1"/>
          </p:nvPr>
        </p:nvSpPr>
        <p:spPr>
          <a:xfrm>
            <a:off x="822959" y="1737361"/>
            <a:ext cx="7543801" cy="4419599"/>
          </a:xfrm>
        </p:spPr>
        <p:txBody>
          <a:bodyPr>
            <a:normAutofit/>
          </a:bodyPr>
          <a:lstStyle/>
          <a:p>
            <a:pPr marL="0" indent="0" algn="ctr">
              <a:buNone/>
            </a:pPr>
            <a:r>
              <a:rPr lang="en-US" sz="2200" dirty="0"/>
              <a:t>Herman Harris, Alternative Education Coordinator</a:t>
            </a:r>
          </a:p>
          <a:p>
            <a:pPr marL="0" indent="0" algn="ctr">
              <a:buNone/>
            </a:pPr>
            <a:r>
              <a:rPr lang="en-US" sz="2200" dirty="0"/>
              <a:t>Vanessa Meads, Lead Counselor 9</a:t>
            </a:r>
            <a:r>
              <a:rPr lang="en-US" sz="2200" baseline="30000" dirty="0"/>
              <a:t>th</a:t>
            </a:r>
            <a:r>
              <a:rPr lang="en-US" sz="2200" dirty="0"/>
              <a:t> Grade &amp; JETS</a:t>
            </a:r>
          </a:p>
          <a:p>
            <a:pPr marL="0" indent="0" algn="ctr">
              <a:buNone/>
            </a:pPr>
            <a:r>
              <a:rPr lang="en-US" sz="2200" dirty="0"/>
              <a:t>Bobbie Barnett-College Advisor</a:t>
            </a:r>
          </a:p>
          <a:p>
            <a:pPr marL="0" indent="0" algn="ctr">
              <a:buNone/>
            </a:pPr>
            <a:r>
              <a:rPr lang="en-US" sz="2200" dirty="0"/>
              <a:t>Tim Williams-Educational Talent Search</a:t>
            </a:r>
          </a:p>
          <a:p>
            <a:pPr marL="0" indent="0" algn="ctr">
              <a:buNone/>
            </a:pPr>
            <a:endParaRPr lang="en-US" sz="2200"/>
          </a:p>
          <a:p>
            <a:pPr marL="0" indent="0" algn="ctr">
              <a:buNone/>
            </a:pPr>
            <a:endParaRPr lang="en-US" sz="2200" dirty="0"/>
          </a:p>
          <a:p>
            <a:pPr marL="0" indent="0" algn="ctr">
              <a:buNone/>
            </a:pPr>
            <a:r>
              <a:rPr lang="en-US" sz="2200" dirty="0"/>
              <a:t>Dr. Tiffany Anderson, Superintendent</a:t>
            </a:r>
          </a:p>
          <a:p>
            <a:pPr marL="0" indent="0" algn="ctr">
              <a:buNone/>
            </a:pPr>
            <a:r>
              <a:rPr lang="en-US" sz="2200" dirty="0"/>
              <a:t>Dr. Anthony Robinson, Director of Secondary Education</a:t>
            </a:r>
          </a:p>
          <a:p>
            <a:pPr marL="0" indent="0" algn="ctr">
              <a:buNone/>
            </a:pPr>
            <a:r>
              <a:rPr lang="en-US" sz="2200" dirty="0"/>
              <a:t>Dr. Miranda Avant-Elliott, Dir. College and Career Readiness</a:t>
            </a:r>
          </a:p>
          <a:p>
            <a:pPr algn="ctr"/>
            <a:endParaRPr lang="en-US" dirty="0"/>
          </a:p>
          <a:p>
            <a:pPr algn="ctr"/>
            <a:endParaRPr lang="en-US" dirty="0"/>
          </a:p>
        </p:txBody>
      </p:sp>
    </p:spTree>
    <p:extLst>
      <p:ext uri="{BB962C8B-B14F-4D97-AF65-F5344CB8AC3E}">
        <p14:creationId xmlns:p14="http://schemas.microsoft.com/office/powerpoint/2010/main" val="3968164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sz="4000" dirty="0"/>
            </a:br>
            <a:r>
              <a:rPr lang="en-US" sz="4000" dirty="0"/>
              <a:t>ACT test dates for 2014-2015 school year</a:t>
            </a:r>
            <a:br>
              <a:rPr lang="en-US" dirty="0"/>
            </a:br>
            <a:endParaRPr lang="en-US" dirty="0"/>
          </a:p>
        </p:txBody>
      </p:sp>
      <p:sp>
        <p:nvSpPr>
          <p:cNvPr id="3" name="Content Placeholder 2"/>
          <p:cNvSpPr>
            <a:spLocks noGrp="1"/>
          </p:cNvSpPr>
          <p:nvPr>
            <p:ph sz="quarter" idx="1"/>
          </p:nvPr>
        </p:nvSpPr>
        <p:spPr/>
        <p:txBody>
          <a:bodyPr/>
          <a:lstStyle/>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02568293"/>
              </p:ext>
            </p:extLst>
          </p:nvPr>
        </p:nvGraphicFramePr>
        <p:xfrm>
          <a:off x="641223" y="1752600"/>
          <a:ext cx="8153400" cy="3230880"/>
        </p:xfrm>
        <a:graphic>
          <a:graphicData uri="http://schemas.openxmlformats.org/drawingml/2006/table">
            <a:tbl>
              <a:tblPr>
                <a:tableStyleId>{284E427A-3D55-4303-BF80-6455036E1DE7}</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609600">
                <a:tc>
                  <a:txBody>
                    <a:bodyPr/>
                    <a:lstStyle/>
                    <a:p>
                      <a:r>
                        <a:rPr lang="en-US" dirty="0"/>
                        <a:t>Test Date</a:t>
                      </a:r>
                    </a:p>
                  </a:txBody>
                  <a:tcPr anchor="ctr"/>
                </a:tc>
                <a:tc>
                  <a:txBody>
                    <a:bodyPr/>
                    <a:lstStyle/>
                    <a:p>
                      <a:r>
                        <a:rPr lang="en-US" sz="2000"/>
                        <a:t>Registration Deadline</a:t>
                      </a:r>
                      <a:endParaRPr lang="en-US" sz="2000" b="1">
                        <a:solidFill>
                          <a:srgbClr val="FF0000"/>
                        </a:solidFill>
                      </a:endParaRPr>
                    </a:p>
                  </a:txBody>
                  <a:tcPr anchor="ctr"/>
                </a:tc>
                <a:tc>
                  <a:txBody>
                    <a:bodyPr/>
                    <a:lstStyle/>
                    <a:p>
                      <a:r>
                        <a:rPr lang="en-US"/>
                        <a:t>(Late Fee Required)</a:t>
                      </a:r>
                    </a:p>
                  </a:txBody>
                  <a:tcPr anchor="ctr"/>
                </a:tc>
                <a:extLst>
                  <a:ext uri="{0D108BD9-81ED-4DB2-BD59-A6C34878D82A}">
                    <a16:rowId xmlns:a16="http://schemas.microsoft.com/office/drawing/2014/main" val="10000"/>
                  </a:ext>
                </a:extLst>
              </a:tr>
              <a:tr h="0">
                <a:tc>
                  <a:txBody>
                    <a:bodyPr/>
                    <a:lstStyle/>
                    <a:p>
                      <a:r>
                        <a:rPr lang="en-US" dirty="0"/>
                        <a:t>September 13, 2014</a:t>
                      </a:r>
                    </a:p>
                  </a:txBody>
                  <a:tcPr anchor="ctr"/>
                </a:tc>
                <a:tc>
                  <a:txBody>
                    <a:bodyPr/>
                    <a:lstStyle/>
                    <a:p>
                      <a:r>
                        <a:rPr lang="en-US" sz="2000" dirty="0"/>
                        <a:t>August 8, 2014</a:t>
                      </a:r>
                      <a:endParaRPr lang="en-US" sz="2000" b="1" dirty="0">
                        <a:solidFill>
                          <a:srgbClr val="FF0000"/>
                        </a:solidFill>
                      </a:endParaRPr>
                    </a:p>
                  </a:txBody>
                  <a:tcPr anchor="ctr"/>
                </a:tc>
                <a:tc>
                  <a:txBody>
                    <a:bodyPr/>
                    <a:lstStyle/>
                    <a:p>
                      <a:r>
                        <a:rPr lang="en-US"/>
                        <a:t>August 9–22, 2014</a:t>
                      </a:r>
                    </a:p>
                  </a:txBody>
                  <a:tcPr anchor="ctr"/>
                </a:tc>
                <a:extLst>
                  <a:ext uri="{0D108BD9-81ED-4DB2-BD59-A6C34878D82A}">
                    <a16:rowId xmlns:a16="http://schemas.microsoft.com/office/drawing/2014/main" val="10001"/>
                  </a:ext>
                </a:extLst>
              </a:tr>
              <a:tr h="0">
                <a:tc>
                  <a:txBody>
                    <a:bodyPr/>
                    <a:lstStyle/>
                    <a:p>
                      <a:r>
                        <a:rPr lang="en-US" dirty="0"/>
                        <a:t>October 25, 2014</a:t>
                      </a:r>
                    </a:p>
                  </a:txBody>
                  <a:tcPr anchor="ctr"/>
                </a:tc>
                <a:tc>
                  <a:txBody>
                    <a:bodyPr/>
                    <a:lstStyle/>
                    <a:p>
                      <a:r>
                        <a:rPr lang="en-US" sz="2000" dirty="0"/>
                        <a:t>September 19, 2014</a:t>
                      </a:r>
                      <a:endParaRPr lang="en-US" sz="2000" b="1" dirty="0">
                        <a:solidFill>
                          <a:srgbClr val="FF0000"/>
                        </a:solidFill>
                      </a:endParaRPr>
                    </a:p>
                  </a:txBody>
                  <a:tcPr anchor="ctr"/>
                </a:tc>
                <a:tc>
                  <a:txBody>
                    <a:bodyPr/>
                    <a:lstStyle/>
                    <a:p>
                      <a:r>
                        <a:rPr lang="en-US"/>
                        <a:t>September 20–October 3, 2014</a:t>
                      </a:r>
                    </a:p>
                  </a:txBody>
                  <a:tcPr anchor="ctr"/>
                </a:tc>
                <a:extLst>
                  <a:ext uri="{0D108BD9-81ED-4DB2-BD59-A6C34878D82A}">
                    <a16:rowId xmlns:a16="http://schemas.microsoft.com/office/drawing/2014/main" val="10002"/>
                  </a:ext>
                </a:extLst>
              </a:tr>
              <a:tr h="0">
                <a:tc>
                  <a:txBody>
                    <a:bodyPr/>
                    <a:lstStyle/>
                    <a:p>
                      <a:r>
                        <a:rPr lang="en-US" dirty="0"/>
                        <a:t>December 13, 2014</a:t>
                      </a:r>
                    </a:p>
                  </a:txBody>
                  <a:tcPr anchor="ctr"/>
                </a:tc>
                <a:tc>
                  <a:txBody>
                    <a:bodyPr/>
                    <a:lstStyle/>
                    <a:p>
                      <a:r>
                        <a:rPr lang="en-US" sz="2000" dirty="0"/>
                        <a:t>November 7, 2014</a:t>
                      </a:r>
                      <a:endParaRPr lang="en-US" sz="2000" b="1" dirty="0">
                        <a:solidFill>
                          <a:srgbClr val="FF0000"/>
                        </a:solidFill>
                      </a:endParaRPr>
                    </a:p>
                  </a:txBody>
                  <a:tcPr anchor="ctr"/>
                </a:tc>
                <a:tc>
                  <a:txBody>
                    <a:bodyPr/>
                    <a:lstStyle/>
                    <a:p>
                      <a:r>
                        <a:rPr lang="en-US"/>
                        <a:t>November 8–21, 2014</a:t>
                      </a:r>
                    </a:p>
                  </a:txBody>
                  <a:tcPr anchor="ctr"/>
                </a:tc>
                <a:extLst>
                  <a:ext uri="{0D108BD9-81ED-4DB2-BD59-A6C34878D82A}">
                    <a16:rowId xmlns:a16="http://schemas.microsoft.com/office/drawing/2014/main" val="10003"/>
                  </a:ext>
                </a:extLst>
              </a:tr>
              <a:tr h="0">
                <a:tc>
                  <a:txBody>
                    <a:bodyPr/>
                    <a:lstStyle/>
                    <a:p>
                      <a:r>
                        <a:rPr lang="en-US"/>
                        <a:t>February 7, 2015*</a:t>
                      </a:r>
                    </a:p>
                  </a:txBody>
                  <a:tcPr anchor="ctr"/>
                </a:tc>
                <a:tc>
                  <a:txBody>
                    <a:bodyPr/>
                    <a:lstStyle/>
                    <a:p>
                      <a:r>
                        <a:rPr lang="en-US" sz="2000" dirty="0"/>
                        <a:t>January 9, 2015</a:t>
                      </a:r>
                      <a:endParaRPr lang="en-US" sz="2000" b="1" dirty="0">
                        <a:solidFill>
                          <a:srgbClr val="FF0000"/>
                        </a:solidFill>
                      </a:endParaRPr>
                    </a:p>
                  </a:txBody>
                  <a:tcPr anchor="ctr"/>
                </a:tc>
                <a:tc>
                  <a:txBody>
                    <a:bodyPr/>
                    <a:lstStyle/>
                    <a:p>
                      <a:r>
                        <a:rPr lang="en-US" dirty="0"/>
                        <a:t>January 10–16, 2015</a:t>
                      </a:r>
                    </a:p>
                  </a:txBody>
                  <a:tcPr anchor="ctr"/>
                </a:tc>
                <a:extLst>
                  <a:ext uri="{0D108BD9-81ED-4DB2-BD59-A6C34878D82A}">
                    <a16:rowId xmlns:a16="http://schemas.microsoft.com/office/drawing/2014/main" val="10004"/>
                  </a:ext>
                </a:extLst>
              </a:tr>
              <a:tr h="0">
                <a:tc>
                  <a:txBody>
                    <a:bodyPr/>
                    <a:lstStyle/>
                    <a:p>
                      <a:r>
                        <a:rPr lang="en-US"/>
                        <a:t>April 18, 2015</a:t>
                      </a:r>
                    </a:p>
                  </a:txBody>
                  <a:tcPr anchor="ctr"/>
                </a:tc>
                <a:tc>
                  <a:txBody>
                    <a:bodyPr/>
                    <a:lstStyle/>
                    <a:p>
                      <a:r>
                        <a:rPr lang="en-US" sz="2000"/>
                        <a:t>March 13, 2015</a:t>
                      </a:r>
                      <a:endParaRPr lang="en-US" sz="2000" b="1">
                        <a:solidFill>
                          <a:srgbClr val="FF0000"/>
                        </a:solidFill>
                      </a:endParaRPr>
                    </a:p>
                  </a:txBody>
                  <a:tcPr anchor="ctr"/>
                </a:tc>
                <a:tc>
                  <a:txBody>
                    <a:bodyPr/>
                    <a:lstStyle/>
                    <a:p>
                      <a:r>
                        <a:rPr lang="en-US" dirty="0"/>
                        <a:t>March 14–27, 2015</a:t>
                      </a:r>
                    </a:p>
                  </a:txBody>
                  <a:tcPr anchor="ctr"/>
                </a:tc>
                <a:extLst>
                  <a:ext uri="{0D108BD9-81ED-4DB2-BD59-A6C34878D82A}">
                    <a16:rowId xmlns:a16="http://schemas.microsoft.com/office/drawing/2014/main" val="10005"/>
                  </a:ext>
                </a:extLst>
              </a:tr>
              <a:tr h="0">
                <a:tc>
                  <a:txBody>
                    <a:bodyPr/>
                    <a:lstStyle/>
                    <a:p>
                      <a:r>
                        <a:rPr lang="en-US" dirty="0"/>
                        <a:t>June 13, 2015</a:t>
                      </a:r>
                    </a:p>
                  </a:txBody>
                  <a:tcPr anchor="ctr"/>
                </a:tc>
                <a:tc>
                  <a:txBody>
                    <a:bodyPr/>
                    <a:lstStyle/>
                    <a:p>
                      <a:r>
                        <a:rPr lang="en-US" sz="2000" dirty="0"/>
                        <a:t>May 8, 2015</a:t>
                      </a:r>
                      <a:endParaRPr lang="en-US" sz="2000" b="1" dirty="0">
                        <a:solidFill>
                          <a:srgbClr val="FF0000"/>
                        </a:solidFill>
                      </a:endParaRPr>
                    </a:p>
                  </a:txBody>
                  <a:tcPr anchor="ctr"/>
                </a:tc>
                <a:tc>
                  <a:txBody>
                    <a:bodyPr/>
                    <a:lstStyle/>
                    <a:p>
                      <a:r>
                        <a:rPr lang="en-US" dirty="0"/>
                        <a:t>May 9–22, 2015</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71712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39762"/>
          </a:xfrm>
        </p:spPr>
        <p:txBody>
          <a:bodyPr>
            <a:noAutofit/>
          </a:bodyPr>
          <a:lstStyle/>
          <a:p>
            <a:pPr algn="ctr"/>
            <a:r>
              <a:rPr lang="en-US" sz="5400" b="1" spc="0" dirty="0">
                <a:ln w="6600">
                  <a:solidFill>
                    <a:schemeClr val="accent2"/>
                  </a:solidFill>
                  <a:prstDash val="solid"/>
                </a:ln>
                <a:solidFill>
                  <a:srgbClr val="FFFFFF"/>
                </a:solidFill>
                <a:effectLst>
                  <a:outerShdw dist="38100" dir="2700000" algn="tl" rotWithShape="0">
                    <a:schemeClr val="accent2"/>
                  </a:outerShdw>
                </a:effectLst>
              </a:rPr>
              <a:t>The BIG Day – Test Day!</a:t>
            </a:r>
          </a:p>
        </p:txBody>
      </p:sp>
      <p:sp>
        <p:nvSpPr>
          <p:cNvPr id="3" name="Content Placeholder 2"/>
          <p:cNvSpPr>
            <a:spLocks noGrp="1"/>
          </p:cNvSpPr>
          <p:nvPr>
            <p:ph idx="1"/>
          </p:nvPr>
        </p:nvSpPr>
        <p:spPr>
          <a:xfrm>
            <a:off x="990600" y="1752600"/>
            <a:ext cx="7543800" cy="4775200"/>
          </a:xfrm>
        </p:spPr>
        <p:txBody>
          <a:bodyPr>
            <a:normAutofit lnSpcReduction="10000"/>
          </a:bodyPr>
          <a:lstStyle/>
          <a:p>
            <a:r>
              <a:rPr lang="en-US" dirty="0"/>
              <a:t>Get plenty of rest</a:t>
            </a:r>
          </a:p>
          <a:p>
            <a:r>
              <a:rPr lang="en-US" dirty="0"/>
              <a:t>Eat a good breakfast</a:t>
            </a:r>
          </a:p>
          <a:p>
            <a:r>
              <a:rPr lang="en-US" dirty="0"/>
              <a:t>Arrive to the test center early 7:30 to 7:45 </a:t>
            </a:r>
          </a:p>
          <a:p>
            <a:r>
              <a:rPr lang="en-US" dirty="0"/>
              <a:t>Don’t forget to bring</a:t>
            </a:r>
          </a:p>
          <a:p>
            <a:pPr marL="857250" lvl="1" indent="-457200">
              <a:buFont typeface="Courier New" pitchFamily="49" charset="0"/>
              <a:buChar char="o"/>
            </a:pPr>
            <a:r>
              <a:rPr lang="en-US" dirty="0"/>
              <a:t>Your photo ID</a:t>
            </a:r>
          </a:p>
          <a:p>
            <a:pPr marL="857250" lvl="1" indent="-457200">
              <a:buFont typeface="Courier New" pitchFamily="49" charset="0"/>
              <a:buChar char="o"/>
            </a:pPr>
            <a:r>
              <a:rPr lang="en-US" dirty="0"/>
              <a:t>Your admissions ticket</a:t>
            </a:r>
          </a:p>
          <a:p>
            <a:pPr marL="857250" lvl="1" indent="-457200">
              <a:buFont typeface="Courier New" pitchFamily="49" charset="0"/>
              <a:buChar char="o"/>
            </a:pPr>
            <a:r>
              <a:rPr lang="en-US" dirty="0"/>
              <a:t>Two number 2 pencils</a:t>
            </a:r>
          </a:p>
          <a:p>
            <a:pPr marL="857250" lvl="1" indent="-457200">
              <a:buFont typeface="Courier New" pitchFamily="49" charset="0"/>
              <a:buChar char="o"/>
            </a:pPr>
            <a:r>
              <a:rPr lang="en-US" dirty="0"/>
              <a:t>An ACT approved calculator</a:t>
            </a:r>
          </a:p>
          <a:p>
            <a:pPr marL="857250" lvl="1" indent="-457200">
              <a:buFont typeface="Courier New" pitchFamily="49" charset="0"/>
              <a:buChar char="o"/>
            </a:pPr>
            <a:r>
              <a:rPr lang="en-US" dirty="0"/>
              <a:t>A snack to have during breaks </a:t>
            </a:r>
          </a:p>
          <a:p>
            <a:pPr marL="857250" lvl="1" indent="-457200">
              <a:buFont typeface="Courier New" pitchFamily="49" charset="0"/>
              <a:buChar char="o"/>
            </a:pPr>
            <a:r>
              <a:rPr lang="en-US" dirty="0"/>
              <a:t>A great attitude</a:t>
            </a:r>
          </a:p>
        </p:txBody>
      </p:sp>
    </p:spTree>
    <p:extLst>
      <p:ext uri="{BB962C8B-B14F-4D97-AF65-F5344CB8AC3E}">
        <p14:creationId xmlns:p14="http://schemas.microsoft.com/office/powerpoint/2010/main" val="252616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543800" cy="1450757"/>
          </a:xfrm>
        </p:spPr>
        <p:txBody>
          <a:bodyPr>
            <a:normAutofit/>
          </a:bodyPr>
          <a:lstStyle/>
          <a:p>
            <a:r>
              <a:rPr lang="en-US" sz="8800" b="1" spc="0" dirty="0">
                <a:ln w="22225">
                  <a:solidFill>
                    <a:schemeClr val="accent2"/>
                  </a:solidFill>
                  <a:prstDash val="solid"/>
                </a:ln>
                <a:solidFill>
                  <a:schemeClr val="accent2">
                    <a:lumMod val="40000"/>
                    <a:lumOff val="60000"/>
                  </a:schemeClr>
                </a:solidFill>
              </a:rPr>
              <a:t>ACT Prep</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600" dirty="0" err="1"/>
              <a:t>Edgenuity</a:t>
            </a:r>
            <a:r>
              <a:rPr lang="en-US" sz="2600" dirty="0"/>
              <a:t> Online at Home</a:t>
            </a:r>
          </a:p>
          <a:p>
            <a:pPr>
              <a:buFont typeface="Wingdings" panose="05000000000000000000" pitchFamily="2" charset="2"/>
              <a:buChar char="Ø"/>
            </a:pPr>
            <a:r>
              <a:rPr lang="en-US" sz="2600" dirty="0"/>
              <a:t>ACT Boot Camp and/ or ACT Prep Class</a:t>
            </a:r>
          </a:p>
          <a:p>
            <a:pPr>
              <a:buFont typeface="Wingdings" panose="05000000000000000000" pitchFamily="2" charset="2"/>
              <a:buChar char="Ø"/>
            </a:pPr>
            <a:r>
              <a:rPr lang="en-US" sz="2600" dirty="0"/>
              <a:t>Go to: </a:t>
            </a:r>
            <a:r>
              <a:rPr lang="en-US" sz="2600" dirty="0">
                <a:hlinkClick r:id="rId2"/>
              </a:rPr>
              <a:t>http://www.actstudent.org/sampletest/</a:t>
            </a:r>
            <a:endParaRPr lang="en-US" sz="2600" dirty="0"/>
          </a:p>
          <a:p>
            <a:pPr>
              <a:buFont typeface="Wingdings" panose="05000000000000000000" pitchFamily="2" charset="2"/>
              <a:buChar char="Ø"/>
            </a:pPr>
            <a:r>
              <a:rPr lang="en-US" sz="2800" dirty="0"/>
              <a:t>ACT test is 38.00 and the late fee is 24.00</a:t>
            </a:r>
          </a:p>
        </p:txBody>
      </p:sp>
    </p:spTree>
    <p:extLst>
      <p:ext uri="{BB962C8B-B14F-4D97-AF65-F5344CB8AC3E}">
        <p14:creationId xmlns:p14="http://schemas.microsoft.com/office/powerpoint/2010/main" val="1674723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lstStyle/>
          <a:p>
            <a:endParaRPr lang="en-US" dirty="0"/>
          </a:p>
        </p:txBody>
      </p:sp>
      <p:sp>
        <p:nvSpPr>
          <p:cNvPr id="2" name="Title 1"/>
          <p:cNvSpPr>
            <a:spLocks noGrp="1"/>
          </p:cNvSpPr>
          <p:nvPr>
            <p:ph type="title"/>
          </p:nvPr>
        </p:nvSpPr>
        <p:spPr/>
        <p:txBody>
          <a:bodyPr>
            <a:normAutofit fontScale="90000"/>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College Readiness</a:t>
            </a:r>
            <a:br>
              <a:rPr lang="en-US" b="1" spc="0" dirty="0">
                <a:ln w="6600">
                  <a:solidFill>
                    <a:schemeClr val="accent2"/>
                  </a:solidFill>
                  <a:prstDash val="solid"/>
                </a:ln>
                <a:solidFill>
                  <a:srgbClr val="FFFFFF"/>
                </a:solidFill>
                <a:effectLst>
                  <a:outerShdw dist="38100" dir="2700000" algn="tl" rotWithShape="0">
                    <a:schemeClr val="accent2"/>
                  </a:outerShdw>
                </a:effectLst>
              </a:rPr>
            </a:br>
            <a:r>
              <a:rPr lang="en-US" b="1" spc="0" dirty="0">
                <a:ln w="6600">
                  <a:solidFill>
                    <a:schemeClr val="accent2"/>
                  </a:solidFill>
                  <a:prstDash val="solid"/>
                </a:ln>
                <a:solidFill>
                  <a:srgbClr val="FFFFFF"/>
                </a:solidFill>
                <a:effectLst>
                  <a:outerShdw dist="38100" dir="2700000" algn="tl" rotWithShape="0">
                    <a:schemeClr val="accent2"/>
                  </a:outerShdw>
                </a:effectLst>
              </a:rPr>
              <a:t>Rolling Admissions &amp; </a:t>
            </a:r>
            <a:r>
              <a:rPr lang="en-US" b="1" spc="0" dirty="0" err="1">
                <a:ln w="6600">
                  <a:solidFill>
                    <a:schemeClr val="accent2"/>
                  </a:solidFill>
                  <a:prstDash val="solid"/>
                </a:ln>
                <a:solidFill>
                  <a:srgbClr val="FFFFFF"/>
                </a:solidFill>
                <a:effectLst>
                  <a:outerShdw dist="38100" dir="2700000" algn="tl" rotWithShape="0">
                    <a:schemeClr val="accent2"/>
                  </a:outerShdw>
                </a:effectLst>
              </a:rPr>
              <a:t>Naviance</a:t>
            </a:r>
            <a:endParaRPr lang="en-US" b="1"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2784506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b="1" spc="0" dirty="0">
                <a:ln w="6600">
                  <a:solidFill>
                    <a:schemeClr val="accent2"/>
                  </a:solidFill>
                  <a:prstDash val="solid"/>
                </a:ln>
                <a:solidFill>
                  <a:srgbClr val="FFFFFF"/>
                </a:solidFill>
                <a:effectLst>
                  <a:outerShdw dist="38100" dir="2700000" algn="tl" rotWithShape="0">
                    <a:schemeClr val="accent2"/>
                  </a:outerShdw>
                </a:effectLst>
              </a:rPr>
              <a:t>College  Goals</a:t>
            </a:r>
          </a:p>
        </p:txBody>
      </p:sp>
      <p:sp>
        <p:nvSpPr>
          <p:cNvPr id="4" name="TextBox 3"/>
          <p:cNvSpPr txBox="1"/>
          <p:nvPr/>
        </p:nvSpPr>
        <p:spPr>
          <a:xfrm>
            <a:off x="914401" y="1676400"/>
            <a:ext cx="7848599" cy="4154984"/>
          </a:xfrm>
          <a:prstGeom prst="rect">
            <a:avLst/>
          </a:prstGeom>
          <a:noFill/>
        </p:spPr>
        <p:txBody>
          <a:bodyPr wrap="square" rtlCol="0">
            <a:spAutoFit/>
          </a:bodyPr>
          <a:lstStyle/>
          <a:p>
            <a:pPr marL="411163" indent="-411163">
              <a:buClrTx/>
              <a:buNone/>
            </a:pPr>
            <a:r>
              <a:rPr lang="en-US" sz="4000" b="1" dirty="0">
                <a:solidFill>
                  <a:schemeClr val="bg1"/>
                </a:solidFill>
              </a:rPr>
              <a:t>College </a:t>
            </a:r>
            <a:r>
              <a:rPr lang="en-US" sz="4000" b="1" dirty="0"/>
              <a:t>Acceptances</a:t>
            </a:r>
          </a:p>
          <a:p>
            <a:pPr marL="3486150" indent="-571500">
              <a:buClrTx/>
              <a:buNone/>
            </a:pPr>
            <a:endParaRPr lang="en-US" sz="2800" b="1" dirty="0"/>
          </a:p>
          <a:p>
            <a:pPr marL="3486150" indent="-571500">
              <a:buClrTx/>
              <a:buNone/>
            </a:pPr>
            <a:endParaRPr lang="en-US" sz="2800" b="1" dirty="0"/>
          </a:p>
          <a:p>
            <a:pPr marL="3486150" indent="-401638">
              <a:buClrTx/>
              <a:buFont typeface="Wingdings" pitchFamily="2" charset="2"/>
              <a:buChar char="v"/>
            </a:pPr>
            <a:r>
              <a:rPr lang="en-US" sz="2800" dirty="0"/>
              <a:t>Schools with rolling admissions.</a:t>
            </a:r>
          </a:p>
          <a:p>
            <a:pPr>
              <a:buClrTx/>
            </a:pPr>
            <a:endParaRPr lang="en-US" sz="2800" dirty="0"/>
          </a:p>
          <a:p>
            <a:pPr>
              <a:buClrTx/>
            </a:pPr>
            <a:endParaRPr lang="en-US" sz="2800" dirty="0"/>
          </a:p>
          <a:p>
            <a:pPr marL="411163" indent="-411163">
              <a:buClrTx/>
              <a:buFont typeface="Wingdings" pitchFamily="2" charset="2"/>
              <a:buChar char="v"/>
            </a:pPr>
            <a:r>
              <a:rPr lang="en-US" sz="2800" dirty="0"/>
              <a:t>The goals is to have 100% in a post-secondary institution. You can get support with applying.</a:t>
            </a:r>
            <a:endParaRPr lang="en-US" sz="2800" b="1" dirty="0"/>
          </a:p>
        </p:txBody>
      </p:sp>
      <p:pic>
        <p:nvPicPr>
          <p:cNvPr id="2050" name="Picture 2" descr="https://encrypted-tbn3.gstatic.com/images?q=tbn:ANd9GcSVTbr8yDN4ivE1SQnf9YK8B66QFwrvKaOreAE0q5k2xIgO3Vf7LA"/>
          <p:cNvPicPr>
            <a:picLocks noChangeAspect="1" noChangeArrowheads="1"/>
          </p:cNvPicPr>
          <p:nvPr/>
        </p:nvPicPr>
        <p:blipFill rotWithShape="1">
          <a:blip r:embed="rId2">
            <a:extLst>
              <a:ext uri="{28A0092B-C50C-407E-A947-70E740481C1C}">
                <a14:useLocalDpi xmlns:a14="http://schemas.microsoft.com/office/drawing/2010/main" val="0"/>
              </a:ext>
            </a:extLst>
          </a:blip>
          <a:srcRect l="3006" b="4864"/>
          <a:stretch/>
        </p:blipFill>
        <p:spPr bwMode="auto">
          <a:xfrm>
            <a:off x="1143000" y="2590800"/>
            <a:ext cx="2743200" cy="2038374"/>
          </a:xfrm>
          <a:prstGeom prst="rect">
            <a:avLst/>
          </a:prstGeom>
          <a:noFill/>
          <a:effectLst>
            <a:innerShdw blurRad="114300">
              <a:prstClr val="black"/>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3524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Explanation</a:t>
            </a:r>
            <a:r>
              <a:rPr lang="en-US" b="1" spc="0" baseline="0" dirty="0">
                <a:ln w="6600">
                  <a:solidFill>
                    <a:schemeClr val="accent2"/>
                  </a:solidFill>
                  <a:prstDash val="solid"/>
                </a:ln>
                <a:solidFill>
                  <a:srgbClr val="FFFFFF"/>
                </a:solidFill>
                <a:effectLst>
                  <a:outerShdw dist="38100" dir="2700000" algn="tl" rotWithShape="0">
                    <a:schemeClr val="accent2"/>
                  </a:outerShdw>
                </a:effectLst>
              </a:rPr>
              <a:t> of Rolling Admissions</a:t>
            </a:r>
            <a:endParaRPr lang="en-US" b="1"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Content Placeholder 2"/>
          <p:cNvSpPr>
            <a:spLocks noGrp="1"/>
          </p:cNvSpPr>
          <p:nvPr>
            <p:ph idx="1"/>
          </p:nvPr>
        </p:nvSpPr>
        <p:spPr/>
        <p:txBody>
          <a:bodyPr/>
          <a:lstStyle/>
          <a:p>
            <a:r>
              <a:rPr lang="en-US" dirty="0"/>
              <a:t>Used by many colleges and universities</a:t>
            </a:r>
            <a:r>
              <a:rPr lang="en-US" baseline="0" dirty="0"/>
              <a:t> in the United States</a:t>
            </a:r>
          </a:p>
          <a:p>
            <a:r>
              <a:rPr lang="en-US" baseline="0" dirty="0"/>
              <a:t>Applicants are notified of acceptance within a few weeks of applying.</a:t>
            </a:r>
          </a:p>
          <a:p>
            <a:r>
              <a:rPr lang="en-US" baseline="0" dirty="0"/>
              <a:t>Process starts in early fall and may continue through the summer.</a:t>
            </a:r>
          </a:p>
          <a:p>
            <a:endParaRPr lang="en-US" baseline="0" dirty="0"/>
          </a:p>
        </p:txBody>
      </p:sp>
    </p:spTree>
    <p:extLst>
      <p:ext uri="{BB962C8B-B14F-4D97-AF65-F5344CB8AC3E}">
        <p14:creationId xmlns:p14="http://schemas.microsoft.com/office/powerpoint/2010/main" val="175169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Advantages</a:t>
            </a:r>
            <a:r>
              <a:rPr lang="en-US" b="1" spc="0" baseline="0" dirty="0">
                <a:ln w="6600">
                  <a:solidFill>
                    <a:schemeClr val="accent2"/>
                  </a:solidFill>
                  <a:prstDash val="solid"/>
                </a:ln>
                <a:solidFill>
                  <a:srgbClr val="FFFFFF"/>
                </a:solidFill>
                <a:effectLst>
                  <a:outerShdw dist="38100" dir="2700000" algn="tl" rotWithShape="0">
                    <a:schemeClr val="accent2"/>
                  </a:outerShdw>
                </a:effectLst>
              </a:rPr>
              <a:t> of Rolling Admissions</a:t>
            </a:r>
            <a:endParaRPr lang="en-US" b="1"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Content Placeholder 2"/>
          <p:cNvSpPr>
            <a:spLocks noGrp="1"/>
          </p:cNvSpPr>
          <p:nvPr>
            <p:ph idx="1"/>
          </p:nvPr>
        </p:nvSpPr>
        <p:spPr/>
        <p:txBody>
          <a:bodyPr>
            <a:normAutofit lnSpcReduction="10000"/>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a:effectLst/>
              </a:rPr>
              <a:t>Applicants may receive a decision long before the March or April notification period of regular admission colleges</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a:effectLst/>
              </a:rPr>
              <a:t>Applying early can improve an applicant's chance of being accepted</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a:effectLst/>
              </a:rPr>
              <a:t>Applying early may improve an applicant's chance of receiving a scholarship</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a:t>A</a:t>
            </a:r>
            <a:r>
              <a:rPr lang="en-US" dirty="0">
                <a:effectLst/>
              </a:rPr>
              <a:t> student who applies early and is rejected may still have time to apply to other colleges with winter deadlines</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dirty="0">
              <a:effectLst/>
            </a:endParaRPr>
          </a:p>
        </p:txBody>
      </p:sp>
    </p:spTree>
    <p:extLst>
      <p:ext uri="{BB962C8B-B14F-4D97-AF65-F5344CB8AC3E}">
        <p14:creationId xmlns:p14="http://schemas.microsoft.com/office/powerpoint/2010/main" val="1394820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Some Colleges/Universities</a:t>
            </a:r>
            <a:r>
              <a:rPr lang="en-US" b="1" spc="0" baseline="0" dirty="0">
                <a:ln w="6600">
                  <a:solidFill>
                    <a:schemeClr val="accent2"/>
                  </a:solidFill>
                  <a:prstDash val="solid"/>
                </a:ln>
                <a:solidFill>
                  <a:srgbClr val="FFFFFF"/>
                </a:solidFill>
                <a:effectLst>
                  <a:outerShdw dist="38100" dir="2700000" algn="tl" rotWithShape="0">
                    <a:schemeClr val="accent2"/>
                  </a:outerShdw>
                </a:effectLst>
              </a:rPr>
              <a:t> in the Area with Rolling Admissions</a:t>
            </a:r>
            <a:endParaRPr lang="en-US" b="1"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Content Placeholder 2"/>
          <p:cNvSpPr>
            <a:spLocks noGrp="1"/>
          </p:cNvSpPr>
          <p:nvPr>
            <p:ph idx="1"/>
          </p:nvPr>
        </p:nvSpPr>
        <p:spPr/>
        <p:txBody>
          <a:bodyPr/>
          <a:lstStyle/>
          <a:p>
            <a:r>
              <a:rPr lang="en-US" dirty="0"/>
              <a:t>University of Missouri-Columbia</a:t>
            </a:r>
          </a:p>
          <a:p>
            <a:r>
              <a:rPr lang="en-US" dirty="0"/>
              <a:t>Webster</a:t>
            </a:r>
            <a:r>
              <a:rPr lang="en-US" baseline="0" dirty="0"/>
              <a:t> University</a:t>
            </a:r>
          </a:p>
          <a:p>
            <a:r>
              <a:rPr lang="en-US" baseline="0" dirty="0"/>
              <a:t>Stephens College</a:t>
            </a:r>
          </a:p>
          <a:p>
            <a:r>
              <a:rPr lang="en-US" baseline="0" dirty="0"/>
              <a:t>University of Central Missouri</a:t>
            </a:r>
          </a:p>
          <a:p>
            <a:endParaRPr lang="en-US" baseline="0" dirty="0"/>
          </a:p>
          <a:p>
            <a:endParaRPr lang="en-US" dirty="0"/>
          </a:p>
        </p:txBody>
      </p:sp>
    </p:spTree>
    <p:extLst>
      <p:ext uri="{BB962C8B-B14F-4D97-AF65-F5344CB8AC3E}">
        <p14:creationId xmlns:p14="http://schemas.microsoft.com/office/powerpoint/2010/main" val="2808098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Common Application</a:t>
            </a:r>
          </a:p>
        </p:txBody>
      </p:sp>
      <p:sp>
        <p:nvSpPr>
          <p:cNvPr id="3" name="Content Placeholder 2"/>
          <p:cNvSpPr>
            <a:spLocks noGrp="1"/>
          </p:cNvSpPr>
          <p:nvPr>
            <p:ph idx="1"/>
          </p:nvPr>
        </p:nvSpPr>
        <p:spPr/>
        <p:txBody>
          <a:bodyPr/>
          <a:lstStyle/>
          <a:p>
            <a:pPr marL="342900" indent="-342900"/>
            <a:r>
              <a:rPr lang="en-US" sz="3200" dirty="0"/>
              <a:t>What</a:t>
            </a:r>
            <a:r>
              <a:rPr lang="en-US" sz="3200" baseline="0" dirty="0"/>
              <a:t> is the Common Application?</a:t>
            </a:r>
          </a:p>
          <a:p>
            <a:pPr marL="857250" lvl="1" indent="-457200"/>
            <a:r>
              <a:rPr lang="en-US" sz="2800" dirty="0"/>
              <a:t>Used</a:t>
            </a:r>
            <a:r>
              <a:rPr lang="en-US" sz="2800" baseline="0" dirty="0"/>
              <a:t> for undergraduate admissions by over 500 universities</a:t>
            </a:r>
          </a:p>
          <a:p>
            <a:pPr marL="857250" lvl="1" indent="-457200"/>
            <a:r>
              <a:rPr lang="en-US" sz="2800" baseline="0" dirty="0"/>
              <a:t>A holistic admissions approach</a:t>
            </a:r>
          </a:p>
          <a:p>
            <a:pPr marL="1257300" lvl="2" indent="-457200"/>
            <a:r>
              <a:rPr lang="en-US" sz="2000" dirty="0"/>
              <a:t>Not just grades and standardized</a:t>
            </a:r>
            <a:r>
              <a:rPr lang="en-US" sz="2000" baseline="0" dirty="0"/>
              <a:t> test scores:</a:t>
            </a:r>
          </a:p>
          <a:p>
            <a:pPr marL="1714500" lvl="3" indent="-457200"/>
            <a:r>
              <a:rPr lang="en-US" sz="2000" dirty="0"/>
              <a:t>Community Service</a:t>
            </a:r>
          </a:p>
          <a:p>
            <a:pPr marL="1714500" lvl="3" indent="-457200"/>
            <a:r>
              <a:rPr lang="en-US" sz="2000" dirty="0"/>
              <a:t>Extracurricular</a:t>
            </a:r>
            <a:r>
              <a:rPr lang="en-US" sz="2000" baseline="0" dirty="0"/>
              <a:t> Activities</a:t>
            </a:r>
          </a:p>
          <a:p>
            <a:pPr marL="1714500" lvl="3" indent="-457200"/>
            <a:r>
              <a:rPr lang="en-US" sz="2000" baseline="0" dirty="0"/>
              <a:t>Personal Essay</a:t>
            </a:r>
          </a:p>
          <a:p>
            <a:pPr marL="1714500" lvl="3" indent="-457200"/>
            <a:endParaRPr lang="en-US" baseline="0" dirty="0"/>
          </a:p>
          <a:p>
            <a:pPr marL="1714500" lvl="3" indent="-457200"/>
            <a:endParaRPr lang="en-US" dirty="0"/>
          </a:p>
        </p:txBody>
      </p:sp>
    </p:spTree>
    <p:extLst>
      <p:ext uri="{BB962C8B-B14F-4D97-AF65-F5344CB8AC3E}">
        <p14:creationId xmlns:p14="http://schemas.microsoft.com/office/powerpoint/2010/main" val="11229361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Some Common</a:t>
            </a:r>
            <a:r>
              <a:rPr lang="en-US" b="1" spc="0" baseline="0" dirty="0">
                <a:ln w="6600">
                  <a:solidFill>
                    <a:schemeClr val="accent2"/>
                  </a:solidFill>
                  <a:prstDash val="solid"/>
                </a:ln>
                <a:solidFill>
                  <a:srgbClr val="FFFFFF"/>
                </a:solidFill>
                <a:effectLst>
                  <a:outerShdw dist="38100" dir="2700000" algn="tl" rotWithShape="0">
                    <a:schemeClr val="accent2"/>
                  </a:outerShdw>
                </a:effectLst>
              </a:rPr>
              <a:t> Application Colleges/Universities in the Area</a:t>
            </a:r>
            <a:endParaRPr lang="en-US" b="1"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Content Placeholder 2"/>
          <p:cNvSpPr>
            <a:spLocks noGrp="1"/>
          </p:cNvSpPr>
          <p:nvPr>
            <p:ph idx="1"/>
          </p:nvPr>
        </p:nvSpPr>
        <p:spPr/>
        <p:txBody>
          <a:bodyPr/>
          <a:lstStyle/>
          <a:p>
            <a:r>
              <a:rPr lang="en-US" dirty="0"/>
              <a:t>Washing</a:t>
            </a:r>
            <a:r>
              <a:rPr lang="en-US" baseline="0" dirty="0"/>
              <a:t>ton University</a:t>
            </a:r>
            <a:endParaRPr lang="en-US" dirty="0"/>
          </a:p>
          <a:p>
            <a:r>
              <a:rPr lang="en-US" baseline="0" dirty="0"/>
              <a:t>Saint Louis University</a:t>
            </a:r>
          </a:p>
          <a:p>
            <a:r>
              <a:rPr lang="en-US" baseline="0" dirty="0"/>
              <a:t>Webster University</a:t>
            </a:r>
          </a:p>
          <a:p>
            <a:r>
              <a:rPr lang="en-US" baseline="0" dirty="0"/>
              <a:t>Williams Jewell College</a:t>
            </a:r>
          </a:p>
          <a:p>
            <a:r>
              <a:rPr lang="en-US" baseline="0" dirty="0" err="1"/>
              <a:t>Fontbonne</a:t>
            </a:r>
            <a:r>
              <a:rPr lang="en-US" baseline="0" dirty="0"/>
              <a:t> University</a:t>
            </a:r>
            <a:endParaRPr lang="en-US" dirty="0"/>
          </a:p>
        </p:txBody>
      </p:sp>
    </p:spTree>
    <p:extLst>
      <p:ext uri="{BB962C8B-B14F-4D97-AF65-F5344CB8AC3E}">
        <p14:creationId xmlns:p14="http://schemas.microsoft.com/office/powerpoint/2010/main" val="2554705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Introductions and Expectations</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0702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
            <p:extLst>
              <p:ext uri="{D42A27DB-BD31-4B8C-83A1-F6EECF244321}">
                <p14:modId xmlns:p14="http://schemas.microsoft.com/office/powerpoint/2010/main" val="3334462775"/>
              </p:ext>
            </p:extLst>
          </p:nvPr>
        </p:nvGraphicFramePr>
        <p:xfrm>
          <a:off x="152400" y="1752600"/>
          <a:ext cx="4343400" cy="576072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tblGrid>
              <a:tr h="922495">
                <a:tc>
                  <a:txBody>
                    <a:bodyPr/>
                    <a:lstStyle/>
                    <a:p>
                      <a:r>
                        <a:rPr lang="en-US" sz="4800" dirty="0"/>
                        <a:t>Why </a:t>
                      </a:r>
                      <a:r>
                        <a:rPr lang="en-US" sz="4800" dirty="0" err="1"/>
                        <a:t>Naviance</a:t>
                      </a:r>
                      <a:r>
                        <a:rPr lang="en-US" sz="4800" dirty="0"/>
                        <a:t>?</a:t>
                      </a:r>
                      <a:endParaRPr lang="en-US" sz="4800" dirty="0">
                        <a:solidFill>
                          <a:srgbClr val="FF0000"/>
                        </a:solidFill>
                      </a:endParaRPr>
                    </a:p>
                  </a:txBody>
                  <a:tcPr/>
                </a:tc>
                <a:extLst>
                  <a:ext uri="{0D108BD9-81ED-4DB2-BD59-A6C34878D82A}">
                    <a16:rowId xmlns:a16="http://schemas.microsoft.com/office/drawing/2014/main" val="10000"/>
                  </a:ext>
                </a:extLst>
              </a:tr>
              <a:tr h="3736817">
                <a:tc>
                  <a:txBody>
                    <a:bodyPr/>
                    <a:lstStyle/>
                    <a:p>
                      <a:pPr marL="342900" indent="-342900">
                        <a:buAutoNum type="arabicPeriod"/>
                      </a:pPr>
                      <a:r>
                        <a:rPr lang="en-US" sz="3000" baseline="0" dirty="0"/>
                        <a:t>Post High School Search</a:t>
                      </a:r>
                    </a:p>
                    <a:p>
                      <a:pPr marL="342900" indent="-342900">
                        <a:buNone/>
                      </a:pPr>
                      <a:r>
                        <a:rPr lang="en-US" sz="3000" dirty="0"/>
                        <a:t>   - Trade</a:t>
                      </a:r>
                      <a:r>
                        <a:rPr lang="en-US" sz="3000" baseline="0" dirty="0"/>
                        <a:t> Schools</a:t>
                      </a:r>
                    </a:p>
                    <a:p>
                      <a:pPr marL="342900" indent="-342900">
                        <a:buNone/>
                      </a:pPr>
                      <a:r>
                        <a:rPr lang="en-US" sz="3000" dirty="0"/>
                        <a:t>   - 2</a:t>
                      </a:r>
                      <a:r>
                        <a:rPr lang="en-US" sz="3000" baseline="0" dirty="0"/>
                        <a:t> </a:t>
                      </a:r>
                      <a:r>
                        <a:rPr lang="en-US" sz="3000" dirty="0"/>
                        <a:t>year colleges</a:t>
                      </a:r>
                    </a:p>
                    <a:p>
                      <a:pPr marL="342900" indent="-342900">
                        <a:buNone/>
                      </a:pPr>
                      <a:r>
                        <a:rPr lang="en-US" sz="3000" dirty="0"/>
                        <a:t>   - 4</a:t>
                      </a:r>
                      <a:r>
                        <a:rPr lang="en-US" sz="3000" baseline="0" dirty="0"/>
                        <a:t> year colleges &amp; universities</a:t>
                      </a:r>
                    </a:p>
                    <a:p>
                      <a:pPr marL="342900" indent="-342900">
                        <a:buNone/>
                      </a:pPr>
                      <a:endParaRPr lang="en-US" sz="3000" baseline="0" dirty="0"/>
                    </a:p>
                    <a:p>
                      <a:pPr marL="342900" indent="-342900">
                        <a:buNone/>
                      </a:pPr>
                      <a:r>
                        <a:rPr lang="en-US" sz="3000" baseline="0" dirty="0"/>
                        <a:t>2. Scholarship Search &amp; Apply</a:t>
                      </a:r>
                      <a:endParaRPr lang="en-US" sz="3000" b="1" dirty="0"/>
                    </a:p>
                  </a:txBody>
                  <a:tcPr/>
                </a:tc>
                <a:extLst>
                  <a:ext uri="{0D108BD9-81ED-4DB2-BD59-A6C34878D82A}">
                    <a16:rowId xmlns:a16="http://schemas.microsoft.com/office/drawing/2014/main" val="10001"/>
                  </a:ext>
                </a:extLst>
              </a:tr>
            </a:tbl>
          </a:graphicData>
        </a:graphic>
      </p:graphicFrame>
      <p:graphicFrame>
        <p:nvGraphicFramePr>
          <p:cNvPr id="7" name="Content Placeholder 6"/>
          <p:cNvGraphicFramePr>
            <a:graphicFrameLocks noGrp="1"/>
          </p:cNvGraphicFramePr>
          <p:nvPr>
            <p:ph sz="quarter" idx="2"/>
            <p:extLst>
              <p:ext uri="{D42A27DB-BD31-4B8C-83A1-F6EECF244321}">
                <p14:modId xmlns:p14="http://schemas.microsoft.com/office/powerpoint/2010/main" val="712546475"/>
              </p:ext>
            </p:extLst>
          </p:nvPr>
        </p:nvGraphicFramePr>
        <p:xfrm>
          <a:off x="4572000" y="1752600"/>
          <a:ext cx="4419600" cy="5497512"/>
        </p:xfrm>
        <a:graphic>
          <a:graphicData uri="http://schemas.openxmlformats.org/drawingml/2006/table">
            <a:tbl>
              <a:tblPr firstRow="1" bandRow="1">
                <a:tableStyleId>{21E4AEA4-8DFA-4A89-87EB-49C32662AFE0}</a:tableStyleId>
              </a:tblPr>
              <a:tblGrid>
                <a:gridCol w="4419600">
                  <a:extLst>
                    <a:ext uri="{9D8B030D-6E8A-4147-A177-3AD203B41FA5}">
                      <a16:colId xmlns:a16="http://schemas.microsoft.com/office/drawing/2014/main" val="20000"/>
                    </a:ext>
                  </a:extLst>
                </a:gridCol>
              </a:tblGrid>
              <a:tr h="1382712">
                <a:tc>
                  <a:txBody>
                    <a:bodyPr/>
                    <a:lstStyle/>
                    <a:p>
                      <a:r>
                        <a:rPr lang="en-US" sz="4000" dirty="0"/>
                        <a:t>How Do I Get To </a:t>
                      </a:r>
                      <a:r>
                        <a:rPr lang="en-US" sz="4000" dirty="0" err="1"/>
                        <a:t>Naviance</a:t>
                      </a:r>
                      <a:r>
                        <a:rPr lang="en-US" sz="4000" dirty="0"/>
                        <a:t>?</a:t>
                      </a:r>
                      <a:endParaRPr lang="en-US" sz="4000" dirty="0">
                        <a:solidFill>
                          <a:srgbClr val="FF0000"/>
                        </a:solidFill>
                      </a:endParaRPr>
                    </a:p>
                  </a:txBody>
                  <a:tcPr/>
                </a:tc>
                <a:extLst>
                  <a:ext uri="{0D108BD9-81ED-4DB2-BD59-A6C34878D82A}">
                    <a16:rowId xmlns:a16="http://schemas.microsoft.com/office/drawing/2014/main" val="10000"/>
                  </a:ext>
                </a:extLst>
              </a:tr>
              <a:tr h="2578239">
                <a:tc>
                  <a:txBody>
                    <a:bodyPr/>
                    <a:lstStyle/>
                    <a:p>
                      <a:pPr marL="342900" indent="-342900">
                        <a:spcBef>
                          <a:spcPts val="600"/>
                        </a:spcBef>
                        <a:spcAft>
                          <a:spcPts val="600"/>
                        </a:spcAft>
                        <a:buAutoNum type="arabicPeriod"/>
                      </a:pPr>
                      <a:r>
                        <a:rPr lang="en-US" sz="2800" dirty="0">
                          <a:hlinkClick r:id="rId2"/>
                        </a:rPr>
                        <a:t>www.jenningsk12.org/CCR</a:t>
                      </a:r>
                      <a:endParaRPr lang="en-US" sz="2800" dirty="0"/>
                    </a:p>
                    <a:p>
                      <a:pPr marL="342900" indent="-342900">
                        <a:spcBef>
                          <a:spcPts val="600"/>
                        </a:spcBef>
                        <a:spcAft>
                          <a:spcPts val="600"/>
                        </a:spcAft>
                        <a:buAutoNum type="arabicPeriod"/>
                      </a:pPr>
                      <a:r>
                        <a:rPr lang="en-US" sz="2800" dirty="0"/>
                        <a:t>Click Departments</a:t>
                      </a:r>
                    </a:p>
                    <a:p>
                      <a:pPr marL="342900" indent="-342900">
                        <a:spcBef>
                          <a:spcPts val="600"/>
                        </a:spcBef>
                        <a:spcAft>
                          <a:spcPts val="600"/>
                        </a:spcAft>
                        <a:buAutoNum type="arabicPeriod"/>
                      </a:pPr>
                      <a:r>
                        <a:rPr lang="en-US" sz="2800" dirty="0"/>
                        <a:t>Click College &amp; Career</a:t>
                      </a:r>
                      <a:r>
                        <a:rPr lang="en-US" sz="2800" baseline="0" dirty="0"/>
                        <a:t> Readiness</a:t>
                      </a:r>
                    </a:p>
                    <a:p>
                      <a:pPr marL="342900" indent="-342900">
                        <a:spcBef>
                          <a:spcPts val="600"/>
                        </a:spcBef>
                        <a:spcAft>
                          <a:spcPts val="600"/>
                        </a:spcAft>
                        <a:buAutoNum type="arabicPeriod"/>
                      </a:pPr>
                      <a:r>
                        <a:rPr lang="en-US" sz="2800" baseline="0" dirty="0"/>
                        <a:t>Click </a:t>
                      </a:r>
                      <a:r>
                        <a:rPr lang="en-US" sz="2800" baseline="0" dirty="0" err="1"/>
                        <a:t>Naviance</a:t>
                      </a:r>
                      <a:endParaRPr lang="en-US" sz="2800" baseline="0" dirty="0"/>
                    </a:p>
                    <a:p>
                      <a:pPr marL="342900" indent="-342900">
                        <a:spcBef>
                          <a:spcPts val="600"/>
                        </a:spcBef>
                        <a:spcAft>
                          <a:spcPts val="600"/>
                        </a:spcAft>
                        <a:buAutoNum type="arabicPeriod"/>
                      </a:pPr>
                      <a:r>
                        <a:rPr lang="en-US" sz="2800" baseline="0" dirty="0"/>
                        <a:t>Login Jennings Senior High</a:t>
                      </a:r>
                      <a:endParaRPr lang="en-US" sz="2800" b="1"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lstStyle/>
          <a:p>
            <a:r>
              <a:rPr lang="en-US" dirty="0" err="1"/>
              <a:t>Naviance</a:t>
            </a:r>
            <a:endParaRPr lang="en-US" dirty="0"/>
          </a:p>
        </p:txBody>
      </p:sp>
    </p:spTree>
    <p:extLst>
      <p:ext uri="{BB962C8B-B14F-4D97-AF65-F5344CB8AC3E}">
        <p14:creationId xmlns:p14="http://schemas.microsoft.com/office/powerpoint/2010/main" val="141246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Senior Year Planning</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90421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Scholarships &amp; College Acceptance</a:t>
            </a:r>
          </a:p>
        </p:txBody>
      </p:sp>
      <p:sp>
        <p:nvSpPr>
          <p:cNvPr id="3" name="Content Placeholder 2"/>
          <p:cNvSpPr>
            <a:spLocks noGrp="1"/>
          </p:cNvSpPr>
          <p:nvPr>
            <p:ph idx="1"/>
          </p:nvPr>
        </p:nvSpPr>
        <p:spPr>
          <a:xfrm>
            <a:off x="822959" y="1737361"/>
            <a:ext cx="7543801" cy="4023360"/>
          </a:xfrm>
        </p:spPr>
        <p:txBody>
          <a:bodyPr/>
          <a:lstStyle/>
          <a:p>
            <a:pPr>
              <a:buFont typeface="Wingdings" panose="05000000000000000000" pitchFamily="2" charset="2"/>
              <a:buChar char="Ø"/>
            </a:pPr>
            <a:r>
              <a:rPr lang="en-US" sz="2400" dirty="0"/>
              <a:t>Scholarship information will be available through the counselors and the in the College and Career Center</a:t>
            </a:r>
          </a:p>
          <a:p>
            <a:pPr>
              <a:buFont typeface="Wingdings" panose="05000000000000000000" pitchFamily="2" charset="2"/>
              <a:buChar char="Ø"/>
            </a:pPr>
            <a:r>
              <a:rPr lang="en-US" sz="2400" dirty="0"/>
              <a:t>Students are expected to provide their counselors scholarship award and college acceptance letters </a:t>
            </a:r>
          </a:p>
          <a:p>
            <a:endParaRPr lang="en-US" dirty="0"/>
          </a:p>
        </p:txBody>
      </p:sp>
    </p:spTree>
    <p:extLst>
      <p:ext uri="{BB962C8B-B14F-4D97-AF65-F5344CB8AC3E}">
        <p14:creationId xmlns:p14="http://schemas.microsoft.com/office/powerpoint/2010/main" val="2059464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Senior Year Planning</a:t>
            </a:r>
          </a:p>
        </p:txBody>
      </p:sp>
      <p:sp>
        <p:nvSpPr>
          <p:cNvPr id="3" name="Content Placeholder 2"/>
          <p:cNvSpPr>
            <a:spLocks noGrp="1"/>
          </p:cNvSpPr>
          <p:nvPr>
            <p:ph sz="quarter" idx="1"/>
          </p:nvPr>
        </p:nvSpPr>
        <p:spPr>
          <a:xfrm>
            <a:off x="612648" y="1600200"/>
            <a:ext cx="8153400" cy="5029200"/>
          </a:xfrm>
        </p:spPr>
        <p:txBody>
          <a:bodyPr>
            <a:normAutofit fontScale="92500"/>
          </a:bodyPr>
          <a:lstStyle/>
          <a:p>
            <a:r>
              <a:rPr lang="en-US" dirty="0"/>
              <a:t>August-December</a:t>
            </a:r>
          </a:p>
          <a:p>
            <a:pPr lvl="1"/>
            <a:r>
              <a:rPr lang="en-US" dirty="0"/>
              <a:t>Attend college fairs/tours </a:t>
            </a:r>
          </a:p>
          <a:p>
            <a:pPr lvl="1"/>
            <a:r>
              <a:rPr lang="en-US" dirty="0"/>
              <a:t>Start applying for colleges.</a:t>
            </a:r>
          </a:p>
          <a:p>
            <a:pPr lvl="2"/>
            <a:r>
              <a:rPr lang="en-US" dirty="0"/>
              <a:t>More than one school!</a:t>
            </a:r>
          </a:p>
          <a:p>
            <a:pPr lvl="2"/>
            <a:r>
              <a:rPr lang="en-US" dirty="0"/>
              <a:t>Note specific deadlines! </a:t>
            </a:r>
          </a:p>
          <a:p>
            <a:pPr lvl="3"/>
            <a:r>
              <a:rPr lang="en-US" dirty="0"/>
              <a:t>Scholarship deadlines</a:t>
            </a:r>
          </a:p>
          <a:p>
            <a:pPr lvl="2"/>
            <a:r>
              <a:rPr lang="en-US" dirty="0"/>
              <a:t>Send out transcripts/Fee waivers</a:t>
            </a:r>
          </a:p>
          <a:p>
            <a:pPr lvl="2"/>
            <a:r>
              <a:rPr lang="en-US" dirty="0"/>
              <a:t>Get letters of recommendations</a:t>
            </a:r>
          </a:p>
          <a:p>
            <a:pPr lvl="2"/>
            <a:r>
              <a:rPr lang="en-US" dirty="0"/>
              <a:t>Write any personal statements or application essays</a:t>
            </a:r>
          </a:p>
          <a:p>
            <a:pPr lvl="1"/>
            <a:r>
              <a:rPr lang="en-US" dirty="0"/>
              <a:t>Take the ACT to improve score.</a:t>
            </a:r>
          </a:p>
          <a:p>
            <a:pPr lvl="2"/>
            <a:r>
              <a:rPr lang="en-US" dirty="0"/>
              <a:t>Fee Waivers </a:t>
            </a:r>
          </a:p>
          <a:p>
            <a:pPr lvl="2"/>
            <a:r>
              <a:rPr lang="en-US" dirty="0"/>
              <a:t>Improving a score 1 or 2 points could be thousands of dollars.</a:t>
            </a:r>
          </a:p>
        </p:txBody>
      </p:sp>
      <p:pic>
        <p:nvPicPr>
          <p:cNvPr id="2050" name="Picture 2" descr="http://boomstickcomics.com/wp-content/uploads/2012/03/home-alone.png"/>
          <p:cNvPicPr>
            <a:picLocks noChangeAspect="1" noChangeArrowheads="1"/>
          </p:cNvPicPr>
          <p:nvPr/>
        </p:nvPicPr>
        <p:blipFill>
          <a:blip r:embed="rId3" cstate="print"/>
          <a:srcRect/>
          <a:stretch>
            <a:fillRect/>
          </a:stretch>
        </p:blipFill>
        <p:spPr bwMode="auto">
          <a:xfrm>
            <a:off x="5638800" y="1752600"/>
            <a:ext cx="3352800" cy="2013084"/>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Senior Year Planning Cont.</a:t>
            </a:r>
          </a:p>
        </p:txBody>
      </p:sp>
      <p:sp>
        <p:nvSpPr>
          <p:cNvPr id="3" name="Content Placeholder 2"/>
          <p:cNvSpPr>
            <a:spLocks noGrp="1"/>
          </p:cNvSpPr>
          <p:nvPr>
            <p:ph sz="quarter" idx="1"/>
          </p:nvPr>
        </p:nvSpPr>
        <p:spPr>
          <a:xfrm>
            <a:off x="612648" y="1600200"/>
            <a:ext cx="8153400" cy="4876800"/>
          </a:xfrm>
        </p:spPr>
        <p:txBody>
          <a:bodyPr>
            <a:normAutofit lnSpcReduction="10000"/>
          </a:bodyPr>
          <a:lstStyle/>
          <a:p>
            <a:pPr>
              <a:buNone/>
            </a:pPr>
            <a:r>
              <a:rPr lang="en-US" dirty="0"/>
              <a:t>January-May</a:t>
            </a:r>
          </a:p>
          <a:p>
            <a:pPr lvl="1"/>
            <a:r>
              <a:rPr lang="en-US" dirty="0"/>
              <a:t>FAFSA (Free Application for Federal Student Aid)</a:t>
            </a:r>
          </a:p>
          <a:p>
            <a:pPr lvl="2"/>
            <a:r>
              <a:rPr lang="en-US" dirty="0"/>
              <a:t>Can be completed ASAP after January 1</a:t>
            </a:r>
            <a:r>
              <a:rPr lang="en-US" baseline="30000" dirty="0"/>
              <a:t>st</a:t>
            </a:r>
          </a:p>
          <a:p>
            <a:pPr lvl="2"/>
            <a:r>
              <a:rPr lang="en-US" dirty="0"/>
              <a:t>Priority Deadline – March 1</a:t>
            </a:r>
            <a:r>
              <a:rPr lang="en-US" baseline="30000" dirty="0"/>
              <a:t>st</a:t>
            </a:r>
            <a:endParaRPr lang="en-US" dirty="0"/>
          </a:p>
          <a:p>
            <a:pPr lvl="2"/>
            <a:r>
              <a:rPr lang="en-US" dirty="0"/>
              <a:t>Missouri State Deadline – April 1st</a:t>
            </a:r>
          </a:p>
          <a:p>
            <a:pPr lvl="1"/>
            <a:r>
              <a:rPr lang="en-US" dirty="0"/>
              <a:t>Send in 7</a:t>
            </a:r>
            <a:r>
              <a:rPr lang="en-US" baseline="30000" dirty="0"/>
              <a:t>th</a:t>
            </a:r>
            <a:r>
              <a:rPr lang="en-US" dirty="0"/>
              <a:t> semester grades if colleges ask for them.</a:t>
            </a:r>
          </a:p>
          <a:p>
            <a:pPr lvl="1"/>
            <a:r>
              <a:rPr lang="en-US" dirty="0"/>
              <a:t>Scholarship applications</a:t>
            </a:r>
          </a:p>
          <a:p>
            <a:pPr lvl="1"/>
            <a:r>
              <a:rPr lang="en-US" dirty="0"/>
              <a:t>Tie up loose ends</a:t>
            </a:r>
          </a:p>
          <a:p>
            <a:pPr lvl="2"/>
            <a:r>
              <a:rPr lang="en-US" dirty="0"/>
              <a:t>Housing</a:t>
            </a:r>
          </a:p>
          <a:p>
            <a:pPr lvl="2"/>
            <a:r>
              <a:rPr lang="en-US" dirty="0"/>
              <a:t>Accept Financial Aid Awards</a:t>
            </a:r>
          </a:p>
          <a:p>
            <a:pPr lvl="2"/>
            <a:r>
              <a:rPr lang="en-US" dirty="0"/>
              <a:t>Enroll in classes (Summer activity)</a:t>
            </a:r>
          </a:p>
        </p:txBody>
      </p:sp>
      <p:pic>
        <p:nvPicPr>
          <p:cNvPr id="27650" name="Picture 2" descr="Parents moving daughter to college"/>
          <p:cNvPicPr>
            <a:picLocks noChangeAspect="1" noChangeArrowheads="1"/>
          </p:cNvPicPr>
          <p:nvPr/>
        </p:nvPicPr>
        <p:blipFill>
          <a:blip r:embed="rId3" cstate="print"/>
          <a:srcRect/>
          <a:stretch>
            <a:fillRect/>
          </a:stretch>
        </p:blipFill>
        <p:spPr bwMode="auto">
          <a:xfrm>
            <a:off x="6019800" y="4114800"/>
            <a:ext cx="2857500" cy="1952625"/>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Upcoming Events</a:t>
            </a:r>
          </a:p>
        </p:txBody>
      </p:sp>
      <p:sp>
        <p:nvSpPr>
          <p:cNvPr id="3" name="Content Placeholder 2"/>
          <p:cNvSpPr>
            <a:spLocks noGrp="1"/>
          </p:cNvSpPr>
          <p:nvPr>
            <p:ph sz="quarter" idx="1"/>
          </p:nvPr>
        </p:nvSpPr>
        <p:spPr>
          <a:xfrm>
            <a:off x="612648" y="1600200"/>
            <a:ext cx="8226552" cy="5257800"/>
          </a:xfrm>
        </p:spPr>
        <p:txBody>
          <a:bodyPr>
            <a:noAutofit/>
          </a:bodyPr>
          <a:lstStyle/>
          <a:p>
            <a:r>
              <a:rPr lang="en-US" sz="3200" dirty="0"/>
              <a:t>ACT Test - </a:t>
            </a:r>
            <a:r>
              <a:rPr lang="en-US" sz="3200" b="1" dirty="0"/>
              <a:t>September 13</a:t>
            </a:r>
            <a:r>
              <a:rPr lang="en-US" sz="3200" b="1" baseline="30000" dirty="0"/>
              <a:t>st</a:t>
            </a:r>
            <a:r>
              <a:rPr lang="en-US" sz="3200" b="1" dirty="0"/>
              <a:t> &amp; October 25</a:t>
            </a:r>
            <a:r>
              <a:rPr lang="en-US" sz="3200" b="1" baseline="30000" dirty="0"/>
              <a:t>th</a:t>
            </a:r>
            <a:r>
              <a:rPr lang="en-US" sz="3200" dirty="0"/>
              <a:t>  </a:t>
            </a:r>
          </a:p>
          <a:p>
            <a:r>
              <a:rPr lang="en-US" sz="3200" dirty="0"/>
              <a:t>ACT  Deadline – </a:t>
            </a:r>
            <a:r>
              <a:rPr lang="en-US" sz="3200" b="1" dirty="0"/>
              <a:t>August 8</a:t>
            </a:r>
            <a:r>
              <a:rPr lang="en-US" sz="3200" b="1" baseline="30000" dirty="0"/>
              <a:t>th</a:t>
            </a:r>
            <a:r>
              <a:rPr lang="en-US" sz="3200" b="1" dirty="0"/>
              <a:t> &amp; September 19th </a:t>
            </a:r>
          </a:p>
          <a:p>
            <a:r>
              <a:rPr lang="en-US" sz="3200" dirty="0"/>
              <a:t>College Colors Day </a:t>
            </a:r>
            <a:r>
              <a:rPr lang="en-US" sz="3200" b="1" dirty="0"/>
              <a:t>August 29</a:t>
            </a:r>
            <a:r>
              <a:rPr lang="en-US" sz="3200" b="1" baseline="30000" dirty="0"/>
              <a:t>th</a:t>
            </a:r>
            <a:endParaRPr lang="en-US" sz="3200" b="1" dirty="0"/>
          </a:p>
          <a:p>
            <a:r>
              <a:rPr lang="en-US" sz="3200" dirty="0"/>
              <a:t>Infinite Scholars Fair </a:t>
            </a:r>
            <a:r>
              <a:rPr lang="en-US" sz="3200" b="1" dirty="0"/>
              <a:t>– September 6</a:t>
            </a:r>
            <a:r>
              <a:rPr lang="en-US" sz="3200" b="1" baseline="30000" dirty="0"/>
              <a:t>th</a:t>
            </a:r>
            <a:r>
              <a:rPr lang="en-US" sz="3200" b="1" dirty="0"/>
              <a:t> </a:t>
            </a:r>
          </a:p>
          <a:p>
            <a:r>
              <a:rPr lang="en-US" sz="3200" dirty="0"/>
              <a:t>Look out for announcements about ACT prep, college tours, and campus reps visits </a:t>
            </a:r>
            <a:endParaRPr lang="en-US" dirty="0"/>
          </a:p>
          <a:p>
            <a:pPr lvl="1"/>
            <a:r>
              <a:rPr lang="en-US" dirty="0"/>
              <a:t>ACT prep for students taking September ACT will be September 3</a:t>
            </a:r>
            <a:r>
              <a:rPr lang="en-US" baseline="30000" dirty="0"/>
              <a:t>rd</a:t>
            </a:r>
            <a:r>
              <a:rPr lang="en-US" dirty="0"/>
              <a:t> and September 8</a:t>
            </a:r>
            <a:r>
              <a:rPr lang="en-US" baseline="30000" dirty="0"/>
              <a:t>th</a:t>
            </a:r>
            <a:endParaRPr lang="en-US" dirty="0"/>
          </a:p>
          <a:p>
            <a:pPr lvl="1"/>
            <a:r>
              <a:rPr lang="en-US" dirty="0"/>
              <a:t>First College Tour September 19</a:t>
            </a:r>
            <a:r>
              <a:rPr lang="en-US" baseline="30000" dirty="0"/>
              <a:t>th</a:t>
            </a:r>
            <a:r>
              <a:rPr lang="en-US" dirty="0"/>
              <a:t> to Southeast Missouri Sate University (SEMO)… Only taking 25 students</a:t>
            </a:r>
          </a:p>
          <a:p>
            <a:pPr lvl="1"/>
            <a:endParaRPr lang="en-US" dirty="0"/>
          </a:p>
          <a:p>
            <a:endParaRPr lang="en-US" sz="3200" dirty="0"/>
          </a:p>
          <a:p>
            <a:endParaRPr lang="en-US" sz="3200" dirty="0"/>
          </a:p>
          <a:p>
            <a:endParaRPr lang="en-US" sz="3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Upcoming Events</a:t>
            </a:r>
          </a:p>
        </p:txBody>
      </p:sp>
      <p:sp>
        <p:nvSpPr>
          <p:cNvPr id="3" name="Content Placeholder 2"/>
          <p:cNvSpPr>
            <a:spLocks noGrp="1"/>
          </p:cNvSpPr>
          <p:nvPr>
            <p:ph sz="quarter" idx="1"/>
          </p:nvPr>
        </p:nvSpPr>
        <p:spPr>
          <a:xfrm>
            <a:off x="612648" y="1600200"/>
            <a:ext cx="8226552" cy="5257800"/>
          </a:xfrm>
        </p:spPr>
        <p:txBody>
          <a:bodyPr>
            <a:noAutofit/>
          </a:bodyPr>
          <a:lstStyle/>
          <a:p>
            <a:r>
              <a:rPr lang="en-US" sz="3200" dirty="0">
                <a:solidFill>
                  <a:srgbClr val="FF0000"/>
                </a:solidFill>
              </a:rPr>
              <a:t>Infinite Scholars College Fair </a:t>
            </a:r>
          </a:p>
          <a:p>
            <a:pPr lvl="1"/>
            <a:r>
              <a:rPr lang="en-US" dirty="0"/>
              <a:t>Saturday, September 6, 2014</a:t>
            </a:r>
          </a:p>
          <a:p>
            <a:pPr lvl="1"/>
            <a:r>
              <a:rPr lang="en-US" dirty="0"/>
              <a:t>9:00am – 1:00pm</a:t>
            </a:r>
          </a:p>
          <a:p>
            <a:pPr lvl="1"/>
            <a:r>
              <a:rPr lang="en-US" dirty="0"/>
              <a:t>SLU (The Center for Global Leadership)</a:t>
            </a:r>
          </a:p>
          <a:p>
            <a:pPr lvl="1"/>
            <a:r>
              <a:rPr lang="en-US" dirty="0"/>
              <a:t>Multiple copies of</a:t>
            </a:r>
          </a:p>
          <a:p>
            <a:pPr lvl="2"/>
            <a:r>
              <a:rPr lang="en-US" dirty="0"/>
              <a:t>Unofficial transcript</a:t>
            </a:r>
          </a:p>
          <a:p>
            <a:pPr lvl="2"/>
            <a:r>
              <a:rPr lang="en-US" dirty="0"/>
              <a:t>2 letters of recommendations &amp; Resume</a:t>
            </a:r>
          </a:p>
          <a:p>
            <a:pPr lvl="2"/>
            <a:r>
              <a:rPr lang="en-US" dirty="0"/>
              <a:t>Printed ACT Score</a:t>
            </a:r>
          </a:p>
          <a:p>
            <a:pPr lvl="2"/>
            <a:r>
              <a:rPr lang="en-US" dirty="0"/>
              <a:t>DRESS FOR SUCCESS</a:t>
            </a:r>
          </a:p>
          <a:p>
            <a:pPr lvl="1">
              <a:buClr>
                <a:srgbClr val="F0AD00"/>
              </a:buClr>
            </a:pPr>
            <a:r>
              <a:rPr lang="en-US" b="1" dirty="0">
                <a:solidFill>
                  <a:srgbClr val="0070C0"/>
                </a:solidFill>
              </a:rPr>
              <a:t>Pre-register at www.infinitescholars.org</a:t>
            </a:r>
          </a:p>
          <a:p>
            <a:pPr marL="685800" lvl="2" indent="0">
              <a:buNone/>
            </a:pPr>
            <a:endParaRPr lang="en-US" dirty="0"/>
          </a:p>
        </p:txBody>
      </p:sp>
    </p:spTree>
    <p:extLst>
      <p:ext uri="{BB962C8B-B14F-4D97-AF65-F5344CB8AC3E}">
        <p14:creationId xmlns:p14="http://schemas.microsoft.com/office/powerpoint/2010/main" val="3261297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3613" y="280988"/>
            <a:ext cx="4676775" cy="6296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3028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sz="quarter" idx="1"/>
          </p:nvPr>
        </p:nvSpPr>
        <p:spPr/>
        <p:txBody>
          <a:bodyPr/>
          <a:lstStyle/>
          <a:p>
            <a:pPr lvl="1">
              <a:buNone/>
            </a:pP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1914525"/>
            <a:ext cx="3701634" cy="41814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Scheduled Activities</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2800" dirty="0"/>
              <a:t>Senior Portraits</a:t>
            </a:r>
          </a:p>
          <a:p>
            <a:pPr>
              <a:buFont typeface="Wingdings" panose="05000000000000000000" pitchFamily="2" charset="2"/>
              <a:buChar char="Ø"/>
            </a:pPr>
            <a:r>
              <a:rPr lang="en-US" sz="2800" dirty="0"/>
              <a:t>Spirit Week</a:t>
            </a:r>
          </a:p>
          <a:p>
            <a:pPr>
              <a:buFont typeface="Wingdings" panose="05000000000000000000" pitchFamily="2" charset="2"/>
              <a:buChar char="Ø"/>
            </a:pPr>
            <a:r>
              <a:rPr lang="en-US" sz="2800" dirty="0"/>
              <a:t>Prom</a:t>
            </a:r>
          </a:p>
          <a:p>
            <a:pPr>
              <a:buFont typeface="Wingdings" panose="05000000000000000000" pitchFamily="2" charset="2"/>
              <a:buChar char="Ø"/>
            </a:pPr>
            <a:r>
              <a:rPr lang="en-US" sz="2800" dirty="0"/>
              <a:t>Six Flags</a:t>
            </a:r>
          </a:p>
          <a:p>
            <a:pPr>
              <a:buFont typeface="Wingdings" panose="05000000000000000000" pitchFamily="2" charset="2"/>
              <a:buChar char="Ø"/>
            </a:pPr>
            <a:r>
              <a:rPr lang="en-US" sz="2800" dirty="0"/>
              <a:t>Senior Recognition</a:t>
            </a:r>
          </a:p>
          <a:p>
            <a:pPr>
              <a:buFont typeface="Wingdings" panose="05000000000000000000" pitchFamily="2" charset="2"/>
              <a:buChar char="Ø"/>
            </a:pPr>
            <a:r>
              <a:rPr lang="en-US" sz="2800" dirty="0"/>
              <a:t>Graduation</a:t>
            </a:r>
          </a:p>
          <a:p>
            <a:pPr marL="0" indent="0">
              <a:buNone/>
            </a:pPr>
            <a:endParaRPr lang="en-US" dirty="0"/>
          </a:p>
        </p:txBody>
      </p:sp>
    </p:spTree>
    <p:extLst>
      <p:ext uri="{BB962C8B-B14F-4D97-AF65-F5344CB8AC3E}">
        <p14:creationId xmlns:p14="http://schemas.microsoft.com/office/powerpoint/2010/main" val="1970495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Senior</a:t>
            </a:r>
          </a:p>
        </p:txBody>
      </p:sp>
      <p:graphicFrame>
        <p:nvGraphicFramePr>
          <p:cNvPr id="4" name="Content Placeholder 3"/>
          <p:cNvGraphicFramePr>
            <a:graphicFrameLocks noGrp="1"/>
          </p:cNvGraphicFramePr>
          <p:nvPr>
            <p:ph idx="1"/>
          </p:nvPr>
        </p:nvGraphicFramePr>
        <p:xfrm>
          <a:off x="822960" y="1737361"/>
          <a:ext cx="7635240" cy="4130039"/>
        </p:xfrm>
        <a:graphic>
          <a:graphicData uri="http://schemas.openxmlformats.org/drawingml/2006/table">
            <a:tbl>
              <a:tblPr firstRow="1" bandRow="1">
                <a:tableStyleId>{5C22544A-7EE6-4342-B048-85BDC9FD1C3A}</a:tableStyleId>
              </a:tblPr>
              <a:tblGrid>
                <a:gridCol w="2545080">
                  <a:extLst>
                    <a:ext uri="{9D8B030D-6E8A-4147-A177-3AD203B41FA5}">
                      <a16:colId xmlns:a16="http://schemas.microsoft.com/office/drawing/2014/main" val="20000"/>
                    </a:ext>
                  </a:extLst>
                </a:gridCol>
                <a:gridCol w="2545080">
                  <a:extLst>
                    <a:ext uri="{9D8B030D-6E8A-4147-A177-3AD203B41FA5}">
                      <a16:colId xmlns:a16="http://schemas.microsoft.com/office/drawing/2014/main" val="20001"/>
                    </a:ext>
                  </a:extLst>
                </a:gridCol>
                <a:gridCol w="2545080">
                  <a:extLst>
                    <a:ext uri="{9D8B030D-6E8A-4147-A177-3AD203B41FA5}">
                      <a16:colId xmlns:a16="http://schemas.microsoft.com/office/drawing/2014/main" val="20002"/>
                    </a:ext>
                  </a:extLst>
                </a:gridCol>
              </a:tblGrid>
              <a:tr h="719758">
                <a:tc>
                  <a:txBody>
                    <a:bodyPr/>
                    <a:lstStyle/>
                    <a:p>
                      <a:r>
                        <a:rPr lang="en-US" dirty="0"/>
                        <a:t>Warrior Memories Package</a:t>
                      </a:r>
                    </a:p>
                  </a:txBody>
                  <a:tcPr/>
                </a:tc>
                <a:tc>
                  <a:txBody>
                    <a:bodyPr/>
                    <a:lstStyle/>
                    <a:p>
                      <a:r>
                        <a:rPr lang="en-US" dirty="0"/>
                        <a:t>Senior Memories Package</a:t>
                      </a:r>
                    </a:p>
                  </a:txBody>
                  <a:tcPr/>
                </a:tc>
                <a:tc>
                  <a:txBody>
                    <a:bodyPr/>
                    <a:lstStyle/>
                    <a:p>
                      <a:r>
                        <a:rPr lang="en-US" dirty="0"/>
                        <a:t>Senior Farewell Package</a:t>
                      </a:r>
                    </a:p>
                  </a:txBody>
                  <a:tcPr/>
                </a:tc>
                <a:extLst>
                  <a:ext uri="{0D108BD9-81ED-4DB2-BD59-A6C34878D82A}">
                    <a16:rowId xmlns:a16="http://schemas.microsoft.com/office/drawing/2014/main" val="10000"/>
                  </a:ext>
                </a:extLst>
              </a:tr>
              <a:tr h="2879032">
                <a:tc>
                  <a:txBody>
                    <a:bodyPr/>
                    <a:lstStyle/>
                    <a:p>
                      <a:r>
                        <a:rPr lang="en-US" dirty="0"/>
                        <a:t>Package Includes:</a:t>
                      </a:r>
                    </a:p>
                    <a:p>
                      <a:endParaRPr lang="en-US" dirty="0"/>
                    </a:p>
                    <a:p>
                      <a:r>
                        <a:rPr lang="en-US" dirty="0"/>
                        <a:t>Cap and gown</a:t>
                      </a:r>
                    </a:p>
                    <a:p>
                      <a:r>
                        <a:rPr lang="en-US" dirty="0"/>
                        <a:t>ACT Exam</a:t>
                      </a:r>
                    </a:p>
                    <a:p>
                      <a:r>
                        <a:rPr lang="en-US" dirty="0"/>
                        <a:t>Yearbook</a:t>
                      </a:r>
                    </a:p>
                    <a:p>
                      <a:r>
                        <a:rPr lang="en-US" dirty="0"/>
                        <a:t>Senior Class Picture</a:t>
                      </a:r>
                    </a:p>
                  </a:txBody>
                  <a:tcPr/>
                </a:tc>
                <a:tc>
                  <a:txBody>
                    <a:bodyPr/>
                    <a:lstStyle/>
                    <a:p>
                      <a:r>
                        <a:rPr lang="en-US" dirty="0"/>
                        <a:t>Package Includes:</a:t>
                      </a:r>
                    </a:p>
                    <a:p>
                      <a:endParaRPr lang="en-US" dirty="0"/>
                    </a:p>
                    <a:p>
                      <a:r>
                        <a:rPr lang="en-US" dirty="0"/>
                        <a:t>Cap and gown</a:t>
                      </a:r>
                    </a:p>
                    <a:p>
                      <a:r>
                        <a:rPr lang="en-US" dirty="0"/>
                        <a:t>ACT Exam</a:t>
                      </a:r>
                    </a:p>
                    <a:p>
                      <a:r>
                        <a:rPr lang="en-US" dirty="0"/>
                        <a:t>Yearbook</a:t>
                      </a:r>
                    </a:p>
                    <a:p>
                      <a:r>
                        <a:rPr lang="en-US" dirty="0"/>
                        <a:t>Senior Class Picture</a:t>
                      </a:r>
                    </a:p>
                    <a:p>
                      <a:r>
                        <a:rPr lang="en-US" dirty="0"/>
                        <a:t>Senior Recognition</a:t>
                      </a:r>
                    </a:p>
                    <a:p>
                      <a:endParaRPr lang="en-US" dirty="0"/>
                    </a:p>
                  </a:txBody>
                  <a:tcPr/>
                </a:tc>
                <a:tc>
                  <a:txBody>
                    <a:bodyPr/>
                    <a:lstStyle/>
                    <a:p>
                      <a:r>
                        <a:rPr lang="en-US" dirty="0"/>
                        <a:t>Package Includes:</a:t>
                      </a:r>
                    </a:p>
                    <a:p>
                      <a:endParaRPr lang="en-US" dirty="0"/>
                    </a:p>
                    <a:p>
                      <a:r>
                        <a:rPr lang="en-US" dirty="0"/>
                        <a:t>Cap and gown</a:t>
                      </a:r>
                    </a:p>
                    <a:p>
                      <a:r>
                        <a:rPr lang="en-US" dirty="0"/>
                        <a:t>ACT Exam</a:t>
                      </a:r>
                    </a:p>
                    <a:p>
                      <a:r>
                        <a:rPr lang="en-US" dirty="0"/>
                        <a:t>Yearbook</a:t>
                      </a:r>
                    </a:p>
                    <a:p>
                      <a:r>
                        <a:rPr lang="en-US" dirty="0"/>
                        <a:t>Senior Class Picture</a:t>
                      </a:r>
                    </a:p>
                    <a:p>
                      <a:r>
                        <a:rPr lang="en-US" dirty="0"/>
                        <a:t>Six Flags</a:t>
                      </a:r>
                    </a:p>
                    <a:p>
                      <a:r>
                        <a:rPr lang="en-US" dirty="0"/>
                        <a:t>Senior T-Shirt</a:t>
                      </a:r>
                    </a:p>
                    <a:p>
                      <a:endParaRPr lang="en-US" dirty="0"/>
                    </a:p>
                  </a:txBody>
                  <a:tcPr/>
                </a:tc>
                <a:extLst>
                  <a:ext uri="{0D108BD9-81ED-4DB2-BD59-A6C34878D82A}">
                    <a16:rowId xmlns:a16="http://schemas.microsoft.com/office/drawing/2014/main" val="10001"/>
                  </a:ext>
                </a:extLst>
              </a:tr>
              <a:tr h="531249">
                <a:tc>
                  <a:txBody>
                    <a:bodyPr/>
                    <a:lstStyle/>
                    <a:p>
                      <a:pPr algn="ctr"/>
                      <a:r>
                        <a:rPr lang="en-US" dirty="0"/>
                        <a:t>$75</a:t>
                      </a:r>
                    </a:p>
                  </a:txBody>
                  <a:tcPr/>
                </a:tc>
                <a:tc>
                  <a:txBody>
                    <a:bodyPr/>
                    <a:lstStyle/>
                    <a:p>
                      <a:pPr algn="ctr"/>
                      <a:r>
                        <a:rPr lang="en-US" dirty="0"/>
                        <a:t>$100</a:t>
                      </a:r>
                    </a:p>
                  </a:txBody>
                  <a:tcPr/>
                </a:tc>
                <a:tc>
                  <a:txBody>
                    <a:bodyPr/>
                    <a:lstStyle/>
                    <a:p>
                      <a:pPr algn="ctr"/>
                      <a:r>
                        <a:rPr lang="en-US" dirty="0"/>
                        <a:t>$125</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48112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7817893" cy="1143000"/>
          </a:xfrm>
        </p:spPr>
        <p:txBody>
          <a:bodyPr>
            <a:noAutofit/>
          </a:bodyPr>
          <a:lstStyle/>
          <a:p>
            <a:r>
              <a:rPr lang="en-US" b="1" spc="0" dirty="0">
                <a:ln w="6600">
                  <a:solidFill>
                    <a:schemeClr val="accent2"/>
                  </a:solidFill>
                  <a:prstDash val="solid"/>
                </a:ln>
                <a:solidFill>
                  <a:srgbClr val="FFFFFF"/>
                </a:solidFill>
                <a:effectLst>
                  <a:outerShdw dist="38100" dir="2700000" algn="tl" rotWithShape="0">
                    <a:schemeClr val="accent2"/>
                  </a:outerShdw>
                </a:effectLst>
              </a:rPr>
              <a:t>Graduation Information</a:t>
            </a:r>
          </a:p>
        </p:txBody>
      </p:sp>
      <p:sp>
        <p:nvSpPr>
          <p:cNvPr id="5" name="Content Placeholder 4"/>
          <p:cNvSpPr>
            <a:spLocks noGrp="1"/>
          </p:cNvSpPr>
          <p:nvPr>
            <p:ph idx="1"/>
          </p:nvPr>
        </p:nvSpPr>
        <p:spPr>
          <a:xfrm>
            <a:off x="685800" y="1981200"/>
            <a:ext cx="7696200" cy="4419600"/>
          </a:xfrm>
        </p:spPr>
        <p:txBody>
          <a:bodyPr>
            <a:normAutofit/>
          </a:bodyPr>
          <a:lstStyle/>
          <a:p>
            <a:pPr>
              <a:buNone/>
            </a:pPr>
            <a:r>
              <a:rPr lang="en-US" sz="4800" dirty="0"/>
              <a:t>Commencement – Friday, May 22nd @ 7:00 PM at Saint Louis University Chaifetz Arena with unlimited seating</a:t>
            </a:r>
          </a:p>
          <a:p>
            <a:pPr>
              <a:buNone/>
            </a:pPr>
            <a:endParaRPr lang="en-US" sz="3200" dirty="0"/>
          </a:p>
        </p:txBody>
      </p:sp>
    </p:spTree>
    <p:extLst>
      <p:ext uri="{BB962C8B-B14F-4D97-AF65-F5344CB8AC3E}">
        <p14:creationId xmlns:p14="http://schemas.microsoft.com/office/powerpoint/2010/main" val="2031583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52400"/>
            <a:ext cx="7620000" cy="1143000"/>
          </a:xfrm>
        </p:spPr>
        <p:txBody>
          <a:bodyPr>
            <a:noAutofit/>
          </a:bodyPr>
          <a:lstStyle/>
          <a:p>
            <a:pPr algn="ctr"/>
            <a:r>
              <a:rPr lang="en-US" b="1" spc="0" dirty="0">
                <a:ln w="6600">
                  <a:solidFill>
                    <a:schemeClr val="accent2"/>
                  </a:solidFill>
                  <a:prstDash val="solid"/>
                </a:ln>
                <a:solidFill>
                  <a:srgbClr val="FFFFFF"/>
                </a:solidFill>
                <a:effectLst>
                  <a:outerShdw dist="38100" dir="2700000" algn="tl" rotWithShape="0">
                    <a:schemeClr val="accent2"/>
                  </a:outerShdw>
                </a:effectLst>
              </a:rPr>
              <a:t>In Order to Participate in College Tours</a:t>
            </a:r>
          </a:p>
        </p:txBody>
      </p:sp>
      <p:sp>
        <p:nvSpPr>
          <p:cNvPr id="5" name="Content Placeholder 4"/>
          <p:cNvSpPr>
            <a:spLocks noGrp="1"/>
          </p:cNvSpPr>
          <p:nvPr>
            <p:ph idx="1"/>
          </p:nvPr>
        </p:nvSpPr>
        <p:spPr>
          <a:xfrm>
            <a:off x="990600" y="1828800"/>
            <a:ext cx="7391400" cy="4572000"/>
          </a:xfrm>
        </p:spPr>
        <p:txBody>
          <a:bodyPr>
            <a:normAutofit/>
          </a:bodyPr>
          <a:lstStyle/>
          <a:p>
            <a:pPr>
              <a:buFont typeface="Wingdings" panose="05000000000000000000" pitchFamily="2" charset="2"/>
              <a:buChar char="Ø"/>
            </a:pPr>
            <a:r>
              <a:rPr lang="en-US" sz="3200" dirty="0"/>
              <a:t>Exemplary behavior</a:t>
            </a:r>
          </a:p>
          <a:p>
            <a:pPr>
              <a:buFont typeface="Wingdings" panose="05000000000000000000" pitchFamily="2" charset="2"/>
              <a:buChar char="Ø"/>
            </a:pPr>
            <a:r>
              <a:rPr lang="en-US" sz="3200" dirty="0"/>
              <a:t>Eligible to attend the college based on GPA and ACT</a:t>
            </a:r>
          </a:p>
          <a:p>
            <a:pPr>
              <a:buFont typeface="Wingdings" panose="05000000000000000000" pitchFamily="2" charset="2"/>
              <a:buChar char="Ø"/>
            </a:pPr>
            <a:r>
              <a:rPr lang="en-US" sz="3200" dirty="0"/>
              <a:t>Interested in attending the college</a:t>
            </a:r>
          </a:p>
          <a:p>
            <a:pPr>
              <a:buFont typeface="Wingdings" panose="05000000000000000000" pitchFamily="2" charset="2"/>
              <a:buChar char="Ø"/>
            </a:pPr>
            <a:r>
              <a:rPr lang="en-US" sz="3200" dirty="0"/>
              <a:t>98% attendance</a:t>
            </a:r>
          </a:p>
          <a:p>
            <a:pPr>
              <a:buFont typeface="Wingdings" panose="05000000000000000000" pitchFamily="2" charset="2"/>
              <a:buChar char="Ø"/>
            </a:pPr>
            <a:r>
              <a:rPr lang="en-US" sz="3200" dirty="0"/>
              <a:t>Good academic standing in current courses</a:t>
            </a:r>
          </a:p>
          <a:p>
            <a:endParaRPr lang="en-US" sz="3200" dirty="0"/>
          </a:p>
        </p:txBody>
      </p:sp>
    </p:spTree>
    <p:extLst>
      <p:ext uri="{BB962C8B-B14F-4D97-AF65-F5344CB8AC3E}">
        <p14:creationId xmlns:p14="http://schemas.microsoft.com/office/powerpoint/2010/main" val="87631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63"/>
            <a:ext cx="8153400" cy="990600"/>
          </a:xfrm>
        </p:spPr>
        <p:txBody>
          <a:bodyPr>
            <a:noAutofit/>
          </a:bodyPr>
          <a:lstStyle/>
          <a:p>
            <a:br>
              <a:rPr lang="en-US" sz="5400" b="1" spc="0" dirty="0">
                <a:ln w="6600">
                  <a:solidFill>
                    <a:schemeClr val="accent2"/>
                  </a:solidFill>
                  <a:prstDash val="solid"/>
                </a:ln>
                <a:solidFill>
                  <a:srgbClr val="FFFFFF"/>
                </a:solidFill>
                <a:effectLst>
                  <a:outerShdw dist="38100" dir="2700000" algn="tl" rotWithShape="0">
                    <a:schemeClr val="accent2"/>
                  </a:outerShdw>
                </a:effectLst>
              </a:rPr>
            </a:br>
            <a:r>
              <a:rPr lang="en-US" sz="5400" b="1" spc="0" dirty="0">
                <a:ln w="6600">
                  <a:solidFill>
                    <a:schemeClr val="accent2"/>
                  </a:solidFill>
                  <a:prstDash val="solid"/>
                </a:ln>
                <a:solidFill>
                  <a:srgbClr val="FFFFFF"/>
                </a:solidFill>
                <a:effectLst>
                  <a:outerShdw dist="38100" dir="2700000" algn="tl" rotWithShape="0">
                    <a:schemeClr val="accent2"/>
                  </a:outerShdw>
                </a:effectLst>
              </a:rPr>
              <a:t>Student Expectations</a:t>
            </a:r>
          </a:p>
        </p:txBody>
      </p:sp>
      <p:sp>
        <p:nvSpPr>
          <p:cNvPr id="4" name="Content Placeholder 3"/>
          <p:cNvSpPr>
            <a:spLocks noGrp="1"/>
          </p:cNvSpPr>
          <p:nvPr>
            <p:ph idx="1"/>
          </p:nvPr>
        </p:nvSpPr>
        <p:spPr/>
        <p:txBody>
          <a:bodyPr>
            <a:normAutofit/>
          </a:bodyPr>
          <a:lstStyle/>
          <a:p>
            <a:r>
              <a:rPr lang="en-US" sz="3600" dirty="0">
                <a:solidFill>
                  <a:srgbClr val="FF0000"/>
                </a:solidFill>
              </a:rPr>
              <a:t>Senior are expected to have:</a:t>
            </a:r>
            <a:br>
              <a:rPr lang="en-US" sz="3200" dirty="0"/>
            </a:br>
            <a:br>
              <a:rPr lang="en-US" sz="3200" dirty="0"/>
            </a:br>
            <a:r>
              <a:rPr lang="en-US" sz="3200" dirty="0"/>
              <a:t>98% Attendance</a:t>
            </a:r>
            <a:br>
              <a:rPr lang="en-US" sz="3200" dirty="0"/>
            </a:br>
            <a:r>
              <a:rPr lang="en-US" sz="3200" dirty="0"/>
              <a:t>Exemplary Behavior as Role Models</a:t>
            </a:r>
            <a:br>
              <a:rPr lang="en-US" sz="3200" dirty="0"/>
            </a:br>
            <a:r>
              <a:rPr lang="en-US" sz="3200" dirty="0"/>
              <a:t>Maintain above a 2.0 G.P.A.</a:t>
            </a:r>
            <a:br>
              <a:rPr lang="en-US" sz="3200" dirty="0"/>
            </a:br>
            <a:endParaRPr lang="en-US" sz="3200" dirty="0"/>
          </a:p>
        </p:txBody>
      </p:sp>
    </p:spTree>
    <p:extLst>
      <p:ext uri="{BB962C8B-B14F-4D97-AF65-F5344CB8AC3E}">
        <p14:creationId xmlns:p14="http://schemas.microsoft.com/office/powerpoint/2010/main" val="3884442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Clip from Graduation</a:t>
            </a:r>
          </a:p>
        </p:txBody>
      </p:sp>
      <p:sp>
        <p:nvSpPr>
          <p:cNvPr id="3" name="Content Placeholder 2"/>
          <p:cNvSpPr>
            <a:spLocks noGrp="1"/>
          </p:cNvSpPr>
          <p:nvPr>
            <p:ph sz="quarter" idx="1"/>
          </p:nvPr>
        </p:nvSpPr>
        <p:spPr/>
        <p:txBody>
          <a:bodyPr/>
          <a:lstStyle/>
          <a:p>
            <a:r>
              <a:rPr lang="en-US" dirty="0">
                <a:hlinkClick r:id="rId2"/>
              </a:rPr>
              <a:t>http://www.jenningsk12.tv/Default.aspx</a:t>
            </a:r>
            <a:endParaRPr lang="en-US" dirty="0"/>
          </a:p>
          <a:p>
            <a:endParaRPr lang="en-US" dirty="0"/>
          </a:p>
        </p:txBody>
      </p:sp>
    </p:spTree>
    <p:extLst>
      <p:ext uri="{BB962C8B-B14F-4D97-AF65-F5344CB8AC3E}">
        <p14:creationId xmlns:p14="http://schemas.microsoft.com/office/powerpoint/2010/main" val="24060454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B6800189DCA04AA18329AA0C5B9530" ma:contentTypeVersion="0" ma:contentTypeDescription="Create a new document." ma:contentTypeScope="" ma:versionID="692f2cce459776676d186794dcb1368e">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8B77E31-A5C2-462D-9082-845C49FD3A82}">
  <ds:schemaRefs>
    <ds:schemaRef ds:uri="http://schemas.microsoft.com/sharepoint/v3/contenttype/forms"/>
  </ds:schemaRefs>
</ds:datastoreItem>
</file>

<file path=customXml/itemProps2.xml><?xml version="1.0" encoding="utf-8"?>
<ds:datastoreItem xmlns:ds="http://schemas.openxmlformats.org/officeDocument/2006/customXml" ds:itemID="{140F799B-F7AF-4757-94D5-438ED3F4D60D}">
  <ds:schemaRefs>
    <ds:schemaRef ds:uri="http://schemas.microsoft.com/office/2006/documentManagement/types"/>
    <ds:schemaRef ds:uri="http://purl.org/dc/terms/"/>
    <ds:schemaRef ds:uri="http://schemas.openxmlformats.org/package/2006/metadata/core-properties"/>
    <ds:schemaRef ds:uri="http://purl.org/dc/dcmitype/"/>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1C26F03F-7027-4CA5-8A13-873209BAFB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Median</Template>
  <TotalTime>1771</TotalTime>
  <Words>1354</Words>
  <Application>Microsoft Office PowerPoint</Application>
  <PresentationFormat>On-screen Show (4:3)</PresentationFormat>
  <Paragraphs>306</Paragraphs>
  <Slides>38</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Courier New</vt:lpstr>
      <vt:lpstr>Tw Cen MT</vt:lpstr>
      <vt:lpstr>Wingdings</vt:lpstr>
      <vt:lpstr>Wingdings 2</vt:lpstr>
      <vt:lpstr>Median</vt:lpstr>
      <vt:lpstr>Senior Meeting</vt:lpstr>
      <vt:lpstr>STAFF</vt:lpstr>
      <vt:lpstr>Introductions and Expectations</vt:lpstr>
      <vt:lpstr>Scheduled Activities</vt:lpstr>
      <vt:lpstr>Senior</vt:lpstr>
      <vt:lpstr>Graduation Information</vt:lpstr>
      <vt:lpstr>In Order to Participate in College Tours</vt:lpstr>
      <vt:lpstr> Student Expectations</vt:lpstr>
      <vt:lpstr>Clip from Graduation</vt:lpstr>
      <vt:lpstr>Graduation Requirements &amp; Mo Options</vt:lpstr>
      <vt:lpstr>Graduation Requirements</vt:lpstr>
      <vt:lpstr>Additional Requirements</vt:lpstr>
      <vt:lpstr>MO Options</vt:lpstr>
      <vt:lpstr>CCR Assessments &amp; A Plus</vt:lpstr>
      <vt:lpstr>Dr. Miranda Avant-Elliott, Director of College and Career Readiness</vt:lpstr>
      <vt:lpstr>A+ Program</vt:lpstr>
      <vt:lpstr>CCR Initiatives</vt:lpstr>
      <vt:lpstr>College and Career Readiness Goals</vt:lpstr>
      <vt:lpstr>ACT &amp; Dual Enrollment/Credit</vt:lpstr>
      <vt:lpstr> ACT test dates for 2014-2015 school year </vt:lpstr>
      <vt:lpstr>The BIG Day – Test Day!</vt:lpstr>
      <vt:lpstr>ACT Prep</vt:lpstr>
      <vt:lpstr>College Readiness Rolling Admissions &amp; Naviance</vt:lpstr>
      <vt:lpstr>College  Goals</vt:lpstr>
      <vt:lpstr>Explanation of Rolling Admissions</vt:lpstr>
      <vt:lpstr>Advantages of Rolling Admissions</vt:lpstr>
      <vt:lpstr>Some Colleges/Universities in the Area with Rolling Admissions</vt:lpstr>
      <vt:lpstr>Common Application</vt:lpstr>
      <vt:lpstr>Some Common Application Colleges/Universities in the Area</vt:lpstr>
      <vt:lpstr>Naviance</vt:lpstr>
      <vt:lpstr>Senior Year Planning</vt:lpstr>
      <vt:lpstr>Scholarships &amp; College Acceptance</vt:lpstr>
      <vt:lpstr>Senior Year Planning</vt:lpstr>
      <vt:lpstr>Senior Year Planning Cont.</vt:lpstr>
      <vt:lpstr>Upcoming Events</vt:lpstr>
      <vt:lpstr>Upcoming Events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For Real</dc:title>
  <dc:creator>Julie</dc:creator>
  <cp:lastModifiedBy>Isabel Dondero</cp:lastModifiedBy>
  <cp:revision>99</cp:revision>
  <dcterms:created xsi:type="dcterms:W3CDTF">2012-02-25T02:28:24Z</dcterms:created>
  <dcterms:modified xsi:type="dcterms:W3CDTF">2019-07-12T14:48:25Z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0x01010081B6800189DCA04AA18329AA0C5B9530</vt:lpwstr>
  </property>
</Properties>
</file>