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5" r:id="rId2"/>
  </p:sldIdLst>
  <p:sldSz cx="7772400" cy="10058400"/>
  <p:notesSz cx="9313863" cy="6858000"/>
  <p:embeddedFontLst>
    <p:embeddedFont>
      <p:font typeface="Calibri" panose="020F0502020204030204" pitchFamily="34" charset="0"/>
      <p:regular r:id="rId3"/>
      <p:bold r:id="rId4"/>
      <p:italic r:id="rId5"/>
      <p:boldItalic r:id="rId6"/>
    </p:embeddedFont>
    <p:embeddedFont>
      <p:font typeface="KG Miss Kindy Chunky" panose="020B0604020202020204" charset="0"/>
      <p:regular r:id="rId7"/>
    </p:embeddedFont>
    <p:embeddedFont>
      <p:font typeface="KG Miss Kindergarten" panose="020B0604020202020204" charset="0"/>
      <p:regular r:id="rId8"/>
    </p:embeddedFont>
    <p:embeddedFont>
      <p:font typeface="KG Always A Good Time" panose="02000505000000020003" pitchFamily="2" charset="0"/>
      <p:regular r:id="rId9"/>
    </p:embeddedFont>
    <p:embeddedFont>
      <p:font typeface="KG Blank Space Sketch" panose="02000000000000000000" pitchFamily="2" charset="0"/>
      <p:regular r:id="rId10"/>
    </p:embeddedFont>
    <p:embeddedFont>
      <p:font typeface="Calibri Light" panose="020F0302020204030204" pitchFamily="34" charset="0"/>
      <p:regular r:id="rId11"/>
      <p: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showGuides="1">
      <p:cViewPr>
        <p:scale>
          <a:sx n="100" d="100"/>
          <a:sy n="100" d="100"/>
        </p:scale>
        <p:origin x="966" y="-306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pPr/>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pPr/>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pPr/>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pPr/>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pPr/>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pPr/>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pPr/>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pPr/>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pPr/>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pPr/>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pPr/>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pPr/>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pPr/>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pPr/>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pPr/>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pPr/>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pPr/>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pPr/>
              <a:t>5/14/2021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pPr/>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31" name="Rectangle: Rounded Corners 30">
            <a:extLst>
              <a:ext uri="{FF2B5EF4-FFF2-40B4-BE49-F238E27FC236}">
                <a16:creationId xmlns="" xmlns:a16="http://schemas.microsoft.com/office/drawing/2014/main" id="{B8584111-6D45-417F-9728-C1B98AE8CDCD}"/>
              </a:ext>
            </a:extLst>
          </p:cNvPr>
          <p:cNvSpPr/>
          <p:nvPr/>
        </p:nvSpPr>
        <p:spPr>
          <a:xfrm>
            <a:off x="470214" y="20225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 xmlns:a16="http://schemas.microsoft.com/office/drawing/2014/main" id="{267A9768-CFF6-484F-B13B-6CFCEAAAE78B}"/>
              </a:ext>
            </a:extLst>
          </p:cNvPr>
          <p:cNvSpPr/>
          <p:nvPr/>
        </p:nvSpPr>
        <p:spPr>
          <a:xfrm>
            <a:off x="4012174" y="20225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 xmlns:a16="http://schemas.microsoft.com/office/drawing/2014/main" id="{12B628BD-98EB-4036-ABA4-B05061120E3A}"/>
              </a:ext>
            </a:extLst>
          </p:cNvPr>
          <p:cNvSpPr/>
          <p:nvPr/>
        </p:nvSpPr>
        <p:spPr>
          <a:xfrm>
            <a:off x="470214" y="5135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 xmlns:a16="http://schemas.microsoft.com/office/drawing/2014/main" id="{9A94F3A9-C92F-403F-BB90-7E10F0A9FD8A}"/>
              </a:ext>
            </a:extLst>
          </p:cNvPr>
          <p:cNvSpPr/>
          <p:nvPr/>
        </p:nvSpPr>
        <p:spPr>
          <a:xfrm>
            <a:off x="470214" y="8644674"/>
            <a:ext cx="6833800" cy="90572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266EA1B8-D12E-48BD-A474-327FACCD75DA}"/>
              </a:ext>
            </a:extLst>
          </p:cNvPr>
          <p:cNvSpPr txBox="1"/>
          <p:nvPr/>
        </p:nvSpPr>
        <p:spPr>
          <a:xfrm>
            <a:off x="184165" y="8646169"/>
            <a:ext cx="7409409" cy="954107"/>
          </a:xfrm>
          <a:prstGeom prst="rect">
            <a:avLst/>
          </a:prstGeom>
          <a:noFill/>
        </p:spPr>
        <p:txBody>
          <a:bodyPr wrap="square" rtlCol="0">
            <a:spAutoFit/>
          </a:bodyPr>
          <a:lstStyle/>
          <a:p>
            <a:pPr algn="ctr"/>
            <a:r>
              <a:rPr lang="en-US" sz="1600" b="1">
                <a:latin typeface="KG Miss Kindy Chunky" panose="02000000000000000000" pitchFamily="2" charset="0"/>
                <a:ea typeface="HelloButtons" panose="02000603000000000000" pitchFamily="2" charset="0"/>
              </a:rPr>
              <a:t>Spelling </a:t>
            </a:r>
            <a:r>
              <a:rPr lang="en-US" sz="1600" b="1" smtClean="0">
                <a:latin typeface="KG Miss Kindy Chunky" panose="02000000000000000000" pitchFamily="2" charset="0"/>
                <a:ea typeface="HelloButtons" panose="02000603000000000000" pitchFamily="2" charset="0"/>
              </a:rPr>
              <a:t>Words</a:t>
            </a:r>
          </a:p>
          <a:p>
            <a:pPr algn="ctr"/>
            <a:endParaRPr lang="en-US" sz="1600" b="1" dirty="0">
              <a:latin typeface="KG Miss Kindy Chunky" panose="02000000000000000000" pitchFamily="2" charset="0"/>
              <a:ea typeface="HelloButtons" panose="02000603000000000000" pitchFamily="2" charset="0"/>
            </a:endParaRPr>
          </a:p>
          <a:p>
            <a:pPr algn="ctr"/>
            <a:r>
              <a:rPr lang="en-US" sz="1200" dirty="0">
                <a:latin typeface="KG Miss Kindy Chunky" panose="02000000000000000000" pitchFamily="2" charset="0"/>
                <a:ea typeface="HelloButtons" panose="02000603000000000000" pitchFamily="2" charset="0"/>
              </a:rPr>
              <a:t>h</a:t>
            </a:r>
            <a:r>
              <a:rPr lang="en-US" sz="1200" dirty="0" smtClean="0">
                <a:latin typeface="KG Miss Kindy Chunky" panose="02000000000000000000" pitchFamily="2" charset="0"/>
                <a:ea typeface="HelloButtons" panose="02000603000000000000" pitchFamily="2" charset="0"/>
              </a:rPr>
              <a:t>ow, town, down, now, brown, cow, clown, frown, crowd, growl, eyes and never. </a:t>
            </a:r>
            <a:endParaRPr lang="en-US" sz="1200" dirty="0">
              <a:latin typeface="KG Miss Kindy Chunky" panose="02000000000000000000" pitchFamily="2" charset="0"/>
              <a:ea typeface="HelloButtons" panose="02000603000000000000" pitchFamily="2" charset="0"/>
            </a:endParaRPr>
          </a:p>
          <a:p>
            <a:pPr algn="ctr"/>
            <a:endParaRPr lang="en-US" sz="1200" b="1" dirty="0">
              <a:latin typeface="KG Miss Kindy Chunky" panose="02000000000000000000" pitchFamily="2" charset="0"/>
              <a:ea typeface="HelloButtons" panose="02000603000000000000" pitchFamily="2" charset="0"/>
            </a:endParaRPr>
          </a:p>
        </p:txBody>
      </p:sp>
      <p:sp>
        <p:nvSpPr>
          <p:cNvPr id="36" name="TextBox 35">
            <a:extLst>
              <a:ext uri="{FF2B5EF4-FFF2-40B4-BE49-F238E27FC236}">
                <a16:creationId xmlns="" xmlns:a16="http://schemas.microsoft.com/office/drawing/2014/main" id="{B967BF3A-25B0-4612-8274-B8DDD130D109}"/>
              </a:ext>
            </a:extLst>
          </p:cNvPr>
          <p:cNvSpPr txBox="1"/>
          <p:nvPr/>
        </p:nvSpPr>
        <p:spPr>
          <a:xfrm>
            <a:off x="458738" y="2371730"/>
            <a:ext cx="3288987" cy="341632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900" dirty="0" smtClean="0">
                <a:latin typeface="KG Miss Kindergarten" panose="02000000000000000000" pitchFamily="2" charset="0"/>
                <a:ea typeface="HelloAnnie" panose="02000603000000000000" pitchFamily="2" charset="0"/>
              </a:rPr>
              <a:t>Spirit Day this week is </a:t>
            </a:r>
            <a:r>
              <a:rPr lang="en-US" sz="900" dirty="0" smtClean="0">
                <a:latin typeface="KG Miss Kindergarten" panose="02000000000000000000" pitchFamily="2" charset="0"/>
                <a:ea typeface="HelloAnnie" panose="02000603000000000000" pitchFamily="2" charset="0"/>
              </a:rPr>
              <a:t>under the sea</a:t>
            </a:r>
            <a:r>
              <a:rPr lang="en-US" sz="900" dirty="0" smtClean="0">
                <a:latin typeface="KG Miss Kindergarten" panose="02000000000000000000" pitchFamily="2" charset="0"/>
                <a:ea typeface="HelloAnnie" panose="02000603000000000000" pitchFamily="2" charset="0"/>
              </a:rPr>
              <a:t>!.</a:t>
            </a:r>
            <a:endParaRPr lang="en-US" sz="900" dirty="0" smtClean="0">
              <a:latin typeface="KG Miss Kindergarten" panose="02000000000000000000" pitchFamily="2" charset="0"/>
              <a:ea typeface="HelloAnnie" panose="02000603000000000000" pitchFamily="2" charset="0"/>
            </a:endParaRPr>
          </a:p>
          <a:p>
            <a:pPr marL="285750" indent="-285750">
              <a:lnSpc>
                <a:spcPct val="200000"/>
              </a:lnSpc>
              <a:buFont typeface="Arial" panose="020B0604020202020204" pitchFamily="34" charset="0"/>
              <a:buChar char="•"/>
            </a:pPr>
            <a:r>
              <a:rPr lang="en-US" sz="900" dirty="0" smtClean="0">
                <a:latin typeface="KG Miss Kindergarten" panose="02000000000000000000" pitchFamily="2" charset="0"/>
                <a:ea typeface="HelloAnnie" panose="02000603000000000000" pitchFamily="2" charset="0"/>
              </a:rPr>
              <a:t>Splash </a:t>
            </a:r>
            <a:r>
              <a:rPr lang="en-US" sz="900" dirty="0" smtClean="0">
                <a:latin typeface="KG Miss Kindergarten" panose="02000000000000000000" pitchFamily="2" charset="0"/>
                <a:ea typeface="HelloAnnie" panose="02000603000000000000" pitchFamily="2" charset="0"/>
              </a:rPr>
              <a:t>pad permission forms must be turned in so they can attend the field trip. Please get those in ASAP! The trip is free, but they MUST have a signed form to attend. </a:t>
            </a:r>
            <a:r>
              <a:rPr lang="en-US" sz="900" dirty="0" smtClean="0">
                <a:latin typeface="KG Miss Kindergarten" panose="02000000000000000000" pitchFamily="2" charset="0"/>
                <a:ea typeface="HelloAnnie" panose="02000603000000000000" pitchFamily="2" charset="0"/>
              </a:rPr>
              <a:t>I need a few more turned in. </a:t>
            </a:r>
          </a:p>
          <a:p>
            <a:pPr marL="285750" indent="-285750">
              <a:lnSpc>
                <a:spcPct val="200000"/>
              </a:lnSpc>
              <a:buFont typeface="Arial" panose="020B0604020202020204" pitchFamily="34" charset="0"/>
              <a:buChar char="•"/>
            </a:pPr>
            <a:r>
              <a:rPr lang="en-US" sz="900" b="1" dirty="0" smtClean="0">
                <a:latin typeface="KG Miss Kindergarten" panose="02000000000000000000" pitchFamily="2" charset="0"/>
                <a:ea typeface="HelloAnnie" panose="02000603000000000000" pitchFamily="2" charset="0"/>
              </a:rPr>
              <a:t>A few dates to remember</a:t>
            </a:r>
            <a:r>
              <a:rPr lang="en-US" sz="900" dirty="0" smtClean="0">
                <a:latin typeface="KG Miss Kindergarten" panose="02000000000000000000" pitchFamily="2" charset="0"/>
                <a:ea typeface="HelloAnnie" panose="02000603000000000000" pitchFamily="2" charset="0"/>
              </a:rPr>
              <a:t>: Our class awards day (May 25th @ 1:00), Splash Pad (May 26</a:t>
            </a:r>
            <a:r>
              <a:rPr lang="en-US" sz="900" baseline="30000" dirty="0" smtClean="0">
                <a:latin typeface="KG Miss Kindergarten" panose="02000000000000000000" pitchFamily="2" charset="0"/>
                <a:ea typeface="HelloAnnie" panose="02000603000000000000" pitchFamily="2" charset="0"/>
              </a:rPr>
              <a:t>th</a:t>
            </a:r>
            <a:r>
              <a:rPr lang="en-US" sz="900" dirty="0" smtClean="0">
                <a:latin typeface="KG Miss Kindergarten" panose="02000000000000000000" pitchFamily="2" charset="0"/>
                <a:ea typeface="HelloAnnie" panose="02000603000000000000" pitchFamily="2" charset="0"/>
              </a:rPr>
              <a:t>), and YMCA Field Trip (May 27th).</a:t>
            </a:r>
            <a:endParaRPr lang="en-US" sz="900" dirty="0" smtClean="0">
              <a:latin typeface="KG Miss Kindergarten" panose="02000000000000000000" pitchFamily="2" charset="0"/>
              <a:ea typeface="HelloAnnie" panose="02000603000000000000" pitchFamily="2" charset="0"/>
            </a:endParaRPr>
          </a:p>
          <a:p>
            <a:pPr marL="285750" indent="-285750">
              <a:lnSpc>
                <a:spcPct val="200000"/>
              </a:lnSpc>
              <a:buFont typeface="Arial" panose="020B0604020202020204" pitchFamily="34" charset="0"/>
              <a:buChar char="•"/>
            </a:pPr>
            <a:r>
              <a:rPr lang="en-US" sz="900" dirty="0" smtClean="0">
                <a:latin typeface="KG Miss Kindergarten" panose="02000000000000000000" pitchFamily="2" charset="0"/>
                <a:ea typeface="HelloAnnie" panose="02000603000000000000" pitchFamily="2" charset="0"/>
              </a:rPr>
              <a:t>  </a:t>
            </a:r>
          </a:p>
          <a:p>
            <a:pPr marL="285750" indent="-285750">
              <a:lnSpc>
                <a:spcPct val="200000"/>
              </a:lnSpc>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lnSpc>
                <a:spcPct val="200000"/>
              </a:lnSpc>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p:txBody>
      </p:sp>
      <p:sp>
        <p:nvSpPr>
          <p:cNvPr id="37" name="TextBox 36">
            <a:extLst>
              <a:ext uri="{FF2B5EF4-FFF2-40B4-BE49-F238E27FC236}">
                <a16:creationId xmlns="" xmlns:a16="http://schemas.microsoft.com/office/drawing/2014/main" id="{B134BDA5-2B39-452E-8B7F-68F9925B83C9}"/>
              </a:ext>
            </a:extLst>
          </p:cNvPr>
          <p:cNvSpPr txBox="1"/>
          <p:nvPr/>
        </p:nvSpPr>
        <p:spPr>
          <a:xfrm>
            <a:off x="3887114" y="2387986"/>
            <a:ext cx="3505200" cy="3170099"/>
          </a:xfrm>
          <a:prstGeom prst="rect">
            <a:avLst/>
          </a:prstGeom>
          <a:noFill/>
        </p:spPr>
        <p:txBody>
          <a:bodyPr wrap="square" rtlCol="0">
            <a:spAutoFit/>
          </a:bodyPr>
          <a:lstStyle/>
          <a:p>
            <a:pPr marL="285750" indent="-285750" algn="ctr">
              <a:lnSpc>
                <a:spcPct val="200000"/>
              </a:lnSpc>
            </a:pPr>
            <a:r>
              <a:rPr lang="en-US" sz="900" dirty="0" smtClean="0">
                <a:latin typeface="KG Miss Kindergarten" panose="02000000000000000000" pitchFamily="2" charset="0"/>
                <a:ea typeface="HelloAnnie" panose="02000603000000000000" pitchFamily="2" charset="0"/>
              </a:rPr>
              <a:t>3</a:t>
            </a:r>
            <a:r>
              <a:rPr lang="en-US" sz="900" dirty="0" smtClean="0">
                <a:latin typeface="KG Miss Kindergarten" panose="02000000000000000000" pitchFamily="2" charset="0"/>
                <a:ea typeface="HelloAnnie" panose="02000603000000000000" pitchFamily="2" charset="0"/>
              </a:rPr>
              <a:t> </a:t>
            </a:r>
            <a:r>
              <a:rPr lang="en-US" sz="900" dirty="0" smtClean="0">
                <a:latin typeface="KG Miss Kindergarten" panose="02000000000000000000" pitchFamily="2" charset="0"/>
                <a:ea typeface="HelloAnnie" panose="02000603000000000000" pitchFamily="2" charset="0"/>
              </a:rPr>
              <a:t>weeks until Summer break! </a:t>
            </a:r>
            <a:endParaRPr lang="en-US" sz="900" dirty="0" smtClean="0">
              <a:latin typeface="KG Miss Kindergarten" panose="02000000000000000000" pitchFamily="2" charset="0"/>
              <a:ea typeface="HelloAnnie" panose="02000603000000000000" pitchFamily="2" charset="0"/>
            </a:endParaRPr>
          </a:p>
          <a:p>
            <a:pPr marL="285750" indent="-285750" algn="ctr">
              <a:lnSpc>
                <a:spcPct val="200000"/>
              </a:lnSpc>
            </a:pPr>
            <a:r>
              <a:rPr lang="en-US" sz="900" dirty="0" smtClean="0">
                <a:latin typeface="KG Miss Kindergarten" panose="02000000000000000000" pitchFamily="2" charset="0"/>
                <a:ea typeface="HelloAnnie" panose="02000603000000000000" pitchFamily="2" charset="0"/>
              </a:rPr>
              <a:t>This week we will have the PHS grad walk. PHS seniors will come and walk through the hallways of our school as our students cheer them on and wish them well. </a:t>
            </a:r>
            <a:endParaRPr lang="en-US" sz="900" dirty="0" smtClean="0">
              <a:latin typeface="KG Miss Kindergarten" panose="02000000000000000000" pitchFamily="2" charset="0"/>
              <a:ea typeface="HelloAnnie" panose="02000603000000000000" pitchFamily="2" charset="0"/>
            </a:endParaRPr>
          </a:p>
          <a:p>
            <a:pPr marL="285750" indent="-285750" algn="ctr">
              <a:lnSpc>
                <a:spcPct val="200000"/>
              </a:lnSpc>
            </a:pPr>
            <a:r>
              <a:rPr lang="en-US" sz="900" dirty="0" smtClean="0">
                <a:latin typeface="KG Miss Kindergarten" panose="02000000000000000000" pitchFamily="2" charset="0"/>
                <a:ea typeface="HelloAnnie" panose="02000603000000000000" pitchFamily="2" charset="0"/>
              </a:rPr>
              <a:t>As our school year comes to an end please encourage your child to read and take as many tests on AR books as they can. I do not want anyone to miss out on AR rewards this round. </a:t>
            </a:r>
            <a:r>
              <a:rPr lang="en-US" sz="900" dirty="0" smtClean="0">
                <a:latin typeface="KG Miss Kindergarten" panose="02000000000000000000" pitchFamily="2" charset="0"/>
                <a:ea typeface="HelloAnnie" panose="02000603000000000000" pitchFamily="2" charset="0"/>
              </a:rPr>
              <a:t>We only have this week left for tests! </a:t>
            </a:r>
            <a:endParaRPr lang="en-US" sz="900" dirty="0">
              <a:latin typeface="KG Miss Kindergarten" panose="02000000000000000000" pitchFamily="2" charset="0"/>
              <a:ea typeface="HelloAnnie" panose="02000603000000000000" pitchFamily="2" charset="0"/>
            </a:endParaRPr>
          </a:p>
          <a:p>
            <a:pPr marL="285750" indent="-285750" algn="ctr">
              <a:lnSpc>
                <a:spcPct val="200000"/>
              </a:lnSpc>
            </a:pPr>
            <a:endParaRPr lang="en-US" sz="900" dirty="0">
              <a:latin typeface="KG Miss Kindergarten" panose="02000000000000000000" pitchFamily="2" charset="0"/>
              <a:ea typeface="HelloAnnie" panose="02000603000000000000" pitchFamily="2" charset="0"/>
            </a:endParaRPr>
          </a:p>
          <a:p>
            <a:pPr marL="285750" indent="-285750">
              <a:lnSpc>
                <a:spcPct val="200000"/>
              </a:lnSpc>
            </a:pPr>
            <a:endParaRPr lang="en-US" sz="1000" dirty="0">
              <a:latin typeface="KG Miss Kindergarten" panose="02000000000000000000" pitchFamily="2" charset="0"/>
              <a:ea typeface="HelloAnnie" panose="02000603000000000000" pitchFamily="2" charset="0"/>
            </a:endParaRPr>
          </a:p>
        </p:txBody>
      </p:sp>
      <p:sp>
        <p:nvSpPr>
          <p:cNvPr id="38" name="TextBox 37">
            <a:extLst>
              <a:ext uri="{FF2B5EF4-FFF2-40B4-BE49-F238E27FC236}">
                <a16:creationId xmlns="" xmlns:a16="http://schemas.microsoft.com/office/drawing/2014/main" id="{057938F9-1F47-43B8-9FA2-F638D9BD284B}"/>
              </a:ext>
            </a:extLst>
          </p:cNvPr>
          <p:cNvSpPr txBox="1"/>
          <p:nvPr/>
        </p:nvSpPr>
        <p:spPr>
          <a:xfrm>
            <a:off x="1925588" y="9002285"/>
            <a:ext cx="276038" cy="457626"/>
          </a:xfrm>
          <a:prstGeom prst="rect">
            <a:avLst/>
          </a:prstGeom>
          <a:noFill/>
        </p:spPr>
        <p:txBody>
          <a:bodyPr wrap="none" rtlCol="0">
            <a:spAutoFit/>
          </a:bodyPr>
          <a:lstStyle/>
          <a:p>
            <a:pPr marL="285750" indent="-285750">
              <a:lnSpc>
                <a:spcPct val="200000"/>
              </a:lnSpc>
            </a:pPr>
            <a:r>
              <a:rPr lang="en-US" sz="1400" dirty="0">
                <a:latin typeface="KG Miss Kindergarten" panose="02000000000000000000" pitchFamily="2" charset="0"/>
                <a:ea typeface="HelloAnnie" panose="02000603000000000000" pitchFamily="2" charset="0"/>
              </a:rPr>
              <a:t>. </a:t>
            </a:r>
          </a:p>
        </p:txBody>
      </p:sp>
      <p:graphicFrame>
        <p:nvGraphicFramePr>
          <p:cNvPr id="39" name="Table 38">
            <a:extLst>
              <a:ext uri="{FF2B5EF4-FFF2-40B4-BE49-F238E27FC236}">
                <a16:creationId xmlns="" xmlns:a16="http://schemas.microsoft.com/office/drawing/2014/main" id="{05095651-1A02-4108-B695-E5BD1CFE315B}"/>
              </a:ext>
            </a:extLst>
          </p:cNvPr>
          <p:cNvGraphicFramePr>
            <a:graphicFrameLocks noGrp="1"/>
          </p:cNvGraphicFramePr>
          <p:nvPr>
            <p:extLst>
              <p:ext uri="{D42A27DB-BD31-4B8C-83A1-F6EECF244321}">
                <p14:modId xmlns:p14="http://schemas.microsoft.com/office/powerpoint/2010/main" val="4071824472"/>
              </p:ext>
            </p:extLst>
          </p:nvPr>
        </p:nvGraphicFramePr>
        <p:xfrm>
          <a:off x="468264" y="5329935"/>
          <a:ext cx="6846936" cy="3184105"/>
        </p:xfrm>
        <a:graphic>
          <a:graphicData uri="http://schemas.openxmlformats.org/drawingml/2006/table">
            <a:tbl>
              <a:tblPr firstRow="1" bandRow="1">
                <a:tableStyleId>{5C22544A-7EE6-4342-B048-85BDC9FD1C3A}</a:tableStyleId>
              </a:tblPr>
              <a:tblGrid>
                <a:gridCol w="1441461">
                  <a:extLst>
                    <a:ext uri="{9D8B030D-6E8A-4147-A177-3AD203B41FA5}">
                      <a16:colId xmlns="" xmlns:a16="http://schemas.microsoft.com/office/drawing/2014/main" val="790954970"/>
                    </a:ext>
                  </a:extLst>
                </a:gridCol>
                <a:gridCol w="5405475">
                  <a:extLst>
                    <a:ext uri="{9D8B030D-6E8A-4147-A177-3AD203B41FA5}">
                      <a16:colId xmlns="" xmlns:a16="http://schemas.microsoft.com/office/drawing/2014/main" val="2314856713"/>
                    </a:ext>
                  </a:extLst>
                </a:gridCol>
              </a:tblGrid>
              <a:tr h="613121">
                <a:tc>
                  <a:txBody>
                    <a:bodyPr/>
                    <a:lstStyle/>
                    <a:p>
                      <a:pPr algn="ctr"/>
                      <a:r>
                        <a:rPr lang="en-US" sz="10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baseline="0" dirty="0" smtClean="0">
                          <a:solidFill>
                            <a:schemeClr val="tx1"/>
                          </a:solidFill>
                          <a:latin typeface="KG Miss Kindergarten" panose="02000000000000000000" pitchFamily="2" charset="0"/>
                          <a:ea typeface="HelloAnnie" panose="02000603000000000000" pitchFamily="2" charset="0"/>
                        </a:rPr>
                        <a:t>This </a:t>
                      </a:r>
                      <a:r>
                        <a:rPr lang="en-US" sz="1000" b="0" baseline="0" dirty="0" smtClean="0">
                          <a:solidFill>
                            <a:schemeClr val="tx1"/>
                          </a:solidFill>
                          <a:latin typeface="KG Miss Kindergarten" panose="02000000000000000000" pitchFamily="2" charset="0"/>
                          <a:ea typeface="HelloAnnie" panose="02000603000000000000" pitchFamily="2" charset="0"/>
                        </a:rPr>
                        <a:t>week we will be will be discussing the skill ow and </a:t>
                      </a:r>
                      <a:r>
                        <a:rPr lang="en-US" sz="1000" b="0" baseline="0" dirty="0" err="1" smtClean="0">
                          <a:solidFill>
                            <a:schemeClr val="tx1"/>
                          </a:solidFill>
                          <a:latin typeface="KG Miss Kindergarten" panose="02000000000000000000" pitchFamily="2" charset="0"/>
                          <a:ea typeface="HelloAnnie" panose="02000603000000000000" pitchFamily="2" charset="0"/>
                        </a:rPr>
                        <a:t>ou</a:t>
                      </a:r>
                      <a:r>
                        <a:rPr lang="en-US" sz="1000" b="0" baseline="0" dirty="0" smtClean="0">
                          <a:solidFill>
                            <a:schemeClr val="tx1"/>
                          </a:solidFill>
                          <a:latin typeface="KG Miss Kindergarten" panose="02000000000000000000" pitchFamily="2" charset="0"/>
                          <a:ea typeface="HelloAnnie" panose="02000603000000000000" pitchFamily="2" charset="0"/>
                        </a:rPr>
                        <a:t> (as in now) and –le that comes at the end of words (as in puddle). We will also be discussing imperative sentences (commands) and parts of a story (characters, setting, theme etc.).</a:t>
                      </a:r>
                      <a:endParaRPr lang="en-US" sz="1000" b="0" i="0" baseline="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157729572"/>
                  </a:ext>
                </a:extLst>
              </a:tr>
              <a:tr h="368320">
                <a:tc>
                  <a:txBody>
                    <a:bodyPr/>
                    <a:lstStyle/>
                    <a:p>
                      <a:pPr algn="ctr"/>
                      <a:r>
                        <a:rPr lang="en-US" sz="1000" b="0" dirty="0">
                          <a:solidFill>
                            <a:schemeClr val="tx1"/>
                          </a:solidFill>
                          <a:latin typeface="KG Miss Kindergarten" panose="02000000000000000000" pitchFamily="2" charset="0"/>
                          <a:ea typeface="HelloAnnie" panose="02000603000000000000" pitchFamily="2" charset="0"/>
                        </a:rPr>
                        <a:t>Writing</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We are still working</a:t>
                      </a:r>
                      <a:r>
                        <a:rPr lang="en-US" sz="1000" b="0" baseline="0" dirty="0">
                          <a:solidFill>
                            <a:schemeClr val="tx1"/>
                          </a:solidFill>
                          <a:latin typeface="KG Miss Kindergarten" panose="02000000000000000000" pitchFamily="2" charset="0"/>
                          <a:ea typeface="HelloAnnie" panose="02000603000000000000" pitchFamily="2" charset="0"/>
                        </a:rPr>
                        <a:t> on forming our letters correctly and we are discussing writing sentences to make stories. We will be </a:t>
                      </a:r>
                      <a:r>
                        <a:rPr lang="en-US" sz="1000" b="0" baseline="0" dirty="0" smtClean="0">
                          <a:solidFill>
                            <a:schemeClr val="tx1"/>
                          </a:solidFill>
                          <a:latin typeface="KG Miss Kindergarten" panose="02000000000000000000" pitchFamily="2" charset="0"/>
                          <a:ea typeface="HelloAnnie" panose="02000603000000000000" pitchFamily="2" charset="0"/>
                        </a:rPr>
                        <a:t>reviewing </a:t>
                      </a:r>
                      <a:r>
                        <a:rPr lang="en-US" sz="1000" b="0" baseline="0" dirty="0" smtClean="0">
                          <a:solidFill>
                            <a:schemeClr val="tx1"/>
                          </a:solidFill>
                          <a:latin typeface="KG Miss Kindergarten" panose="02000000000000000000" pitchFamily="2" charset="0"/>
                          <a:ea typeface="HelloAnnie" panose="02000603000000000000" pitchFamily="2" charset="0"/>
                        </a:rPr>
                        <a:t>the numbers 11-15 this week. </a:t>
                      </a: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914035029"/>
                  </a:ext>
                </a:extLst>
              </a:tr>
              <a:tr h="1146270">
                <a:tc>
                  <a:txBody>
                    <a:bodyPr/>
                    <a:lstStyle/>
                    <a:p>
                      <a:pPr algn="ctr"/>
                      <a:r>
                        <a:rPr lang="en-US" sz="10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We </a:t>
                      </a:r>
                      <a:r>
                        <a:rPr lang="en-US" sz="1000" b="0" dirty="0" smtClean="0">
                          <a:solidFill>
                            <a:schemeClr val="tx1"/>
                          </a:solidFill>
                          <a:latin typeface="KG Miss Kindergarten" panose="02000000000000000000" pitchFamily="2" charset="0"/>
                          <a:ea typeface="HelloAnnie" panose="02000603000000000000" pitchFamily="2" charset="0"/>
                        </a:rPr>
                        <a:t>are</a:t>
                      </a:r>
                      <a:r>
                        <a:rPr lang="en-US" sz="1000" b="0" baseline="0" dirty="0" smtClean="0">
                          <a:solidFill>
                            <a:schemeClr val="tx1"/>
                          </a:solidFill>
                          <a:latin typeface="KG Miss Kindergarten" panose="02000000000000000000" pitchFamily="2" charset="0"/>
                          <a:ea typeface="HelloAnnie" panose="02000603000000000000" pitchFamily="2" charset="0"/>
                        </a:rPr>
                        <a:t> still working on Topic 15 this week: Geometry. We will be taking our Topic 15 Test on Friday. </a:t>
                      </a: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657308225"/>
                  </a:ext>
                </a:extLst>
              </a:tr>
              <a:tr h="479834">
                <a:tc>
                  <a:txBody>
                    <a:bodyPr/>
                    <a:lstStyle/>
                    <a:p>
                      <a:pPr algn="ctr"/>
                      <a:r>
                        <a:rPr lang="en-US" sz="10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KG Miss Kindergarten" panose="02000000000000000000" pitchFamily="2" charset="0"/>
                          <a:ea typeface="HelloAnnie" panose="02000603000000000000" pitchFamily="2" charset="0"/>
                        </a:rPr>
                        <a:t>This week we will be discussing butterflies</a:t>
                      </a:r>
                      <a:r>
                        <a:rPr lang="en-US" sz="1000" b="0" baseline="0" dirty="0" smtClean="0">
                          <a:solidFill>
                            <a:schemeClr val="tx1"/>
                          </a:solidFill>
                          <a:latin typeface="KG Miss Kindergarten" panose="02000000000000000000" pitchFamily="2" charset="0"/>
                          <a:ea typeface="HelloAnnie" panose="02000603000000000000" pitchFamily="2" charset="0"/>
                        </a:rPr>
                        <a:t> and their lifecycle. </a:t>
                      </a: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576545341"/>
                  </a:ext>
                </a:extLst>
              </a:tr>
              <a:tr h="368320">
                <a:tc>
                  <a:txBody>
                    <a:bodyPr/>
                    <a:lstStyle/>
                    <a:p>
                      <a:pPr algn="ctr"/>
                      <a:r>
                        <a:rPr lang="en-US" sz="1000" b="0" dirty="0">
                          <a:solidFill>
                            <a:schemeClr val="tx1"/>
                          </a:solidFill>
                          <a:latin typeface="KG Miss Kindergarten" panose="02000000000000000000" pitchFamily="2" charset="0"/>
                          <a:ea typeface="HelloAnnie" panose="02000603000000000000" pitchFamily="2" charset="0"/>
                        </a:rPr>
                        <a:t>Social </a:t>
                      </a:r>
                    </a:p>
                    <a:p>
                      <a:pPr algn="ctr"/>
                      <a:r>
                        <a:rPr lang="en-US" sz="10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KG Miss Kindergarten" panose="02000000000000000000" pitchFamily="2" charset="0"/>
                          <a:ea typeface="HelloAnnie" panose="02000603000000000000" pitchFamily="2" charset="0"/>
                        </a:rPr>
                        <a:t>This is a Science</a:t>
                      </a:r>
                      <a:r>
                        <a:rPr lang="en-US" sz="1000" b="0" baseline="0" dirty="0" smtClean="0">
                          <a:solidFill>
                            <a:schemeClr val="tx1"/>
                          </a:solidFill>
                          <a:latin typeface="KG Miss Kindergarten" panose="02000000000000000000" pitchFamily="2" charset="0"/>
                          <a:ea typeface="HelloAnnie" panose="02000603000000000000" pitchFamily="2" charset="0"/>
                        </a:rPr>
                        <a:t> week. </a:t>
                      </a: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32949169"/>
                  </a:ext>
                </a:extLst>
              </a:tr>
            </a:tbl>
          </a:graphicData>
        </a:graphic>
      </p:graphicFrame>
      <p:sp>
        <p:nvSpPr>
          <p:cNvPr id="40" name="TextBox 39">
            <a:extLst>
              <a:ext uri="{FF2B5EF4-FFF2-40B4-BE49-F238E27FC236}">
                <a16:creationId xmlns="" xmlns:a16="http://schemas.microsoft.com/office/drawing/2014/main" id="{F07619D3-E0BC-41A9-995A-E594E221F940}"/>
              </a:ext>
            </a:extLst>
          </p:cNvPr>
          <p:cNvSpPr txBox="1"/>
          <p:nvPr/>
        </p:nvSpPr>
        <p:spPr>
          <a:xfrm>
            <a:off x="466002" y="2031361"/>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41" name="TextBox 40">
            <a:extLst>
              <a:ext uri="{FF2B5EF4-FFF2-40B4-BE49-F238E27FC236}">
                <a16:creationId xmlns="" xmlns:a16="http://schemas.microsoft.com/office/drawing/2014/main" id="{49DE07D3-7A9A-48F2-AEFF-A52B5FE5B1AB}"/>
              </a:ext>
            </a:extLst>
          </p:cNvPr>
          <p:cNvSpPr txBox="1"/>
          <p:nvPr/>
        </p:nvSpPr>
        <p:spPr>
          <a:xfrm>
            <a:off x="1874132" y="5127020"/>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42" name="TextBox 41">
            <a:extLst>
              <a:ext uri="{FF2B5EF4-FFF2-40B4-BE49-F238E27FC236}">
                <a16:creationId xmlns="" xmlns:a16="http://schemas.microsoft.com/office/drawing/2014/main" id="{EA78CD35-2FFB-4ECB-94EB-FDC3B1FA534B}"/>
              </a:ext>
            </a:extLst>
          </p:cNvPr>
          <p:cNvSpPr txBox="1"/>
          <p:nvPr/>
        </p:nvSpPr>
        <p:spPr>
          <a:xfrm>
            <a:off x="4150227" y="1972695"/>
            <a:ext cx="2975897"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A Note From </a:t>
            </a:r>
          </a:p>
          <a:p>
            <a:pPr algn="ctr"/>
            <a:r>
              <a:rPr lang="en-US" sz="1600" b="1" dirty="0">
                <a:latin typeface="KG Miss Kindy Chunky" panose="02000000000000000000" pitchFamily="2" charset="0"/>
                <a:ea typeface="HelloButtons" panose="02000603000000000000" pitchFamily="2" charset="0"/>
              </a:rPr>
              <a:t>Mrs. </a:t>
            </a:r>
            <a:r>
              <a:rPr lang="en-US" sz="1600" b="1" dirty="0" err="1">
                <a:latin typeface="KG Miss Kindy Chunky" panose="02000000000000000000" pitchFamily="2" charset="0"/>
                <a:ea typeface="HelloButtons" panose="02000603000000000000" pitchFamily="2" charset="0"/>
              </a:rPr>
              <a:t>Dake</a:t>
            </a:r>
            <a:endParaRPr lang="en-US" sz="1600" b="1" dirty="0">
              <a:latin typeface="KG Miss Kindy Chunky" panose="02000000000000000000" pitchFamily="2" charset="0"/>
              <a:ea typeface="HelloButtons" panose="02000603000000000000" pitchFamily="2" charset="0"/>
            </a:endParaRPr>
          </a:p>
        </p:txBody>
      </p:sp>
      <p:sp>
        <p:nvSpPr>
          <p:cNvPr id="43" name="TextBox 42">
            <a:extLst>
              <a:ext uri="{FF2B5EF4-FFF2-40B4-BE49-F238E27FC236}">
                <a16:creationId xmlns="" xmlns:a16="http://schemas.microsoft.com/office/drawing/2014/main" id="{F0F11EAB-42A1-499D-B454-A3DA0C1BB055}"/>
              </a:ext>
            </a:extLst>
          </p:cNvPr>
          <p:cNvSpPr txBox="1"/>
          <p:nvPr/>
        </p:nvSpPr>
        <p:spPr bwMode="white">
          <a:xfrm>
            <a:off x="63500" y="1123950"/>
            <a:ext cx="7772400" cy="923330"/>
          </a:xfrm>
          <a:prstGeom prst="rect">
            <a:avLst/>
          </a:prstGeom>
          <a:noFill/>
        </p:spPr>
        <p:txBody>
          <a:bodyPr wrap="square" rtlCol="0">
            <a:spAutoFit/>
          </a:bodyPr>
          <a:lstStyle/>
          <a:p>
            <a:pPr algn="ctr"/>
            <a:r>
              <a:rPr lang="en-US" sz="3600" dirty="0">
                <a:latin typeface="KG Always A Good Time" panose="02000505000000020003" pitchFamily="2" charset="0"/>
                <a:ea typeface="HelloBoomerang" panose="02000603000000000000" pitchFamily="2" charset="0"/>
              </a:rPr>
              <a:t>Classroom </a:t>
            </a:r>
            <a:r>
              <a:rPr lang="en-US" sz="4000" dirty="0">
                <a:latin typeface="KG Blank Space Sketch" panose="02000000000000000000" pitchFamily="2" charset="0"/>
                <a:ea typeface="HelloEtchASketch" panose="02000603000000000000" pitchFamily="2" charset="0"/>
              </a:rPr>
              <a:t>News</a:t>
            </a:r>
          </a:p>
          <a:p>
            <a:pPr algn="ctr"/>
            <a:r>
              <a:rPr lang="en-US" sz="1400" dirty="0" smtClean="0">
                <a:latin typeface="KG Blank Space Sketch" panose="02000000000000000000" pitchFamily="2" charset="0"/>
                <a:ea typeface="HelloEtchASketch" panose="02000603000000000000" pitchFamily="2" charset="0"/>
              </a:rPr>
              <a:t>May </a:t>
            </a:r>
            <a:r>
              <a:rPr lang="en-US" sz="1400" dirty="0" smtClean="0">
                <a:latin typeface="KG Blank Space Sketch" panose="02000000000000000000" pitchFamily="2" charset="0"/>
                <a:ea typeface="HelloEtchASketch" panose="02000603000000000000" pitchFamily="2" charset="0"/>
              </a:rPr>
              <a:t>17</a:t>
            </a:r>
            <a:r>
              <a:rPr lang="en-US" sz="1400" baseline="30000" dirty="0" smtClean="0">
                <a:latin typeface="KG Blank Space Sketch" panose="02000000000000000000" pitchFamily="2" charset="0"/>
                <a:ea typeface="HelloEtchASketch" panose="02000603000000000000" pitchFamily="2" charset="0"/>
              </a:rPr>
              <a:t>th</a:t>
            </a:r>
            <a:r>
              <a:rPr lang="en-US" sz="1400" dirty="0" smtClean="0">
                <a:latin typeface="KG Blank Space Sketch" panose="02000000000000000000" pitchFamily="2" charset="0"/>
                <a:ea typeface="HelloEtchASketch" panose="02000603000000000000" pitchFamily="2" charset="0"/>
              </a:rPr>
              <a:t>-21</a:t>
            </a:r>
            <a:r>
              <a:rPr lang="en-US" sz="1400" baseline="30000" dirty="0" smtClean="0">
                <a:latin typeface="KG Blank Space Sketch" panose="02000000000000000000" pitchFamily="2" charset="0"/>
                <a:ea typeface="HelloEtchASketch" panose="02000603000000000000" pitchFamily="2" charset="0"/>
              </a:rPr>
              <a:t>st</a:t>
            </a:r>
            <a:r>
              <a:rPr lang="en-US" sz="1400" dirty="0" smtClean="0">
                <a:latin typeface="KG Blank Space Sketch" panose="02000000000000000000" pitchFamily="2" charset="0"/>
                <a:ea typeface="HelloEtchASketch" panose="02000603000000000000" pitchFamily="2" charset="0"/>
              </a:rPr>
              <a:t> </a:t>
            </a:r>
            <a:endParaRPr lang="en-US" sz="1400" dirty="0">
              <a:latin typeface="KG Blank Space Sketch" panose="02000000000000000000" pitchFamily="2" charset="0"/>
              <a:ea typeface="HelloEtchASketch" panose="02000603000000000000" pitchFamily="2" charset="0"/>
            </a:endParaRPr>
          </a:p>
        </p:txBody>
      </p:sp>
    </p:spTree>
    <p:extLst>
      <p:ext uri="{BB962C8B-B14F-4D97-AF65-F5344CB8AC3E}">
        <p14:creationId xmlns:p14="http://schemas.microsoft.com/office/powerpoint/2010/main" val="32124819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13984</TotalTime>
  <Words>352</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HelloButtons</vt:lpstr>
      <vt:lpstr>HelloEtchASketch</vt:lpstr>
      <vt:lpstr>Calibri</vt:lpstr>
      <vt:lpstr>KG Miss Kindy Chunky</vt:lpstr>
      <vt:lpstr>HelloBoomerang</vt:lpstr>
      <vt:lpstr>KG Miss Kindergarten</vt:lpstr>
      <vt:lpstr>HelloAnnie</vt:lpstr>
      <vt:lpstr>KG Always A Good Time</vt:lpstr>
      <vt:lpstr>Arial</vt:lpstr>
      <vt:lpstr>KG Blank Space Sketch</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PPS Student</cp:lastModifiedBy>
  <cp:revision>56</cp:revision>
  <cp:lastPrinted>2021-05-14T12:44:26Z</cp:lastPrinted>
  <dcterms:created xsi:type="dcterms:W3CDTF">2016-10-11T18:59:43Z</dcterms:created>
  <dcterms:modified xsi:type="dcterms:W3CDTF">2021-05-14T12:44:43Z</dcterms:modified>
</cp:coreProperties>
</file>