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Lst>
  <p:sldIdLst>
    <p:sldId id="256" r:id="rId2"/>
    <p:sldId id="257" r:id="rId3"/>
    <p:sldId id="258" r:id="rId4"/>
    <p:sldId id="259" r:id="rId5"/>
    <p:sldId id="268" r:id="rId6"/>
    <p:sldId id="263" r:id="rId7"/>
    <p:sldId id="262" r:id="rId8"/>
    <p:sldId id="269" r:id="rId9"/>
    <p:sldId id="264"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89"/>
  </p:normalViewPr>
  <p:slideViewPr>
    <p:cSldViewPr snapToGrid="0" snapToObjects="1">
      <p:cViewPr varScale="1">
        <p:scale>
          <a:sx n="90" d="100"/>
          <a:sy n="90"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8335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167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030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90906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660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186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4388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93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054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270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6022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675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307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936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074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643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3/14/20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557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3/14/20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136300364"/>
      </p:ext>
    </p:extLst>
  </p:cSld>
  <p:clrMap bg1="dk1" tx1="lt1" bg2="dk2" tx2="lt2" accent1="accent1" accent2="accent2" accent3="accent3" accent4="accent4" accent5="accent5" accent6="accent6" hlink="hlink" folHlink="folHlink"/>
  <p:sldLayoutIdLst>
    <p:sldLayoutId id="2147484009" r:id="rId1"/>
    <p:sldLayoutId id="2147484008" r:id="rId2"/>
    <p:sldLayoutId id="2147484007" r:id="rId3"/>
    <p:sldLayoutId id="2147484006" r:id="rId4"/>
    <p:sldLayoutId id="2147484005" r:id="rId5"/>
    <p:sldLayoutId id="2147484004" r:id="rId6"/>
    <p:sldLayoutId id="2147484003" r:id="rId7"/>
    <p:sldLayoutId id="2147484002" r:id="rId8"/>
    <p:sldLayoutId id="2147484001" r:id="rId9"/>
    <p:sldLayoutId id="2147484000" r:id="rId10"/>
    <p:sldLayoutId id="2147483999" r:id="rId11"/>
    <p:sldLayoutId id="2147483998" r:id="rId12"/>
    <p:sldLayoutId id="2147483997" r:id="rId13"/>
    <p:sldLayoutId id="2147483996" r:id="rId14"/>
    <p:sldLayoutId id="2147483995" r:id="rId15"/>
    <p:sldLayoutId id="2147483994" r:id="rId16"/>
    <p:sldLayoutId id="2147483993" r:id="rId17"/>
  </p:sldLayoutIdLst>
  <p:hf sldNum="0" hdr="0" ftr="0" dt="0"/>
  <p:txStyles>
    <p:titleStyle>
      <a:lvl1pPr algn="ctr" defTabSz="457200"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pisd.org/cms/lib/TX01001872/Centricity/Domain/11703/Lined_Paper%20for%20STAAR.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fernandez@por-vida.org" TargetMode="External"/><Relationship Id="rId2" Type="http://schemas.openxmlformats.org/officeDocument/2006/relationships/hyperlink" Target="mailto:mloredo@por-vid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OZmS5tagok" TargetMode="External"/><Relationship Id="rId7" Type="http://schemas.openxmlformats.org/officeDocument/2006/relationships/hyperlink" Target="https://www.youtube.com/watch?v=Zd0tP2undNo" TargetMode="External"/><Relationship Id="rId2" Type="http://schemas.openxmlformats.org/officeDocument/2006/relationships/hyperlink" Target="https://www.youtube.com/watch?v=xQtNpN8OZNo" TargetMode="External"/><Relationship Id="rId1" Type="http://schemas.openxmlformats.org/officeDocument/2006/relationships/slideLayout" Target="../slideLayouts/slideLayout2.xml"/><Relationship Id="rId6" Type="http://schemas.openxmlformats.org/officeDocument/2006/relationships/hyperlink" Target="https://www.youtube.com/watch?v=6Ig32Ensl4I" TargetMode="External"/><Relationship Id="rId5" Type="http://schemas.openxmlformats.org/officeDocument/2006/relationships/hyperlink" Target="https://www.youtube.com/watch?v=TwYXDVs_uOg" TargetMode="External"/><Relationship Id="rId4" Type="http://schemas.openxmlformats.org/officeDocument/2006/relationships/hyperlink" Target="https://www.youtube.com/watch?v=c5IPrxafggQ"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ea.texas.gov/sites/default/files/STAAR-EOC-2014-Key-EngI.pdf" TargetMode="External"/><Relationship Id="rId2" Type="http://schemas.openxmlformats.org/officeDocument/2006/relationships/hyperlink" Target="https://tea.texas.gov/sites/default/files/STAAR-EOC-Apr2014Test-Eng1.pdf" TargetMode="External"/><Relationship Id="rId1" Type="http://schemas.openxmlformats.org/officeDocument/2006/relationships/slideLayout" Target="../slideLayouts/slideLayout4.xml"/><Relationship Id="rId4" Type="http://schemas.openxmlformats.org/officeDocument/2006/relationships/hyperlink" Target="https://tea.texas.gov/sites/default/files/STAAR-EOC-2016Test-English%20II-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AAB769-9635-4A0E-8861-BB3FE8396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37489-81A1-2944-A312-E4D484694D0E}"/>
              </a:ext>
            </a:extLst>
          </p:cNvPr>
          <p:cNvSpPr>
            <a:spLocks noGrp="1"/>
          </p:cNvSpPr>
          <p:nvPr>
            <p:ph type="ctrTitle"/>
          </p:nvPr>
        </p:nvSpPr>
        <p:spPr>
          <a:xfrm>
            <a:off x="5369441" y="1233378"/>
            <a:ext cx="5441285" cy="2364964"/>
          </a:xfrm>
        </p:spPr>
        <p:txBody>
          <a:bodyPr>
            <a:normAutofit/>
          </a:bodyPr>
          <a:lstStyle/>
          <a:p>
            <a:pPr>
              <a:lnSpc>
                <a:spcPct val="90000"/>
              </a:lnSpc>
            </a:pPr>
            <a:r>
              <a:rPr lang="en-US" sz="4600" b="1"/>
              <a:t>English 1 and II (resources/weekly assignments)</a:t>
            </a:r>
            <a:endParaRPr lang="en-US" sz="4600" b="1" dirty="0"/>
          </a:p>
        </p:txBody>
      </p:sp>
      <p:sp>
        <p:nvSpPr>
          <p:cNvPr id="3" name="Subtitle 2">
            <a:extLst>
              <a:ext uri="{FF2B5EF4-FFF2-40B4-BE49-F238E27FC236}">
                <a16:creationId xmlns:a16="http://schemas.microsoft.com/office/drawing/2014/main" id="{FCBDA885-A7AE-4448-905F-B16C429F6C1D}"/>
              </a:ext>
            </a:extLst>
          </p:cNvPr>
          <p:cNvSpPr>
            <a:spLocks noGrp="1"/>
          </p:cNvSpPr>
          <p:nvPr>
            <p:ph type="subTitle" idx="1"/>
          </p:nvPr>
        </p:nvSpPr>
        <p:spPr>
          <a:xfrm>
            <a:off x="5369441" y="3598339"/>
            <a:ext cx="5441286" cy="1675335"/>
          </a:xfrm>
        </p:spPr>
        <p:txBody>
          <a:bodyPr>
            <a:normAutofit/>
          </a:bodyPr>
          <a:lstStyle/>
          <a:p>
            <a:r>
              <a:rPr lang="en-US" b="1">
                <a:solidFill>
                  <a:srgbClr val="A896C6"/>
                </a:solidFill>
              </a:rPr>
              <a:t>Ms. Loredo &amp; Mr. Fernandez Classes</a:t>
            </a:r>
            <a:endParaRPr lang="en-US" b="1" dirty="0">
              <a:solidFill>
                <a:srgbClr val="A896C6"/>
              </a:solidFill>
            </a:endParaRPr>
          </a:p>
        </p:txBody>
      </p:sp>
      <p:pic>
        <p:nvPicPr>
          <p:cNvPr id="11" name="Picture 10">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3">
            <a:extLst>
              <a:ext uri="{FF2B5EF4-FFF2-40B4-BE49-F238E27FC236}">
                <a16:creationId xmlns:a16="http://schemas.microsoft.com/office/drawing/2014/main" id="{61303FA0-3C84-4B94-9593-5C3D531079C7}"/>
              </a:ext>
            </a:extLst>
          </p:cNvPr>
          <p:cNvPicPr>
            <a:picLocks noChangeAspect="1"/>
          </p:cNvPicPr>
          <p:nvPr/>
        </p:nvPicPr>
        <p:blipFill rotWithShape="1">
          <a:blip r:embed="rId3"/>
          <a:srcRect l="18068" r="15271"/>
          <a:stretch/>
        </p:blipFill>
        <p:spPr>
          <a:xfrm>
            <a:off x="20" y="10"/>
            <a:ext cx="4571629" cy="6857990"/>
          </a:xfrm>
          <a:prstGeom prst="rect">
            <a:avLst/>
          </a:prstGeom>
        </p:spPr>
      </p:pic>
    </p:spTree>
    <p:extLst>
      <p:ext uri="{BB962C8B-B14F-4D97-AF65-F5344CB8AC3E}">
        <p14:creationId xmlns:p14="http://schemas.microsoft.com/office/powerpoint/2010/main" val="240199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CC6B26-6D20-0E4D-9959-4AD64C362660}"/>
              </a:ext>
            </a:extLst>
          </p:cNvPr>
          <p:cNvSpPr>
            <a:spLocks noGrp="1"/>
          </p:cNvSpPr>
          <p:nvPr>
            <p:ph type="title"/>
          </p:nvPr>
        </p:nvSpPr>
        <p:spPr/>
        <p:txBody>
          <a:bodyPr/>
          <a:lstStyle/>
          <a:p>
            <a:r>
              <a:rPr lang="en-US" dirty="0"/>
              <a:t>WRITE YOUR ESSAY HERE</a:t>
            </a:r>
          </a:p>
        </p:txBody>
      </p:sp>
      <p:sp>
        <p:nvSpPr>
          <p:cNvPr id="9" name="Content Placeholder 8">
            <a:extLst>
              <a:ext uri="{FF2B5EF4-FFF2-40B4-BE49-F238E27FC236}">
                <a16:creationId xmlns:a16="http://schemas.microsoft.com/office/drawing/2014/main" id="{3D7AE6F3-F54A-FE40-A201-916BAE3D4AEF}"/>
              </a:ext>
            </a:extLst>
          </p:cNvPr>
          <p:cNvSpPr>
            <a:spLocks noGrp="1"/>
          </p:cNvSpPr>
          <p:nvPr>
            <p:ph idx="1"/>
          </p:nvPr>
        </p:nvSpPr>
        <p:spPr/>
        <p:txBody>
          <a:bodyPr/>
          <a:lstStyle/>
          <a:p>
            <a:r>
              <a:rPr lang="en-US" dirty="0">
                <a:hlinkClick r:id="rId2"/>
              </a:rPr>
              <a:t>https://www.gpisd.org/cms/lib/TX01001872/Centricity/Domain/11703/Lined_Paper%20for%20STAAR.pdf</a:t>
            </a:r>
            <a:endParaRPr lang="en-US" dirty="0"/>
          </a:p>
          <a:p>
            <a:r>
              <a:rPr lang="en-US" dirty="0"/>
              <a:t>If you click the link OR put into your browser, you can type write into the document. If you are having difficulty, just write on regular lined paper.  </a:t>
            </a:r>
          </a:p>
        </p:txBody>
      </p:sp>
    </p:spTree>
    <p:extLst>
      <p:ext uri="{BB962C8B-B14F-4D97-AF65-F5344CB8AC3E}">
        <p14:creationId xmlns:p14="http://schemas.microsoft.com/office/powerpoint/2010/main" val="377757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A65F-2046-3C42-8E19-030EC85021FA}"/>
              </a:ext>
            </a:extLst>
          </p:cNvPr>
          <p:cNvSpPr>
            <a:spLocks noGrp="1"/>
          </p:cNvSpPr>
          <p:nvPr>
            <p:ph type="title"/>
          </p:nvPr>
        </p:nvSpPr>
        <p:spPr/>
        <p:txBody>
          <a:bodyPr>
            <a:normAutofit/>
          </a:bodyPr>
          <a:lstStyle/>
          <a:p>
            <a:r>
              <a:rPr lang="en-US" sz="6000" b="1" dirty="0"/>
              <a:t>Welcome </a:t>
            </a:r>
          </a:p>
        </p:txBody>
      </p:sp>
      <p:sp>
        <p:nvSpPr>
          <p:cNvPr id="3" name="Content Placeholder 2">
            <a:extLst>
              <a:ext uri="{FF2B5EF4-FFF2-40B4-BE49-F238E27FC236}">
                <a16:creationId xmlns:a16="http://schemas.microsoft.com/office/drawing/2014/main" id="{18B2CEA8-9176-0D44-9B61-C6CCDD4BA560}"/>
              </a:ext>
            </a:extLst>
          </p:cNvPr>
          <p:cNvSpPr>
            <a:spLocks noGrp="1"/>
          </p:cNvSpPr>
          <p:nvPr>
            <p:ph idx="1"/>
          </p:nvPr>
        </p:nvSpPr>
        <p:spPr/>
        <p:txBody>
          <a:bodyPr>
            <a:noAutofit/>
          </a:bodyPr>
          <a:lstStyle/>
          <a:p>
            <a:r>
              <a:rPr lang="en-US" sz="2400" dirty="0"/>
              <a:t>Hey guys,  welcome to our virtual classroom! Everything you will need in order to learn will be provided in this slideshow. Mr. Fernandez and I will update the slideshow weekly for you guys to keep up with all your coursework! At any time that you guys have an issue, please REACH OUT to us via email (</a:t>
            </a:r>
            <a:r>
              <a:rPr lang="en-US" sz="2400" dirty="0">
                <a:hlinkClick r:id="rId2"/>
              </a:rPr>
              <a:t>mloredo@por-vida.org</a:t>
            </a:r>
            <a:r>
              <a:rPr lang="en-US" sz="2400" dirty="0"/>
              <a:t> &amp; </a:t>
            </a:r>
            <a:r>
              <a:rPr lang="en-US" sz="2400" dirty="0">
                <a:hlinkClick r:id="rId3"/>
              </a:rPr>
              <a:t>rfernandez@por-vida.org</a:t>
            </a:r>
            <a:r>
              <a:rPr lang="en-US" sz="2400" dirty="0"/>
              <a:t>) or on the classroom Instagram (@</a:t>
            </a:r>
            <a:r>
              <a:rPr lang="en-US" sz="2400" dirty="0" err="1"/>
              <a:t>ms.loredo</a:t>
            </a:r>
            <a:r>
              <a:rPr lang="en-US" sz="2400" dirty="0"/>
              <a:t>). On top of the coursework needed to be completed, we will also have skype or zoom sessions scheduled for you guys to interact with us virtually (we will give those times as soon as possible).  </a:t>
            </a:r>
          </a:p>
          <a:p>
            <a:pPr algn="ctr"/>
            <a:r>
              <a:rPr lang="en-US" sz="2400" dirty="0"/>
              <a:t>PLEASE REMEMBER COMMUNICATION IS KEY!!!! If you need something it is important to let us know asap. </a:t>
            </a:r>
          </a:p>
        </p:txBody>
      </p:sp>
    </p:spTree>
    <p:extLst>
      <p:ext uri="{BB962C8B-B14F-4D97-AF65-F5344CB8AC3E}">
        <p14:creationId xmlns:p14="http://schemas.microsoft.com/office/powerpoint/2010/main" val="23284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0AB9C63-27B3-4275-BF3D-3E471704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8"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B23C3-EEF1-2346-88DE-5F7D574F0842}"/>
              </a:ext>
            </a:extLst>
          </p:cNvPr>
          <p:cNvSpPr>
            <a:spLocks noGrp="1"/>
          </p:cNvSpPr>
          <p:nvPr>
            <p:ph type="title"/>
          </p:nvPr>
        </p:nvSpPr>
        <p:spPr>
          <a:xfrm>
            <a:off x="5369441" y="1742434"/>
            <a:ext cx="5441285" cy="2922365"/>
          </a:xfrm>
        </p:spPr>
        <p:txBody>
          <a:bodyPr vert="horz" lIns="91440" tIns="45720" rIns="91440" bIns="45720" rtlCol="0" anchor="ctr">
            <a:normAutofit fontScale="90000"/>
          </a:bodyPr>
          <a:lstStyle/>
          <a:p>
            <a:r>
              <a:rPr lang="en-US" sz="5000" b="1" dirty="0"/>
              <a:t>Don’t say we never let you use your phones during class…</a:t>
            </a:r>
          </a:p>
        </p:txBody>
      </p:sp>
      <p:pic>
        <p:nvPicPr>
          <p:cNvPr id="18" name="Picture 17">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Content Placeholder 3">
            <a:extLst>
              <a:ext uri="{FF2B5EF4-FFF2-40B4-BE49-F238E27FC236}">
                <a16:creationId xmlns:a16="http://schemas.microsoft.com/office/drawing/2014/main" id="{B115AF82-E313-5047-9999-D2A9C5302B6F}"/>
              </a:ext>
            </a:extLst>
          </p:cNvPr>
          <p:cNvPicPr>
            <a:picLocks noGrp="1" noChangeAspect="1"/>
          </p:cNvPicPr>
          <p:nvPr>
            <p:ph idx="1"/>
          </p:nvPr>
        </p:nvPicPr>
        <p:blipFill rotWithShape="1">
          <a:blip r:embed="rId3"/>
          <a:srcRect l="133"/>
          <a:stretch/>
        </p:blipFill>
        <p:spPr>
          <a:xfrm>
            <a:off x="242889" y="271463"/>
            <a:ext cx="4129086" cy="6215061"/>
          </a:xfrm>
          <a:prstGeom prst="rect">
            <a:avLst/>
          </a:prstGeom>
        </p:spPr>
      </p:pic>
    </p:spTree>
    <p:extLst>
      <p:ext uri="{BB962C8B-B14F-4D97-AF65-F5344CB8AC3E}">
        <p14:creationId xmlns:p14="http://schemas.microsoft.com/office/powerpoint/2010/main" val="70481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27CF-77FF-FF4B-AE84-652EDFACCF11}"/>
              </a:ext>
            </a:extLst>
          </p:cNvPr>
          <p:cNvSpPr>
            <a:spLocks noGrp="1"/>
          </p:cNvSpPr>
          <p:nvPr>
            <p:ph type="title"/>
          </p:nvPr>
        </p:nvSpPr>
        <p:spPr>
          <a:xfrm>
            <a:off x="913795" y="130098"/>
            <a:ext cx="10353762" cy="873512"/>
          </a:xfrm>
        </p:spPr>
        <p:txBody>
          <a:bodyPr>
            <a:normAutofit/>
          </a:bodyPr>
          <a:lstStyle/>
          <a:p>
            <a:r>
              <a:rPr lang="en-US" sz="3200" dirty="0"/>
              <a:t>Writing Structure Resources </a:t>
            </a:r>
          </a:p>
        </p:txBody>
      </p:sp>
      <p:sp>
        <p:nvSpPr>
          <p:cNvPr id="3" name="Content Placeholder 2">
            <a:extLst>
              <a:ext uri="{FF2B5EF4-FFF2-40B4-BE49-F238E27FC236}">
                <a16:creationId xmlns:a16="http://schemas.microsoft.com/office/drawing/2014/main" id="{850E26EE-C459-5B46-B3FA-F06021C8A490}"/>
              </a:ext>
            </a:extLst>
          </p:cNvPr>
          <p:cNvSpPr>
            <a:spLocks noGrp="1"/>
          </p:cNvSpPr>
          <p:nvPr>
            <p:ph sz="half" idx="1"/>
          </p:nvPr>
        </p:nvSpPr>
        <p:spPr>
          <a:xfrm>
            <a:off x="367991" y="1003610"/>
            <a:ext cx="5185316" cy="5508702"/>
          </a:xfrm>
        </p:spPr>
        <p:txBody>
          <a:bodyPr>
            <a:noAutofit/>
          </a:bodyPr>
          <a:lstStyle/>
          <a:p>
            <a:r>
              <a:rPr lang="en-US" sz="2400" b="1" dirty="0">
                <a:solidFill>
                  <a:srgbClr val="FFC000"/>
                </a:solidFill>
              </a:rPr>
              <a:t>Expository Writing Structure</a:t>
            </a:r>
          </a:p>
          <a:p>
            <a:r>
              <a:rPr lang="en-US" sz="1800" b="1" dirty="0"/>
              <a:t>Intro (hook, bridge, thesis)</a:t>
            </a:r>
          </a:p>
          <a:p>
            <a:pPr lvl="1"/>
            <a:r>
              <a:rPr lang="en-US" b="1" dirty="0"/>
              <a:t>Hook: Grabs reader attention</a:t>
            </a:r>
          </a:p>
          <a:p>
            <a:pPr lvl="1"/>
            <a:r>
              <a:rPr lang="en-US" b="1" dirty="0"/>
              <a:t>Bridge: Connects hook to thesis</a:t>
            </a:r>
          </a:p>
          <a:p>
            <a:pPr lvl="1"/>
            <a:r>
              <a:rPr lang="en-US" b="1" dirty="0"/>
              <a:t>Thesis: Tells the reader what they are going to read. (drives the essay)                     </a:t>
            </a:r>
          </a:p>
          <a:p>
            <a:r>
              <a:rPr lang="en-US" sz="1800" b="1" dirty="0"/>
              <a:t>Body Paragraph(s)</a:t>
            </a:r>
          </a:p>
          <a:p>
            <a:pPr lvl="1"/>
            <a:r>
              <a:rPr lang="en-US" b="1" dirty="0"/>
              <a:t>Topic Sentence</a:t>
            </a:r>
          </a:p>
          <a:p>
            <a:pPr lvl="1"/>
            <a:r>
              <a:rPr lang="en-US" b="1" dirty="0"/>
              <a:t>Concrete details</a:t>
            </a:r>
          </a:p>
          <a:p>
            <a:pPr lvl="1"/>
            <a:r>
              <a:rPr lang="en-US" b="1" dirty="0"/>
              <a:t>Commentary</a:t>
            </a:r>
          </a:p>
          <a:p>
            <a:pPr lvl="1"/>
            <a:r>
              <a:rPr lang="en-US" b="1" dirty="0"/>
              <a:t>Concluding Sentence</a:t>
            </a:r>
          </a:p>
          <a:p>
            <a:r>
              <a:rPr lang="en-US" sz="1800" b="1" dirty="0"/>
              <a:t>Conclusion</a:t>
            </a:r>
          </a:p>
          <a:p>
            <a:pPr lvl="1"/>
            <a:r>
              <a:rPr lang="en-US" b="1" dirty="0"/>
              <a:t>Wrap it up &amp; restate thesis (short and sweet)</a:t>
            </a:r>
          </a:p>
        </p:txBody>
      </p:sp>
      <p:sp>
        <p:nvSpPr>
          <p:cNvPr id="4" name="Content Placeholder 3">
            <a:extLst>
              <a:ext uri="{FF2B5EF4-FFF2-40B4-BE49-F238E27FC236}">
                <a16:creationId xmlns:a16="http://schemas.microsoft.com/office/drawing/2014/main" id="{CF7D968D-079C-3347-B467-A8052C61F23C}"/>
              </a:ext>
            </a:extLst>
          </p:cNvPr>
          <p:cNvSpPr>
            <a:spLocks noGrp="1"/>
          </p:cNvSpPr>
          <p:nvPr>
            <p:ph sz="half" idx="2"/>
          </p:nvPr>
        </p:nvSpPr>
        <p:spPr>
          <a:xfrm>
            <a:off x="5687122" y="1003610"/>
            <a:ext cx="6322741" cy="5724292"/>
          </a:xfrm>
        </p:spPr>
        <p:txBody>
          <a:bodyPr>
            <a:normAutofit fontScale="92500" lnSpcReduction="20000"/>
          </a:bodyPr>
          <a:lstStyle/>
          <a:p>
            <a:r>
              <a:rPr lang="en-US" sz="2600" b="1" dirty="0">
                <a:solidFill>
                  <a:srgbClr val="00B050"/>
                </a:solidFill>
              </a:rPr>
              <a:t>Persuasive Writing Structure</a:t>
            </a:r>
          </a:p>
          <a:p>
            <a:r>
              <a:rPr lang="en-US" sz="1700" b="1" dirty="0"/>
              <a:t>Intro (hook, bridge, thesis)</a:t>
            </a:r>
          </a:p>
          <a:p>
            <a:pPr lvl="1"/>
            <a:r>
              <a:rPr lang="en-US" sz="1700" b="1" dirty="0"/>
              <a:t>Hook: Grabs reader attention</a:t>
            </a:r>
          </a:p>
          <a:p>
            <a:pPr lvl="1"/>
            <a:r>
              <a:rPr lang="en-US" sz="1700" b="1" dirty="0"/>
              <a:t>Bridge: Connects hook to thesis</a:t>
            </a:r>
          </a:p>
          <a:p>
            <a:pPr lvl="1"/>
            <a:r>
              <a:rPr lang="en-US" sz="1700" b="1" dirty="0"/>
              <a:t>Thesis: Tells the reader what they are going to read. (drives the essay)                     </a:t>
            </a:r>
          </a:p>
          <a:p>
            <a:r>
              <a:rPr lang="en-US" sz="1700" b="1" dirty="0"/>
              <a:t>Body Paragraph(s)</a:t>
            </a:r>
          </a:p>
          <a:p>
            <a:pPr lvl="1"/>
            <a:r>
              <a:rPr lang="en-US" sz="1700" b="1" dirty="0"/>
              <a:t>Topic Sentence</a:t>
            </a:r>
          </a:p>
          <a:p>
            <a:pPr lvl="1"/>
            <a:r>
              <a:rPr lang="en-US" sz="1700" b="1" dirty="0"/>
              <a:t>Reasons/Evidence</a:t>
            </a:r>
          </a:p>
          <a:p>
            <a:pPr lvl="1"/>
            <a:r>
              <a:rPr lang="en-US" sz="1700" b="1" dirty="0"/>
              <a:t>Concrete details</a:t>
            </a:r>
          </a:p>
          <a:p>
            <a:pPr lvl="1"/>
            <a:r>
              <a:rPr lang="en-US" sz="1700" b="1" dirty="0"/>
              <a:t>Concluding Sentence</a:t>
            </a:r>
          </a:p>
          <a:p>
            <a:r>
              <a:rPr lang="en-US" sz="1700" b="1" dirty="0"/>
              <a:t>Counter-Argument</a:t>
            </a:r>
          </a:p>
          <a:p>
            <a:pPr lvl="1"/>
            <a:r>
              <a:rPr lang="en-US" sz="1700" b="1" i="1" dirty="0">
                <a:effectLst/>
              </a:rPr>
              <a:t>(Within the counterargument, you are simply going to shut down the opposing thoughts to what you are trying to persuade you readers to believe)</a:t>
            </a:r>
            <a:endParaRPr lang="en-US" sz="1700" dirty="0">
              <a:effectLst/>
            </a:endParaRPr>
          </a:p>
          <a:p>
            <a:pPr lvl="1"/>
            <a:endParaRPr lang="en-US" sz="1700" b="1" dirty="0"/>
          </a:p>
          <a:p>
            <a:r>
              <a:rPr lang="en-US" sz="1700" b="1" dirty="0"/>
              <a:t>Conclusion</a:t>
            </a:r>
          </a:p>
          <a:p>
            <a:pPr lvl="1"/>
            <a:r>
              <a:rPr lang="en-US" sz="1700" b="1" dirty="0"/>
              <a:t>Wrap it up &amp; restate thesis (short and sweet)</a:t>
            </a:r>
          </a:p>
          <a:p>
            <a:endParaRPr lang="en-US" dirty="0"/>
          </a:p>
        </p:txBody>
      </p:sp>
    </p:spTree>
    <p:extLst>
      <p:ext uri="{BB962C8B-B14F-4D97-AF65-F5344CB8AC3E}">
        <p14:creationId xmlns:p14="http://schemas.microsoft.com/office/powerpoint/2010/main" val="345241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89D9-A7DD-994C-8011-F6160E9A596D}"/>
              </a:ext>
            </a:extLst>
          </p:cNvPr>
          <p:cNvSpPr>
            <a:spLocks noGrp="1"/>
          </p:cNvSpPr>
          <p:nvPr>
            <p:ph type="title"/>
          </p:nvPr>
        </p:nvSpPr>
        <p:spPr/>
        <p:txBody>
          <a:bodyPr>
            <a:normAutofit/>
          </a:bodyPr>
          <a:lstStyle/>
          <a:p>
            <a:r>
              <a:rPr lang="en-US" sz="4400" dirty="0"/>
              <a:t>Reading Strategies </a:t>
            </a:r>
          </a:p>
        </p:txBody>
      </p:sp>
      <p:sp>
        <p:nvSpPr>
          <p:cNvPr id="3" name="Content Placeholder 2">
            <a:extLst>
              <a:ext uri="{FF2B5EF4-FFF2-40B4-BE49-F238E27FC236}">
                <a16:creationId xmlns:a16="http://schemas.microsoft.com/office/drawing/2014/main" id="{B041CF08-EC63-E843-9E9A-B9722E65DC3F}"/>
              </a:ext>
            </a:extLst>
          </p:cNvPr>
          <p:cNvSpPr>
            <a:spLocks noGrp="1"/>
          </p:cNvSpPr>
          <p:nvPr>
            <p:ph idx="1"/>
          </p:nvPr>
        </p:nvSpPr>
        <p:spPr/>
        <p:txBody>
          <a:bodyPr>
            <a:normAutofit/>
          </a:bodyPr>
          <a:lstStyle/>
          <a:p>
            <a:r>
              <a:rPr lang="en-US" sz="3600" dirty="0"/>
              <a:t>Read Questions First </a:t>
            </a:r>
          </a:p>
          <a:p>
            <a:r>
              <a:rPr lang="en-US" sz="3600" dirty="0"/>
              <a:t>Annotate</a:t>
            </a:r>
          </a:p>
          <a:p>
            <a:r>
              <a:rPr lang="en-US" sz="3600" dirty="0"/>
              <a:t>Highlight/Underline key words and unfamiliar words</a:t>
            </a:r>
          </a:p>
          <a:p>
            <a:r>
              <a:rPr lang="en-US" sz="3600" dirty="0"/>
              <a:t>Eliminate TWO DUMB answers</a:t>
            </a:r>
          </a:p>
          <a:p>
            <a:r>
              <a:rPr lang="en-US" sz="3600" dirty="0"/>
              <a:t>Use THE DICTIONARY</a:t>
            </a:r>
          </a:p>
        </p:txBody>
      </p:sp>
    </p:spTree>
    <p:extLst>
      <p:ext uri="{BB962C8B-B14F-4D97-AF65-F5344CB8AC3E}">
        <p14:creationId xmlns:p14="http://schemas.microsoft.com/office/powerpoint/2010/main" val="217567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4AB9-0A95-6E4B-BCF7-2F9B3EE7576C}"/>
              </a:ext>
            </a:extLst>
          </p:cNvPr>
          <p:cNvSpPr>
            <a:spLocks noGrp="1"/>
          </p:cNvSpPr>
          <p:nvPr>
            <p:ph type="title"/>
          </p:nvPr>
        </p:nvSpPr>
        <p:spPr>
          <a:xfrm>
            <a:off x="913795" y="197005"/>
            <a:ext cx="10353762" cy="405161"/>
          </a:xfrm>
        </p:spPr>
        <p:txBody>
          <a:bodyPr>
            <a:normAutofit fontScale="90000"/>
          </a:bodyPr>
          <a:lstStyle/>
          <a:p>
            <a:r>
              <a:rPr lang="en-US" dirty="0"/>
              <a:t>Revision &amp; Editing Understanding</a:t>
            </a:r>
          </a:p>
        </p:txBody>
      </p:sp>
      <p:sp>
        <p:nvSpPr>
          <p:cNvPr id="3" name="Content Placeholder 2">
            <a:extLst>
              <a:ext uri="{FF2B5EF4-FFF2-40B4-BE49-F238E27FC236}">
                <a16:creationId xmlns:a16="http://schemas.microsoft.com/office/drawing/2014/main" id="{5CDCEB5D-9B09-694A-A8B1-7935C1BCAE88}"/>
              </a:ext>
            </a:extLst>
          </p:cNvPr>
          <p:cNvSpPr>
            <a:spLocks noGrp="1"/>
          </p:cNvSpPr>
          <p:nvPr>
            <p:ph sz="half" idx="1"/>
          </p:nvPr>
        </p:nvSpPr>
        <p:spPr>
          <a:xfrm>
            <a:off x="178421" y="1962616"/>
            <a:ext cx="4605452" cy="4698379"/>
          </a:xfrm>
        </p:spPr>
        <p:txBody>
          <a:bodyPr>
            <a:normAutofit fontScale="77500" lnSpcReduction="20000"/>
          </a:bodyPr>
          <a:lstStyle/>
          <a:p>
            <a:r>
              <a:rPr lang="en-US" sz="2500" b="1" dirty="0">
                <a:effectLst/>
              </a:rPr>
              <a:t> </a:t>
            </a:r>
            <a:r>
              <a:rPr lang="en-US" sz="3600" b="1" dirty="0">
                <a:solidFill>
                  <a:schemeClr val="tx2">
                    <a:lumMod val="50000"/>
                  </a:schemeClr>
                </a:solidFill>
                <a:effectLst/>
              </a:rPr>
              <a:t>Editing</a:t>
            </a:r>
          </a:p>
          <a:p>
            <a:r>
              <a:rPr lang="en-US" sz="2500" dirty="0">
                <a:effectLst/>
              </a:rPr>
              <a:t>is on a sentence level, addressing problems with spelling, grammar, punctuation, or word choice.</a:t>
            </a:r>
          </a:p>
          <a:p>
            <a:r>
              <a:rPr lang="en-US" sz="2500" dirty="0">
                <a:effectLst/>
              </a:rPr>
              <a:t>An editor looks for "mistakes" and "fixes" them.  </a:t>
            </a:r>
          </a:p>
          <a:p>
            <a:pPr algn="ctr"/>
            <a:r>
              <a:rPr lang="en-US" sz="3100" dirty="0">
                <a:effectLst/>
              </a:rPr>
              <a:t>On the </a:t>
            </a:r>
            <a:r>
              <a:rPr lang="en-US" sz="3100" dirty="0">
                <a:solidFill>
                  <a:schemeClr val="tx2">
                    <a:lumMod val="50000"/>
                  </a:schemeClr>
                </a:solidFill>
                <a:effectLst/>
              </a:rPr>
              <a:t>EDITING</a:t>
            </a:r>
            <a:r>
              <a:rPr lang="en-US" sz="3100" dirty="0">
                <a:effectLst/>
              </a:rPr>
              <a:t> portion of STAAR you </a:t>
            </a:r>
            <a:r>
              <a:rPr lang="en-US" sz="3100" b="1" i="1" u="sng" dirty="0">
                <a:solidFill>
                  <a:schemeClr val="tx2">
                    <a:lumMod val="50000"/>
                  </a:schemeClr>
                </a:solidFill>
                <a:effectLst/>
              </a:rPr>
              <a:t>DO NOT need to read the passage. </a:t>
            </a:r>
            <a:r>
              <a:rPr lang="en-US" sz="3100" dirty="0">
                <a:effectLst/>
              </a:rPr>
              <a:t>Go straight to the questions and make the proper questions. </a:t>
            </a:r>
            <a:endParaRPr lang="en-US" sz="3100" dirty="0"/>
          </a:p>
        </p:txBody>
      </p:sp>
      <p:sp>
        <p:nvSpPr>
          <p:cNvPr id="4" name="Content Placeholder 3">
            <a:extLst>
              <a:ext uri="{FF2B5EF4-FFF2-40B4-BE49-F238E27FC236}">
                <a16:creationId xmlns:a16="http://schemas.microsoft.com/office/drawing/2014/main" id="{84B3022C-4E6C-C244-92F0-E4A8F5A3AD8D}"/>
              </a:ext>
            </a:extLst>
          </p:cNvPr>
          <p:cNvSpPr>
            <a:spLocks noGrp="1"/>
          </p:cNvSpPr>
          <p:nvPr>
            <p:ph sz="half" idx="2"/>
          </p:nvPr>
        </p:nvSpPr>
        <p:spPr>
          <a:xfrm>
            <a:off x="4783873" y="1962616"/>
            <a:ext cx="7229705" cy="4698378"/>
          </a:xfrm>
        </p:spPr>
        <p:txBody>
          <a:bodyPr>
            <a:normAutofit fontScale="77500" lnSpcReduction="20000"/>
          </a:bodyPr>
          <a:lstStyle/>
          <a:p>
            <a:r>
              <a:rPr lang="en-US" sz="3100" b="1" dirty="0">
                <a:solidFill>
                  <a:schemeClr val="accent1">
                    <a:lumMod val="75000"/>
                  </a:schemeClr>
                </a:solidFill>
                <a:effectLst/>
              </a:rPr>
              <a:t>Revising</a:t>
            </a:r>
          </a:p>
          <a:p>
            <a:r>
              <a:rPr lang="en-US" sz="2600" dirty="0">
                <a:effectLst/>
              </a:rPr>
              <a:t>deals with the paper, considering strengths and weaknesses, arguments, focus and organization, support, and voice, as well as mechanical issues.</a:t>
            </a:r>
          </a:p>
          <a:p>
            <a:r>
              <a:rPr lang="en-US" sz="2600" dirty="0">
                <a:effectLst/>
              </a:rPr>
              <a:t>The purpose of of revision is to expand and clarify ideas rather than "correct" them.</a:t>
            </a:r>
          </a:p>
          <a:p>
            <a:r>
              <a:rPr lang="en-US" sz="2600" dirty="0">
                <a:effectLst/>
              </a:rPr>
              <a:t>Revision clarifies and focuses the writing making it clearer and more concise. </a:t>
            </a:r>
          </a:p>
          <a:p>
            <a:pPr algn="ctr"/>
            <a:r>
              <a:rPr lang="en-US" sz="2600" dirty="0">
                <a:effectLst/>
              </a:rPr>
              <a:t>On the </a:t>
            </a:r>
            <a:r>
              <a:rPr lang="en-US" sz="2600" dirty="0">
                <a:solidFill>
                  <a:schemeClr val="accent1">
                    <a:lumMod val="75000"/>
                  </a:schemeClr>
                </a:solidFill>
                <a:effectLst/>
              </a:rPr>
              <a:t>REVISION</a:t>
            </a:r>
            <a:r>
              <a:rPr lang="en-US" sz="2600" dirty="0">
                <a:effectLst/>
              </a:rPr>
              <a:t> portion of STAAR you </a:t>
            </a:r>
            <a:r>
              <a:rPr lang="en-US" sz="2600" b="1" i="1" u="sng" dirty="0">
                <a:solidFill>
                  <a:schemeClr val="accent1">
                    <a:lumMod val="75000"/>
                  </a:schemeClr>
                </a:solidFill>
                <a:effectLst/>
              </a:rPr>
              <a:t>MUST READ THE PASSAGE</a:t>
            </a:r>
            <a:r>
              <a:rPr lang="en-US" sz="2600" dirty="0">
                <a:effectLst/>
              </a:rPr>
              <a:t>. Remember you must understand the passage in order to make the correct revisions. </a:t>
            </a:r>
          </a:p>
          <a:p>
            <a:pPr algn="ctr"/>
            <a:r>
              <a:rPr lang="en-US" sz="2600" b="1" dirty="0">
                <a:effectLst/>
              </a:rPr>
              <a:t>Go to the questions first and </a:t>
            </a:r>
            <a:r>
              <a:rPr lang="en-US" sz="2600" b="1" u="sng" dirty="0">
                <a:solidFill>
                  <a:schemeClr val="accent1">
                    <a:lumMod val="75000"/>
                  </a:schemeClr>
                </a:solidFill>
                <a:effectLst/>
              </a:rPr>
              <a:t>HIGHLIGHT the sentences they want you to read in STAAR</a:t>
            </a:r>
            <a:r>
              <a:rPr lang="en-US" sz="2600" b="1" dirty="0">
                <a:effectLst/>
              </a:rPr>
              <a:t>, then begin reading the passage and answer the questions</a:t>
            </a:r>
            <a:endParaRPr lang="en-US" sz="2600" b="1" dirty="0"/>
          </a:p>
        </p:txBody>
      </p:sp>
      <p:sp>
        <p:nvSpPr>
          <p:cNvPr id="5" name="Content Placeholder 2">
            <a:extLst>
              <a:ext uri="{FF2B5EF4-FFF2-40B4-BE49-F238E27FC236}">
                <a16:creationId xmlns:a16="http://schemas.microsoft.com/office/drawing/2014/main" id="{74DEC0D3-35DF-E048-9852-5638813B09A8}"/>
              </a:ext>
            </a:extLst>
          </p:cNvPr>
          <p:cNvSpPr txBox="1">
            <a:spLocks/>
          </p:cNvSpPr>
          <p:nvPr/>
        </p:nvSpPr>
        <p:spPr>
          <a:xfrm>
            <a:off x="178422" y="780586"/>
            <a:ext cx="11686476" cy="118203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b="1" dirty="0">
                <a:solidFill>
                  <a:schemeClr val="accent4">
                    <a:lumMod val="75000"/>
                  </a:schemeClr>
                </a:solidFill>
                <a:effectLst/>
              </a:rPr>
              <a:t>What is the difference between editing and revision? We often use the two terms interchangeably and yet there are some important distinctions. True revision requires clarifying the writing to be clearer; as with editing you are correcting grammatical mistakes.</a:t>
            </a:r>
            <a:endParaRPr lang="en-US" b="1" dirty="0">
              <a:solidFill>
                <a:schemeClr val="accent4">
                  <a:lumMod val="75000"/>
                </a:schemeClr>
              </a:solidFill>
            </a:endParaRPr>
          </a:p>
        </p:txBody>
      </p:sp>
    </p:spTree>
    <p:extLst>
      <p:ext uri="{BB962C8B-B14F-4D97-AF65-F5344CB8AC3E}">
        <p14:creationId xmlns:p14="http://schemas.microsoft.com/office/powerpoint/2010/main" val="37037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ADDF65-8AD9-D742-8090-3622F62E517C}"/>
              </a:ext>
            </a:extLst>
          </p:cNvPr>
          <p:cNvPicPr>
            <a:picLocks noChangeAspect="1"/>
          </p:cNvPicPr>
          <p:nvPr/>
        </p:nvPicPr>
        <p:blipFill>
          <a:blip r:embed="rId2"/>
          <a:stretch>
            <a:fillRect/>
          </a:stretch>
        </p:blipFill>
        <p:spPr>
          <a:xfrm>
            <a:off x="1685925" y="442913"/>
            <a:ext cx="8943975" cy="5943599"/>
          </a:xfrm>
          <a:prstGeom prst="rect">
            <a:avLst/>
          </a:prstGeom>
        </p:spPr>
      </p:pic>
    </p:spTree>
    <p:extLst>
      <p:ext uri="{BB962C8B-B14F-4D97-AF65-F5344CB8AC3E}">
        <p14:creationId xmlns:p14="http://schemas.microsoft.com/office/powerpoint/2010/main" val="188669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3B09-B3B6-C34A-BFA9-AE018EC6A8A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22B6104-54A2-024E-BA60-AFB714081CB2}"/>
              </a:ext>
            </a:extLst>
          </p:cNvPr>
          <p:cNvSpPr>
            <a:spLocks noGrp="1"/>
          </p:cNvSpPr>
          <p:nvPr>
            <p:ph idx="1"/>
          </p:nvPr>
        </p:nvSpPr>
        <p:spPr/>
        <p:txBody>
          <a:bodyPr/>
          <a:lstStyle/>
          <a:p>
            <a:r>
              <a:rPr lang="en-US" dirty="0">
                <a:hlinkClick r:id="rId2"/>
              </a:rPr>
              <a:t>https://www.youtube.com/watch?v=xQtNpN8OZNo</a:t>
            </a:r>
            <a:r>
              <a:rPr lang="en-US" dirty="0"/>
              <a:t> (reading strategies)</a:t>
            </a:r>
          </a:p>
          <a:p>
            <a:r>
              <a:rPr lang="en-US" dirty="0">
                <a:hlinkClick r:id="rId3"/>
              </a:rPr>
              <a:t>https://www.youtube.com/watch?v=3OZmS5tagok</a:t>
            </a:r>
            <a:r>
              <a:rPr lang="en-US" dirty="0"/>
              <a:t> (revising &amp; editing)</a:t>
            </a:r>
          </a:p>
          <a:p>
            <a:r>
              <a:rPr lang="en-US" dirty="0">
                <a:hlinkClick r:id="rId4"/>
              </a:rPr>
              <a:t>https://www.youtube.com/watch?v=c5IPrxafggQ</a:t>
            </a:r>
            <a:r>
              <a:rPr lang="en-US" dirty="0"/>
              <a:t> (expository writing explanation)</a:t>
            </a:r>
          </a:p>
          <a:p>
            <a:r>
              <a:rPr lang="en-US" dirty="0">
                <a:hlinkClick r:id="rId5"/>
              </a:rPr>
              <a:t>https://www.youtube.com/watch?v=TwYXDVs_uOg</a:t>
            </a:r>
            <a:r>
              <a:rPr lang="en-US" dirty="0"/>
              <a:t> (writing a topic sentence)</a:t>
            </a:r>
          </a:p>
          <a:p>
            <a:r>
              <a:rPr lang="en-US" dirty="0">
                <a:hlinkClick r:id="rId6"/>
              </a:rPr>
              <a:t>https://www.youtube.com/watch?v=6Ig32Ensl4I</a:t>
            </a:r>
            <a:r>
              <a:rPr lang="en-US" dirty="0"/>
              <a:t> (How to write a counter-counter argument)</a:t>
            </a:r>
          </a:p>
          <a:p>
            <a:r>
              <a:rPr lang="en-US" dirty="0">
                <a:hlinkClick r:id="rId7"/>
              </a:rPr>
              <a:t>https://www.youtube.com/watch?v=Zd0tP2undNo</a:t>
            </a:r>
            <a:r>
              <a:rPr lang="en-US" dirty="0"/>
              <a:t> (how to write a BOMB conclusion, for both expository and persuasive writing)</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3886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C705-93A7-334F-8FC9-ADBE88AC39D3}"/>
              </a:ext>
            </a:extLst>
          </p:cNvPr>
          <p:cNvSpPr>
            <a:spLocks noGrp="1"/>
          </p:cNvSpPr>
          <p:nvPr>
            <p:ph type="title"/>
          </p:nvPr>
        </p:nvSpPr>
        <p:spPr>
          <a:xfrm>
            <a:off x="919119" y="278783"/>
            <a:ext cx="10353762" cy="457200"/>
          </a:xfrm>
        </p:spPr>
        <p:txBody>
          <a:bodyPr>
            <a:normAutofit fontScale="90000"/>
          </a:bodyPr>
          <a:lstStyle/>
          <a:p>
            <a:r>
              <a:rPr lang="en-US" dirty="0"/>
              <a:t>Week One Assignments</a:t>
            </a:r>
          </a:p>
        </p:txBody>
      </p:sp>
      <p:sp>
        <p:nvSpPr>
          <p:cNvPr id="3" name="Content Placeholder 2">
            <a:extLst>
              <a:ext uri="{FF2B5EF4-FFF2-40B4-BE49-F238E27FC236}">
                <a16:creationId xmlns:a16="http://schemas.microsoft.com/office/drawing/2014/main" id="{6BAFECE5-3AC8-2A41-B06E-A586B19F38D4}"/>
              </a:ext>
            </a:extLst>
          </p:cNvPr>
          <p:cNvSpPr>
            <a:spLocks noGrp="1"/>
          </p:cNvSpPr>
          <p:nvPr>
            <p:ph sz="half" idx="1"/>
          </p:nvPr>
        </p:nvSpPr>
        <p:spPr>
          <a:xfrm>
            <a:off x="0" y="691377"/>
            <a:ext cx="6010507" cy="6166624"/>
          </a:xfrm>
        </p:spPr>
        <p:txBody>
          <a:bodyPr>
            <a:noAutofit/>
          </a:bodyPr>
          <a:lstStyle/>
          <a:p>
            <a:pPr marL="36900" indent="0" algn="ctr">
              <a:buNone/>
            </a:pPr>
            <a:r>
              <a:rPr lang="en-US" sz="2400" dirty="0">
                <a:solidFill>
                  <a:schemeClr val="accent1">
                    <a:lumMod val="75000"/>
                  </a:schemeClr>
                </a:solidFill>
                <a:hlinkClick r:id="rId2">
                  <a:extLst>
                    <a:ext uri="{A12FA001-AC4F-418D-AE19-62706E023703}">
                      <ahyp:hlinkClr xmlns:ahyp="http://schemas.microsoft.com/office/drawing/2018/hyperlinkcolor" val="tx"/>
                    </a:ext>
                  </a:extLst>
                </a:hlinkClick>
              </a:rPr>
              <a:t>Daily Grade Assignment</a:t>
            </a:r>
          </a:p>
          <a:p>
            <a:r>
              <a:rPr lang="en-US" sz="1800" dirty="0">
                <a:hlinkClick r:id="rId2"/>
              </a:rPr>
              <a:t>https://tea.texas.gov/sites/default/files/STAAR-EOC-Apr2014Test-Eng1.pdf</a:t>
            </a:r>
            <a:r>
              <a:rPr lang="en-US" sz="1800" dirty="0"/>
              <a:t> (click link or copy and paste into browser)</a:t>
            </a:r>
          </a:p>
          <a:p>
            <a:pPr lvl="1"/>
            <a:r>
              <a:rPr lang="en-US" dirty="0"/>
              <a:t>Read the passage </a:t>
            </a:r>
            <a:r>
              <a:rPr lang="en-US" b="1" dirty="0"/>
              <a:t>(Hearing the Sweetest Songs) </a:t>
            </a:r>
            <a:r>
              <a:rPr lang="en-US" dirty="0"/>
              <a:t>and answer </a:t>
            </a:r>
            <a:r>
              <a:rPr lang="en-US" dirty="0">
                <a:highlight>
                  <a:srgbClr val="808080"/>
                </a:highlight>
              </a:rPr>
              <a:t>questions 45-50</a:t>
            </a:r>
            <a:r>
              <a:rPr lang="en-US" dirty="0"/>
              <a:t>.  </a:t>
            </a:r>
          </a:p>
          <a:p>
            <a:pPr lvl="1"/>
            <a:r>
              <a:rPr lang="en-US" dirty="0"/>
              <a:t>After reading &amp; answering the questions,  </a:t>
            </a:r>
            <a:r>
              <a:rPr lang="en-US" b="1" u="sng" dirty="0"/>
              <a:t>please answer the short question on page 51</a:t>
            </a:r>
            <a:r>
              <a:rPr lang="en-US" dirty="0"/>
              <a:t>. Answer must be </a:t>
            </a:r>
            <a:r>
              <a:rPr lang="en-US" dirty="0">
                <a:highlight>
                  <a:srgbClr val="808080"/>
                </a:highlight>
              </a:rPr>
              <a:t>between </a:t>
            </a:r>
            <a:r>
              <a:rPr lang="en-US" b="1" dirty="0">
                <a:highlight>
                  <a:srgbClr val="808080"/>
                </a:highlight>
              </a:rPr>
              <a:t>5-6 sentences</a:t>
            </a:r>
            <a:r>
              <a:rPr lang="en-US" dirty="0">
                <a:highlight>
                  <a:srgbClr val="808080"/>
                </a:highlight>
              </a:rPr>
              <a:t>, providing textual evidence, and reasoning</a:t>
            </a:r>
            <a:r>
              <a:rPr lang="en-US" dirty="0"/>
              <a:t>.</a:t>
            </a:r>
          </a:p>
          <a:p>
            <a:pPr lvl="1"/>
            <a:r>
              <a:rPr lang="en-US" dirty="0"/>
              <a:t>Please check answers and grade yourself (</a:t>
            </a:r>
            <a:r>
              <a:rPr lang="en-US" b="1" u="sng" dirty="0"/>
              <a:t>BE HONEST</a:t>
            </a:r>
            <a:r>
              <a:rPr lang="en-US" dirty="0"/>
              <a:t>, cheating will not help you understand or allow me to give you the help you need.</a:t>
            </a:r>
          </a:p>
          <a:p>
            <a:pPr lvl="1"/>
            <a:r>
              <a:rPr lang="en-US" dirty="0">
                <a:hlinkClick r:id="rId3"/>
              </a:rPr>
              <a:t>https://tea.texas.gov/sites/default/files/STAAR-EOC-2014-Key-EngI.pdf</a:t>
            </a:r>
            <a:r>
              <a:rPr lang="en-US" dirty="0"/>
              <a:t> (check your answers with this)</a:t>
            </a:r>
          </a:p>
          <a:p>
            <a:pPr lvl="1"/>
            <a:r>
              <a:rPr lang="en-US" dirty="0"/>
              <a:t>During skype/zoom session </a:t>
            </a:r>
            <a:r>
              <a:rPr lang="en-US" dirty="0">
                <a:highlight>
                  <a:srgbClr val="808080"/>
                </a:highlight>
              </a:rPr>
              <a:t>we will go over your responses together on WHY you selected your answer.</a:t>
            </a:r>
          </a:p>
        </p:txBody>
      </p:sp>
      <p:sp>
        <p:nvSpPr>
          <p:cNvPr id="4" name="Content Placeholder 3">
            <a:extLst>
              <a:ext uri="{FF2B5EF4-FFF2-40B4-BE49-F238E27FC236}">
                <a16:creationId xmlns:a16="http://schemas.microsoft.com/office/drawing/2014/main" id="{99C14F2B-5573-804F-BE1D-9FD224690FEE}"/>
              </a:ext>
            </a:extLst>
          </p:cNvPr>
          <p:cNvSpPr>
            <a:spLocks noGrp="1"/>
          </p:cNvSpPr>
          <p:nvPr>
            <p:ph sz="half" idx="2"/>
          </p:nvPr>
        </p:nvSpPr>
        <p:spPr>
          <a:xfrm>
            <a:off x="5910147" y="691377"/>
            <a:ext cx="6110868" cy="6055109"/>
          </a:xfrm>
        </p:spPr>
        <p:txBody>
          <a:bodyPr>
            <a:normAutofit/>
          </a:bodyPr>
          <a:lstStyle/>
          <a:p>
            <a:pPr marL="36900" indent="0" algn="ctr">
              <a:buNone/>
            </a:pPr>
            <a:r>
              <a:rPr lang="en-US" sz="2400" u="sng" dirty="0">
                <a:solidFill>
                  <a:schemeClr val="accent1">
                    <a:lumMod val="75000"/>
                  </a:schemeClr>
                </a:solidFill>
              </a:rPr>
              <a:t>Assessment Assignment</a:t>
            </a:r>
          </a:p>
          <a:p>
            <a:r>
              <a:rPr lang="en-US" sz="1800" dirty="0">
                <a:solidFill>
                  <a:schemeClr val="tx1"/>
                </a:solidFill>
              </a:rPr>
              <a:t>Please write an expository or persuasive essay (CHOOSE THE ONE YOU ARE TESTING FOR)</a:t>
            </a:r>
          </a:p>
          <a:p>
            <a:r>
              <a:rPr lang="en-US" sz="1800" b="1" u="sng" dirty="0">
                <a:solidFill>
                  <a:schemeClr val="tx1"/>
                </a:solidFill>
              </a:rPr>
              <a:t>Expository Essay Prompt: </a:t>
            </a:r>
            <a:r>
              <a:rPr lang="en-US" sz="1800" dirty="0">
                <a:hlinkClick r:id="rId2"/>
              </a:rPr>
              <a:t>https://tea.texas.gov/sites/default/files/STAAR-EOC-Apr2014Test-Eng1.pdf</a:t>
            </a:r>
            <a:r>
              <a:rPr lang="en-US" sz="1800" dirty="0"/>
              <a:t> (page 22)</a:t>
            </a:r>
          </a:p>
          <a:p>
            <a:r>
              <a:rPr lang="en-US" sz="1800" b="1" u="sng" dirty="0">
                <a:solidFill>
                  <a:schemeClr val="tx1"/>
                </a:solidFill>
              </a:rPr>
              <a:t>Persuasive Essay Prompt: </a:t>
            </a:r>
            <a:r>
              <a:rPr lang="en-US" sz="1800" dirty="0">
                <a:hlinkClick r:id="rId4"/>
              </a:rPr>
              <a:t>https://tea.texas.gov/sites/default/files/STAAR-EOC-2016Test-English%20II-f.pdf</a:t>
            </a:r>
            <a:r>
              <a:rPr lang="en-US" sz="1800" dirty="0"/>
              <a:t> (page 21)</a:t>
            </a:r>
          </a:p>
          <a:p>
            <a:pPr algn="ctr"/>
            <a:r>
              <a:rPr lang="en-US" sz="1800" b="1" u="sng" dirty="0">
                <a:solidFill>
                  <a:schemeClr val="tx1"/>
                </a:solidFill>
              </a:rPr>
              <a:t>Remember to </a:t>
            </a:r>
            <a:r>
              <a:rPr lang="en-US" sz="1800" b="1" u="sng" dirty="0">
                <a:solidFill>
                  <a:schemeClr val="accent1">
                    <a:lumMod val="75000"/>
                  </a:schemeClr>
                </a:solidFill>
              </a:rPr>
              <a:t>MAKE AN  OUTLINE FIRST!!! </a:t>
            </a:r>
            <a:r>
              <a:rPr lang="en-US" sz="1800" b="1" u="sng" dirty="0">
                <a:solidFill>
                  <a:schemeClr val="tx1"/>
                </a:solidFill>
              </a:rPr>
              <a:t>(next slide has examples from class)</a:t>
            </a:r>
          </a:p>
          <a:p>
            <a:r>
              <a:rPr lang="en-US" sz="1800" b="1" u="sng" dirty="0">
                <a:solidFill>
                  <a:schemeClr val="tx1"/>
                </a:solidFill>
                <a:highlight>
                  <a:srgbClr val="808080"/>
                </a:highlight>
              </a:rPr>
              <a:t>Essays must be ONLY 26 LINES!!!</a:t>
            </a:r>
          </a:p>
          <a:p>
            <a:r>
              <a:rPr lang="en-US" sz="1800" b="1" u="sng" dirty="0">
                <a:solidFill>
                  <a:schemeClr val="tx1"/>
                </a:solidFill>
                <a:highlight>
                  <a:srgbClr val="808080"/>
                </a:highlight>
              </a:rPr>
              <a:t>Expository essay (3-4 paragraphs)</a:t>
            </a:r>
          </a:p>
          <a:p>
            <a:r>
              <a:rPr lang="en-US" sz="1800" b="1" u="sng" dirty="0">
                <a:solidFill>
                  <a:schemeClr val="tx1"/>
                </a:solidFill>
                <a:highlight>
                  <a:srgbClr val="808080"/>
                </a:highlight>
              </a:rPr>
              <a:t>Persuasive essay (4-5 paragraphs)</a:t>
            </a:r>
          </a:p>
        </p:txBody>
      </p:sp>
    </p:spTree>
    <p:extLst>
      <p:ext uri="{BB962C8B-B14F-4D97-AF65-F5344CB8AC3E}">
        <p14:creationId xmlns:p14="http://schemas.microsoft.com/office/powerpoint/2010/main" val="4056127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RightStep">
      <a:dk1>
        <a:srgbClr val="000000"/>
      </a:dk1>
      <a:lt1>
        <a:srgbClr val="FFFFFF"/>
      </a:lt1>
      <a:dk2>
        <a:srgbClr val="41242F"/>
      </a:dk2>
      <a:lt2>
        <a:srgbClr val="E6E8E2"/>
      </a:lt2>
      <a:accent1>
        <a:srgbClr val="A896C6"/>
      </a:accent1>
      <a:accent2>
        <a:srgbClr val="AD7FBA"/>
      </a:accent2>
      <a:accent3>
        <a:srgbClr val="C493BA"/>
      </a:accent3>
      <a:accent4>
        <a:srgbClr val="BA7F95"/>
      </a:accent4>
      <a:accent5>
        <a:srgbClr val="C69896"/>
      </a:accent5>
      <a:accent6>
        <a:srgbClr val="BA9A7F"/>
      </a:accent6>
      <a:hlink>
        <a:srgbClr val="758A53"/>
      </a:hlink>
      <a:folHlink>
        <a:srgbClr val="7F7F7F"/>
      </a:folHlink>
    </a:clrScheme>
    <a:fontScheme name="Slate">
      <a:maj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{86B72DD9-E307-824B-94A3-B219A953343F}tf10001120</Template>
  <TotalTime>27</TotalTime>
  <Words>1011</Words>
  <Application>Microsoft Macintosh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Gill Sans MT</vt:lpstr>
      <vt:lpstr>Wingdings 2</vt:lpstr>
      <vt:lpstr>SlateVTI</vt:lpstr>
      <vt:lpstr>English 1 and II (resources/weekly assignments)</vt:lpstr>
      <vt:lpstr>Welcome </vt:lpstr>
      <vt:lpstr>Don’t say we never let you use your phones during class…</vt:lpstr>
      <vt:lpstr>Writing Structure Resources </vt:lpstr>
      <vt:lpstr>Reading Strategies </vt:lpstr>
      <vt:lpstr>Revision &amp; Editing Understanding</vt:lpstr>
      <vt:lpstr>PowerPoint Presentation</vt:lpstr>
      <vt:lpstr>Resources</vt:lpstr>
      <vt:lpstr>Week One Assignments</vt:lpstr>
      <vt:lpstr>WRITE YOUR ESSAY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 and II (resources/weekly assignments)</dc:title>
  <dc:creator>MarYza Loredo</dc:creator>
  <cp:lastModifiedBy>MarYza Loredo</cp:lastModifiedBy>
  <cp:revision>6</cp:revision>
  <dcterms:created xsi:type="dcterms:W3CDTF">2020-03-14T21:27:03Z</dcterms:created>
  <dcterms:modified xsi:type="dcterms:W3CDTF">2020-03-14T22:06:13Z</dcterms:modified>
</cp:coreProperties>
</file>