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0" r:id="rId2"/>
    <p:sldId id="393" r:id="rId3"/>
    <p:sldId id="323" r:id="rId4"/>
    <p:sldId id="478" r:id="rId5"/>
    <p:sldId id="445" r:id="rId6"/>
    <p:sldId id="468" r:id="rId7"/>
    <p:sldId id="483" r:id="rId8"/>
  </p:sldIdLst>
  <p:sldSz cx="9144000" cy="6858000" type="screen4x3"/>
  <p:notesSz cx="7102475" cy="8991600"/>
  <p:embeddedFontLst>
    <p:embeddedFont>
      <p:font typeface="Times" panose="02020603050405020304" pitchFamily="18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61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6E19"/>
    <a:srgbClr val="D4DBEE"/>
    <a:srgbClr val="BAB9CF"/>
    <a:srgbClr val="BEBDD1"/>
    <a:srgbClr val="CC6600"/>
    <a:srgbClr val="CC3300"/>
    <a:srgbClr val="008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9" autoAdjust="0"/>
    <p:restoredTop sz="90929"/>
  </p:normalViewPr>
  <p:slideViewPr>
    <p:cSldViewPr snapToGrid="0">
      <p:cViewPr varScale="1">
        <p:scale>
          <a:sx n="80" d="100"/>
          <a:sy n="80" d="100"/>
        </p:scale>
        <p:origin x="1910" y="48"/>
      </p:cViewPr>
      <p:guideLst>
        <p:guide orient="horz" pos="1561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686" y="-72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346200" y="685800"/>
            <a:ext cx="4470400" cy="3352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67200"/>
            <a:ext cx="5257800" cy="403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18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688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614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041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34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304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40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483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4893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1533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7654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hyperlink" Target="WH04_U07_C29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../Common/W3_BMC_D.pdf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mediagallery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classzone.com/world_his.cfm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voices.htm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val 14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431213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7" name="Rectangle 16">
            <a:hlinkClick r:id="rId14" tooltip="Listen to the audio for this chapter."/>
          </p:cNvPr>
          <p:cNvSpPr>
            <a:spLocks noChangeArrowheads="1"/>
          </p:cNvSpPr>
          <p:nvPr userDrawn="1"/>
        </p:nvSpPr>
        <p:spPr bwMode="auto">
          <a:xfrm>
            <a:off x="128588" y="1262063"/>
            <a:ext cx="1385887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8" name="Rectangle 17">
            <a:hlinkClick r:id="rId15"/>
          </p:cNvPr>
          <p:cNvSpPr>
            <a:spLocks noChangeArrowheads="1"/>
          </p:cNvSpPr>
          <p:nvPr userDrawn="1"/>
        </p:nvSpPr>
        <p:spPr bwMode="auto">
          <a:xfrm>
            <a:off x="114300" y="2713038"/>
            <a:ext cx="1411288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9" name="Rectangle 18">
            <a:hlinkClick r:id="rId16" tooltip="View the images in this chapter."/>
          </p:cNvPr>
          <p:cNvSpPr>
            <a:spLocks noChangeArrowheads="1"/>
          </p:cNvSpPr>
          <p:nvPr userDrawn="1"/>
        </p:nvSpPr>
        <p:spPr bwMode="auto">
          <a:xfrm>
            <a:off x="96838" y="2205038"/>
            <a:ext cx="139858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0" name="Rectangle 19">
            <a:hlinkClick r:id="rId17" tooltip="Open the Rand McNally World Atlas."/>
          </p:cNvPr>
          <p:cNvSpPr>
            <a:spLocks noChangeArrowheads="1"/>
          </p:cNvSpPr>
          <p:nvPr userDrawn="1"/>
        </p:nvSpPr>
        <p:spPr bwMode="auto">
          <a:xfrm>
            <a:off x="109538" y="3190875"/>
            <a:ext cx="1373187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1" name="Rectangle 23">
            <a:hlinkClick r:id="rId18" tooltip="Play the History Review game!"/>
          </p:cNvPr>
          <p:cNvSpPr>
            <a:spLocks noChangeArrowheads="1"/>
          </p:cNvSpPr>
          <p:nvPr userDrawn="1"/>
        </p:nvSpPr>
        <p:spPr bwMode="auto">
          <a:xfrm>
            <a:off x="111125" y="1733550"/>
            <a:ext cx="1385888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2" name="AutoShape 26">
            <a:hlinkClick r:id="" action="ppaction://hlinkshowjump?jump=lastslide" highlightClick="1"/>
          </p:cNvPr>
          <p:cNvSpPr>
            <a:spLocks noChangeArrowheads="1"/>
          </p:cNvSpPr>
          <p:nvPr userDrawn="1"/>
        </p:nvSpPr>
        <p:spPr bwMode="auto">
          <a:xfrm>
            <a:off x="7896225" y="0"/>
            <a:ext cx="460375" cy="5762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3" name="Oval 30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7469188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gallipoli_camppaign.pdf" TargetMode="Externa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alt_the_hun_poster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hyperlink" Target="women_factory.html" TargetMode="Externa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world_war_1_statistics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78" name="Text Box 130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</a:p>
        </p:txBody>
      </p:sp>
      <p:sp>
        <p:nvSpPr>
          <p:cNvPr id="53393" name="Text Box 145"/>
          <p:cNvSpPr txBox="1">
            <a:spLocks noChangeArrowheads="1"/>
          </p:cNvSpPr>
          <p:nvPr/>
        </p:nvSpPr>
        <p:spPr bwMode="auto">
          <a:xfrm>
            <a:off x="5181600" y="5794375"/>
            <a:ext cx="30353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cs typeface="Times" panose="02020603050405020304" pitchFamily="18" charset="0"/>
              </a:rPr>
              <a:t>Allied soldiers climbing over trenches on first day of the costly Battle of the Somme (July 1, 1916). </a:t>
            </a:r>
          </a:p>
        </p:txBody>
      </p:sp>
      <p:sp>
        <p:nvSpPr>
          <p:cNvPr id="2052" name="Text Box 146"/>
          <p:cNvSpPr txBox="1">
            <a:spLocks noChangeArrowheads="1"/>
          </p:cNvSpPr>
          <p:nvPr/>
        </p:nvSpPr>
        <p:spPr bwMode="auto">
          <a:xfrm>
            <a:off x="1773238" y="912813"/>
            <a:ext cx="28940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The Great War,</a:t>
            </a:r>
            <a:b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</a:b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1914–1918 </a:t>
            </a:r>
          </a:p>
        </p:txBody>
      </p:sp>
      <p:sp>
        <p:nvSpPr>
          <p:cNvPr id="53397" name="Text Box 149"/>
          <p:cNvSpPr txBox="1">
            <a:spLocks noChangeArrowheads="1"/>
          </p:cNvSpPr>
          <p:nvPr/>
        </p:nvSpPr>
        <p:spPr bwMode="auto">
          <a:xfrm>
            <a:off x="1773238" y="1936750"/>
            <a:ext cx="3289300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cs typeface="Times New Roman" panose="02020603050405020304" pitchFamily="18" charset="0"/>
              </a:rPr>
              <a:t>Several factors lead to World War I, a conflict that devastates Europe and has a major impact on the world. </a:t>
            </a:r>
          </a:p>
        </p:txBody>
      </p:sp>
      <p:sp>
        <p:nvSpPr>
          <p:cNvPr id="53398" name="Oval 15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3408" name="Picture 160" descr="C:\Inetpub\wwwroot\ML\PowerPresentations\Chapter29\soldiers_climbing_tren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051050"/>
            <a:ext cx="33782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1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378" grpId="0" autoUpdateAnimBg="0"/>
      <p:bldP spid="53393" grpId="0" autoUpdateAnimBg="0"/>
      <p:bldP spid="5339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6" descr="C:\Inetpub\wwwroot_offline\ML Not Used\interfaces_chapter_numbers\_section_opener_jpgs\WH_sectionopener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937" name="Group 49"/>
          <p:cNvGrpSpPr>
            <a:grpSpLocks/>
          </p:cNvGrpSpPr>
          <p:nvPr/>
        </p:nvGrpSpPr>
        <p:grpSpPr bwMode="auto">
          <a:xfrm>
            <a:off x="1370013" y="2486025"/>
            <a:ext cx="4978400" cy="1055688"/>
            <a:chOff x="863" y="1566"/>
            <a:chExt cx="3136" cy="665"/>
          </a:xfrm>
        </p:grpSpPr>
        <p:sp>
          <p:nvSpPr>
            <p:cNvPr id="4108" name="Text Box 50"/>
            <p:cNvSpPr txBox="1">
              <a:spLocks noChangeArrowheads="1"/>
            </p:cNvSpPr>
            <p:nvPr/>
          </p:nvSpPr>
          <p:spPr bwMode="auto">
            <a:xfrm>
              <a:off x="863" y="1566"/>
              <a:ext cx="9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003399"/>
                  </a:solidFill>
                </a:rPr>
                <a:t>Section 3</a:t>
              </a:r>
            </a:p>
          </p:txBody>
        </p:sp>
        <p:sp>
          <p:nvSpPr>
            <p:cNvPr id="4109" name="Text Box 51"/>
            <p:cNvSpPr txBox="1">
              <a:spLocks noChangeArrowheads="1"/>
            </p:cNvSpPr>
            <p:nvPr/>
          </p:nvSpPr>
          <p:spPr bwMode="auto">
            <a:xfrm>
              <a:off x="863" y="1806"/>
              <a:ext cx="3136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altLang="en-US" sz="4500" b="1">
                  <a:solidFill>
                    <a:srgbClr val="003399"/>
                  </a:solidFill>
                  <a:cs typeface="Times New Roman" panose="02020603050405020304" pitchFamily="18" charset="0"/>
                </a:rPr>
                <a:t>A Global Conflict </a:t>
              </a:r>
            </a:p>
          </p:txBody>
        </p:sp>
      </p:grpSp>
      <p:sp>
        <p:nvSpPr>
          <p:cNvPr id="165940" name="Text Box 52"/>
          <p:cNvSpPr txBox="1">
            <a:spLocks noChangeArrowheads="1"/>
          </p:cNvSpPr>
          <p:nvPr/>
        </p:nvSpPr>
        <p:spPr bwMode="auto">
          <a:xfrm>
            <a:off x="1370013" y="3514725"/>
            <a:ext cx="67706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World War I spreads to several continents and requires the full resources of many governments</a:t>
            </a:r>
            <a:r>
              <a:rPr lang="en-US" altLang="en-US" sz="2400"/>
              <a:t>.</a:t>
            </a:r>
          </a:p>
        </p:txBody>
      </p:sp>
      <p:sp>
        <p:nvSpPr>
          <p:cNvPr id="4101" name="Oval 3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431213" y="111125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Oval 4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5933" name="Text Box 45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4104" name="AutoShape 46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7896225" y="0"/>
            <a:ext cx="460375" cy="5762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5941" name="Oval 5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06" name="Oval 65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7469188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5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5940" grpId="0" autoUpdateAnimBg="0"/>
      <p:bldP spid="16593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7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5067" name="Text Box 75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5124" name="Rectangle 78"/>
          <p:cNvSpPr>
            <a:spLocks noChangeArrowheads="1"/>
          </p:cNvSpPr>
          <p:nvPr/>
        </p:nvSpPr>
        <p:spPr bwMode="auto">
          <a:xfrm>
            <a:off x="1773238" y="1827213"/>
            <a:ext cx="345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War Affects the World </a:t>
            </a:r>
          </a:p>
        </p:txBody>
      </p:sp>
      <p:sp>
        <p:nvSpPr>
          <p:cNvPr id="85072" name="Text Box 80"/>
          <p:cNvSpPr txBox="1">
            <a:spLocks noChangeArrowheads="1"/>
          </p:cNvSpPr>
          <p:nvPr/>
        </p:nvSpPr>
        <p:spPr bwMode="auto">
          <a:xfrm>
            <a:off x="1773238" y="2403475"/>
            <a:ext cx="5788025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The Gallipoli Campaign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Allies move to capture Ottoman Dardanelles strait in </a:t>
            </a:r>
          </a:p>
          <a:p>
            <a:r>
              <a:rPr lang="en-US" altLang="en-US"/>
              <a:t>	February 1915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Hope to defeat Ottoman Empire, a Central Powers </a:t>
            </a:r>
          </a:p>
          <a:p>
            <a:r>
              <a:rPr lang="en-US" altLang="en-US"/>
              <a:t>	ally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Also want to open a supply line through region to </a:t>
            </a:r>
          </a:p>
          <a:p>
            <a:r>
              <a:rPr lang="en-US" altLang="en-US"/>
              <a:t>	Russia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Effort ends in costly Allied defeat</a:t>
            </a:r>
          </a:p>
        </p:txBody>
      </p:sp>
      <p:sp>
        <p:nvSpPr>
          <p:cNvPr id="5126" name="Line 81"/>
          <p:cNvSpPr>
            <a:spLocks noChangeShapeType="1"/>
          </p:cNvSpPr>
          <p:nvPr/>
        </p:nvSpPr>
        <p:spPr bwMode="auto">
          <a:xfrm>
            <a:off x="1828800" y="2284413"/>
            <a:ext cx="6934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7" name="Group 87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2880" y="816"/>
            <a:chExt cx="415" cy="322"/>
          </a:xfrm>
        </p:grpSpPr>
        <p:sp>
          <p:nvSpPr>
            <p:cNvPr id="5134" name="Text Box 88"/>
            <p:cNvSpPr txBox="1">
              <a:spLocks noChangeArrowheads="1"/>
            </p:cNvSpPr>
            <p:nvPr/>
          </p:nvSpPr>
          <p:spPr bwMode="auto">
            <a:xfrm>
              <a:off x="2880" y="816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  <a:endParaRPr lang="en-US" altLang="en-US" sz="800" b="1">
                <a:solidFill>
                  <a:schemeClr val="accent2"/>
                </a:solidFill>
              </a:endParaRPr>
            </a:p>
          </p:txBody>
        </p:sp>
        <p:sp>
          <p:nvSpPr>
            <p:cNvPr id="5135" name="Oval 89"/>
            <p:cNvSpPr>
              <a:spLocks noChangeArrowheads="1"/>
            </p:cNvSpPr>
            <p:nvPr/>
          </p:nvSpPr>
          <p:spPr bwMode="auto">
            <a:xfrm>
              <a:off x="2989" y="943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36" name="Text Box 90"/>
            <p:cNvSpPr txBox="1">
              <a:spLocks noChangeArrowheads="1"/>
            </p:cNvSpPr>
            <p:nvPr/>
          </p:nvSpPr>
          <p:spPr bwMode="auto">
            <a:xfrm>
              <a:off x="2993" y="926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3</a:t>
              </a:r>
              <a:endParaRPr lang="en-US" altLang="en-US" sz="2400"/>
            </a:p>
          </p:txBody>
        </p:sp>
      </p:grpSp>
      <p:sp>
        <p:nvSpPr>
          <p:cNvPr id="85085" name="Oval 9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29" name="Text Box 108"/>
          <p:cNvSpPr txBox="1">
            <a:spLocks noChangeArrowheads="1"/>
          </p:cNvSpPr>
          <p:nvPr/>
        </p:nvSpPr>
        <p:spPr bwMode="auto">
          <a:xfrm>
            <a:off x="2266950" y="885825"/>
            <a:ext cx="33845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CB6E19"/>
                </a:solidFill>
                <a:cs typeface="Times New Roman" panose="02020603050405020304" pitchFamily="18" charset="0"/>
              </a:rPr>
              <a:t>A Global Conflict </a:t>
            </a:r>
          </a:p>
        </p:txBody>
      </p:sp>
      <p:sp>
        <p:nvSpPr>
          <p:cNvPr id="85105" name="Text Box 113"/>
          <p:cNvSpPr txBox="1">
            <a:spLocks noChangeArrowheads="1"/>
          </p:cNvSpPr>
          <p:nvPr/>
        </p:nvSpPr>
        <p:spPr bwMode="auto">
          <a:xfrm>
            <a:off x="1773238" y="4719638"/>
            <a:ext cx="63754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Battles in Africa and Asia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Allies take control of German holdings in Asia, Africa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Britain and France use their colonial subjects to help in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war effort</a:t>
            </a:r>
            <a:r>
              <a:rPr lang="en-US" altLang="en-US"/>
              <a:t> </a:t>
            </a:r>
          </a:p>
        </p:txBody>
      </p:sp>
      <p:sp>
        <p:nvSpPr>
          <p:cNvPr id="85108" name="AutoShape 116">
            <a:hlinkClick r:id="rId5"/>
          </p:cNvPr>
          <p:cNvSpPr>
            <a:spLocks noChangeArrowheads="1"/>
          </p:cNvSpPr>
          <p:nvPr/>
        </p:nvSpPr>
        <p:spPr bwMode="auto">
          <a:xfrm>
            <a:off x="7600950" y="2495550"/>
            <a:ext cx="1179513" cy="24606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chemeClr val="bg1"/>
                </a:solidFill>
              </a:rPr>
              <a:t>Map</a:t>
            </a:r>
          </a:p>
        </p:txBody>
      </p:sp>
      <p:sp>
        <p:nvSpPr>
          <p:cNvPr id="85109" name="Text Box 117"/>
          <p:cNvSpPr txBox="1">
            <a:spLocks noChangeArrowheads="1"/>
          </p:cNvSpPr>
          <p:nvPr/>
        </p:nvSpPr>
        <p:spPr bwMode="auto">
          <a:xfrm>
            <a:off x="6854825" y="6151563"/>
            <a:ext cx="1354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i="1">
                <a:solidFill>
                  <a:srgbClr val="003399"/>
                </a:solidFill>
              </a:rPr>
              <a:t>Continued . . 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9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5067" grpId="0" autoUpdateAnimBg="0"/>
      <p:bldP spid="85072" grpId="0" autoUpdateAnimBg="0"/>
      <p:bldP spid="85105" grpId="0" autoUpdateAnimBg="0"/>
      <p:bldP spid="85108" grpId="0" animBg="1" autoUpdateAnimBg="0"/>
      <p:bldP spid="8510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1828800" y="2055813"/>
            <a:ext cx="6934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1773238" y="2174875"/>
            <a:ext cx="5445125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America Joins the Fight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Germany seeks to control Atlantic Ocean to stop </a:t>
            </a:r>
          </a:p>
          <a:p>
            <a:r>
              <a:rPr lang="en-US" altLang="en-US"/>
              <a:t>	supplies to Britain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Uses </a:t>
            </a:r>
            <a:r>
              <a:rPr lang="en-US" altLang="en-US" b="1">
                <a:solidFill>
                  <a:srgbClr val="008000"/>
                </a:solidFill>
              </a:rPr>
              <a:t>unrestricted submarine warfare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>
                <a:latin typeface="Times" panose="02020603050405020304" pitchFamily="18" charset="0"/>
                <a:cs typeface="Times New Roman" panose="02020603050405020304" pitchFamily="18" charset="0"/>
              </a:rPr>
              <a:t>	-	</a:t>
            </a:r>
            <a:r>
              <a:rPr lang="en-US" altLang="en-US"/>
              <a:t>ships near Britain sunk without warning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Halts policy in 1915, after sinking of </a:t>
            </a:r>
            <a:r>
              <a:rPr lang="en-US" altLang="en-US" i="1"/>
              <a:t>Lusitania</a:t>
            </a:r>
            <a:r>
              <a:rPr lang="en-US" altLang="en-US"/>
              <a:t> </a:t>
            </a:r>
          </a:p>
          <a:p>
            <a:r>
              <a:rPr lang="en-US" altLang="en-US"/>
              <a:t>	angers U.S. 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Renews unrestricted policy in 1917, hopes to </a:t>
            </a:r>
          </a:p>
          <a:p>
            <a:r>
              <a:rPr lang="en-US" altLang="en-US"/>
              <a:t>	starve Britain quickly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Renewal of policy and effort to enlist Mexico </a:t>
            </a:r>
          </a:p>
          <a:p>
            <a:r>
              <a:rPr lang="en-US" altLang="en-US"/>
              <a:t>	anger U.S.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U.S. declares war against Germany in April 1917,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joining Allies</a:t>
            </a:r>
            <a:r>
              <a:rPr lang="en-US" altLang="en-US"/>
              <a:t> </a:t>
            </a:r>
          </a:p>
        </p:txBody>
      </p:sp>
      <p:sp>
        <p:nvSpPr>
          <p:cNvPr id="282631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2880" y="816"/>
            <a:chExt cx="415" cy="322"/>
          </a:xfrm>
        </p:grpSpPr>
        <p:sp>
          <p:nvSpPr>
            <p:cNvPr id="6155" name="Text Box 10"/>
            <p:cNvSpPr txBox="1">
              <a:spLocks noChangeArrowheads="1"/>
            </p:cNvSpPr>
            <p:nvPr/>
          </p:nvSpPr>
          <p:spPr bwMode="auto">
            <a:xfrm>
              <a:off x="2880" y="816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  <a:endParaRPr lang="en-US" altLang="en-US" sz="800" b="1">
                <a:solidFill>
                  <a:schemeClr val="accent2"/>
                </a:solidFill>
              </a:endParaRPr>
            </a:p>
          </p:txBody>
        </p:sp>
        <p:sp>
          <p:nvSpPr>
            <p:cNvPr id="6156" name="Oval 11"/>
            <p:cNvSpPr>
              <a:spLocks noChangeArrowheads="1"/>
            </p:cNvSpPr>
            <p:nvPr/>
          </p:nvSpPr>
          <p:spPr bwMode="auto">
            <a:xfrm>
              <a:off x="2989" y="943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7" name="Text Box 12"/>
            <p:cNvSpPr txBox="1">
              <a:spLocks noChangeArrowheads="1"/>
            </p:cNvSpPr>
            <p:nvPr/>
          </p:nvSpPr>
          <p:spPr bwMode="auto">
            <a:xfrm>
              <a:off x="2993" y="926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3</a:t>
              </a:r>
              <a:endParaRPr lang="en-US" altLang="en-US" sz="2400"/>
            </a:p>
          </p:txBody>
        </p:sp>
      </p:grpSp>
      <p:sp>
        <p:nvSpPr>
          <p:cNvPr id="6152" name="Text Box 17"/>
          <p:cNvSpPr txBox="1">
            <a:spLocks noChangeArrowheads="1"/>
          </p:cNvSpPr>
          <p:nvPr/>
        </p:nvSpPr>
        <p:spPr bwMode="auto">
          <a:xfrm>
            <a:off x="1773238" y="1690688"/>
            <a:ext cx="314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 i="1">
                <a:solidFill>
                  <a:srgbClr val="003399"/>
                </a:solidFill>
              </a:rPr>
              <a:t>continued </a:t>
            </a:r>
            <a:r>
              <a:rPr lang="en-US" altLang="en-US" sz="1600" b="1">
                <a:solidFill>
                  <a:srgbClr val="CC0000"/>
                </a:solidFill>
                <a:cs typeface="Times New Roman" panose="02020603050405020304" pitchFamily="18" charset="0"/>
              </a:rPr>
              <a:t>War Affects the World </a:t>
            </a:r>
          </a:p>
        </p:txBody>
      </p:sp>
      <p:sp>
        <p:nvSpPr>
          <p:cNvPr id="282643" name="AutoShape 19">
            <a:hlinkClick r:id="rId4"/>
          </p:cNvPr>
          <p:cNvSpPr>
            <a:spLocks noChangeArrowheads="1"/>
          </p:cNvSpPr>
          <p:nvPr/>
        </p:nvSpPr>
        <p:spPr bwMode="auto">
          <a:xfrm>
            <a:off x="7599363" y="5280025"/>
            <a:ext cx="1179512" cy="246063"/>
          </a:xfrm>
          <a:prstGeom prst="roundRect">
            <a:avLst>
              <a:gd name="adj" fmla="val 16667"/>
            </a:avLst>
          </a:prstGeom>
          <a:solidFill>
            <a:srgbClr val="F1DA87"/>
          </a:solidFill>
          <a:ln w="19050">
            <a:solidFill>
              <a:srgbClr val="CC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CC6600"/>
                </a:solidFill>
              </a:rPr>
              <a:t>Image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17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2627" grpId="0" autoUpdateAnimBg="0"/>
      <p:bldP spid="282630" grpId="0" autoUpdateAnimBg="0"/>
      <p:bldP spid="28264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73238" y="1598613"/>
            <a:ext cx="429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War Affects the Home Front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828800" y="2055813"/>
            <a:ext cx="6934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1773238" y="2174875"/>
            <a:ext cx="5445125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Governments Wage Total War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World War I becomes </a:t>
            </a:r>
            <a:r>
              <a:rPr lang="en-US" altLang="en-US" b="1">
                <a:solidFill>
                  <a:srgbClr val="008000"/>
                </a:solidFill>
              </a:rPr>
              <a:t>total war</a:t>
            </a:r>
            <a:r>
              <a:rPr lang="en-US" altLang="en-US"/>
              <a:t>—nations devote </a:t>
            </a:r>
          </a:p>
          <a:p>
            <a:r>
              <a:rPr lang="en-US" altLang="en-US"/>
              <a:t>	all resources to war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Governments take control of economy to produce </a:t>
            </a:r>
          </a:p>
          <a:p>
            <a:r>
              <a:rPr lang="en-US" altLang="en-US"/>
              <a:t>	war goods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Nations turn to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008000"/>
                </a:solidFill>
              </a:rPr>
              <a:t>rationing</a:t>
            </a:r>
            <a:r>
              <a:rPr lang="en-US" altLang="en-US"/>
              <a:t>—limiting purchases of </a:t>
            </a:r>
          </a:p>
          <a:p>
            <a:r>
              <a:rPr lang="en-US" altLang="en-US"/>
              <a:t>	war-related goods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 b="1">
                <a:solidFill>
                  <a:srgbClr val="008000"/>
                </a:solidFill>
              </a:rPr>
              <a:t>Propaganda</a:t>
            </a:r>
            <a:r>
              <a:rPr lang="en-US" altLang="en-US"/>
              <a:t>—one-sided information to build </a:t>
            </a:r>
          </a:p>
          <a:p>
            <a:r>
              <a:rPr lang="en-US" altLang="en-US"/>
              <a:t>	morale, support for war</a:t>
            </a:r>
          </a:p>
        </p:txBody>
      </p:sp>
      <p:sp>
        <p:nvSpPr>
          <p:cNvPr id="242699" name="Oval 1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2700" name="Text Box 12"/>
          <p:cNvSpPr txBox="1">
            <a:spLocks noChangeArrowheads="1"/>
          </p:cNvSpPr>
          <p:nvPr/>
        </p:nvSpPr>
        <p:spPr bwMode="auto">
          <a:xfrm>
            <a:off x="1792288" y="4781550"/>
            <a:ext cx="57372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Women and the War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At home, thousands of women fill jobs previously </a:t>
            </a:r>
          </a:p>
          <a:p>
            <a:r>
              <a:rPr lang="en-US" altLang="en-US"/>
              <a:t>	held by men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Many women also experience the war by working as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nurses</a:t>
            </a:r>
            <a:r>
              <a:rPr lang="en-US" altLang="en-US"/>
              <a:t> </a:t>
            </a:r>
          </a:p>
        </p:txBody>
      </p:sp>
      <p:grpSp>
        <p:nvGrpSpPr>
          <p:cNvPr id="7177" name="Group 17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2880" y="816"/>
            <a:chExt cx="415" cy="322"/>
          </a:xfrm>
        </p:grpSpPr>
        <p:sp>
          <p:nvSpPr>
            <p:cNvPr id="7180" name="Text Box 18"/>
            <p:cNvSpPr txBox="1">
              <a:spLocks noChangeArrowheads="1"/>
            </p:cNvSpPr>
            <p:nvPr/>
          </p:nvSpPr>
          <p:spPr bwMode="auto">
            <a:xfrm>
              <a:off x="2880" y="816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  <a:endParaRPr lang="en-US" altLang="en-US" sz="800" b="1">
                <a:solidFill>
                  <a:schemeClr val="accent2"/>
                </a:solidFill>
              </a:endParaRPr>
            </a:p>
          </p:txBody>
        </p:sp>
        <p:sp>
          <p:nvSpPr>
            <p:cNvPr id="7181" name="Oval 19"/>
            <p:cNvSpPr>
              <a:spLocks noChangeArrowheads="1"/>
            </p:cNvSpPr>
            <p:nvPr/>
          </p:nvSpPr>
          <p:spPr bwMode="auto">
            <a:xfrm>
              <a:off x="2989" y="943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2" name="Text Box 20"/>
            <p:cNvSpPr txBox="1">
              <a:spLocks noChangeArrowheads="1"/>
            </p:cNvSpPr>
            <p:nvPr/>
          </p:nvSpPr>
          <p:spPr bwMode="auto">
            <a:xfrm>
              <a:off x="2993" y="926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3</a:t>
              </a:r>
              <a:endParaRPr lang="en-US" altLang="en-US" sz="2400"/>
            </a:p>
          </p:txBody>
        </p:sp>
      </p:grpSp>
      <p:sp>
        <p:nvSpPr>
          <p:cNvPr id="242714" name="AutoShape 26">
            <a:hlinkClick r:id="rId5"/>
          </p:cNvPr>
          <p:cNvSpPr>
            <a:spLocks noChangeArrowheads="1"/>
          </p:cNvSpPr>
          <p:nvPr/>
        </p:nvSpPr>
        <p:spPr bwMode="auto">
          <a:xfrm>
            <a:off x="7599363" y="5146675"/>
            <a:ext cx="1179512" cy="246063"/>
          </a:xfrm>
          <a:prstGeom prst="roundRect">
            <a:avLst>
              <a:gd name="adj" fmla="val 16667"/>
            </a:avLst>
          </a:prstGeom>
          <a:solidFill>
            <a:srgbClr val="F1DA87"/>
          </a:solidFill>
          <a:ln w="19050">
            <a:solidFill>
              <a:srgbClr val="CC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CC6600"/>
                </a:solidFill>
              </a:rPr>
              <a:t>Image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2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2691" grpId="0" autoUpdateAnimBg="0"/>
      <p:bldP spid="242694" grpId="0" autoUpdateAnimBg="0"/>
      <p:bldP spid="242700" grpId="0" autoUpdateAnimBg="0"/>
      <p:bldP spid="24271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773238" y="1598613"/>
            <a:ext cx="354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The Allies Win the War 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828800" y="2055813"/>
            <a:ext cx="6934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42" name="Text Box 6"/>
          <p:cNvSpPr txBox="1">
            <a:spLocks noChangeArrowheads="1"/>
          </p:cNvSpPr>
          <p:nvPr/>
        </p:nvSpPr>
        <p:spPr bwMode="auto">
          <a:xfrm>
            <a:off x="1773238" y="2174875"/>
            <a:ext cx="544512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Russia Withdraws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Civil unrest in Russia forces czar to step down </a:t>
            </a:r>
          </a:p>
          <a:p>
            <a:r>
              <a:rPr lang="en-US" altLang="en-US"/>
              <a:t>	from throne in 1917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Communists soon take control of Russia’s </a:t>
            </a:r>
          </a:p>
          <a:p>
            <a:r>
              <a:rPr lang="en-US" altLang="en-US"/>
              <a:t>	government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Russia signs treaty with Germany in March 1918, </a:t>
            </a:r>
          </a:p>
          <a:p>
            <a:r>
              <a:rPr lang="en-US" altLang="en-US"/>
              <a:t>	pulls out of war</a:t>
            </a:r>
          </a:p>
        </p:txBody>
      </p:sp>
      <p:sp>
        <p:nvSpPr>
          <p:cNvPr id="270343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8200" name="Group 9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2880" y="816"/>
            <a:chExt cx="415" cy="322"/>
          </a:xfrm>
        </p:grpSpPr>
        <p:sp>
          <p:nvSpPr>
            <p:cNvPr id="8203" name="Text Box 10"/>
            <p:cNvSpPr txBox="1">
              <a:spLocks noChangeArrowheads="1"/>
            </p:cNvSpPr>
            <p:nvPr/>
          </p:nvSpPr>
          <p:spPr bwMode="auto">
            <a:xfrm>
              <a:off x="2880" y="816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  <a:endParaRPr lang="en-US" altLang="en-US" sz="800" b="1">
                <a:solidFill>
                  <a:schemeClr val="accent2"/>
                </a:solidFill>
              </a:endParaRPr>
            </a:p>
          </p:txBody>
        </p:sp>
        <p:sp>
          <p:nvSpPr>
            <p:cNvPr id="8204" name="Oval 11"/>
            <p:cNvSpPr>
              <a:spLocks noChangeArrowheads="1"/>
            </p:cNvSpPr>
            <p:nvPr/>
          </p:nvSpPr>
          <p:spPr bwMode="auto">
            <a:xfrm>
              <a:off x="2989" y="943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05" name="Text Box 12"/>
            <p:cNvSpPr txBox="1">
              <a:spLocks noChangeArrowheads="1"/>
            </p:cNvSpPr>
            <p:nvPr/>
          </p:nvSpPr>
          <p:spPr bwMode="auto">
            <a:xfrm>
              <a:off x="2993" y="926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3</a:t>
              </a:r>
              <a:endParaRPr lang="en-US" altLang="en-US" sz="2400"/>
            </a:p>
          </p:txBody>
        </p:sp>
      </p:grpSp>
      <p:sp>
        <p:nvSpPr>
          <p:cNvPr id="270353" name="Text Box 17"/>
          <p:cNvSpPr txBox="1">
            <a:spLocks noChangeArrowheads="1"/>
          </p:cNvSpPr>
          <p:nvPr/>
        </p:nvSpPr>
        <p:spPr bwMode="auto">
          <a:xfrm>
            <a:off x="1773238" y="4248150"/>
            <a:ext cx="573722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The Central Powers Collapse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With Russia gone, Germany moves most forces to</a:t>
            </a:r>
          </a:p>
          <a:p>
            <a:r>
              <a:rPr lang="en-US" altLang="en-US"/>
              <a:t>	Western Front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Engage in major fighting; Allies force Germans to </a:t>
            </a:r>
          </a:p>
          <a:p>
            <a:r>
              <a:rPr lang="en-US" altLang="en-US"/>
              <a:t>	retreat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Allies win war; </a:t>
            </a:r>
            <a:r>
              <a:rPr lang="en-US" altLang="en-US" b="1">
                <a:solidFill>
                  <a:srgbClr val="008000"/>
                </a:solidFill>
                <a:cs typeface="Times New Roman" panose="02020603050405020304" pitchFamily="18" charset="0"/>
              </a:rPr>
              <a:t>armistice</a:t>
            </a:r>
            <a:r>
              <a:rPr lang="en-US" altLang="en-US">
                <a:cs typeface="Times New Roman" panose="02020603050405020304" pitchFamily="18" charset="0"/>
              </a:rPr>
              <a:t>—end of fighting—signed in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November 1918</a:t>
            </a:r>
            <a:r>
              <a:rPr lang="en-US" altLang="en-US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0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0339" grpId="0" autoUpdateAnimBg="0"/>
      <p:bldP spid="270342" grpId="0" autoUpdateAnimBg="0"/>
      <p:bldP spid="27035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773238" y="1598613"/>
            <a:ext cx="351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The Legacy of the War 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828800" y="2055813"/>
            <a:ext cx="6934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1773238" y="2174875"/>
            <a:ext cx="5445125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A High Price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War takes heavy toll: 8.5 million soldiers dead, 21 </a:t>
            </a:r>
          </a:p>
          <a:p>
            <a:r>
              <a:rPr lang="en-US" altLang="en-US"/>
              <a:t>	million wounded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War devastates European economies, drains </a:t>
            </a:r>
          </a:p>
          <a:p>
            <a:r>
              <a:rPr lang="en-US" altLang="en-US"/>
              <a:t>	national treasuries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Many acres of land and homes, villages, towns </a:t>
            </a:r>
          </a:p>
          <a:p>
            <a:r>
              <a:rPr lang="en-US" altLang="en-US"/>
              <a:t>	destroyed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Survivors suffer disillusionment and despair;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reflected in the arts </a:t>
            </a:r>
          </a:p>
        </p:txBody>
      </p:sp>
      <p:sp>
        <p:nvSpPr>
          <p:cNvPr id="287751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224" name="Group 8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2880" y="816"/>
            <a:chExt cx="415" cy="322"/>
          </a:xfrm>
        </p:grpSpPr>
        <p:sp>
          <p:nvSpPr>
            <p:cNvPr id="9227" name="Text Box 9"/>
            <p:cNvSpPr txBox="1">
              <a:spLocks noChangeArrowheads="1"/>
            </p:cNvSpPr>
            <p:nvPr/>
          </p:nvSpPr>
          <p:spPr bwMode="auto">
            <a:xfrm>
              <a:off x="2880" y="816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  <a:endParaRPr lang="en-US" altLang="en-US" sz="800" b="1">
                <a:solidFill>
                  <a:schemeClr val="accent2"/>
                </a:solidFill>
              </a:endParaRPr>
            </a:p>
          </p:txBody>
        </p:sp>
        <p:sp>
          <p:nvSpPr>
            <p:cNvPr id="9228" name="Oval 10"/>
            <p:cNvSpPr>
              <a:spLocks noChangeArrowheads="1"/>
            </p:cNvSpPr>
            <p:nvPr/>
          </p:nvSpPr>
          <p:spPr bwMode="auto">
            <a:xfrm>
              <a:off x="2989" y="943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29" name="Text Box 11"/>
            <p:cNvSpPr txBox="1">
              <a:spLocks noChangeArrowheads="1"/>
            </p:cNvSpPr>
            <p:nvPr/>
          </p:nvSpPr>
          <p:spPr bwMode="auto">
            <a:xfrm>
              <a:off x="2993" y="926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3</a:t>
              </a:r>
              <a:endParaRPr lang="en-US" altLang="en-US" sz="2400"/>
            </a:p>
          </p:txBody>
        </p:sp>
      </p:grpSp>
      <p:sp>
        <p:nvSpPr>
          <p:cNvPr id="287760" name="AutoShape 16">
            <a:hlinkClick r:id="rId4"/>
          </p:cNvPr>
          <p:cNvSpPr>
            <a:spLocks noChangeArrowheads="1"/>
          </p:cNvSpPr>
          <p:nvPr/>
        </p:nvSpPr>
        <p:spPr bwMode="auto">
          <a:xfrm>
            <a:off x="7600950" y="2547938"/>
            <a:ext cx="1179513" cy="246062"/>
          </a:xfrm>
          <a:prstGeom prst="roundRect">
            <a:avLst>
              <a:gd name="adj" fmla="val 16667"/>
            </a:avLst>
          </a:prstGeom>
          <a:solidFill>
            <a:srgbClr val="F1B41D"/>
          </a:solidFill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CC3300"/>
                </a:solidFill>
              </a:rPr>
              <a:t>Chart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4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7747" grpId="0" autoUpdateAnimBg="0"/>
      <p:bldP spid="287750" grpId="0" autoUpdateAnimBg="0"/>
      <p:bldP spid="287760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0000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28600" algn="l"/>
          </a:tabLst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28600" algn="l"/>
          </a:tabLst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Amy's Mac:Applications:Microsoft Office 98:Templates:Blank Presentation</Template>
  <TotalTime>65914</TotalTime>
  <Words>526</Words>
  <Application>Microsoft Office PowerPoint</Application>
  <PresentationFormat>On-screen Show (4:3)</PresentationFormat>
  <Paragraphs>96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Times New Roman</vt:lpstr>
      <vt:lpstr>Arial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McDougal Littell</dc:creator>
  <cp:lastModifiedBy>Walley, Derrick W/Theodore</cp:lastModifiedBy>
  <cp:revision>864</cp:revision>
  <cp:lastPrinted>2003-11-12T20:33:16Z</cp:lastPrinted>
  <dcterms:created xsi:type="dcterms:W3CDTF">2002-01-09T21:09:30Z</dcterms:created>
  <dcterms:modified xsi:type="dcterms:W3CDTF">2020-04-14T15:31:41Z</dcterms:modified>
</cp:coreProperties>
</file>