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0"/>
  </p:handoutMasterIdLst>
  <p:sldIdLst>
    <p:sldId id="256" r:id="rId2"/>
    <p:sldId id="269" r:id="rId3"/>
    <p:sldId id="257" r:id="rId4"/>
    <p:sldId id="264" r:id="rId5"/>
    <p:sldId id="273" r:id="rId6"/>
    <p:sldId id="280" r:id="rId7"/>
    <p:sldId id="259" r:id="rId8"/>
    <p:sldId id="267" r:id="rId9"/>
    <p:sldId id="279" r:id="rId10"/>
    <p:sldId id="272" r:id="rId11"/>
    <p:sldId id="260" r:id="rId12"/>
    <p:sldId id="265" r:id="rId13"/>
    <p:sldId id="266" r:id="rId14"/>
    <p:sldId id="271" r:id="rId15"/>
    <p:sldId id="261" r:id="rId16"/>
    <p:sldId id="275" r:id="rId17"/>
    <p:sldId id="274" r:id="rId18"/>
    <p:sldId id="276"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4" d="100"/>
          <a:sy n="84" d="100"/>
        </p:scale>
        <p:origin x="168"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4" tIns="46586" rIns="93174" bIns="46586"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4" tIns="46586" rIns="93174" bIns="46586" rtlCol="0"/>
          <a:lstStyle>
            <a:lvl1pPr algn="r">
              <a:defRPr sz="1200"/>
            </a:lvl1pPr>
          </a:lstStyle>
          <a:p>
            <a:fld id="{3478AD37-8590-4853-A406-7E4E1D7457F5}" type="datetimeFigureOut">
              <a:rPr lang="en-US" smtClean="0"/>
              <a:t>8/20/2020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4" tIns="46586" rIns="93174" bIns="4658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4" tIns="46586" rIns="93174" bIns="46586" rtlCol="0" anchor="b"/>
          <a:lstStyle>
            <a:lvl1pPr algn="r">
              <a:defRPr sz="1200"/>
            </a:lvl1pPr>
          </a:lstStyle>
          <a:p>
            <a:fld id="{38156F9C-E231-4E4D-AACE-FABA8286C6D9}" type="slidenum">
              <a:rPr lang="en-US" smtClean="0"/>
              <a:t>‹#›</a:t>
            </a:fld>
            <a:endParaRPr lang="en-US"/>
          </a:p>
        </p:txBody>
      </p:sp>
    </p:spTree>
    <p:extLst>
      <p:ext uri="{BB962C8B-B14F-4D97-AF65-F5344CB8AC3E}">
        <p14:creationId xmlns:p14="http://schemas.microsoft.com/office/powerpoint/2010/main" val="39954804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C0F618B-9F28-4EB2-9C3D-52BCF6232CBB}" type="datetimeFigureOut">
              <a:rPr lang="en-US" smtClean="0"/>
              <a:t>8/20/2020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5C8CD7C0-744C-4972-BE27-00873BDA6527}" type="slidenum">
              <a:rPr lang="en-US" smtClean="0"/>
              <a:t>‹#›</a:t>
            </a:fld>
            <a:endParaRPr lang="en-US"/>
          </a:p>
        </p:txBody>
      </p:sp>
    </p:spTree>
    <p:extLst>
      <p:ext uri="{BB962C8B-B14F-4D97-AF65-F5344CB8AC3E}">
        <p14:creationId xmlns:p14="http://schemas.microsoft.com/office/powerpoint/2010/main" val="2107592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C0F618B-9F28-4EB2-9C3D-52BCF6232CBB}"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C8CD7C0-744C-4972-BE27-00873BDA6527}" type="slidenum">
              <a:rPr lang="en-US" smtClean="0"/>
              <a:t>‹#›</a:t>
            </a:fld>
            <a:endParaRPr lang="en-US"/>
          </a:p>
        </p:txBody>
      </p:sp>
    </p:spTree>
    <p:extLst>
      <p:ext uri="{BB962C8B-B14F-4D97-AF65-F5344CB8AC3E}">
        <p14:creationId xmlns:p14="http://schemas.microsoft.com/office/powerpoint/2010/main" val="3781149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C0F618B-9F28-4EB2-9C3D-52BCF6232CBB}"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C8CD7C0-744C-4972-BE27-00873BDA6527}" type="slidenum">
              <a:rPr lang="en-US" smtClean="0"/>
              <a:t>‹#›</a:t>
            </a:fld>
            <a:endParaRPr lang="en-US"/>
          </a:p>
        </p:txBody>
      </p:sp>
    </p:spTree>
    <p:extLst>
      <p:ext uri="{BB962C8B-B14F-4D97-AF65-F5344CB8AC3E}">
        <p14:creationId xmlns:p14="http://schemas.microsoft.com/office/powerpoint/2010/main" val="16508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C0F618B-9F28-4EB2-9C3D-52BCF6232CBB}"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C8CD7C0-744C-4972-BE27-00873BDA6527}" type="slidenum">
              <a:rPr lang="en-US" smtClean="0"/>
              <a:t>‹#›</a:t>
            </a:fld>
            <a:endParaRPr lang="en-US"/>
          </a:p>
        </p:txBody>
      </p:sp>
    </p:spTree>
    <p:extLst>
      <p:ext uri="{BB962C8B-B14F-4D97-AF65-F5344CB8AC3E}">
        <p14:creationId xmlns:p14="http://schemas.microsoft.com/office/powerpoint/2010/main" val="3977909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C0F618B-9F28-4EB2-9C3D-52BCF6232CBB}"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C8CD7C0-744C-4972-BE27-00873BDA6527}" type="slidenum">
              <a:rPr lang="en-US" smtClean="0"/>
              <a:t>‹#›</a:t>
            </a:fld>
            <a:endParaRPr lang="en-US"/>
          </a:p>
        </p:txBody>
      </p:sp>
    </p:spTree>
    <p:extLst>
      <p:ext uri="{BB962C8B-B14F-4D97-AF65-F5344CB8AC3E}">
        <p14:creationId xmlns:p14="http://schemas.microsoft.com/office/powerpoint/2010/main" val="4196357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C0F618B-9F28-4EB2-9C3D-52BCF6232CBB}" type="datetimeFigureOut">
              <a:rPr lang="en-US" smtClean="0"/>
              <a:t>8/20/2020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8CD7C0-744C-4972-BE27-00873BDA6527}" type="slidenum">
              <a:rPr lang="en-US" smtClean="0"/>
              <a:t>‹#›</a:t>
            </a:fld>
            <a:endParaRPr lang="en-US"/>
          </a:p>
        </p:txBody>
      </p:sp>
    </p:spTree>
    <p:extLst>
      <p:ext uri="{BB962C8B-B14F-4D97-AF65-F5344CB8AC3E}">
        <p14:creationId xmlns:p14="http://schemas.microsoft.com/office/powerpoint/2010/main" val="361506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C0F618B-9F28-4EB2-9C3D-52BCF6232CBB}" type="datetimeFigureOut">
              <a:rPr lang="en-US" smtClean="0"/>
              <a:t>8/20/2020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5C8CD7C0-744C-4972-BE27-00873BDA6527}" type="slidenum">
              <a:rPr lang="en-US" smtClean="0"/>
              <a:t>‹#›</a:t>
            </a:fld>
            <a:endParaRPr lang="en-US"/>
          </a:p>
        </p:txBody>
      </p:sp>
    </p:spTree>
    <p:extLst>
      <p:ext uri="{BB962C8B-B14F-4D97-AF65-F5344CB8AC3E}">
        <p14:creationId xmlns:p14="http://schemas.microsoft.com/office/powerpoint/2010/main" val="1158395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C0F618B-9F28-4EB2-9C3D-52BCF6232CBB}"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CD7C0-744C-4972-BE27-00873BDA6527}" type="slidenum">
              <a:rPr lang="en-US" smtClean="0"/>
              <a:t>‹#›</a:t>
            </a:fld>
            <a:endParaRPr lang="en-US"/>
          </a:p>
        </p:txBody>
      </p:sp>
    </p:spTree>
    <p:extLst>
      <p:ext uri="{BB962C8B-B14F-4D97-AF65-F5344CB8AC3E}">
        <p14:creationId xmlns:p14="http://schemas.microsoft.com/office/powerpoint/2010/main" val="21842583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C0F618B-9F28-4EB2-9C3D-52BCF6232CBB}"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C8CD7C0-744C-4972-BE27-00873BDA6527}" type="slidenum">
              <a:rPr lang="en-US" smtClean="0"/>
              <a:t>‹#›</a:t>
            </a:fld>
            <a:endParaRPr lang="en-US"/>
          </a:p>
        </p:txBody>
      </p:sp>
    </p:spTree>
    <p:extLst>
      <p:ext uri="{BB962C8B-B14F-4D97-AF65-F5344CB8AC3E}">
        <p14:creationId xmlns:p14="http://schemas.microsoft.com/office/powerpoint/2010/main" val="3033059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0F618B-9F28-4EB2-9C3D-52BCF6232CBB}"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CD7C0-744C-4972-BE27-00873BDA6527}" type="slidenum">
              <a:rPr lang="en-US" smtClean="0"/>
              <a:t>‹#›</a:t>
            </a:fld>
            <a:endParaRPr lang="en-US"/>
          </a:p>
        </p:txBody>
      </p:sp>
    </p:spTree>
    <p:extLst>
      <p:ext uri="{BB962C8B-B14F-4D97-AF65-F5344CB8AC3E}">
        <p14:creationId xmlns:p14="http://schemas.microsoft.com/office/powerpoint/2010/main" val="265408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C0F618B-9F28-4EB2-9C3D-52BCF6232CBB}"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C8CD7C0-744C-4972-BE27-00873BDA6527}" type="slidenum">
              <a:rPr lang="en-US" smtClean="0"/>
              <a:t>‹#›</a:t>
            </a:fld>
            <a:endParaRPr lang="en-US"/>
          </a:p>
        </p:txBody>
      </p:sp>
    </p:spTree>
    <p:extLst>
      <p:ext uri="{BB962C8B-B14F-4D97-AF65-F5344CB8AC3E}">
        <p14:creationId xmlns:p14="http://schemas.microsoft.com/office/powerpoint/2010/main" val="3235131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0F618B-9F28-4EB2-9C3D-52BCF6232CBB}"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CD7C0-744C-4972-BE27-00873BDA6527}" type="slidenum">
              <a:rPr lang="en-US" smtClean="0"/>
              <a:t>‹#›</a:t>
            </a:fld>
            <a:endParaRPr lang="en-US"/>
          </a:p>
        </p:txBody>
      </p:sp>
    </p:spTree>
    <p:extLst>
      <p:ext uri="{BB962C8B-B14F-4D97-AF65-F5344CB8AC3E}">
        <p14:creationId xmlns:p14="http://schemas.microsoft.com/office/powerpoint/2010/main" val="3792756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0F618B-9F28-4EB2-9C3D-52BCF6232CBB}" type="datetimeFigureOut">
              <a:rPr lang="en-US" smtClean="0"/>
              <a:t>8/20/2020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8CD7C0-744C-4972-BE27-00873BDA6527}" type="slidenum">
              <a:rPr lang="en-US" smtClean="0"/>
              <a:t>‹#›</a:t>
            </a:fld>
            <a:endParaRPr lang="en-US"/>
          </a:p>
        </p:txBody>
      </p:sp>
    </p:spTree>
    <p:extLst>
      <p:ext uri="{BB962C8B-B14F-4D97-AF65-F5344CB8AC3E}">
        <p14:creationId xmlns:p14="http://schemas.microsoft.com/office/powerpoint/2010/main" val="706687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0F618B-9F28-4EB2-9C3D-52BCF6232CBB}" type="datetimeFigureOut">
              <a:rPr lang="en-US" smtClean="0"/>
              <a:t>8/20/2020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8CD7C0-744C-4972-BE27-00873BDA6527}" type="slidenum">
              <a:rPr lang="en-US" smtClean="0"/>
              <a:t>‹#›</a:t>
            </a:fld>
            <a:endParaRPr lang="en-US"/>
          </a:p>
        </p:txBody>
      </p:sp>
    </p:spTree>
    <p:extLst>
      <p:ext uri="{BB962C8B-B14F-4D97-AF65-F5344CB8AC3E}">
        <p14:creationId xmlns:p14="http://schemas.microsoft.com/office/powerpoint/2010/main" val="2380509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0F618B-9F28-4EB2-9C3D-52BCF6232CBB}" type="datetimeFigureOut">
              <a:rPr lang="en-US" smtClean="0"/>
              <a:t>8/20/2020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C8CD7C0-744C-4972-BE27-00873BDA6527}" type="slidenum">
              <a:rPr lang="en-US" smtClean="0"/>
              <a:t>‹#›</a:t>
            </a:fld>
            <a:endParaRPr lang="en-US"/>
          </a:p>
        </p:txBody>
      </p:sp>
    </p:spTree>
    <p:extLst>
      <p:ext uri="{BB962C8B-B14F-4D97-AF65-F5344CB8AC3E}">
        <p14:creationId xmlns:p14="http://schemas.microsoft.com/office/powerpoint/2010/main" val="832190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C0F618B-9F28-4EB2-9C3D-52BCF6232CBB}"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C8CD7C0-744C-4972-BE27-00873BDA6527}" type="slidenum">
              <a:rPr lang="en-US" smtClean="0"/>
              <a:t>‹#›</a:t>
            </a:fld>
            <a:endParaRPr lang="en-US"/>
          </a:p>
        </p:txBody>
      </p:sp>
    </p:spTree>
    <p:extLst>
      <p:ext uri="{BB962C8B-B14F-4D97-AF65-F5344CB8AC3E}">
        <p14:creationId xmlns:p14="http://schemas.microsoft.com/office/powerpoint/2010/main" val="3711552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C0F618B-9F28-4EB2-9C3D-52BCF6232CBB}"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C8CD7C0-744C-4972-BE27-00873BDA6527}" type="slidenum">
              <a:rPr lang="en-US" smtClean="0"/>
              <a:t>‹#›</a:t>
            </a:fld>
            <a:endParaRPr lang="en-US"/>
          </a:p>
        </p:txBody>
      </p:sp>
    </p:spTree>
    <p:extLst>
      <p:ext uri="{BB962C8B-B14F-4D97-AF65-F5344CB8AC3E}">
        <p14:creationId xmlns:p14="http://schemas.microsoft.com/office/powerpoint/2010/main" val="1448431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C0F618B-9F28-4EB2-9C3D-52BCF6232CBB}" type="datetimeFigureOut">
              <a:rPr lang="en-US" smtClean="0"/>
              <a:t>8/20/2020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C8CD7C0-744C-4972-BE27-00873BDA6527}" type="slidenum">
              <a:rPr lang="en-US" smtClean="0"/>
              <a:t>‹#›</a:t>
            </a:fld>
            <a:endParaRPr lang="en-US"/>
          </a:p>
        </p:txBody>
      </p:sp>
    </p:spTree>
    <p:extLst>
      <p:ext uri="{BB962C8B-B14F-4D97-AF65-F5344CB8AC3E}">
        <p14:creationId xmlns:p14="http://schemas.microsoft.com/office/powerpoint/2010/main" val="18791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www.dpeseagles.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dpeseagles@acboe.net" TargetMode="External"/><Relationship Id="rId2" Type="http://schemas.openxmlformats.org/officeDocument/2006/relationships/hyperlink" Target="http://www.dpeseagles.com/" TargetMode="External"/><Relationship Id="rId1" Type="http://schemas.openxmlformats.org/officeDocument/2006/relationships/slideLayout" Target="../slideLayouts/slideLayout2.xml"/><Relationship Id="rId4" Type="http://schemas.openxmlformats.org/officeDocument/2006/relationships/hyperlink" Target="mailto:dpesapt@acboe.net"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dpeseagles.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paypams.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5881" y="472520"/>
            <a:ext cx="8761413" cy="1603331"/>
          </a:xfrm>
        </p:spPr>
        <p:txBody>
          <a:bodyPr/>
          <a:lstStyle/>
          <a:p>
            <a:r>
              <a:rPr lang="en-US" sz="4000" dirty="0" smtClean="0">
                <a:latin typeface="Times New Roman" panose="02020603050405020304" pitchFamily="18" charset="0"/>
                <a:cs typeface="Times New Roman" panose="02020603050405020304" pitchFamily="18" charset="0"/>
              </a:rPr>
              <a:t>DPES Parent Orientation</a:t>
            </a:r>
            <a:endParaRPr lang="en-US" sz="4000"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sz="half" idx="1"/>
          </p:nvPr>
        </p:nvSpPr>
        <p:spPr>
          <a:xfrm>
            <a:off x="58190" y="2410691"/>
            <a:ext cx="5849654" cy="4447309"/>
          </a:xfrm>
        </p:spPr>
        <p:txBody>
          <a:bodyPr>
            <a:noAutofit/>
          </a:bodyPr>
          <a:lstStyle/>
          <a:p>
            <a:pPr marL="457200" lvl="1" indent="0">
              <a:buNone/>
            </a:pPr>
            <a:endParaRPr lang="en-US" sz="2000" dirty="0" smtClean="0"/>
          </a:p>
          <a:p>
            <a:pPr marL="457200" lvl="1" indent="0">
              <a:buNone/>
            </a:pPr>
            <a:endParaRPr lang="en-US" sz="2000" dirty="0"/>
          </a:p>
          <a:p>
            <a:pPr marL="457200" lvl="1" indent="0">
              <a:buNone/>
            </a:pPr>
            <a:endParaRPr lang="en-US" sz="2000" dirty="0"/>
          </a:p>
        </p:txBody>
      </p:sp>
      <p:pic>
        <p:nvPicPr>
          <p:cNvPr id="2" name="Content Placeholder 1"/>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5332" y="2279737"/>
            <a:ext cx="6016667" cy="4471791"/>
          </a:xfrm>
        </p:spPr>
      </p:pic>
      <p:sp>
        <p:nvSpPr>
          <p:cNvPr id="3" name="TextBox 2"/>
          <p:cNvSpPr txBox="1"/>
          <p:nvPr/>
        </p:nvSpPr>
        <p:spPr>
          <a:xfrm>
            <a:off x="124691" y="2818463"/>
            <a:ext cx="5611091" cy="1815882"/>
          </a:xfrm>
          <a:prstGeom prst="rect">
            <a:avLst/>
          </a:prstGeom>
          <a:noFill/>
        </p:spPr>
        <p:txBody>
          <a:bodyPr wrap="square" rtlCol="0">
            <a:spAutoFit/>
          </a:bodyPr>
          <a:lstStyle/>
          <a:p>
            <a:pPr algn="ctr"/>
            <a:r>
              <a:rPr lang="en-US" sz="2800" b="1" dirty="0" smtClean="0">
                <a:latin typeface="Century" panose="02040604050505020304" pitchFamily="18" charset="0"/>
                <a:cs typeface="Calibri" panose="020F0502020204030204" pitchFamily="34" charset="0"/>
              </a:rPr>
              <a:t>Welcome!!!</a:t>
            </a:r>
          </a:p>
          <a:p>
            <a:pPr algn="ctr"/>
            <a:endParaRPr lang="en-US" sz="2800" b="1" dirty="0">
              <a:latin typeface="Century" panose="02040604050505020304" pitchFamily="18" charset="0"/>
              <a:cs typeface="Calibri" panose="020F0502020204030204" pitchFamily="34" charset="0"/>
            </a:endParaRPr>
          </a:p>
          <a:p>
            <a:pPr algn="ctr"/>
            <a:r>
              <a:rPr lang="en-US" sz="2800" b="1" dirty="0" smtClean="0">
                <a:latin typeface="Century" panose="02040604050505020304" pitchFamily="18" charset="0"/>
                <a:cs typeface="Calibri" panose="020F0502020204030204" pitchFamily="34" charset="0"/>
              </a:rPr>
              <a:t>We are very excited to begin our school year!</a:t>
            </a:r>
          </a:p>
        </p:txBody>
      </p:sp>
    </p:spTree>
    <p:extLst>
      <p:ext uri="{BB962C8B-B14F-4D97-AF65-F5344CB8AC3E}">
        <p14:creationId xmlns:p14="http://schemas.microsoft.com/office/powerpoint/2010/main" val="2065448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Communication Information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7682" y="2342367"/>
            <a:ext cx="11862148" cy="4409161"/>
          </a:xfrm>
        </p:spPr>
        <p:txBody>
          <a:bodyPr>
            <a:normAutofit/>
          </a:bodyPr>
          <a:lstStyle/>
          <a:p>
            <a:r>
              <a:rPr lang="en-US" dirty="0" smtClean="0">
                <a:latin typeface="Century" panose="02040604050505020304" pitchFamily="18" charset="0"/>
                <a:cs typeface="Times New Roman" panose="02020603050405020304" pitchFamily="18" charset="0"/>
              </a:rPr>
              <a:t>Visit </a:t>
            </a:r>
            <a:r>
              <a:rPr lang="en-US" dirty="0" smtClean="0">
                <a:latin typeface="Century" panose="02040604050505020304" pitchFamily="18" charset="0"/>
                <a:cs typeface="Times New Roman" panose="02020603050405020304" pitchFamily="18" charset="0"/>
                <a:hlinkClick r:id="rId2"/>
              </a:rPr>
              <a:t>www.dpeseagles.com</a:t>
            </a:r>
            <a:endParaRPr lang="en-US" dirty="0" smtClean="0">
              <a:latin typeface="Century" panose="02040604050505020304" pitchFamily="18" charset="0"/>
              <a:cs typeface="Times New Roman" panose="02020603050405020304" pitchFamily="18" charset="0"/>
            </a:endParaRPr>
          </a:p>
          <a:p>
            <a:r>
              <a:rPr lang="en-US" dirty="0" smtClean="0">
                <a:latin typeface="Century" panose="02040604050505020304" pitchFamily="18" charset="0"/>
                <a:cs typeface="Times New Roman" panose="02020603050405020304" pitchFamily="18" charset="0"/>
              </a:rPr>
              <a:t>Visit the DPES Facebook page</a:t>
            </a:r>
          </a:p>
          <a:p>
            <a:r>
              <a:rPr lang="en-US" sz="1800" dirty="0" smtClean="0">
                <a:latin typeface="Century" panose="02040604050505020304" pitchFamily="18" charset="0"/>
                <a:cs typeface="Times New Roman" panose="02020603050405020304" pitchFamily="18" charset="0"/>
              </a:rPr>
              <a:t>Please email all administrators, faculty, and staff through the website.  Otherwise, we may not receive your email.</a:t>
            </a:r>
          </a:p>
          <a:p>
            <a:r>
              <a:rPr lang="en-US" dirty="0" smtClean="0">
                <a:latin typeface="Century" panose="02040604050505020304" pitchFamily="18" charset="0"/>
                <a:cs typeface="Times New Roman" panose="02020603050405020304" pitchFamily="18" charset="0"/>
              </a:rPr>
              <a:t>Mrs. Finch’s parent </a:t>
            </a:r>
            <a:r>
              <a:rPr lang="en-US" dirty="0">
                <a:latin typeface="Century" panose="02040604050505020304" pitchFamily="18" charset="0"/>
                <a:cs typeface="Times New Roman" panose="02020603050405020304" pitchFamily="18" charset="0"/>
              </a:rPr>
              <a:t>c</a:t>
            </a:r>
            <a:r>
              <a:rPr lang="en-US" dirty="0" smtClean="0">
                <a:latin typeface="Century" panose="02040604050505020304" pitchFamily="18" charset="0"/>
                <a:cs typeface="Times New Roman" panose="02020603050405020304" pitchFamily="18" charset="0"/>
              </a:rPr>
              <a:t>ommunication call-out’s occur every Sunday at 3:00 p.m.</a:t>
            </a:r>
            <a:endParaRPr lang="en-US" sz="1800" dirty="0">
              <a:latin typeface="Century" panose="02040604050505020304" pitchFamily="18" charset="0"/>
              <a:cs typeface="Times New Roman" panose="02020603050405020304" pitchFamily="18" charset="0"/>
            </a:endParaRPr>
          </a:p>
        </p:txBody>
      </p:sp>
    </p:spTree>
    <p:extLst>
      <p:ext uri="{BB962C8B-B14F-4D97-AF65-F5344CB8AC3E}">
        <p14:creationId xmlns:p14="http://schemas.microsoft.com/office/powerpoint/2010/main" val="125303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Lines of Communication</a:t>
            </a:r>
          </a:p>
        </p:txBody>
      </p:sp>
      <p:sp>
        <p:nvSpPr>
          <p:cNvPr id="3" name="Content Placeholder 2"/>
          <p:cNvSpPr>
            <a:spLocks noGrp="1"/>
          </p:cNvSpPr>
          <p:nvPr>
            <p:ph idx="1"/>
          </p:nvPr>
        </p:nvSpPr>
        <p:spPr>
          <a:xfrm>
            <a:off x="87682" y="2066794"/>
            <a:ext cx="12104317" cy="4791205"/>
          </a:xfrm>
        </p:spPr>
        <p:style>
          <a:lnRef idx="2">
            <a:schemeClr val="dk1"/>
          </a:lnRef>
          <a:fillRef idx="1">
            <a:schemeClr val="lt1"/>
          </a:fillRef>
          <a:effectRef idx="0">
            <a:schemeClr val="dk1"/>
          </a:effectRef>
          <a:fontRef idx="minor">
            <a:schemeClr val="dk1"/>
          </a:fontRef>
        </p:style>
        <p:txBody>
          <a:bodyPr>
            <a:normAutofit/>
          </a:bodyPr>
          <a:lstStyle/>
          <a:p>
            <a:endParaRPr lang="en-US" dirty="0"/>
          </a:p>
          <a:p>
            <a:r>
              <a:rPr lang="en-US" dirty="0" smtClean="0">
                <a:latin typeface="Century" panose="02040604050505020304" pitchFamily="18" charset="0"/>
              </a:rPr>
              <a:t>Email through the school website!  If you do not get a response within 24 hours please call the school. </a:t>
            </a:r>
            <a:endParaRPr lang="en-US" dirty="0">
              <a:latin typeface="Century" panose="02040604050505020304" pitchFamily="18" charset="0"/>
            </a:endParaRPr>
          </a:p>
          <a:p>
            <a:r>
              <a:rPr lang="en-US" dirty="0">
                <a:latin typeface="Century" panose="02040604050505020304" pitchFamily="18" charset="0"/>
              </a:rPr>
              <a:t>Communicating School-Wide Problems or Concerns:</a:t>
            </a:r>
          </a:p>
          <a:p>
            <a:pPr lvl="1"/>
            <a:r>
              <a:rPr lang="en-US" sz="1800" dirty="0">
                <a:latin typeface="Century" panose="02040604050505020304" pitchFamily="18" charset="0"/>
              </a:rPr>
              <a:t>Email the P</a:t>
            </a:r>
            <a:r>
              <a:rPr lang="en-US" sz="1800" dirty="0" smtClean="0">
                <a:latin typeface="Century" panose="02040604050505020304" pitchFamily="18" charset="0"/>
              </a:rPr>
              <a:t>rincipal or Assistant Principals</a:t>
            </a:r>
            <a:endParaRPr lang="en-US" sz="1800" dirty="0">
              <a:latin typeface="Century" panose="02040604050505020304" pitchFamily="18" charset="0"/>
            </a:endParaRPr>
          </a:p>
          <a:p>
            <a:pPr lvl="1"/>
            <a:r>
              <a:rPr lang="en-US" sz="1800" dirty="0">
                <a:latin typeface="Century" panose="02040604050505020304" pitchFamily="18" charset="0"/>
              </a:rPr>
              <a:t>Call the front office</a:t>
            </a:r>
          </a:p>
          <a:p>
            <a:r>
              <a:rPr lang="en-US" dirty="0">
                <a:latin typeface="Century" panose="02040604050505020304" pitchFamily="18" charset="0"/>
              </a:rPr>
              <a:t>Communicating Problems or Concerns about your </a:t>
            </a:r>
            <a:r>
              <a:rPr lang="en-US" dirty="0" smtClean="0">
                <a:latin typeface="Century" panose="02040604050505020304" pitchFamily="18" charset="0"/>
              </a:rPr>
              <a:t>Child</a:t>
            </a:r>
            <a:r>
              <a:rPr lang="en-US" dirty="0">
                <a:latin typeface="Century" panose="02040604050505020304" pitchFamily="18" charset="0"/>
              </a:rPr>
              <a:t>:</a:t>
            </a:r>
          </a:p>
          <a:p>
            <a:pPr lvl="1"/>
            <a:r>
              <a:rPr lang="en-US" sz="1800" dirty="0">
                <a:latin typeface="Century" panose="02040604050505020304" pitchFamily="18" charset="0"/>
              </a:rPr>
              <a:t>Contact the teacher first</a:t>
            </a:r>
          </a:p>
          <a:p>
            <a:pPr lvl="1"/>
            <a:r>
              <a:rPr lang="en-US" sz="1800" dirty="0">
                <a:latin typeface="Century" panose="02040604050505020304" pitchFamily="18" charset="0"/>
              </a:rPr>
              <a:t>Contact assistant principals next</a:t>
            </a:r>
          </a:p>
          <a:p>
            <a:pPr lvl="1"/>
            <a:r>
              <a:rPr lang="en-US" sz="1800" dirty="0">
                <a:latin typeface="Century" panose="02040604050505020304" pitchFamily="18" charset="0"/>
              </a:rPr>
              <a:t>Contact principal last if at all possible</a:t>
            </a:r>
          </a:p>
          <a:p>
            <a:endParaRPr lang="en-US" dirty="0"/>
          </a:p>
        </p:txBody>
      </p:sp>
    </p:spTree>
    <p:extLst>
      <p:ext uri="{BB962C8B-B14F-4D97-AF65-F5344CB8AC3E}">
        <p14:creationId xmlns:p14="http://schemas.microsoft.com/office/powerpoint/2010/main" val="2987489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Stay </a:t>
            </a:r>
            <a:r>
              <a:rPr lang="en-US" sz="4000" dirty="0" smtClean="0">
                <a:latin typeface="Times New Roman" panose="02020603050405020304" pitchFamily="18" charset="0"/>
                <a:cs typeface="Times New Roman" panose="02020603050405020304" pitchFamily="18" charset="0"/>
              </a:rPr>
              <a:t>Informed &amp; Get Involved!</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786" y="2329841"/>
            <a:ext cx="11874674" cy="4434213"/>
          </a:xfrm>
        </p:spPr>
        <p:txBody>
          <a:bodyPr>
            <a:normAutofit/>
          </a:bodyPr>
          <a:lstStyle/>
          <a:p>
            <a:r>
              <a:rPr lang="en-US" dirty="0">
                <a:latin typeface="Century" panose="02040604050505020304" pitchFamily="18" charset="0"/>
              </a:rPr>
              <a:t>School </a:t>
            </a:r>
            <a:r>
              <a:rPr lang="en-US" dirty="0" smtClean="0">
                <a:latin typeface="Century" panose="02040604050505020304" pitchFamily="18" charset="0"/>
              </a:rPr>
              <a:t>Website: </a:t>
            </a:r>
            <a:r>
              <a:rPr lang="en-US" dirty="0" smtClean="0">
                <a:latin typeface="Century" panose="02040604050505020304" pitchFamily="18" charset="0"/>
                <a:hlinkClick r:id="rId2"/>
              </a:rPr>
              <a:t>www.dpeseagles.com</a:t>
            </a:r>
            <a:r>
              <a:rPr lang="en-US" dirty="0" smtClean="0">
                <a:latin typeface="Century" panose="02040604050505020304" pitchFamily="18" charset="0"/>
              </a:rPr>
              <a:t> </a:t>
            </a:r>
            <a:endParaRPr lang="en-US" dirty="0">
              <a:latin typeface="Century" panose="02040604050505020304" pitchFamily="18" charset="0"/>
            </a:endParaRPr>
          </a:p>
          <a:p>
            <a:r>
              <a:rPr lang="en-US" dirty="0">
                <a:latin typeface="Century" panose="02040604050505020304" pitchFamily="18" charset="0"/>
              </a:rPr>
              <a:t>School Facebook </a:t>
            </a:r>
            <a:r>
              <a:rPr lang="en-US" dirty="0" smtClean="0">
                <a:latin typeface="Century" panose="02040604050505020304" pitchFamily="18" charset="0"/>
              </a:rPr>
              <a:t>Page: </a:t>
            </a:r>
            <a:r>
              <a:rPr lang="en-US" b="1" dirty="0" smtClean="0">
                <a:latin typeface="Century" panose="02040604050505020304" pitchFamily="18" charset="0"/>
              </a:rPr>
              <a:t>Please rejoin  </a:t>
            </a:r>
          </a:p>
          <a:p>
            <a:r>
              <a:rPr lang="en-US" dirty="0" smtClean="0">
                <a:latin typeface="Century" panose="02040604050505020304" pitchFamily="18" charset="0"/>
              </a:rPr>
              <a:t>Notify Me: Through the website</a:t>
            </a:r>
          </a:p>
          <a:p>
            <a:r>
              <a:rPr lang="en-US" dirty="0" smtClean="0">
                <a:latin typeface="Century" panose="02040604050505020304" pitchFamily="18" charset="0"/>
              </a:rPr>
              <a:t>General Questions/Concerns:  Email us at </a:t>
            </a:r>
            <a:r>
              <a:rPr lang="en-US" dirty="0" smtClean="0">
                <a:latin typeface="Century" panose="02040604050505020304" pitchFamily="18" charset="0"/>
                <a:hlinkClick r:id="rId3"/>
              </a:rPr>
              <a:t>dpeseagles@acboe.net</a:t>
            </a:r>
            <a:r>
              <a:rPr lang="en-US" dirty="0" smtClean="0">
                <a:latin typeface="Century" panose="02040604050505020304" pitchFamily="18" charset="0"/>
              </a:rPr>
              <a:t>. </a:t>
            </a:r>
          </a:p>
          <a:p>
            <a:r>
              <a:rPr lang="en-US" i="1" dirty="0" smtClean="0">
                <a:latin typeface="Century" panose="02040604050505020304" pitchFamily="18" charset="0"/>
              </a:rPr>
              <a:t>APT Questions:  </a:t>
            </a:r>
            <a:r>
              <a:rPr lang="en-US" i="1" dirty="0" smtClean="0">
                <a:latin typeface="Century" panose="02040604050505020304" pitchFamily="18" charset="0"/>
                <a:hlinkClick r:id="rId4"/>
              </a:rPr>
              <a:t>dpesapt@acboe.net</a:t>
            </a:r>
            <a:r>
              <a:rPr lang="en-US" i="1" dirty="0" smtClean="0">
                <a:latin typeface="Century" panose="02040604050505020304" pitchFamily="18" charset="0"/>
              </a:rPr>
              <a:t>  (closed for now)</a:t>
            </a:r>
          </a:p>
          <a:p>
            <a:r>
              <a:rPr lang="en-US" dirty="0" smtClean="0">
                <a:latin typeface="Century" panose="02040604050505020304" pitchFamily="18" charset="0"/>
              </a:rPr>
              <a:t>Carpool Questions: dpescarpool@acboe.net</a:t>
            </a:r>
          </a:p>
          <a:p>
            <a:r>
              <a:rPr lang="en-US" dirty="0" smtClean="0">
                <a:latin typeface="Century" panose="02040604050505020304" pitchFamily="18" charset="0"/>
              </a:rPr>
              <a:t>Please read the </a:t>
            </a:r>
            <a:r>
              <a:rPr lang="en-US" dirty="0">
                <a:latin typeface="Century" panose="02040604050505020304" pitchFamily="18" charset="0"/>
              </a:rPr>
              <a:t>following for further </a:t>
            </a:r>
            <a:r>
              <a:rPr lang="en-US" dirty="0" smtClean="0">
                <a:latin typeface="Century" panose="02040604050505020304" pitchFamily="18" charset="0"/>
              </a:rPr>
              <a:t>information:</a:t>
            </a:r>
          </a:p>
          <a:p>
            <a:pPr lvl="1"/>
            <a:r>
              <a:rPr lang="en-US" sz="1800" dirty="0" smtClean="0">
                <a:latin typeface="Century" panose="02040604050505020304" pitchFamily="18" charset="0"/>
              </a:rPr>
              <a:t>DPES Student Handbook </a:t>
            </a:r>
          </a:p>
          <a:p>
            <a:pPr lvl="1"/>
            <a:r>
              <a:rPr lang="en-US" sz="1800" dirty="0" smtClean="0">
                <a:latin typeface="Century" panose="02040604050505020304" pitchFamily="18" charset="0"/>
              </a:rPr>
              <a:t>DPES Comprehensive Plan</a:t>
            </a:r>
          </a:p>
          <a:p>
            <a:pPr lvl="1"/>
            <a:r>
              <a:rPr lang="en-US" sz="1800" dirty="0" smtClean="0">
                <a:latin typeface="Century" panose="02040604050505020304" pitchFamily="18" charset="0"/>
              </a:rPr>
              <a:t>DPES Behavior Management Plan</a:t>
            </a:r>
          </a:p>
          <a:p>
            <a:pPr lvl="1"/>
            <a:r>
              <a:rPr lang="en-US" sz="1800" dirty="0" smtClean="0">
                <a:latin typeface="Century" panose="02040604050505020304" pitchFamily="18" charset="0"/>
              </a:rPr>
              <a:t>DPES COVID-19 Safety Plan</a:t>
            </a:r>
            <a:endParaRPr lang="en-US" sz="1800" dirty="0">
              <a:latin typeface="Century" panose="02040604050505020304" pitchFamily="18" charset="0"/>
            </a:endParaRPr>
          </a:p>
          <a:p>
            <a:endParaRPr lang="en-US" sz="2000" dirty="0"/>
          </a:p>
        </p:txBody>
      </p:sp>
    </p:spTree>
    <p:extLst>
      <p:ext uri="{BB962C8B-B14F-4D97-AF65-F5344CB8AC3E}">
        <p14:creationId xmlns:p14="http://schemas.microsoft.com/office/powerpoint/2010/main" val="2529267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68C7E-8D2C-4F9A-85F2-3BAF170911FC}"/>
              </a:ext>
            </a:extLst>
          </p:cNvPr>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Classroom &amp; Birthday Celebrations</a:t>
            </a: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5038D8F-51C2-4201-8350-C8626714B143}"/>
              </a:ext>
            </a:extLst>
          </p:cNvPr>
          <p:cNvSpPr>
            <a:spLocks noGrp="1"/>
          </p:cNvSpPr>
          <p:nvPr>
            <p:ph idx="1"/>
          </p:nvPr>
        </p:nvSpPr>
        <p:spPr>
          <a:xfrm>
            <a:off x="225468" y="2603499"/>
            <a:ext cx="11824570" cy="4047821"/>
          </a:xfrm>
        </p:spPr>
        <p:txBody>
          <a:bodyPr>
            <a:normAutofit/>
          </a:bodyPr>
          <a:lstStyle/>
          <a:p>
            <a:r>
              <a:rPr lang="en-US" dirty="0" smtClean="0">
                <a:latin typeface="Century" panose="02040604050505020304" pitchFamily="18" charset="0"/>
                <a:cs typeface="Times New Roman" panose="02020603050405020304" pitchFamily="18" charset="0"/>
              </a:rPr>
              <a:t>Due to COVID-19, special snacks and/or special items may be sent to school as long as they are individually packaged.  </a:t>
            </a:r>
          </a:p>
          <a:p>
            <a:r>
              <a:rPr lang="en-US" dirty="0" smtClean="0">
                <a:latin typeface="Century" panose="02040604050505020304" pitchFamily="18" charset="0"/>
                <a:cs typeface="Times New Roman" panose="02020603050405020304" pitchFamily="18" charset="0"/>
              </a:rPr>
              <a:t>Please remember to make an appointment before bringing the special items to </a:t>
            </a:r>
            <a:r>
              <a:rPr lang="en-US" smtClean="0">
                <a:latin typeface="Century" panose="02040604050505020304" pitchFamily="18" charset="0"/>
                <a:cs typeface="Times New Roman" panose="02020603050405020304" pitchFamily="18" charset="0"/>
              </a:rPr>
              <a:t>the school</a:t>
            </a:r>
            <a:r>
              <a:rPr lang="en-US" smtClean="0">
                <a:latin typeface="Century" panose="02040604050505020304" pitchFamily="18" charset="0"/>
                <a:cs typeface="Times New Roman" panose="02020603050405020304" pitchFamily="18" charset="0"/>
                <a:sym typeface="Wingdings" panose="05000000000000000000" pitchFamily="2" charset="2"/>
              </a:rPr>
              <a:t></a:t>
            </a:r>
            <a:endParaRPr lang="en-US" dirty="0">
              <a:latin typeface="Century" panose="02040604050505020304" pitchFamily="18" charset="0"/>
              <a:cs typeface="Times New Roman" panose="02020603050405020304" pitchFamily="18" charset="0"/>
            </a:endParaRPr>
          </a:p>
          <a:p>
            <a:r>
              <a:rPr lang="en-US" dirty="0" smtClean="0">
                <a:latin typeface="Century" panose="02040604050505020304" pitchFamily="18" charset="0"/>
                <a:cs typeface="Times New Roman" panose="02020603050405020304" pitchFamily="18" charset="0"/>
              </a:rPr>
              <a:t>Parents </a:t>
            </a:r>
            <a:r>
              <a:rPr lang="en-US" dirty="0">
                <a:latin typeface="Century" panose="02040604050505020304" pitchFamily="18" charset="0"/>
                <a:cs typeface="Times New Roman" panose="02020603050405020304" pitchFamily="18" charset="0"/>
              </a:rPr>
              <a:t>are not allowed to go to </a:t>
            </a:r>
            <a:r>
              <a:rPr lang="en-US" dirty="0" smtClean="0">
                <a:latin typeface="Century" panose="02040604050505020304" pitchFamily="18" charset="0"/>
                <a:cs typeface="Times New Roman" panose="02020603050405020304" pitchFamily="18" charset="0"/>
              </a:rPr>
              <a:t>classrooms.</a:t>
            </a:r>
            <a:endParaRPr lang="en-US" dirty="0">
              <a:latin typeface="Century" panose="02040604050505020304" pitchFamily="18" charset="0"/>
              <a:cs typeface="Times New Roman" panose="02020603050405020304" pitchFamily="18" charset="0"/>
            </a:endParaRPr>
          </a:p>
        </p:txBody>
      </p:sp>
    </p:spTree>
    <p:extLst>
      <p:ext uri="{BB962C8B-B14F-4D97-AF65-F5344CB8AC3E}">
        <p14:creationId xmlns:p14="http://schemas.microsoft.com/office/powerpoint/2010/main" val="539893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Arrivals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4691" y="2211185"/>
            <a:ext cx="11950399" cy="4390031"/>
          </a:xfrm>
        </p:spPr>
        <p:txBody>
          <a:bodyPr>
            <a:noAutofit/>
          </a:bodyPr>
          <a:lstStyle/>
          <a:p>
            <a:r>
              <a:rPr lang="en-US" dirty="0" smtClean="0">
                <a:cs typeface="Times New Roman" panose="02020603050405020304" pitchFamily="18" charset="0"/>
              </a:rPr>
              <a:t>First Day of School Only: 1</a:t>
            </a:r>
            <a:r>
              <a:rPr lang="en-US" baseline="30000" dirty="0" smtClean="0">
                <a:cs typeface="Times New Roman" panose="02020603050405020304" pitchFamily="18" charset="0"/>
              </a:rPr>
              <a:t>st</a:t>
            </a:r>
            <a:r>
              <a:rPr lang="en-US" dirty="0" smtClean="0">
                <a:cs typeface="Times New Roman" panose="02020603050405020304" pitchFamily="18" charset="0"/>
              </a:rPr>
              <a:t> Grade and New Student Parents may walk their child to the classroom. By </a:t>
            </a:r>
            <a:r>
              <a:rPr lang="en-US" dirty="0">
                <a:cs typeface="Times New Roman" panose="02020603050405020304" pitchFamily="18" charset="0"/>
              </a:rPr>
              <a:t>A</a:t>
            </a:r>
            <a:r>
              <a:rPr lang="en-US" dirty="0" smtClean="0">
                <a:cs typeface="Times New Roman" panose="02020603050405020304" pitchFamily="18" charset="0"/>
              </a:rPr>
              <a:t>ppointment Only. Appointments will be set up with your homeroom teacher.</a:t>
            </a:r>
          </a:p>
          <a:p>
            <a:r>
              <a:rPr lang="en-US" b="1" dirty="0" smtClean="0">
                <a:cs typeface="Times New Roman" panose="02020603050405020304" pitchFamily="18" charset="0"/>
              </a:rPr>
              <a:t>7:15 - 8:00 </a:t>
            </a:r>
            <a:r>
              <a:rPr lang="en-US" dirty="0" smtClean="0">
                <a:cs typeface="Times New Roman" panose="02020603050405020304" pitchFamily="18" charset="0"/>
              </a:rPr>
              <a:t>Bus line students and Walkers enter through front doors on the Red Hallway. The doors are closed promptly at</a:t>
            </a:r>
            <a:r>
              <a:rPr lang="en-US" b="1" dirty="0" smtClean="0">
                <a:cs typeface="Times New Roman" panose="02020603050405020304" pitchFamily="18" charset="0"/>
              </a:rPr>
              <a:t> 8:00</a:t>
            </a:r>
            <a:r>
              <a:rPr lang="en-US" dirty="0" smtClean="0">
                <a:cs typeface="Times New Roman" panose="02020603050405020304" pitchFamily="18" charset="0"/>
              </a:rPr>
              <a:t>.   Student drop-offs are not allowed in the front of the building.  </a:t>
            </a:r>
          </a:p>
          <a:p>
            <a:r>
              <a:rPr lang="en-US" b="1" dirty="0" smtClean="0">
                <a:cs typeface="Times New Roman" panose="02020603050405020304" pitchFamily="18" charset="0"/>
              </a:rPr>
              <a:t>7:15 -7:55 </a:t>
            </a:r>
            <a:r>
              <a:rPr lang="en-US" dirty="0" smtClean="0">
                <a:cs typeface="Times New Roman" panose="02020603050405020304" pitchFamily="18" charset="0"/>
              </a:rPr>
              <a:t>Carpool students enter through yellow hall side doors.  Door is closed promptly at </a:t>
            </a:r>
            <a:r>
              <a:rPr lang="en-US" b="1" dirty="0" smtClean="0">
                <a:cs typeface="Times New Roman" panose="02020603050405020304" pitchFamily="18" charset="0"/>
              </a:rPr>
              <a:t>7:55</a:t>
            </a:r>
            <a:r>
              <a:rPr lang="en-US" dirty="0" smtClean="0">
                <a:cs typeface="Times New Roman" panose="02020603050405020304" pitchFamily="18" charset="0"/>
              </a:rPr>
              <a:t>.</a:t>
            </a:r>
          </a:p>
          <a:p>
            <a:r>
              <a:rPr lang="en-US" dirty="0" smtClean="0">
                <a:cs typeface="Times New Roman" panose="02020603050405020304" pitchFamily="18" charset="0"/>
              </a:rPr>
              <a:t>McQueen Smith Loop closes at </a:t>
            </a:r>
            <a:r>
              <a:rPr lang="en-US" b="1" dirty="0" smtClean="0">
                <a:cs typeface="Times New Roman" panose="02020603050405020304" pitchFamily="18" charset="0"/>
              </a:rPr>
              <a:t>7:45</a:t>
            </a:r>
          </a:p>
          <a:p>
            <a:r>
              <a:rPr lang="en-US" dirty="0" smtClean="0">
                <a:cs typeface="Times New Roman" panose="02020603050405020304" pitchFamily="18" charset="0"/>
              </a:rPr>
              <a:t>Jay Street Loop closes at </a:t>
            </a:r>
            <a:r>
              <a:rPr lang="en-US" b="1" dirty="0" smtClean="0">
                <a:cs typeface="Times New Roman" panose="02020603050405020304" pitchFamily="18" charset="0"/>
              </a:rPr>
              <a:t>7:55</a:t>
            </a:r>
          </a:p>
          <a:p>
            <a:pPr marL="0" indent="0">
              <a:buNone/>
            </a:pPr>
            <a:r>
              <a:rPr lang="en-US" b="1" dirty="0" smtClean="0">
                <a:cs typeface="Times New Roman" panose="02020603050405020304" pitchFamily="18" charset="0"/>
              </a:rPr>
              <a:t>IMPORTANT</a:t>
            </a:r>
            <a:r>
              <a:rPr lang="en-US" dirty="0" smtClean="0">
                <a:cs typeface="Times New Roman" panose="02020603050405020304" pitchFamily="18" charset="0"/>
              </a:rPr>
              <a:t>: </a:t>
            </a:r>
          </a:p>
          <a:p>
            <a:pPr lvl="1"/>
            <a:r>
              <a:rPr lang="en-US" sz="1800" dirty="0" smtClean="0">
                <a:cs typeface="Times New Roman" panose="02020603050405020304" pitchFamily="18" charset="0"/>
              </a:rPr>
              <a:t>Do </a:t>
            </a:r>
            <a:r>
              <a:rPr lang="en-US" sz="1800" dirty="0">
                <a:cs typeface="Times New Roman" panose="02020603050405020304" pitchFamily="18" charset="0"/>
              </a:rPr>
              <a:t>not drop your child off before </a:t>
            </a:r>
            <a:r>
              <a:rPr lang="en-US" sz="1800" b="1" dirty="0">
                <a:cs typeface="Times New Roman" panose="02020603050405020304" pitchFamily="18" charset="0"/>
              </a:rPr>
              <a:t>7:15</a:t>
            </a:r>
            <a:r>
              <a:rPr lang="en-US" sz="1800" dirty="0">
                <a:cs typeface="Times New Roman" panose="02020603050405020304" pitchFamily="18" charset="0"/>
              </a:rPr>
              <a:t> each day. </a:t>
            </a:r>
            <a:endParaRPr lang="en-US" sz="1800" dirty="0" smtClean="0">
              <a:cs typeface="Times New Roman" panose="02020603050405020304" pitchFamily="18" charset="0"/>
            </a:endParaRPr>
          </a:p>
          <a:p>
            <a:pPr lvl="1"/>
            <a:r>
              <a:rPr lang="en-US" sz="1800" dirty="0" smtClean="0">
                <a:cs typeface="Times New Roman" panose="02020603050405020304" pitchFamily="18" charset="0"/>
              </a:rPr>
              <a:t>After the doors have been closed, parents must accompany their child to the front office and check them into school.  </a:t>
            </a:r>
          </a:p>
          <a:p>
            <a:pPr lvl="1"/>
            <a:r>
              <a:rPr lang="en-US" sz="1800" dirty="0" smtClean="0">
                <a:cs typeface="Times New Roman" panose="02020603050405020304" pitchFamily="18" charset="0"/>
              </a:rPr>
              <a:t>Students are late when they are not in their classroom by </a:t>
            </a:r>
            <a:r>
              <a:rPr lang="en-US" sz="1800" b="1" dirty="0" smtClean="0">
                <a:cs typeface="Times New Roman" panose="02020603050405020304" pitchFamily="18" charset="0"/>
              </a:rPr>
              <a:t>8:00</a:t>
            </a:r>
            <a:r>
              <a:rPr lang="en-US" sz="1800" dirty="0" smtClean="0">
                <a:cs typeface="Times New Roman" panose="02020603050405020304" pitchFamily="18" charset="0"/>
              </a:rPr>
              <a:t>.</a:t>
            </a:r>
            <a:endParaRPr lang="en-US" sz="1800" dirty="0">
              <a:cs typeface="Times New Roman" panose="02020603050405020304" pitchFamily="18" charset="0"/>
            </a:endParaRPr>
          </a:p>
        </p:txBody>
      </p:sp>
    </p:spTree>
    <p:extLst>
      <p:ext uri="{BB962C8B-B14F-4D97-AF65-F5344CB8AC3E}">
        <p14:creationId xmlns:p14="http://schemas.microsoft.com/office/powerpoint/2010/main" val="1323155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Walker Dismissal</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0522" y="2351315"/>
            <a:ext cx="11774464" cy="4312532"/>
          </a:xfrm>
        </p:spPr>
        <p:txBody>
          <a:bodyPr>
            <a:normAutofit fontScale="92500"/>
          </a:bodyPr>
          <a:lstStyle/>
          <a:p>
            <a:r>
              <a:rPr lang="en-US" sz="2000" dirty="0"/>
              <a:t>Front Parking Lot </a:t>
            </a:r>
            <a:r>
              <a:rPr lang="en-US" sz="2000" dirty="0" smtClean="0"/>
              <a:t>Closed.  Please use Tara Street or the carpool line to pick up students.  The handicap parking lanes are in the front of the building for anyone who has a handicap sign.</a:t>
            </a:r>
            <a:endParaRPr lang="en-US" sz="2000" dirty="0"/>
          </a:p>
          <a:p>
            <a:r>
              <a:rPr lang="en-US" sz="2000" dirty="0"/>
              <a:t>Tara Street Walkers </a:t>
            </a:r>
            <a:r>
              <a:rPr lang="en-US" sz="2000" dirty="0" smtClean="0"/>
              <a:t>follow a faculty member to the crosswalk. Parents remain in vehicles while students cross at the crosswalk.  Parents </a:t>
            </a:r>
            <a:r>
              <a:rPr lang="en-US" sz="2000" dirty="0"/>
              <a:t>may </a:t>
            </a:r>
            <a:r>
              <a:rPr lang="en-US" sz="2000" dirty="0" smtClean="0"/>
              <a:t>use the “neighborhood gate” to walk </a:t>
            </a:r>
            <a:r>
              <a:rPr lang="en-US" sz="2000" dirty="0"/>
              <a:t>their children across the street.  Students must not cross the street by themselves</a:t>
            </a:r>
            <a:r>
              <a:rPr lang="en-US" sz="2000" dirty="0" smtClean="0"/>
              <a:t>.  No student will be allowed through the gate without a parent walking with them. </a:t>
            </a:r>
            <a:endParaRPr lang="en-US" sz="2000" dirty="0"/>
          </a:p>
          <a:p>
            <a:r>
              <a:rPr lang="en-US" sz="2000" dirty="0" smtClean="0"/>
              <a:t>Parents are allowed to walk up to the school to pick up their child; however, please use the designated Parent Pick-Up areas.  For security reasons, no one will be able to stand outside of the hallway doors or under the breezeway. Please do not park in the parking lot.</a:t>
            </a:r>
            <a:endParaRPr lang="en-US" sz="2000" dirty="0"/>
          </a:p>
          <a:p>
            <a:r>
              <a:rPr lang="en-US" sz="2000" dirty="0" smtClean="0"/>
              <a:t>Sign </a:t>
            </a:r>
            <a:r>
              <a:rPr lang="en-US" sz="2000" dirty="0"/>
              <a:t>up for Notify Me through the school website each year.  Make sure that you are inputting new numbers or changed </a:t>
            </a:r>
            <a:r>
              <a:rPr lang="en-US" sz="2000" dirty="0" smtClean="0"/>
              <a:t>numbers.  Walkers will be held at school when lightning is detected within 1 mile of the school, or the weather radar indicates a red cell of storms coming through the area.  Have a back-up plan!!!</a:t>
            </a:r>
            <a:endParaRPr lang="en-US" sz="2000" dirty="0"/>
          </a:p>
        </p:txBody>
      </p:sp>
    </p:spTree>
    <p:extLst>
      <p:ext uri="{BB962C8B-B14F-4D97-AF65-F5344CB8AC3E}">
        <p14:creationId xmlns:p14="http://schemas.microsoft.com/office/powerpoint/2010/main" val="1977794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YMCA After-School Daycare</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88516" y="2603500"/>
            <a:ext cx="11298476" cy="3416300"/>
          </a:xfrm>
        </p:spPr>
        <p:txBody>
          <a:bodyPr/>
          <a:lstStyle/>
          <a:p>
            <a:r>
              <a:rPr lang="en-US" dirty="0" smtClean="0"/>
              <a:t>The YMCA uses our school building for their after-school daycare program.  They are not affiliated with the school in any way.  YMCA students are dismissed to our gymnasium each day.  </a:t>
            </a:r>
          </a:p>
          <a:p>
            <a:r>
              <a:rPr lang="en-US" dirty="0" smtClean="0"/>
              <a:t>Parents who need to pick their child up from the YMCA daycare will check them out from the carpool side of the building.  </a:t>
            </a:r>
          </a:p>
          <a:p>
            <a:r>
              <a:rPr lang="en-US" dirty="0" smtClean="0"/>
              <a:t>To access the side parking lot, please enter from the Jay Street entrance.</a:t>
            </a:r>
            <a:endParaRPr lang="en-US" dirty="0"/>
          </a:p>
        </p:txBody>
      </p:sp>
    </p:spTree>
    <p:extLst>
      <p:ext uri="{BB962C8B-B14F-4D97-AF65-F5344CB8AC3E}">
        <p14:creationId xmlns:p14="http://schemas.microsoft.com/office/powerpoint/2010/main" val="4028149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Carpool Dismissal</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8204" y="2603499"/>
            <a:ext cx="11674256" cy="4035295"/>
          </a:xfrm>
        </p:spPr>
        <p:txBody>
          <a:bodyPr/>
          <a:lstStyle/>
          <a:p>
            <a:r>
              <a:rPr lang="en-US" dirty="0" smtClean="0"/>
              <a:t>Carpool students will be dismissed to the gymnasium this year.  Carpool begins at 3:00 each day. </a:t>
            </a:r>
          </a:p>
          <a:p>
            <a:r>
              <a:rPr lang="en-US" dirty="0" smtClean="0"/>
              <a:t>Please pick up your child before 3:20 each day.</a:t>
            </a:r>
            <a:endParaRPr lang="en-US" dirty="0"/>
          </a:p>
          <a:p>
            <a:r>
              <a:rPr lang="en-US" dirty="0" smtClean="0"/>
              <a:t>We </a:t>
            </a:r>
            <a:r>
              <a:rPr lang="en-US" dirty="0"/>
              <a:t>will not release students to walk to their parents’ car in the parking lot.  Please stay in the carpool line. </a:t>
            </a:r>
            <a:endParaRPr lang="en-US" dirty="0" smtClean="0"/>
          </a:p>
          <a:p>
            <a:r>
              <a:rPr lang="en-US" dirty="0" smtClean="0"/>
              <a:t>Everyone picking up a child must have a DPES Carpool tag in their window.  After the first two weeks of school, you will be made to pull out of the carpool line in order for the administration to verify you are on the pick-up list.  </a:t>
            </a:r>
          </a:p>
          <a:p>
            <a:r>
              <a:rPr lang="en-US" dirty="0"/>
              <a:t>To access the side parking lot, please enter from the Jay Street entrance.</a:t>
            </a:r>
          </a:p>
          <a:p>
            <a:pPr marL="0" indent="0">
              <a:buNone/>
            </a:pPr>
            <a:endParaRPr lang="en-US" dirty="0"/>
          </a:p>
        </p:txBody>
      </p:sp>
    </p:spTree>
    <p:extLst>
      <p:ext uri="{BB962C8B-B14F-4D97-AF65-F5344CB8AC3E}">
        <p14:creationId xmlns:p14="http://schemas.microsoft.com/office/powerpoint/2010/main" val="1625030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Bus Dismissal</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t>1</a:t>
            </a:r>
            <a:r>
              <a:rPr lang="en-US" baseline="30000" dirty="0" smtClean="0"/>
              <a:t>st</a:t>
            </a:r>
            <a:r>
              <a:rPr lang="en-US" dirty="0" smtClean="0"/>
              <a:t> Load bus dismissal will begin at 2:45 this year.</a:t>
            </a:r>
          </a:p>
          <a:p>
            <a:r>
              <a:rPr lang="en-US" dirty="0" smtClean="0"/>
              <a:t>2</a:t>
            </a:r>
            <a:r>
              <a:rPr lang="en-US" baseline="30000" dirty="0" smtClean="0"/>
              <a:t>nd</a:t>
            </a:r>
            <a:r>
              <a:rPr lang="en-US" dirty="0" smtClean="0"/>
              <a:t> Load bus dismissal will continue as usual.  </a:t>
            </a:r>
          </a:p>
          <a:p>
            <a:pPr lvl="1"/>
            <a:r>
              <a:rPr lang="en-US" dirty="0" smtClean="0"/>
              <a:t>1</a:t>
            </a:r>
            <a:r>
              <a:rPr lang="en-US" baseline="30000" dirty="0" smtClean="0"/>
              <a:t>st</a:t>
            </a:r>
            <a:r>
              <a:rPr lang="en-US" dirty="0" smtClean="0"/>
              <a:t>, 2</a:t>
            </a:r>
            <a:r>
              <a:rPr lang="en-US" baseline="30000" dirty="0" smtClean="0"/>
              <a:t>nd</a:t>
            </a:r>
            <a:r>
              <a:rPr lang="en-US" dirty="0" smtClean="0"/>
              <a:t>, 3</a:t>
            </a:r>
            <a:r>
              <a:rPr lang="en-US" baseline="30000" dirty="0" smtClean="0"/>
              <a:t>rd</a:t>
            </a:r>
            <a:r>
              <a:rPr lang="en-US" dirty="0" smtClean="0"/>
              <a:t> graders load bus from </a:t>
            </a:r>
            <a:r>
              <a:rPr lang="en-US" smtClean="0"/>
              <a:t>Green Hall.</a:t>
            </a:r>
            <a:endParaRPr lang="en-US" dirty="0" smtClean="0"/>
          </a:p>
          <a:p>
            <a:pPr lvl="1"/>
            <a:r>
              <a:rPr lang="en-US" dirty="0" smtClean="0"/>
              <a:t>4</a:t>
            </a:r>
            <a:r>
              <a:rPr lang="en-US" baseline="30000" dirty="0" smtClean="0"/>
              <a:t>th</a:t>
            </a:r>
            <a:r>
              <a:rPr lang="en-US" dirty="0" smtClean="0"/>
              <a:t>, 5</a:t>
            </a:r>
            <a:r>
              <a:rPr lang="en-US" baseline="30000" dirty="0" smtClean="0"/>
              <a:t>th</a:t>
            </a:r>
            <a:r>
              <a:rPr lang="en-US" dirty="0" smtClean="0"/>
              <a:t>, 6</a:t>
            </a:r>
            <a:r>
              <a:rPr lang="en-US" baseline="30000" dirty="0" smtClean="0"/>
              <a:t>th</a:t>
            </a:r>
            <a:r>
              <a:rPr lang="en-US" dirty="0" smtClean="0"/>
              <a:t> graders load bus from Lunchroom.</a:t>
            </a:r>
            <a:endParaRPr lang="en-US" dirty="0"/>
          </a:p>
        </p:txBody>
      </p:sp>
    </p:spTree>
    <p:extLst>
      <p:ext uri="{BB962C8B-B14F-4D97-AF65-F5344CB8AC3E}">
        <p14:creationId xmlns:p14="http://schemas.microsoft.com/office/powerpoint/2010/main" val="13860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smtClean="0">
                <a:latin typeface="Times New Roman" panose="02020603050405020304" pitchFamily="18" charset="0"/>
                <a:cs typeface="Times New Roman" panose="02020603050405020304" pitchFamily="18" charset="0"/>
              </a:rPr>
              <a:t>Vision and Mission Statements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0208" y="2379945"/>
            <a:ext cx="11974882" cy="4478055"/>
          </a:xfrm>
        </p:spPr>
        <p:txBody>
          <a:bodyPr>
            <a:normAutofit lnSpcReduction="10000"/>
          </a:bodyPr>
          <a:lstStyle/>
          <a:p>
            <a:r>
              <a:rPr lang="en-US" sz="2000" b="1" dirty="0" smtClean="0">
                <a:latin typeface="Century" panose="02040604050505020304" pitchFamily="18" charset="0"/>
                <a:cs typeface="Times New Roman" panose="02020603050405020304" pitchFamily="18" charset="0"/>
              </a:rPr>
              <a:t>Vision Statement</a:t>
            </a:r>
          </a:p>
          <a:p>
            <a:pPr marL="0" indent="0">
              <a:buNone/>
            </a:pPr>
            <a:r>
              <a:rPr lang="en-US" sz="2600" dirty="0" smtClean="0">
                <a:latin typeface="Century" panose="02040604050505020304" pitchFamily="18" charset="0"/>
                <a:cs typeface="Times New Roman" panose="02020603050405020304" pitchFamily="18" charset="0"/>
              </a:rPr>
              <a:t>DPES Eagles Will Show…</a:t>
            </a:r>
          </a:p>
          <a:p>
            <a:pPr marL="0" indent="0">
              <a:buNone/>
            </a:pPr>
            <a:r>
              <a:rPr lang="en-US" sz="3200" b="1" dirty="0" smtClean="0">
                <a:latin typeface="Century" panose="02040604050505020304" pitchFamily="18" charset="0"/>
                <a:cs typeface="Times New Roman" panose="02020603050405020304" pitchFamily="18" charset="0"/>
              </a:rPr>
              <a:t>  R</a:t>
            </a:r>
            <a:r>
              <a:rPr lang="en-US" sz="2000" dirty="0" smtClean="0">
                <a:latin typeface="Century" panose="02040604050505020304" pitchFamily="18" charset="0"/>
                <a:cs typeface="Times New Roman" panose="02020603050405020304" pitchFamily="18" charset="0"/>
              </a:rPr>
              <a:t>espect</a:t>
            </a:r>
          </a:p>
          <a:p>
            <a:pPr marL="0" indent="0">
              <a:buNone/>
            </a:pPr>
            <a:r>
              <a:rPr lang="en-US" sz="3200" b="1" dirty="0" smtClean="0">
                <a:latin typeface="Century" panose="02040604050505020304" pitchFamily="18" charset="0"/>
                <a:cs typeface="Times New Roman" panose="02020603050405020304" pitchFamily="18" charset="0"/>
              </a:rPr>
              <a:t>                   I</a:t>
            </a:r>
            <a:r>
              <a:rPr lang="en-US" sz="2000" dirty="0" smtClean="0">
                <a:latin typeface="Century" panose="02040604050505020304" pitchFamily="18" charset="0"/>
                <a:cs typeface="Times New Roman" panose="02020603050405020304" pitchFamily="18" charset="0"/>
              </a:rPr>
              <a:t>ntegrity</a:t>
            </a:r>
          </a:p>
          <a:p>
            <a:pPr marL="0" indent="0">
              <a:buNone/>
            </a:pPr>
            <a:r>
              <a:rPr lang="en-US" sz="3200" b="1" dirty="0" smtClean="0">
                <a:latin typeface="Century" panose="02040604050505020304" pitchFamily="18" charset="0"/>
                <a:cs typeface="Times New Roman" panose="02020603050405020304" pitchFamily="18" charset="0"/>
              </a:rPr>
              <a:t>     S</a:t>
            </a:r>
            <a:r>
              <a:rPr lang="en-US" sz="2000" dirty="0" smtClean="0">
                <a:latin typeface="Century" panose="02040604050505020304" pitchFamily="18" charset="0"/>
                <a:cs typeface="Times New Roman" panose="02020603050405020304" pitchFamily="18" charset="0"/>
              </a:rPr>
              <a:t>elf-Control</a:t>
            </a:r>
          </a:p>
          <a:p>
            <a:pPr marL="0" indent="0">
              <a:buNone/>
            </a:pPr>
            <a:r>
              <a:rPr lang="en-US" sz="3200" b="1" dirty="0" smtClean="0">
                <a:latin typeface="Century" panose="02040604050505020304" pitchFamily="18" charset="0"/>
                <a:cs typeface="Times New Roman" panose="02020603050405020304" pitchFamily="18" charset="0"/>
              </a:rPr>
              <a:t>                         E</a:t>
            </a:r>
            <a:r>
              <a:rPr lang="en-US" sz="2000" dirty="0" smtClean="0">
                <a:latin typeface="Century" panose="02040604050505020304" pitchFamily="18" charset="0"/>
                <a:cs typeface="Times New Roman" panose="02020603050405020304" pitchFamily="18" charset="0"/>
              </a:rPr>
              <a:t>ffort</a:t>
            </a:r>
          </a:p>
          <a:p>
            <a:r>
              <a:rPr lang="en-US" sz="2000" b="1" dirty="0" smtClean="0">
                <a:latin typeface="Century" panose="02040604050505020304" pitchFamily="18" charset="0"/>
                <a:cs typeface="Times New Roman" panose="02020603050405020304" pitchFamily="18" charset="0"/>
              </a:rPr>
              <a:t>Mission Statement</a:t>
            </a:r>
          </a:p>
          <a:p>
            <a:pPr marL="0" indent="0">
              <a:buNone/>
            </a:pPr>
            <a:r>
              <a:rPr lang="en-US" sz="2000" dirty="0" smtClean="0">
                <a:latin typeface="Century" panose="02040604050505020304" pitchFamily="18" charset="0"/>
                <a:cs typeface="Times New Roman" panose="02020603050405020304" pitchFamily="18" charset="0"/>
              </a:rPr>
              <a:t>Daniel Pratt Elementary School is committed to empowering ALL students to grow socially and academically in a positive, nurturing environment that shapes lifelong learners in an ever changing world.</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2728" y="2379945"/>
            <a:ext cx="5899759" cy="3544866"/>
          </a:xfrm>
          <a:prstGeom prst="rect">
            <a:avLst/>
          </a:prstGeom>
        </p:spPr>
      </p:pic>
    </p:spTree>
    <p:extLst>
      <p:ext uri="{BB962C8B-B14F-4D97-AF65-F5344CB8AC3E}">
        <p14:creationId xmlns:p14="http://schemas.microsoft.com/office/powerpoint/2010/main" val="396870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Introductions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25886" y="2578448"/>
            <a:ext cx="11398684" cy="3972664"/>
          </a:xfrm>
        </p:spPr>
        <p:style>
          <a:lnRef idx="2">
            <a:schemeClr val="accent1"/>
          </a:lnRef>
          <a:fillRef idx="1">
            <a:schemeClr val="lt1"/>
          </a:fillRef>
          <a:effectRef idx="0">
            <a:schemeClr val="accent1"/>
          </a:effectRef>
          <a:fontRef idx="minor">
            <a:schemeClr val="dk1"/>
          </a:fontRef>
        </p:style>
        <p:txBody>
          <a:bodyPr>
            <a:normAutofit/>
          </a:bodyPr>
          <a:lstStyle/>
          <a:p>
            <a:pPr lvl="1"/>
            <a:r>
              <a:rPr lang="en-US" sz="1800" dirty="0" smtClean="0">
                <a:latin typeface="Century" panose="02040604050505020304" pitchFamily="18" charset="0"/>
                <a:cs typeface="Times New Roman" panose="02020603050405020304" pitchFamily="18" charset="0"/>
              </a:rPr>
              <a:t>Principal</a:t>
            </a:r>
            <a:r>
              <a:rPr lang="en-US" sz="1800" dirty="0">
                <a:latin typeface="Century" panose="02040604050505020304" pitchFamily="18" charset="0"/>
                <a:cs typeface="Times New Roman" panose="02020603050405020304" pitchFamily="18" charset="0"/>
              </a:rPr>
              <a:t>: Mrs. </a:t>
            </a:r>
            <a:r>
              <a:rPr lang="en-US" sz="1800" dirty="0" smtClean="0">
                <a:latin typeface="Century" panose="02040604050505020304" pitchFamily="18" charset="0"/>
                <a:cs typeface="Times New Roman" panose="02020603050405020304" pitchFamily="18" charset="0"/>
              </a:rPr>
              <a:t>Finch</a:t>
            </a:r>
            <a:endParaRPr lang="en-US" sz="1800" dirty="0">
              <a:latin typeface="Century" panose="02040604050505020304" pitchFamily="18" charset="0"/>
              <a:cs typeface="Times New Roman" panose="02020603050405020304" pitchFamily="18" charset="0"/>
            </a:endParaRPr>
          </a:p>
          <a:p>
            <a:pPr lvl="1"/>
            <a:r>
              <a:rPr lang="en-US" sz="1800" dirty="0" smtClean="0">
                <a:latin typeface="Century" panose="02040604050505020304" pitchFamily="18" charset="0"/>
                <a:cs typeface="Times New Roman" panose="02020603050405020304" pitchFamily="18" charset="0"/>
              </a:rPr>
              <a:t>Assistant Principals</a:t>
            </a:r>
          </a:p>
          <a:p>
            <a:pPr lvl="2"/>
            <a:r>
              <a:rPr lang="en-US" sz="1800" dirty="0" smtClean="0">
                <a:latin typeface="Century" panose="02040604050505020304" pitchFamily="18" charset="0"/>
                <a:cs typeface="Times New Roman" panose="02020603050405020304" pitchFamily="18" charset="0"/>
              </a:rPr>
              <a:t>Mrs</a:t>
            </a:r>
            <a:r>
              <a:rPr lang="en-US" sz="1800" dirty="0">
                <a:latin typeface="Century" panose="02040604050505020304" pitchFamily="18" charset="0"/>
                <a:cs typeface="Times New Roman" panose="02020603050405020304" pitchFamily="18" charset="0"/>
              </a:rPr>
              <a:t>. Wilson – 1</a:t>
            </a:r>
            <a:r>
              <a:rPr lang="en-US" sz="1800" baseline="30000" dirty="0">
                <a:latin typeface="Century" panose="02040604050505020304" pitchFamily="18" charset="0"/>
                <a:cs typeface="Times New Roman" panose="02020603050405020304" pitchFamily="18" charset="0"/>
              </a:rPr>
              <a:t>st</a:t>
            </a:r>
            <a:r>
              <a:rPr lang="en-US" sz="1800" dirty="0">
                <a:latin typeface="Century" panose="02040604050505020304" pitchFamily="18" charset="0"/>
                <a:cs typeface="Times New Roman" panose="02020603050405020304" pitchFamily="18" charset="0"/>
              </a:rPr>
              <a:t> – 3</a:t>
            </a:r>
            <a:r>
              <a:rPr lang="en-US" sz="1800" baseline="30000" dirty="0">
                <a:latin typeface="Century" panose="02040604050505020304" pitchFamily="18" charset="0"/>
                <a:cs typeface="Times New Roman" panose="02020603050405020304" pitchFamily="18" charset="0"/>
              </a:rPr>
              <a:t>rd</a:t>
            </a:r>
            <a:r>
              <a:rPr lang="en-US" sz="1800" dirty="0">
                <a:latin typeface="Century" panose="02040604050505020304" pitchFamily="18" charset="0"/>
                <a:cs typeface="Times New Roman" panose="02020603050405020304" pitchFamily="18" charset="0"/>
              </a:rPr>
              <a:t> </a:t>
            </a:r>
            <a:r>
              <a:rPr lang="en-US" sz="1800" dirty="0" smtClean="0">
                <a:latin typeface="Century" panose="02040604050505020304" pitchFamily="18" charset="0"/>
                <a:cs typeface="Times New Roman" panose="02020603050405020304" pitchFamily="18" charset="0"/>
              </a:rPr>
              <a:t>grades</a:t>
            </a:r>
          </a:p>
          <a:p>
            <a:pPr lvl="2"/>
            <a:r>
              <a:rPr lang="en-US" sz="1800" dirty="0" smtClean="0">
                <a:latin typeface="Century" panose="02040604050505020304" pitchFamily="18" charset="0"/>
                <a:cs typeface="Times New Roman" panose="02020603050405020304" pitchFamily="18" charset="0"/>
              </a:rPr>
              <a:t>Mrs</a:t>
            </a:r>
            <a:r>
              <a:rPr lang="en-US" sz="1800" dirty="0">
                <a:latin typeface="Century" panose="02040604050505020304" pitchFamily="18" charset="0"/>
                <a:cs typeface="Times New Roman" panose="02020603050405020304" pitchFamily="18" charset="0"/>
              </a:rPr>
              <a:t>. Lindsey – 4</a:t>
            </a:r>
            <a:r>
              <a:rPr lang="en-US" sz="1800" baseline="30000" dirty="0">
                <a:latin typeface="Century" panose="02040604050505020304" pitchFamily="18" charset="0"/>
                <a:cs typeface="Times New Roman" panose="02020603050405020304" pitchFamily="18" charset="0"/>
              </a:rPr>
              <a:t>th</a:t>
            </a:r>
            <a:r>
              <a:rPr lang="en-US" sz="1800" dirty="0">
                <a:latin typeface="Century" panose="02040604050505020304" pitchFamily="18" charset="0"/>
                <a:cs typeface="Times New Roman" panose="02020603050405020304" pitchFamily="18" charset="0"/>
              </a:rPr>
              <a:t> – 6</a:t>
            </a:r>
            <a:r>
              <a:rPr lang="en-US" sz="1800" baseline="30000" dirty="0">
                <a:latin typeface="Century" panose="02040604050505020304" pitchFamily="18" charset="0"/>
                <a:cs typeface="Times New Roman" panose="02020603050405020304" pitchFamily="18" charset="0"/>
              </a:rPr>
              <a:t>th</a:t>
            </a:r>
            <a:r>
              <a:rPr lang="en-US" sz="1800" dirty="0">
                <a:latin typeface="Century" panose="02040604050505020304" pitchFamily="18" charset="0"/>
                <a:cs typeface="Times New Roman" panose="02020603050405020304" pitchFamily="18" charset="0"/>
              </a:rPr>
              <a:t> </a:t>
            </a:r>
            <a:r>
              <a:rPr lang="en-US" sz="1800" dirty="0" smtClean="0">
                <a:latin typeface="Century" panose="02040604050505020304" pitchFamily="18" charset="0"/>
                <a:cs typeface="Times New Roman" panose="02020603050405020304" pitchFamily="18" charset="0"/>
              </a:rPr>
              <a:t>grades</a:t>
            </a:r>
          </a:p>
          <a:p>
            <a:pPr lvl="1"/>
            <a:r>
              <a:rPr lang="en-US" sz="1800" dirty="0" smtClean="0">
                <a:latin typeface="Century" panose="02040604050505020304" pitchFamily="18" charset="0"/>
                <a:cs typeface="Times New Roman" panose="02020603050405020304" pitchFamily="18" charset="0"/>
              </a:rPr>
              <a:t>All faculty and staff can be found on our school website at </a:t>
            </a:r>
            <a:r>
              <a:rPr lang="en-US" sz="1800" dirty="0" smtClean="0">
                <a:latin typeface="Century" panose="02040604050505020304" pitchFamily="18" charset="0"/>
                <a:cs typeface="Times New Roman" panose="02020603050405020304" pitchFamily="18" charset="0"/>
                <a:hlinkClick r:id="rId2"/>
              </a:rPr>
              <a:t>www.dpeseagles.com</a:t>
            </a:r>
            <a:r>
              <a:rPr lang="en-US" sz="1800" dirty="0" smtClean="0">
                <a:latin typeface="Century" panose="02040604050505020304" pitchFamily="18" charset="0"/>
                <a:cs typeface="Times New Roman" panose="02020603050405020304" pitchFamily="18" charset="0"/>
              </a:rPr>
              <a:t> </a:t>
            </a:r>
          </a:p>
          <a:p>
            <a:pPr marL="914400" lvl="2" indent="0">
              <a:buNone/>
            </a:pPr>
            <a:endParaRPr lang="en-US" sz="3200" dirty="0">
              <a:cs typeface="Times New Roman" panose="02020603050405020304" pitchFamily="18" charset="0"/>
            </a:endParaRPr>
          </a:p>
          <a:p>
            <a:pPr marL="914400" lvl="2" indent="0">
              <a:buNone/>
            </a:pPr>
            <a:endParaRPr lang="en-US" sz="3200" dirty="0">
              <a:cs typeface="Times New Roman" panose="02020603050405020304" pitchFamily="18" charset="0"/>
            </a:endParaRPr>
          </a:p>
          <a:p>
            <a:pPr marL="914400" lvl="2" indent="0">
              <a:buNone/>
            </a:pPr>
            <a:endParaRPr lang="en-US" dirty="0"/>
          </a:p>
          <a:p>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077514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APT Information</a:t>
            </a:r>
          </a:p>
        </p:txBody>
      </p:sp>
      <p:sp>
        <p:nvSpPr>
          <p:cNvPr id="3" name="Content Placeholder 2"/>
          <p:cNvSpPr>
            <a:spLocks noGrp="1"/>
          </p:cNvSpPr>
          <p:nvPr>
            <p:ph idx="1"/>
          </p:nvPr>
        </p:nvSpPr>
        <p:spPr>
          <a:xfrm>
            <a:off x="200416" y="2693324"/>
            <a:ext cx="11824570" cy="4164676"/>
          </a:xfrm>
        </p:spPr>
        <p:txBody>
          <a:bodyPr>
            <a:normAutofit/>
          </a:bodyPr>
          <a:lstStyle/>
          <a:p>
            <a:r>
              <a:rPr lang="en-US" dirty="0" smtClean="0">
                <a:latin typeface="Century" panose="02040604050505020304" pitchFamily="18" charset="0"/>
                <a:cs typeface="Times New Roman" panose="02020603050405020304" pitchFamily="18" charset="0"/>
              </a:rPr>
              <a:t>The APT has temporarily disbanded due to COVID-19.  We will resume with our APT when the crisis is over. </a:t>
            </a:r>
            <a:endParaRPr lang="en-US" dirty="0">
              <a:latin typeface="Century" panose="02040604050505020304" pitchFamily="18" charset="0"/>
              <a:cs typeface="Times New Roman" panose="02020603050405020304" pitchFamily="18" charset="0"/>
            </a:endParaRPr>
          </a:p>
          <a:p>
            <a:endParaRPr lang="en-US" dirty="0">
              <a:latin typeface="Century" panose="02040604050505020304" pitchFamily="18" charset="0"/>
            </a:endParaRPr>
          </a:p>
        </p:txBody>
      </p:sp>
    </p:spTree>
    <p:extLst>
      <p:ext uri="{BB962C8B-B14F-4D97-AF65-F5344CB8AC3E}">
        <p14:creationId xmlns:p14="http://schemas.microsoft.com/office/powerpoint/2010/main" val="1240909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Lunchroom Information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9630" y="2379945"/>
            <a:ext cx="11950512" cy="4478055"/>
          </a:xfrm>
        </p:spPr>
        <p:txBody>
          <a:bodyPr>
            <a:normAutofit/>
          </a:bodyPr>
          <a:lstStyle/>
          <a:p>
            <a:r>
              <a:rPr lang="en-US" dirty="0" smtClean="0">
                <a:latin typeface="Century" panose="02040604050505020304" pitchFamily="18" charset="0"/>
              </a:rPr>
              <a:t>Lunch Menus are on the school website.</a:t>
            </a:r>
          </a:p>
          <a:p>
            <a:r>
              <a:rPr lang="en-US" dirty="0" smtClean="0">
                <a:latin typeface="Century" panose="02040604050505020304" pitchFamily="18" charset="0"/>
              </a:rPr>
              <a:t>Due to COVID-19 guidelines, parents will not be able to eat lunch at DPES this school year. </a:t>
            </a:r>
          </a:p>
          <a:p>
            <a:r>
              <a:rPr lang="en-US" dirty="0" smtClean="0">
                <a:latin typeface="Century" panose="02040604050505020304" pitchFamily="18" charset="0"/>
              </a:rPr>
              <a:t>The first month of school will be sack lunches.  We will update the lunch program information on our website as we are able.</a:t>
            </a:r>
          </a:p>
          <a:p>
            <a:r>
              <a:rPr lang="en-US" dirty="0">
                <a:solidFill>
                  <a:schemeClr val="tx1"/>
                </a:solidFill>
                <a:latin typeface="Century" panose="02040604050505020304" pitchFamily="18" charset="0"/>
              </a:rPr>
              <a:t>All students have a lunch account (the same pin number 1</a:t>
            </a:r>
            <a:r>
              <a:rPr lang="en-US" baseline="30000" dirty="0">
                <a:solidFill>
                  <a:schemeClr val="tx1"/>
                </a:solidFill>
                <a:latin typeface="Century" panose="02040604050505020304" pitchFamily="18" charset="0"/>
              </a:rPr>
              <a:t>st</a:t>
            </a:r>
            <a:r>
              <a:rPr lang="en-US" dirty="0">
                <a:solidFill>
                  <a:schemeClr val="tx1"/>
                </a:solidFill>
                <a:latin typeface="Century" panose="02040604050505020304" pitchFamily="18" charset="0"/>
              </a:rPr>
              <a:t> – 12</a:t>
            </a:r>
            <a:r>
              <a:rPr lang="en-US" baseline="30000" dirty="0">
                <a:solidFill>
                  <a:schemeClr val="tx1"/>
                </a:solidFill>
                <a:latin typeface="Century" panose="02040604050505020304" pitchFamily="18" charset="0"/>
              </a:rPr>
              <a:t>th</a:t>
            </a:r>
            <a:r>
              <a:rPr lang="en-US" dirty="0">
                <a:solidFill>
                  <a:schemeClr val="tx1"/>
                </a:solidFill>
                <a:latin typeface="Century" panose="02040604050505020304" pitchFamily="18" charset="0"/>
              </a:rPr>
              <a:t> </a:t>
            </a:r>
            <a:r>
              <a:rPr lang="en-US" dirty="0" smtClean="0">
                <a:solidFill>
                  <a:schemeClr val="tx1"/>
                </a:solidFill>
                <a:latin typeface="Century" panose="02040604050505020304" pitchFamily="18" charset="0"/>
              </a:rPr>
              <a:t>grade).</a:t>
            </a:r>
          </a:p>
          <a:p>
            <a:pPr lvl="1"/>
            <a:r>
              <a:rPr lang="en-US" sz="1800" dirty="0">
                <a:solidFill>
                  <a:schemeClr val="tx1"/>
                </a:solidFill>
                <a:latin typeface="Century" panose="02040604050505020304" pitchFamily="18" charset="0"/>
              </a:rPr>
              <a:t>P</a:t>
            </a:r>
            <a:r>
              <a:rPr lang="en-US" sz="1800" dirty="0" smtClean="0">
                <a:solidFill>
                  <a:schemeClr val="tx1"/>
                </a:solidFill>
                <a:latin typeface="Century" panose="02040604050505020304" pitchFamily="18" charset="0"/>
              </a:rPr>
              <a:t>repay </a:t>
            </a:r>
            <a:r>
              <a:rPr lang="en-US" sz="1800" dirty="0">
                <a:solidFill>
                  <a:schemeClr val="tx1"/>
                </a:solidFill>
                <a:latin typeface="Century" panose="02040604050505020304" pitchFamily="18" charset="0"/>
              </a:rPr>
              <a:t>into the account by sending cash or check to the </a:t>
            </a:r>
            <a:r>
              <a:rPr lang="en-US" sz="1800" dirty="0" smtClean="0">
                <a:solidFill>
                  <a:schemeClr val="tx1"/>
                </a:solidFill>
                <a:latin typeface="Century" panose="02040604050505020304" pitchFamily="18" charset="0"/>
              </a:rPr>
              <a:t>teacher, or set </a:t>
            </a:r>
            <a:r>
              <a:rPr lang="en-US" sz="1800" dirty="0">
                <a:solidFill>
                  <a:schemeClr val="tx1"/>
                </a:solidFill>
                <a:latin typeface="Century" panose="02040604050505020304" pitchFamily="18" charset="0"/>
              </a:rPr>
              <a:t>up an account to pay and/or monitor at </a:t>
            </a:r>
            <a:r>
              <a:rPr lang="en-US" sz="1800" dirty="0" smtClean="0">
                <a:solidFill>
                  <a:schemeClr val="tx1"/>
                </a:solidFill>
                <a:latin typeface="Century" panose="02040604050505020304" pitchFamily="18" charset="0"/>
                <a:hlinkClick r:id="rId2"/>
              </a:rPr>
              <a:t>www.paypams.com</a:t>
            </a:r>
            <a:r>
              <a:rPr lang="en-US" sz="1800" dirty="0" smtClean="0">
                <a:solidFill>
                  <a:schemeClr val="tx1"/>
                </a:solidFill>
                <a:latin typeface="Century" panose="02040604050505020304" pitchFamily="18" charset="0"/>
              </a:rPr>
              <a:t>.</a:t>
            </a:r>
          </a:p>
          <a:p>
            <a:pPr lvl="1"/>
            <a:r>
              <a:rPr lang="en-US" sz="1800" dirty="0" smtClean="0">
                <a:solidFill>
                  <a:schemeClr val="tx1"/>
                </a:solidFill>
                <a:latin typeface="Century" panose="02040604050505020304" pitchFamily="18" charset="0"/>
              </a:rPr>
              <a:t>We </a:t>
            </a:r>
            <a:r>
              <a:rPr lang="en-US" sz="1800" dirty="0">
                <a:solidFill>
                  <a:schemeClr val="tx1"/>
                </a:solidFill>
                <a:latin typeface="Century" panose="02040604050505020304" pitchFamily="18" charset="0"/>
              </a:rPr>
              <a:t>do not send home negative balance slips.  You can monitor the lunch account through </a:t>
            </a:r>
            <a:r>
              <a:rPr lang="en-US" sz="1800" dirty="0" smtClean="0">
                <a:solidFill>
                  <a:schemeClr val="tx1"/>
                </a:solidFill>
                <a:latin typeface="Century" panose="02040604050505020304" pitchFamily="18" charset="0"/>
              </a:rPr>
              <a:t>your </a:t>
            </a:r>
            <a:r>
              <a:rPr lang="en-US" sz="1800" dirty="0" err="1" smtClean="0">
                <a:solidFill>
                  <a:schemeClr val="tx1"/>
                </a:solidFill>
                <a:latin typeface="Century" panose="02040604050505020304" pitchFamily="18" charset="0"/>
              </a:rPr>
              <a:t>PayPams</a:t>
            </a:r>
            <a:r>
              <a:rPr lang="en-US" sz="1800" dirty="0" smtClean="0">
                <a:solidFill>
                  <a:schemeClr val="tx1"/>
                </a:solidFill>
                <a:latin typeface="Century" panose="02040604050505020304" pitchFamily="18" charset="0"/>
              </a:rPr>
              <a:t> </a:t>
            </a:r>
            <a:r>
              <a:rPr lang="en-US" sz="1800" dirty="0">
                <a:solidFill>
                  <a:schemeClr val="tx1"/>
                </a:solidFill>
                <a:latin typeface="Century" panose="02040604050505020304" pitchFamily="18" charset="0"/>
              </a:rPr>
              <a:t>account.   (This site takes one to two days to update and negative balance phone </a:t>
            </a:r>
            <a:r>
              <a:rPr lang="en-US" sz="1800" dirty="0" smtClean="0">
                <a:solidFill>
                  <a:schemeClr val="tx1"/>
                </a:solidFill>
                <a:latin typeface="Century" panose="02040604050505020304" pitchFamily="18" charset="0"/>
              </a:rPr>
              <a:t>calls </a:t>
            </a:r>
            <a:r>
              <a:rPr lang="en-US" sz="1800" dirty="0">
                <a:solidFill>
                  <a:schemeClr val="tx1"/>
                </a:solidFill>
                <a:latin typeface="Century" panose="02040604050505020304" pitchFamily="18" charset="0"/>
              </a:rPr>
              <a:t>will not reflect recent </a:t>
            </a:r>
            <a:r>
              <a:rPr lang="en-US" sz="1800" dirty="0" smtClean="0">
                <a:solidFill>
                  <a:schemeClr val="tx1"/>
                </a:solidFill>
                <a:latin typeface="Century" panose="02040604050505020304" pitchFamily="18" charset="0"/>
              </a:rPr>
              <a:t>purchases.)</a:t>
            </a:r>
          </a:p>
          <a:p>
            <a:pPr lvl="1"/>
            <a:r>
              <a:rPr lang="en-US" sz="1800" dirty="0">
                <a:solidFill>
                  <a:schemeClr val="tx1"/>
                </a:solidFill>
                <a:latin typeface="Century" panose="02040604050505020304" pitchFamily="18" charset="0"/>
              </a:rPr>
              <a:t>F</a:t>
            </a:r>
            <a:r>
              <a:rPr lang="en-US" sz="1800" dirty="0" smtClean="0">
                <a:solidFill>
                  <a:schemeClr val="tx1"/>
                </a:solidFill>
                <a:latin typeface="Century" panose="02040604050505020304" pitchFamily="18" charset="0"/>
              </a:rPr>
              <a:t>ree </a:t>
            </a:r>
            <a:r>
              <a:rPr lang="en-US" sz="1800" dirty="0">
                <a:solidFill>
                  <a:schemeClr val="tx1"/>
                </a:solidFill>
                <a:latin typeface="Century" panose="02040604050505020304" pitchFamily="18" charset="0"/>
              </a:rPr>
              <a:t>or reduced lunch forms must be renewed each </a:t>
            </a:r>
            <a:r>
              <a:rPr lang="en-US" sz="1800" dirty="0" smtClean="0">
                <a:solidFill>
                  <a:schemeClr val="tx1"/>
                </a:solidFill>
                <a:latin typeface="Century" panose="02040604050505020304" pitchFamily="18" charset="0"/>
              </a:rPr>
              <a:t>year.</a:t>
            </a:r>
          </a:p>
        </p:txBody>
      </p:sp>
    </p:spTree>
    <p:extLst>
      <p:ext uri="{BB962C8B-B14F-4D97-AF65-F5344CB8AC3E}">
        <p14:creationId xmlns:p14="http://schemas.microsoft.com/office/powerpoint/2010/main" val="3521239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DPES School-Wide Behavior Management Plan</a:t>
            </a:r>
            <a:endParaRPr lang="en-US" dirty="0"/>
          </a:p>
        </p:txBody>
      </p:sp>
      <p:sp>
        <p:nvSpPr>
          <p:cNvPr id="3" name="Content Placeholder 2"/>
          <p:cNvSpPr>
            <a:spLocks noGrp="1"/>
          </p:cNvSpPr>
          <p:nvPr>
            <p:ph idx="1"/>
          </p:nvPr>
        </p:nvSpPr>
        <p:spPr>
          <a:xfrm>
            <a:off x="363256" y="2603499"/>
            <a:ext cx="11686782" cy="4085399"/>
          </a:xfrm>
        </p:spPr>
        <p:txBody>
          <a:bodyPr>
            <a:normAutofit/>
          </a:bodyPr>
          <a:lstStyle/>
          <a:p>
            <a:r>
              <a:rPr lang="en-US" dirty="0" smtClean="0">
                <a:latin typeface="Century" panose="02040604050505020304" pitchFamily="18" charset="0"/>
              </a:rPr>
              <a:t>Please see the following information in the Parent section of our school website:  </a:t>
            </a:r>
          </a:p>
          <a:p>
            <a:pPr lvl="1"/>
            <a:r>
              <a:rPr lang="en-US" sz="1800" dirty="0" smtClean="0">
                <a:latin typeface="Century" panose="02040604050505020304" pitchFamily="18" charset="0"/>
              </a:rPr>
              <a:t>DPES Student Handbook </a:t>
            </a:r>
          </a:p>
          <a:p>
            <a:pPr lvl="1"/>
            <a:r>
              <a:rPr lang="en-US" sz="1800" dirty="0" smtClean="0">
                <a:latin typeface="Century" panose="02040604050505020304" pitchFamily="18" charset="0"/>
              </a:rPr>
              <a:t>DPES School-Wide Behavior Management Plan</a:t>
            </a:r>
          </a:p>
          <a:p>
            <a:r>
              <a:rPr lang="en-US" dirty="0" smtClean="0">
                <a:latin typeface="Century" panose="02040604050505020304" pitchFamily="18" charset="0"/>
              </a:rPr>
              <a:t>Due to COVID-19, large group activities will be cancelled.  </a:t>
            </a:r>
          </a:p>
          <a:p>
            <a:r>
              <a:rPr lang="en-US" dirty="0" smtClean="0">
                <a:latin typeface="Century" panose="02040604050505020304" pitchFamily="18" charset="0"/>
              </a:rPr>
              <a:t>We will need to adjust our behavior plan throughout the school year as guidelines change.  </a:t>
            </a:r>
          </a:p>
          <a:p>
            <a:r>
              <a:rPr lang="en-US" dirty="0" smtClean="0">
                <a:latin typeface="Century" panose="02040604050505020304" pitchFamily="18" charset="0"/>
              </a:rPr>
              <a:t>Safety is our first priority; however, we will continue to provide students with good behavior incentives and many opportunities to have fun!</a:t>
            </a:r>
            <a:endParaRPr lang="en-US" dirty="0">
              <a:latin typeface="Century" panose="02040604050505020304" pitchFamily="18" charset="0"/>
            </a:endParaRPr>
          </a:p>
        </p:txBody>
      </p:sp>
    </p:spTree>
    <p:extLst>
      <p:ext uri="{BB962C8B-B14F-4D97-AF65-F5344CB8AC3E}">
        <p14:creationId xmlns:p14="http://schemas.microsoft.com/office/powerpoint/2010/main" val="574839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Safety </a:t>
            </a:r>
            <a:r>
              <a:rPr lang="en-US" sz="4000" dirty="0">
                <a:latin typeface="Times New Roman" panose="02020603050405020304" pitchFamily="18" charset="0"/>
                <a:cs typeface="Times New Roman" panose="02020603050405020304" pitchFamily="18" charset="0"/>
              </a:rPr>
              <a:t>Information</a:t>
            </a:r>
          </a:p>
        </p:txBody>
      </p:sp>
      <p:sp>
        <p:nvSpPr>
          <p:cNvPr id="3" name="Content Placeholder 2"/>
          <p:cNvSpPr>
            <a:spLocks noGrp="1"/>
          </p:cNvSpPr>
          <p:nvPr>
            <p:ph idx="1"/>
          </p:nvPr>
        </p:nvSpPr>
        <p:spPr>
          <a:xfrm>
            <a:off x="325677" y="2208627"/>
            <a:ext cx="11736887" cy="4492797"/>
          </a:xfrm>
        </p:spPr>
        <p:txBody>
          <a:bodyPr>
            <a:normAutofit/>
          </a:bodyPr>
          <a:lstStyle/>
          <a:p>
            <a:r>
              <a:rPr lang="en-US" dirty="0" smtClean="0">
                <a:latin typeface="Century" panose="02040604050505020304" pitchFamily="18" charset="0"/>
                <a:cs typeface="Times New Roman" panose="02020603050405020304" pitchFamily="18" charset="0"/>
              </a:rPr>
              <a:t>Due to COVID-19, </a:t>
            </a:r>
            <a:r>
              <a:rPr lang="en-US" dirty="0">
                <a:latin typeface="Century" panose="02040604050505020304" pitchFamily="18" charset="0"/>
                <a:cs typeface="Times New Roman" panose="02020603050405020304" pitchFamily="18" charset="0"/>
              </a:rPr>
              <a:t>a</a:t>
            </a:r>
            <a:r>
              <a:rPr lang="en-US" dirty="0" smtClean="0">
                <a:latin typeface="Century" panose="02040604050505020304" pitchFamily="18" charset="0"/>
                <a:cs typeface="Times New Roman" panose="02020603050405020304" pitchFamily="18" charset="0"/>
              </a:rPr>
              <a:t>ll visitors must have a scheduled appointment before entering the building. </a:t>
            </a:r>
          </a:p>
          <a:p>
            <a:r>
              <a:rPr lang="en-US" dirty="0" smtClean="0">
                <a:latin typeface="Century" panose="02040604050505020304" pitchFamily="18" charset="0"/>
                <a:cs typeface="Times New Roman" panose="02020603050405020304" pitchFamily="18" charset="0"/>
              </a:rPr>
              <a:t>A Kiosk machine is now located in the front foyer to safely handle all student check-in and check-out’s. </a:t>
            </a:r>
            <a:endParaRPr lang="en-US" dirty="0">
              <a:latin typeface="Century" panose="02040604050505020304" pitchFamily="18" charset="0"/>
              <a:cs typeface="Times New Roman" panose="02020603050405020304" pitchFamily="18" charset="0"/>
            </a:endParaRPr>
          </a:p>
          <a:p>
            <a:r>
              <a:rPr lang="en-US" dirty="0">
                <a:latin typeface="Century" panose="02040604050505020304" pitchFamily="18" charset="0"/>
                <a:cs typeface="Times New Roman" panose="02020603050405020304" pitchFamily="18" charset="0"/>
              </a:rPr>
              <a:t>Parent Protocols Regarding Student Safety</a:t>
            </a:r>
          </a:p>
          <a:p>
            <a:pPr lvl="1"/>
            <a:r>
              <a:rPr lang="en-US" sz="1800" dirty="0">
                <a:latin typeface="Century" panose="02040604050505020304" pitchFamily="18" charset="0"/>
                <a:cs typeface="Times New Roman" panose="02020603050405020304" pitchFamily="18" charset="0"/>
              </a:rPr>
              <a:t>Never curse or threaten to harm any DPES employee</a:t>
            </a:r>
          </a:p>
          <a:p>
            <a:pPr lvl="1"/>
            <a:r>
              <a:rPr lang="en-US" sz="1800" dirty="0">
                <a:latin typeface="Century" panose="02040604050505020304" pitchFamily="18" charset="0"/>
                <a:cs typeface="Times New Roman" panose="02020603050405020304" pitchFamily="18" charset="0"/>
              </a:rPr>
              <a:t>Do not </a:t>
            </a:r>
            <a:r>
              <a:rPr lang="en-US" sz="1800" dirty="0" smtClean="0">
                <a:latin typeface="Century" panose="02040604050505020304" pitchFamily="18" charset="0"/>
                <a:cs typeface="Times New Roman" panose="02020603050405020304" pitchFamily="18" charset="0"/>
              </a:rPr>
              <a:t>scream, yell, or raise voice </a:t>
            </a:r>
            <a:r>
              <a:rPr lang="en-US" sz="1800" dirty="0">
                <a:latin typeface="Century" panose="02040604050505020304" pitchFamily="18" charset="0"/>
                <a:cs typeface="Times New Roman" panose="02020603050405020304" pitchFamily="18" charset="0"/>
              </a:rPr>
              <a:t>at any DPES employee</a:t>
            </a:r>
          </a:p>
          <a:p>
            <a:pPr lvl="1"/>
            <a:r>
              <a:rPr lang="en-US" sz="1800" dirty="0">
                <a:latin typeface="Century" panose="02040604050505020304" pitchFamily="18" charset="0"/>
                <a:cs typeface="Times New Roman" panose="02020603050405020304" pitchFamily="18" charset="0"/>
              </a:rPr>
              <a:t>Remain </a:t>
            </a:r>
            <a:r>
              <a:rPr lang="en-US" sz="1800" dirty="0" smtClean="0">
                <a:latin typeface="Century" panose="02040604050505020304" pitchFamily="18" charset="0"/>
                <a:cs typeface="Times New Roman" panose="02020603050405020304" pitchFamily="18" charset="0"/>
              </a:rPr>
              <a:t>calm</a:t>
            </a:r>
          </a:p>
          <a:p>
            <a:pPr lvl="1"/>
            <a:r>
              <a:rPr lang="en-US" sz="1800" dirty="0" smtClean="0">
                <a:latin typeface="Century" panose="02040604050505020304" pitchFamily="18" charset="0"/>
                <a:cs typeface="Times New Roman" panose="02020603050405020304" pitchFamily="18" charset="0"/>
              </a:rPr>
              <a:t>All scheduled visitors must obtain a pass in the front office before entering the building. </a:t>
            </a:r>
            <a:endParaRPr lang="en-US" sz="1800" dirty="0">
              <a:latin typeface="Century" panose="02040604050505020304" pitchFamily="18" charset="0"/>
              <a:cs typeface="Times New Roman" panose="02020603050405020304" pitchFamily="18" charset="0"/>
            </a:endParaRPr>
          </a:p>
          <a:p>
            <a:r>
              <a:rPr lang="en-US" dirty="0" smtClean="0">
                <a:latin typeface="Century" panose="02040604050505020304" pitchFamily="18" charset="0"/>
                <a:cs typeface="Times New Roman" panose="02020603050405020304" pitchFamily="18" charset="0"/>
              </a:rPr>
              <a:t>Safety </a:t>
            </a:r>
            <a:r>
              <a:rPr lang="en-US" dirty="0">
                <a:latin typeface="Century" panose="02040604050505020304" pitchFamily="18" charset="0"/>
                <a:cs typeface="Times New Roman" panose="02020603050405020304" pitchFamily="18" charset="0"/>
              </a:rPr>
              <a:t>drills occur once per month</a:t>
            </a:r>
            <a:r>
              <a:rPr lang="en-US" dirty="0" smtClean="0">
                <a:latin typeface="Century" panose="02040604050505020304" pitchFamily="18" charset="0"/>
                <a:cs typeface="Times New Roman" panose="02020603050405020304" pitchFamily="18" charset="0"/>
              </a:rPr>
              <a:t>.</a:t>
            </a:r>
          </a:p>
          <a:p>
            <a:r>
              <a:rPr lang="en-US" dirty="0" smtClean="0">
                <a:latin typeface="Century" panose="02040604050505020304" pitchFamily="18" charset="0"/>
                <a:cs typeface="Times New Roman" panose="02020603050405020304" pitchFamily="18" charset="0"/>
              </a:rPr>
              <a:t>All carpool parents must have a DPES created sign in the window when picking up your child.</a:t>
            </a:r>
          </a:p>
          <a:p>
            <a:r>
              <a:rPr lang="en-US" dirty="0" smtClean="0">
                <a:latin typeface="Century" panose="02040604050505020304" pitchFamily="18" charset="0"/>
                <a:cs typeface="Times New Roman" panose="02020603050405020304" pitchFamily="18" charset="0"/>
              </a:rPr>
              <a:t>Cue to COVID-19 guidelines, parents may not eat lunch at DPES this school year.</a:t>
            </a:r>
            <a:endParaRPr lang="en-US" dirty="0">
              <a:latin typeface="Century" panose="02040604050505020304" pitchFamily="18" charset="0"/>
              <a:cs typeface="Times New Roman" panose="02020603050405020304" pitchFamily="18" charset="0"/>
            </a:endParaRPr>
          </a:p>
          <a:p>
            <a:pPr marL="0" indent="0">
              <a:buNone/>
            </a:pPr>
            <a:endParaRPr lang="en-US" dirty="0">
              <a:latin typeface="Century" panose="02040604050505020304" pitchFamily="18" charset="0"/>
            </a:endParaRPr>
          </a:p>
        </p:txBody>
      </p:sp>
    </p:spTree>
    <p:extLst>
      <p:ext uri="{BB962C8B-B14F-4D97-AF65-F5344CB8AC3E}">
        <p14:creationId xmlns:p14="http://schemas.microsoft.com/office/powerpoint/2010/main" val="2285114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Student Information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12942" y="2730674"/>
            <a:ext cx="11824570" cy="4127326"/>
          </a:xfrm>
        </p:spPr>
        <p:txBody>
          <a:bodyPr>
            <a:normAutofit/>
          </a:bodyPr>
          <a:lstStyle/>
          <a:p>
            <a:r>
              <a:rPr lang="en-US" dirty="0" smtClean="0">
                <a:latin typeface="Century" panose="02040604050505020304" pitchFamily="18" charset="0"/>
                <a:cs typeface="Times New Roman" panose="02020603050405020304" pitchFamily="18" charset="0"/>
              </a:rPr>
              <a:t>Please purchase the INOW Parent Portal.  This is a great way to keep up with your child’s grades!</a:t>
            </a:r>
          </a:p>
          <a:p>
            <a:r>
              <a:rPr lang="en-US" dirty="0" smtClean="0">
                <a:latin typeface="Century" panose="02040604050505020304" pitchFamily="18" charset="0"/>
                <a:cs typeface="Times New Roman" panose="02020603050405020304" pitchFamily="18" charset="0"/>
              </a:rPr>
              <a:t>Please sign-up for the school’s Notify Me</a:t>
            </a:r>
            <a:r>
              <a:rPr lang="en-US" dirty="0">
                <a:latin typeface="Century" panose="02040604050505020304" pitchFamily="18" charset="0"/>
                <a:cs typeface="Times New Roman" panose="02020603050405020304" pitchFamily="18" charset="0"/>
              </a:rPr>
              <a:t> </a:t>
            </a:r>
            <a:r>
              <a:rPr lang="en-US" dirty="0" smtClean="0">
                <a:latin typeface="Century" panose="02040604050505020304" pitchFamily="18" charset="0"/>
                <a:cs typeface="Times New Roman" panose="02020603050405020304" pitchFamily="18" charset="0"/>
              </a:rPr>
              <a:t>at </a:t>
            </a:r>
            <a:r>
              <a:rPr lang="en-US" dirty="0" smtClean="0">
                <a:solidFill>
                  <a:srgbClr val="0070C0"/>
                </a:solidFill>
                <a:latin typeface="Century" panose="02040604050505020304" pitchFamily="18" charset="0"/>
                <a:cs typeface="Times New Roman" panose="02020603050405020304" pitchFamily="18" charset="0"/>
              </a:rPr>
              <a:t>dpeseagles.com</a:t>
            </a:r>
            <a:r>
              <a:rPr lang="en-US" dirty="0" smtClean="0">
                <a:latin typeface="Century" panose="02040604050505020304" pitchFamily="18" charset="0"/>
                <a:cs typeface="Times New Roman" panose="02020603050405020304" pitchFamily="18" charset="0"/>
              </a:rPr>
              <a:t>. </a:t>
            </a:r>
          </a:p>
          <a:p>
            <a:r>
              <a:rPr lang="en-US" dirty="0" smtClean="0">
                <a:latin typeface="Century" panose="02040604050505020304" pitchFamily="18" charset="0"/>
                <a:cs typeface="Times New Roman" panose="02020603050405020304" pitchFamily="18" charset="0"/>
              </a:rPr>
              <a:t>Special Snack days are most Fridays.  All special snacks cost $1.00 each.</a:t>
            </a:r>
          </a:p>
          <a:p>
            <a:r>
              <a:rPr lang="en-US" dirty="0" smtClean="0">
                <a:latin typeface="Century" panose="02040604050505020304" pitchFamily="18" charset="0"/>
                <a:cs typeface="Times New Roman" panose="02020603050405020304" pitchFamily="18" charset="0"/>
              </a:rPr>
              <a:t>Supply Store is open Monday – Friday from 7:15-7:50.  We sell wide ruled paper, spiral notebooks, pens, pencils, markers, scissors, rulers, erasers, compass, protractors, novelty erasers, folders, and etc. School t-shirts are also sold throughout the year. </a:t>
            </a:r>
          </a:p>
          <a:p>
            <a:r>
              <a:rPr lang="en-US" dirty="0" smtClean="0">
                <a:latin typeface="Century" panose="02040604050505020304" pitchFamily="18" charset="0"/>
                <a:cs typeface="Times New Roman" panose="02020603050405020304" pitchFamily="18" charset="0"/>
              </a:rPr>
              <a:t>Snack Shack is open Monday – Friday from 7:15-7:50 for all 3</a:t>
            </a:r>
            <a:r>
              <a:rPr lang="en-US" baseline="30000" dirty="0" smtClean="0">
                <a:latin typeface="Century" panose="02040604050505020304" pitchFamily="18" charset="0"/>
                <a:cs typeface="Times New Roman" panose="02020603050405020304" pitchFamily="18" charset="0"/>
              </a:rPr>
              <a:t>rd</a:t>
            </a:r>
            <a:r>
              <a:rPr lang="en-US" dirty="0" smtClean="0">
                <a:latin typeface="Century" panose="02040604050505020304" pitchFamily="18" charset="0"/>
                <a:cs typeface="Times New Roman" panose="02020603050405020304" pitchFamily="18" charset="0"/>
              </a:rPr>
              <a:t> – 6</a:t>
            </a:r>
            <a:r>
              <a:rPr lang="en-US" baseline="30000" dirty="0" smtClean="0">
                <a:latin typeface="Century" panose="02040604050505020304" pitchFamily="18" charset="0"/>
                <a:cs typeface="Times New Roman" panose="02020603050405020304" pitchFamily="18" charset="0"/>
              </a:rPr>
              <a:t>th</a:t>
            </a:r>
            <a:r>
              <a:rPr lang="en-US" dirty="0" smtClean="0">
                <a:latin typeface="Century" panose="02040604050505020304" pitchFamily="18" charset="0"/>
                <a:cs typeface="Times New Roman" panose="02020603050405020304" pitchFamily="18" charset="0"/>
              </a:rPr>
              <a:t> graders.  1</a:t>
            </a:r>
            <a:r>
              <a:rPr lang="en-US" baseline="30000" dirty="0" smtClean="0">
                <a:latin typeface="Century" panose="02040604050505020304" pitchFamily="18" charset="0"/>
                <a:cs typeface="Times New Roman" panose="02020603050405020304" pitchFamily="18" charset="0"/>
              </a:rPr>
              <a:t>st</a:t>
            </a:r>
            <a:r>
              <a:rPr lang="en-US" dirty="0" smtClean="0">
                <a:latin typeface="Century" panose="02040604050505020304" pitchFamily="18" charset="0"/>
                <a:cs typeface="Times New Roman" panose="02020603050405020304" pitchFamily="18" charset="0"/>
              </a:rPr>
              <a:t> and 2</a:t>
            </a:r>
            <a:r>
              <a:rPr lang="en-US" baseline="30000" dirty="0" smtClean="0">
                <a:latin typeface="Century" panose="02040604050505020304" pitchFamily="18" charset="0"/>
                <a:cs typeface="Times New Roman" panose="02020603050405020304" pitchFamily="18" charset="0"/>
              </a:rPr>
              <a:t>nd</a:t>
            </a:r>
            <a:r>
              <a:rPr lang="en-US" dirty="0" smtClean="0">
                <a:latin typeface="Century" panose="02040604050505020304" pitchFamily="18" charset="0"/>
                <a:cs typeface="Times New Roman" panose="02020603050405020304" pitchFamily="18" charset="0"/>
              </a:rPr>
              <a:t> grade students purchase snacks through their teacher. </a:t>
            </a:r>
            <a:endParaRPr lang="en-US" dirty="0">
              <a:latin typeface="Century" panose="02040604050505020304" pitchFamily="18" charset="0"/>
              <a:cs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2634577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Deadlines, Parent Volunteers, and Visitor Restrooms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4568" y="2603500"/>
            <a:ext cx="11804072" cy="4113184"/>
          </a:xfrm>
        </p:spPr>
        <p:txBody>
          <a:bodyPr/>
          <a:lstStyle/>
          <a:p>
            <a:r>
              <a:rPr lang="en-US" dirty="0">
                <a:latin typeface="Century" panose="02040604050505020304" pitchFamily="18" charset="0"/>
                <a:cs typeface="Times New Roman" panose="02020603050405020304" pitchFamily="18" charset="0"/>
              </a:rPr>
              <a:t>All deadlines are final.  This includes </a:t>
            </a:r>
            <a:r>
              <a:rPr lang="en-US" dirty="0" smtClean="0">
                <a:latin typeface="Century" panose="02040604050505020304" pitchFamily="18" charset="0"/>
                <a:cs typeface="Times New Roman" panose="02020603050405020304" pitchFamily="18" charset="0"/>
              </a:rPr>
              <a:t>yearbook </a:t>
            </a:r>
            <a:r>
              <a:rPr lang="en-US" dirty="0">
                <a:latin typeface="Century" panose="02040604050505020304" pitchFamily="18" charset="0"/>
                <a:cs typeface="Times New Roman" panose="02020603050405020304" pitchFamily="18" charset="0"/>
              </a:rPr>
              <a:t>orders, fundraiser orders, </a:t>
            </a:r>
            <a:r>
              <a:rPr lang="en-US" dirty="0" smtClean="0">
                <a:latin typeface="Century" panose="02040604050505020304" pitchFamily="18" charset="0"/>
                <a:cs typeface="Times New Roman" panose="02020603050405020304" pitchFamily="18" charset="0"/>
              </a:rPr>
              <a:t>etc</a:t>
            </a:r>
            <a:r>
              <a:rPr lang="en-US" dirty="0">
                <a:latin typeface="Century" panose="02040604050505020304" pitchFamily="18" charset="0"/>
                <a:cs typeface="Times New Roman" panose="02020603050405020304" pitchFamily="18" charset="0"/>
              </a:rPr>
              <a:t>. </a:t>
            </a:r>
          </a:p>
          <a:p>
            <a:r>
              <a:rPr lang="en-US" dirty="0" smtClean="0">
                <a:latin typeface="Century" panose="02040604050505020304" pitchFamily="18" charset="0"/>
              </a:rPr>
              <a:t>Due to COVID-19 guidelines, there will be no field trips this school year.</a:t>
            </a:r>
          </a:p>
          <a:p>
            <a:r>
              <a:rPr lang="en-US" dirty="0">
                <a:latin typeface="Century" panose="02040604050505020304" pitchFamily="18" charset="0"/>
                <a:cs typeface="Times New Roman" panose="02020603050405020304" pitchFamily="18" charset="0"/>
              </a:rPr>
              <a:t>Due to COVID-19 guidelines, there will be no parent volunteers this </a:t>
            </a:r>
            <a:r>
              <a:rPr lang="en-US" dirty="0" smtClean="0">
                <a:latin typeface="Century" panose="02040604050505020304" pitchFamily="18" charset="0"/>
                <a:cs typeface="Times New Roman" panose="02020603050405020304" pitchFamily="18" charset="0"/>
              </a:rPr>
              <a:t>school year.</a:t>
            </a:r>
          </a:p>
          <a:p>
            <a:r>
              <a:rPr lang="en-US" dirty="0">
                <a:latin typeface="Century" panose="02040604050505020304" pitchFamily="18" charset="0"/>
                <a:cs typeface="Times New Roman" panose="02020603050405020304" pitchFamily="18" charset="0"/>
              </a:rPr>
              <a:t>All visitors may use the front office restrooms.</a:t>
            </a:r>
          </a:p>
          <a:p>
            <a:pPr marL="0" indent="0">
              <a:buNone/>
            </a:pPr>
            <a:endParaRPr lang="en-US" dirty="0">
              <a:latin typeface="Century" panose="02040604050505020304" pitchFamily="18" charset="0"/>
              <a:cs typeface="Times New Roman" panose="02020603050405020304" pitchFamily="18" charset="0"/>
            </a:endParaRPr>
          </a:p>
          <a:p>
            <a:pPr marL="0" indent="0">
              <a:buNone/>
            </a:pPr>
            <a:endParaRPr lang="en-US" dirty="0">
              <a:latin typeface="Century" panose="02040604050505020304" pitchFamily="18" charset="0"/>
            </a:endParaRPr>
          </a:p>
        </p:txBody>
      </p:sp>
    </p:spTree>
    <p:extLst>
      <p:ext uri="{BB962C8B-B14F-4D97-AF65-F5344CB8AC3E}">
        <p14:creationId xmlns:p14="http://schemas.microsoft.com/office/powerpoint/2010/main" val="37820419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1388</TotalTime>
  <Words>1491</Words>
  <Application>Microsoft Office PowerPoint</Application>
  <PresentationFormat>Widescreen</PresentationFormat>
  <Paragraphs>126</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Century</vt:lpstr>
      <vt:lpstr>Century Gothic</vt:lpstr>
      <vt:lpstr>Times New Roman</vt:lpstr>
      <vt:lpstr>Wingdings</vt:lpstr>
      <vt:lpstr>Wingdings 3</vt:lpstr>
      <vt:lpstr>Ion Boardroom</vt:lpstr>
      <vt:lpstr>DPES Parent Orientation</vt:lpstr>
      <vt:lpstr>Vision and Mission Statements</vt:lpstr>
      <vt:lpstr>Introductions</vt:lpstr>
      <vt:lpstr>APT Information</vt:lpstr>
      <vt:lpstr>Lunchroom Information</vt:lpstr>
      <vt:lpstr>DPES School-Wide Behavior Management Plan</vt:lpstr>
      <vt:lpstr>Safety Information</vt:lpstr>
      <vt:lpstr>Student Information</vt:lpstr>
      <vt:lpstr>Deadlines, Parent Volunteers, and Visitor Restrooms</vt:lpstr>
      <vt:lpstr>Communication Information</vt:lpstr>
      <vt:lpstr>Lines of Communication</vt:lpstr>
      <vt:lpstr>Stay Informed &amp; Get Involved!</vt:lpstr>
      <vt:lpstr>Classroom &amp; Birthday Celebrations</vt:lpstr>
      <vt:lpstr>Arrivals</vt:lpstr>
      <vt:lpstr>Walker Dismissal</vt:lpstr>
      <vt:lpstr>YMCA After-School Daycare</vt:lpstr>
      <vt:lpstr>Carpool Dismissal</vt:lpstr>
      <vt:lpstr>Bus Dismissal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APT/Meet the Principal Information Night</dc:title>
  <dc:creator>Donna Finch</dc:creator>
  <cp:lastModifiedBy>Angela Gremaux</cp:lastModifiedBy>
  <cp:revision>116</cp:revision>
  <cp:lastPrinted>2019-08-02T13:43:51Z</cp:lastPrinted>
  <dcterms:created xsi:type="dcterms:W3CDTF">2018-08-04T19:43:47Z</dcterms:created>
  <dcterms:modified xsi:type="dcterms:W3CDTF">2020-08-20T20:55:40Z</dcterms:modified>
</cp:coreProperties>
</file>