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300" r:id="rId2"/>
    <p:sldId id="256" r:id="rId3"/>
    <p:sldId id="394" r:id="rId4"/>
    <p:sldId id="472" r:id="rId5"/>
    <p:sldId id="492" r:id="rId6"/>
    <p:sldId id="484" r:id="rId7"/>
    <p:sldId id="491" r:id="rId8"/>
    <p:sldId id="473" r:id="rId9"/>
  </p:sldIdLst>
  <p:sldSz cx="9144000" cy="6858000" type="screen4x3"/>
  <p:notesSz cx="7102475" cy="8991600"/>
  <p:embeddedFontLst>
    <p:embeddedFont>
      <p:font typeface="Times" panose="02020603050405020304" pitchFamily="18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711">
          <p15:clr>
            <a:srgbClr val="A4A3A4"/>
          </p15:clr>
        </p15:guide>
        <p15:guide id="2" pos="288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32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B6E19"/>
    <a:srgbClr val="D4DBEE"/>
    <a:srgbClr val="BAB9CF"/>
    <a:srgbClr val="BEBDD1"/>
    <a:srgbClr val="CC6600"/>
    <a:srgbClr val="CC3300"/>
    <a:srgbClr val="008000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19" autoAdjust="0"/>
    <p:restoredTop sz="90929"/>
  </p:normalViewPr>
  <p:slideViewPr>
    <p:cSldViewPr snapToGrid="0">
      <p:cViewPr varScale="1">
        <p:scale>
          <a:sx n="80" d="100"/>
          <a:sy n="80" d="100"/>
        </p:scale>
        <p:origin x="1910" y="48"/>
      </p:cViewPr>
      <p:guideLst>
        <p:guide orient="horz" pos="1711"/>
        <p:guide pos="28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-1686" y="-72"/>
      </p:cViewPr>
      <p:guideLst>
        <p:guide orient="horz" pos="2832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notesMaster" Target="notesMasters/notesMaster1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346200" y="685800"/>
            <a:ext cx="4470400" cy="3352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267200"/>
            <a:ext cx="5257800" cy="403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303338" y="674688"/>
            <a:ext cx="4495800" cy="3371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47738" y="4270375"/>
            <a:ext cx="5207000" cy="40465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/>
              <a:t>These are my notes for slide 2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5434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6894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51817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33334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017547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1569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02220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6341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69814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910545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407115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openxmlformats.org/officeDocument/2006/relationships/hyperlink" Target="WH04_U07_C31.html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hyperlink" Target="../Common/W3_BMC_D.pdf" TargetMode="External"/><Relationship Id="rId2" Type="http://schemas.openxmlformats.org/officeDocument/2006/relationships/slideLayout" Target="../slideLayouts/slideLayout2.xml"/><Relationship Id="rId16" Type="http://schemas.openxmlformats.org/officeDocument/2006/relationships/hyperlink" Target="mediagallery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://www.classzone.com/world_his.cfm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voices.html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val 14">
            <a:hlinkClick r:id="" action="ppaction://hlinkshowjump?jump=endshow"/>
          </p:cNvPr>
          <p:cNvSpPr>
            <a:spLocks noChangeArrowheads="1"/>
          </p:cNvSpPr>
          <p:nvPr userDrawn="1"/>
        </p:nvSpPr>
        <p:spPr bwMode="auto">
          <a:xfrm>
            <a:off x="8431213" y="101600"/>
            <a:ext cx="361950" cy="3619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027" name="Rectangle 16">
            <a:hlinkClick r:id="rId14" tooltip="Listen to the audio for this chapter."/>
          </p:cNvPr>
          <p:cNvSpPr>
            <a:spLocks noChangeArrowheads="1"/>
          </p:cNvSpPr>
          <p:nvPr userDrawn="1"/>
        </p:nvSpPr>
        <p:spPr bwMode="auto">
          <a:xfrm>
            <a:off x="128588" y="1262063"/>
            <a:ext cx="1385887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028" name="Rectangle 17">
            <a:hlinkClick r:id="rId15"/>
          </p:cNvPr>
          <p:cNvSpPr>
            <a:spLocks noChangeArrowheads="1"/>
          </p:cNvSpPr>
          <p:nvPr userDrawn="1"/>
        </p:nvSpPr>
        <p:spPr bwMode="auto">
          <a:xfrm>
            <a:off x="114300" y="2713038"/>
            <a:ext cx="1411288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029" name="Rectangle 18">
            <a:hlinkClick r:id="rId16" tooltip="View the images in this chapter."/>
          </p:cNvPr>
          <p:cNvSpPr>
            <a:spLocks noChangeArrowheads="1"/>
          </p:cNvSpPr>
          <p:nvPr userDrawn="1"/>
        </p:nvSpPr>
        <p:spPr bwMode="auto">
          <a:xfrm>
            <a:off x="96838" y="2205038"/>
            <a:ext cx="1398587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030" name="Rectangle 19">
            <a:hlinkClick r:id="rId17" tooltip="Open the Rand McNally World Atlas."/>
          </p:cNvPr>
          <p:cNvSpPr>
            <a:spLocks noChangeArrowheads="1"/>
          </p:cNvSpPr>
          <p:nvPr userDrawn="1"/>
        </p:nvSpPr>
        <p:spPr bwMode="auto">
          <a:xfrm>
            <a:off x="109538" y="3190875"/>
            <a:ext cx="1373187" cy="39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031" name="Rectangle 23">
            <a:hlinkClick r:id="rId18" tooltip="Play the History Review game!"/>
          </p:cNvPr>
          <p:cNvSpPr>
            <a:spLocks noChangeArrowheads="1"/>
          </p:cNvSpPr>
          <p:nvPr userDrawn="1"/>
        </p:nvSpPr>
        <p:spPr bwMode="auto">
          <a:xfrm>
            <a:off x="111125" y="1733550"/>
            <a:ext cx="1385888" cy="39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032" name="AutoShape 26">
            <a:hlinkClick r:id="" action="ppaction://hlinkshowjump?jump=lastslide" highlightClick="1"/>
          </p:cNvPr>
          <p:cNvSpPr>
            <a:spLocks noChangeArrowheads="1"/>
          </p:cNvSpPr>
          <p:nvPr userDrawn="1"/>
        </p:nvSpPr>
        <p:spPr bwMode="auto">
          <a:xfrm>
            <a:off x="7896225" y="0"/>
            <a:ext cx="460375" cy="576263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033" name="Oval 30">
            <a:hlinkClick r:id="" action="ppaction://hlinkshowjump?jump=endshow"/>
          </p:cNvPr>
          <p:cNvSpPr>
            <a:spLocks noChangeArrowheads="1"/>
          </p:cNvSpPr>
          <p:nvPr userDrawn="1"/>
        </p:nvSpPr>
        <p:spPr bwMode="auto">
          <a:xfrm>
            <a:off x="7469188" y="101600"/>
            <a:ext cx="361950" cy="3619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economic_crisis.pdf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../Chapter12/images/WR006_AT.pdf" TargetMode="Externa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slide" Target="slide3.xml"/><Relationship Id="rId5" Type="http://schemas.openxmlformats.org/officeDocument/2006/relationships/hyperlink" Target="expansion_europe1931-1939.pdf" TargetMode="External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4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hyperlink" Target="agression_asia1931-1937.pdf" TargetMode="Externa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4.pn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hyperlink" Target="anschluss.html" TargetMode="Externa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4.png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hyperlink" Target="hitler_chamberlain.html" TargetMode="Externa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78" name="Text Box 130"/>
          <p:cNvSpPr txBox="1">
            <a:spLocks noChangeArrowheads="1"/>
          </p:cNvSpPr>
          <p:nvPr/>
        </p:nvSpPr>
        <p:spPr bwMode="auto">
          <a:xfrm>
            <a:off x="8428038" y="6443663"/>
            <a:ext cx="4191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700" b="1">
                <a:solidFill>
                  <a:srgbClr val="003399"/>
                </a:solidFill>
              </a:rPr>
              <a:t>NEXT</a:t>
            </a:r>
          </a:p>
        </p:txBody>
      </p:sp>
      <p:sp>
        <p:nvSpPr>
          <p:cNvPr id="53393" name="Text Box 145"/>
          <p:cNvSpPr txBox="1">
            <a:spLocks noChangeArrowheads="1"/>
          </p:cNvSpPr>
          <p:nvPr/>
        </p:nvSpPr>
        <p:spPr bwMode="auto">
          <a:xfrm>
            <a:off x="5181600" y="5794375"/>
            <a:ext cx="30353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 b="1"/>
              <a:t>Unemployed men in a Chicago soup kitchen during the Great Depression (1930).</a:t>
            </a:r>
            <a:endParaRPr lang="en-US" altLang="en-US" sz="1200" b="1">
              <a:cs typeface="Times" panose="02020603050405020304" pitchFamily="18" charset="0"/>
            </a:endParaRPr>
          </a:p>
        </p:txBody>
      </p:sp>
      <p:sp>
        <p:nvSpPr>
          <p:cNvPr id="2052" name="Text Box 146"/>
          <p:cNvSpPr txBox="1">
            <a:spLocks noChangeArrowheads="1"/>
          </p:cNvSpPr>
          <p:nvPr/>
        </p:nvSpPr>
        <p:spPr bwMode="auto">
          <a:xfrm>
            <a:off x="1773238" y="912813"/>
            <a:ext cx="29559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3000" b="1">
                <a:solidFill>
                  <a:srgbClr val="CC0000"/>
                </a:solidFill>
                <a:cs typeface="Times New Roman" panose="02020603050405020304" pitchFamily="18" charset="0"/>
              </a:rPr>
              <a:t>Years of Crisis,</a:t>
            </a:r>
            <a:br>
              <a:rPr lang="en-US" altLang="en-US" sz="3000" b="1">
                <a:solidFill>
                  <a:srgbClr val="CC0000"/>
                </a:solidFill>
                <a:cs typeface="Times New Roman" panose="02020603050405020304" pitchFamily="18" charset="0"/>
              </a:rPr>
            </a:br>
            <a:r>
              <a:rPr lang="en-US" altLang="en-US" sz="3000" b="1">
                <a:solidFill>
                  <a:srgbClr val="CC0000"/>
                </a:solidFill>
                <a:cs typeface="Times New Roman" panose="02020603050405020304" pitchFamily="18" charset="0"/>
              </a:rPr>
              <a:t>1919–1939 </a:t>
            </a:r>
          </a:p>
        </p:txBody>
      </p:sp>
      <p:sp>
        <p:nvSpPr>
          <p:cNvPr id="53397" name="Text Box 149"/>
          <p:cNvSpPr txBox="1">
            <a:spLocks noChangeArrowheads="1"/>
          </p:cNvSpPr>
          <p:nvPr/>
        </p:nvSpPr>
        <p:spPr bwMode="auto">
          <a:xfrm>
            <a:off x="1773238" y="1936750"/>
            <a:ext cx="32893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200">
                <a:solidFill>
                  <a:srgbClr val="000000"/>
                </a:solidFill>
                <a:cs typeface="Times New Roman" panose="02020603050405020304" pitchFamily="18" charset="0"/>
              </a:rPr>
              <a:t>Societies undergo political, economic, and social changes that lead to renewed aggression.</a:t>
            </a:r>
          </a:p>
        </p:txBody>
      </p:sp>
      <p:sp>
        <p:nvSpPr>
          <p:cNvPr id="53398" name="Oval 150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439150" y="6096000"/>
            <a:ext cx="390525" cy="5048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53409" name="Picture 161" descr="C:\Inetpub\wwwroot\ML\PowerPresentations\Chapter31\opener_sou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25" y="2043113"/>
            <a:ext cx="2390775" cy="375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281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3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3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3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3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3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3378" grpId="0" autoUpdateAnimBg="0"/>
      <p:bldP spid="53393" grpId="0" autoUpdateAnimBg="0"/>
      <p:bldP spid="53397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Oval 167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266700"/>
            <a:ext cx="736600" cy="7493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240" name="Text Box 168"/>
          <p:cNvSpPr txBox="1">
            <a:spLocks noChangeArrowheads="1"/>
          </p:cNvSpPr>
          <p:nvPr/>
        </p:nvSpPr>
        <p:spPr bwMode="auto">
          <a:xfrm>
            <a:off x="8428038" y="6443663"/>
            <a:ext cx="4191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700" b="1">
                <a:solidFill>
                  <a:srgbClr val="003399"/>
                </a:solidFill>
              </a:rPr>
              <a:t>NEXT</a:t>
            </a:r>
          </a:p>
        </p:txBody>
      </p:sp>
      <p:sp>
        <p:nvSpPr>
          <p:cNvPr id="4100" name="Text Box 171"/>
          <p:cNvSpPr txBox="1">
            <a:spLocks noChangeArrowheads="1"/>
          </p:cNvSpPr>
          <p:nvPr/>
        </p:nvSpPr>
        <p:spPr bwMode="auto">
          <a:xfrm>
            <a:off x="1773238" y="912813"/>
            <a:ext cx="29559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3000" b="1">
                <a:solidFill>
                  <a:srgbClr val="CC0000"/>
                </a:solidFill>
                <a:cs typeface="Times New Roman" panose="02020603050405020304" pitchFamily="18" charset="0"/>
              </a:rPr>
              <a:t>Years of Crisis,</a:t>
            </a:r>
            <a:br>
              <a:rPr lang="en-US" altLang="en-US" sz="3000" b="1">
                <a:solidFill>
                  <a:srgbClr val="CC0000"/>
                </a:solidFill>
                <a:cs typeface="Times New Roman" panose="02020603050405020304" pitchFamily="18" charset="0"/>
              </a:rPr>
            </a:br>
            <a:r>
              <a:rPr lang="en-US" altLang="en-US" sz="3000" b="1">
                <a:solidFill>
                  <a:srgbClr val="CC0000"/>
                </a:solidFill>
                <a:cs typeface="Times New Roman" panose="02020603050405020304" pitchFamily="18" charset="0"/>
              </a:rPr>
              <a:t>1919–1939 </a:t>
            </a:r>
          </a:p>
        </p:txBody>
      </p:sp>
      <p:sp>
        <p:nvSpPr>
          <p:cNvPr id="4101" name="AutoShape 181">
            <a:hlinkClick r:id="rId5"/>
          </p:cNvPr>
          <p:cNvSpPr>
            <a:spLocks noChangeArrowheads="1"/>
          </p:cNvSpPr>
          <p:nvPr/>
        </p:nvSpPr>
        <p:spPr bwMode="auto">
          <a:xfrm>
            <a:off x="3059113" y="5705475"/>
            <a:ext cx="1435100" cy="246063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19050">
            <a:solidFill>
              <a:srgbClr val="A5002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>
                <a:solidFill>
                  <a:schemeClr val="bg1"/>
                </a:solidFill>
              </a:rPr>
              <a:t>Map</a:t>
            </a:r>
          </a:p>
        </p:txBody>
      </p:sp>
      <p:sp>
        <p:nvSpPr>
          <p:cNvPr id="3262" name="Oval 190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439150" y="6096000"/>
            <a:ext cx="390525" cy="5048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245" name="AutoShape 173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2046288" y="2511425"/>
            <a:ext cx="1741487" cy="381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22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>
                <a:solidFill>
                  <a:schemeClr val="bg1"/>
                </a:solidFill>
              </a:rPr>
              <a:t>SECTION 1</a:t>
            </a:r>
          </a:p>
        </p:txBody>
      </p:sp>
      <p:sp>
        <p:nvSpPr>
          <p:cNvPr id="3246" name="AutoShape 17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046288" y="3073400"/>
            <a:ext cx="1741487" cy="381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22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>
                <a:solidFill>
                  <a:schemeClr val="bg1"/>
                </a:solidFill>
              </a:rPr>
              <a:t>SECTION 2</a:t>
            </a:r>
          </a:p>
        </p:txBody>
      </p:sp>
      <p:sp>
        <p:nvSpPr>
          <p:cNvPr id="3247" name="AutoShape 17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046288" y="3606800"/>
            <a:ext cx="1741487" cy="381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22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>
                <a:solidFill>
                  <a:schemeClr val="bg1"/>
                </a:solidFill>
              </a:rPr>
              <a:t>SECTION 3</a:t>
            </a:r>
          </a:p>
        </p:txBody>
      </p:sp>
      <p:sp>
        <p:nvSpPr>
          <p:cNvPr id="3248" name="AutoShape 17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2046288" y="4140200"/>
            <a:ext cx="1741487" cy="381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22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>
                <a:solidFill>
                  <a:schemeClr val="bg1"/>
                </a:solidFill>
              </a:rPr>
              <a:t>SECTION 4</a:t>
            </a:r>
          </a:p>
        </p:txBody>
      </p:sp>
      <p:sp>
        <p:nvSpPr>
          <p:cNvPr id="3249" name="Text Box 177"/>
          <p:cNvSpPr txBox="1">
            <a:spLocks noChangeArrowheads="1"/>
          </p:cNvSpPr>
          <p:nvPr/>
        </p:nvSpPr>
        <p:spPr bwMode="auto">
          <a:xfrm>
            <a:off x="3848100" y="2501900"/>
            <a:ext cx="2525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>
                <a:cs typeface="Times New Roman" panose="02020603050405020304" pitchFamily="18" charset="0"/>
              </a:rPr>
              <a:t>Postwar Uncertainty </a:t>
            </a:r>
          </a:p>
        </p:txBody>
      </p:sp>
      <p:sp>
        <p:nvSpPr>
          <p:cNvPr id="3250" name="Text Box 178"/>
          <p:cNvSpPr txBox="1">
            <a:spLocks noChangeArrowheads="1"/>
          </p:cNvSpPr>
          <p:nvPr/>
        </p:nvSpPr>
        <p:spPr bwMode="auto">
          <a:xfrm>
            <a:off x="3848100" y="3078163"/>
            <a:ext cx="30368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>
                <a:cs typeface="Times New Roman" panose="02020603050405020304" pitchFamily="18" charset="0"/>
              </a:rPr>
              <a:t>A Worldwide Depression </a:t>
            </a:r>
          </a:p>
        </p:txBody>
      </p:sp>
      <p:sp>
        <p:nvSpPr>
          <p:cNvPr id="3251" name="Text Box 179"/>
          <p:cNvSpPr txBox="1">
            <a:spLocks noChangeArrowheads="1"/>
          </p:cNvSpPr>
          <p:nvPr/>
        </p:nvSpPr>
        <p:spPr bwMode="auto">
          <a:xfrm>
            <a:off x="3848100" y="3590925"/>
            <a:ext cx="3063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>
                <a:cs typeface="Times New Roman" panose="02020603050405020304" pitchFamily="18" charset="0"/>
              </a:rPr>
              <a:t>Fascism Rises in Europe </a:t>
            </a:r>
          </a:p>
        </p:txBody>
      </p:sp>
      <p:sp>
        <p:nvSpPr>
          <p:cNvPr id="3252" name="Text Box 180"/>
          <p:cNvSpPr txBox="1">
            <a:spLocks noChangeArrowheads="1"/>
          </p:cNvSpPr>
          <p:nvPr/>
        </p:nvSpPr>
        <p:spPr bwMode="auto">
          <a:xfrm>
            <a:off x="3848100" y="4129088"/>
            <a:ext cx="330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>
                <a:cs typeface="Times New Roman" panose="02020603050405020304" pitchFamily="18" charset="0"/>
              </a:rPr>
              <a:t>Aggressors Invade Nations </a:t>
            </a:r>
          </a:p>
        </p:txBody>
      </p:sp>
      <p:sp>
        <p:nvSpPr>
          <p:cNvPr id="4111" name="Text Box 197">
            <a:hlinkClick r:id="rId7"/>
          </p:cNvPr>
          <p:cNvSpPr txBox="1">
            <a:spLocks noChangeArrowheads="1"/>
          </p:cNvSpPr>
          <p:nvPr/>
        </p:nvSpPr>
        <p:spPr bwMode="auto">
          <a:xfrm>
            <a:off x="6667500" y="5584825"/>
            <a:ext cx="17208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100" b="1">
                <a:solidFill>
                  <a:schemeClr val="bg1"/>
                </a:solidFill>
              </a:rPr>
              <a:t>Chart</a:t>
            </a:r>
          </a:p>
        </p:txBody>
      </p:sp>
      <p:sp>
        <p:nvSpPr>
          <p:cNvPr id="4112" name="AutoShape 204">
            <a:hlinkClick r:id="rId8"/>
          </p:cNvPr>
          <p:cNvSpPr>
            <a:spLocks noChangeArrowheads="1"/>
          </p:cNvSpPr>
          <p:nvPr/>
        </p:nvSpPr>
        <p:spPr bwMode="auto">
          <a:xfrm>
            <a:off x="4640263" y="5705475"/>
            <a:ext cx="1435100" cy="246063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19050">
            <a:solidFill>
              <a:srgbClr val="A5002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>
                <a:solidFill>
                  <a:schemeClr val="bg1"/>
                </a:solidFill>
              </a:rPr>
              <a:t>Chart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Click="0" advTm="49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40" grpId="0" autoUpdateAnimBg="0"/>
      <p:bldP spid="3245" grpId="0" animBg="1" autoUpdateAnimBg="0"/>
      <p:bldP spid="3246" grpId="0" animBg="1" autoUpdateAnimBg="0"/>
      <p:bldP spid="3247" grpId="0" animBg="1" autoUpdateAnimBg="0"/>
      <p:bldP spid="3248" grpId="0" animBg="1" autoUpdateAnimBg="0"/>
      <p:bldP spid="3249" grpId="0" autoUpdateAnimBg="0"/>
      <p:bldP spid="3250" grpId="0" autoUpdateAnimBg="0"/>
      <p:bldP spid="3251" grpId="0" autoUpdateAnimBg="0"/>
      <p:bldP spid="3252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2" descr="C:\Inetpub\wwwroot_offline\ML Not Used\interfaces_chapter_numbers\_section_opener_jpgs\WH_sectionopener_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Oval 32">
            <a:hlinkClick r:id="" action="ppaction://hlinkshowjump?jump=endshow"/>
          </p:cNvPr>
          <p:cNvSpPr>
            <a:spLocks noChangeArrowheads="1"/>
          </p:cNvSpPr>
          <p:nvPr/>
        </p:nvSpPr>
        <p:spPr bwMode="auto">
          <a:xfrm>
            <a:off x="8431213" y="111125"/>
            <a:ext cx="361950" cy="3619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148" name="Oval 45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266700"/>
            <a:ext cx="736600" cy="7493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66958" name="Text Box 46"/>
          <p:cNvSpPr txBox="1">
            <a:spLocks noChangeArrowheads="1"/>
          </p:cNvSpPr>
          <p:nvPr/>
        </p:nvSpPr>
        <p:spPr bwMode="auto">
          <a:xfrm>
            <a:off x="8428038" y="6443663"/>
            <a:ext cx="4191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700" b="1">
                <a:solidFill>
                  <a:srgbClr val="003399"/>
                </a:solidFill>
              </a:rPr>
              <a:t>NEXT</a:t>
            </a:r>
            <a:endParaRPr lang="en-US" altLang="en-US" sz="800" b="1">
              <a:solidFill>
                <a:srgbClr val="003399"/>
              </a:solidFill>
            </a:endParaRPr>
          </a:p>
        </p:txBody>
      </p:sp>
      <p:sp>
        <p:nvSpPr>
          <p:cNvPr id="6150" name="AutoShape 4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896225" y="0"/>
            <a:ext cx="460375" cy="576263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166966" name="Group 54"/>
          <p:cNvGrpSpPr>
            <a:grpSpLocks/>
          </p:cNvGrpSpPr>
          <p:nvPr/>
        </p:nvGrpSpPr>
        <p:grpSpPr bwMode="auto">
          <a:xfrm>
            <a:off x="1370013" y="2486025"/>
            <a:ext cx="7740650" cy="1055688"/>
            <a:chOff x="863" y="1566"/>
            <a:chExt cx="4876" cy="665"/>
          </a:xfrm>
        </p:grpSpPr>
        <p:sp>
          <p:nvSpPr>
            <p:cNvPr id="6156" name="Text Box 55"/>
            <p:cNvSpPr txBox="1">
              <a:spLocks noChangeArrowheads="1"/>
            </p:cNvSpPr>
            <p:nvPr/>
          </p:nvSpPr>
          <p:spPr bwMode="auto">
            <a:xfrm>
              <a:off x="863" y="1566"/>
              <a:ext cx="96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2400" b="1">
                  <a:solidFill>
                    <a:srgbClr val="003399"/>
                  </a:solidFill>
                </a:rPr>
                <a:t>Section 4</a:t>
              </a:r>
            </a:p>
          </p:txBody>
        </p:sp>
        <p:sp>
          <p:nvSpPr>
            <p:cNvPr id="6157" name="Text Box 56"/>
            <p:cNvSpPr txBox="1">
              <a:spLocks noChangeArrowheads="1"/>
            </p:cNvSpPr>
            <p:nvPr/>
          </p:nvSpPr>
          <p:spPr bwMode="auto">
            <a:xfrm>
              <a:off x="863" y="1806"/>
              <a:ext cx="4876" cy="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85000"/>
                </a:lnSpc>
              </a:pPr>
              <a:r>
                <a:rPr lang="en-US" altLang="en-US" sz="4500" b="1">
                  <a:solidFill>
                    <a:srgbClr val="003399"/>
                  </a:solidFill>
                  <a:cs typeface="Times New Roman" panose="02020603050405020304" pitchFamily="18" charset="0"/>
                </a:rPr>
                <a:t>Aggressors Invade Nations </a:t>
              </a:r>
            </a:p>
          </p:txBody>
        </p:sp>
      </p:grpSp>
      <p:sp>
        <p:nvSpPr>
          <p:cNvPr id="166969" name="Text Box 57"/>
          <p:cNvSpPr txBox="1">
            <a:spLocks noChangeArrowheads="1"/>
          </p:cNvSpPr>
          <p:nvPr/>
        </p:nvSpPr>
        <p:spPr bwMode="auto">
          <a:xfrm>
            <a:off x="1370013" y="3586163"/>
            <a:ext cx="60293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cs typeface="Times New Roman" panose="02020603050405020304" pitchFamily="18" charset="0"/>
              </a:rPr>
              <a:t>As Germany, Italy, and Japan conquer other countries, the rest of the world does nothing to stop them</a:t>
            </a:r>
            <a:r>
              <a:rPr lang="en-US" altLang="en-US" sz="2400"/>
              <a:t>.</a:t>
            </a:r>
          </a:p>
        </p:txBody>
      </p:sp>
      <p:sp>
        <p:nvSpPr>
          <p:cNvPr id="166970" name="Oval 58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439150" y="6096000"/>
            <a:ext cx="390525" cy="5048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154" name="Oval 71">
            <a:hlinkClick r:id="" action="ppaction://hlinkshowjump?jump=endshow"/>
          </p:cNvPr>
          <p:cNvSpPr>
            <a:spLocks noChangeArrowheads="1"/>
          </p:cNvSpPr>
          <p:nvPr/>
        </p:nvSpPr>
        <p:spPr bwMode="auto">
          <a:xfrm>
            <a:off x="7469188" y="101600"/>
            <a:ext cx="361950" cy="3619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123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6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6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6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6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6958" grpId="0" autoUpdateAnimBg="0"/>
      <p:bldP spid="166969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val 2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266700"/>
            <a:ext cx="736600" cy="7493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76483" name="Text Box 3"/>
          <p:cNvSpPr txBox="1">
            <a:spLocks noChangeArrowheads="1"/>
          </p:cNvSpPr>
          <p:nvPr/>
        </p:nvSpPr>
        <p:spPr bwMode="auto">
          <a:xfrm>
            <a:off x="8428038" y="6443663"/>
            <a:ext cx="4191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700" b="1">
                <a:solidFill>
                  <a:srgbClr val="003399"/>
                </a:solidFill>
              </a:rPr>
              <a:t>NEXT</a:t>
            </a:r>
            <a:endParaRPr lang="en-US" altLang="en-US" sz="800" b="1">
              <a:solidFill>
                <a:srgbClr val="003399"/>
              </a:solidFill>
            </a:endParaRPr>
          </a:p>
        </p:txBody>
      </p:sp>
      <p:sp>
        <p:nvSpPr>
          <p:cNvPr id="276484" name="Rectangle 4"/>
          <p:cNvSpPr>
            <a:spLocks noChangeArrowheads="1"/>
          </p:cNvSpPr>
          <p:nvPr/>
        </p:nvSpPr>
        <p:spPr bwMode="auto">
          <a:xfrm>
            <a:off x="1774825" y="2174875"/>
            <a:ext cx="5465763" cy="122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b="1"/>
              <a:t>Militarists Take Control of Japan</a:t>
            </a:r>
            <a:endParaRPr lang="en-US" altLang="en-US" sz="2000">
              <a:cs typeface="Times New Roman" panose="02020603050405020304" pitchFamily="18" charset="0"/>
            </a:endParaRPr>
          </a:p>
          <a:p>
            <a:r>
              <a:rPr lang="en-US" altLang="en-US"/>
              <a:t>•	Military leaders take control of country</a:t>
            </a:r>
            <a:endParaRPr lang="en-US" altLang="en-US">
              <a:cs typeface="Times New Roman" panose="02020603050405020304" pitchFamily="18" charset="0"/>
            </a:endParaRPr>
          </a:p>
          <a:p>
            <a:r>
              <a:rPr lang="en-US" altLang="en-US"/>
              <a:t>•	Want to solve economic problems through foreign </a:t>
            </a:r>
          </a:p>
          <a:p>
            <a:r>
              <a:rPr lang="en-US" altLang="en-US"/>
              <a:t>	expansion</a:t>
            </a: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1827213" y="2054225"/>
            <a:ext cx="6913562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1773238" y="1593850"/>
            <a:ext cx="3673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CC0000"/>
                </a:solidFill>
                <a:cs typeface="Times New Roman" panose="02020603050405020304" pitchFamily="18" charset="0"/>
              </a:rPr>
              <a:t>Japan Seeks an Empire </a:t>
            </a:r>
          </a:p>
        </p:txBody>
      </p:sp>
      <p:sp>
        <p:nvSpPr>
          <p:cNvPr id="276487" name="Oval 7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439150" y="6096000"/>
            <a:ext cx="390525" cy="5048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7176" name="Group 8"/>
          <p:cNvGrpSpPr>
            <a:grpSpLocks/>
          </p:cNvGrpSpPr>
          <p:nvPr/>
        </p:nvGrpSpPr>
        <p:grpSpPr bwMode="auto">
          <a:xfrm>
            <a:off x="1708150" y="793750"/>
            <a:ext cx="658813" cy="511175"/>
            <a:chOff x="1076" y="500"/>
            <a:chExt cx="415" cy="322"/>
          </a:xfrm>
        </p:grpSpPr>
        <p:sp>
          <p:nvSpPr>
            <p:cNvPr id="7182" name="Text Box 9"/>
            <p:cNvSpPr txBox="1">
              <a:spLocks noChangeArrowheads="1"/>
            </p:cNvSpPr>
            <p:nvPr/>
          </p:nvSpPr>
          <p:spPr bwMode="auto">
            <a:xfrm>
              <a:off x="1076" y="500"/>
              <a:ext cx="41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800" b="1">
                  <a:solidFill>
                    <a:srgbClr val="003399"/>
                  </a:solidFill>
                </a:rPr>
                <a:t>SECTION</a:t>
              </a:r>
            </a:p>
          </p:txBody>
        </p:sp>
        <p:sp>
          <p:nvSpPr>
            <p:cNvPr id="7183" name="Oval 10"/>
            <p:cNvSpPr>
              <a:spLocks noChangeArrowheads="1"/>
            </p:cNvSpPr>
            <p:nvPr/>
          </p:nvSpPr>
          <p:spPr bwMode="auto">
            <a:xfrm>
              <a:off x="1185" y="627"/>
              <a:ext cx="192" cy="192"/>
            </a:xfrm>
            <a:prstGeom prst="ellipse">
              <a:avLst/>
            </a:prstGeom>
            <a:solidFill>
              <a:srgbClr val="00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84" name="Text Box 11"/>
            <p:cNvSpPr txBox="1">
              <a:spLocks noChangeArrowheads="1"/>
            </p:cNvSpPr>
            <p:nvPr/>
          </p:nvSpPr>
          <p:spPr bwMode="auto">
            <a:xfrm>
              <a:off x="1181" y="610"/>
              <a:ext cx="16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600" b="1">
                  <a:solidFill>
                    <a:schemeClr val="bg1"/>
                  </a:solidFill>
                </a:rPr>
                <a:t>4</a:t>
              </a:r>
              <a:endParaRPr lang="en-US" altLang="en-US" sz="2400"/>
            </a:p>
          </p:txBody>
        </p:sp>
      </p:grpSp>
      <p:sp>
        <p:nvSpPr>
          <p:cNvPr id="7177" name="Text Box 15"/>
          <p:cNvSpPr txBox="1">
            <a:spLocks noChangeArrowheads="1"/>
          </p:cNvSpPr>
          <p:nvPr/>
        </p:nvSpPr>
        <p:spPr bwMode="auto">
          <a:xfrm>
            <a:off x="2266950" y="885825"/>
            <a:ext cx="52212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000" b="1">
                <a:solidFill>
                  <a:srgbClr val="CB6E19"/>
                </a:solidFill>
                <a:cs typeface="Times New Roman" panose="02020603050405020304" pitchFamily="18" charset="0"/>
              </a:rPr>
              <a:t>Aggressors Invade Nations </a:t>
            </a:r>
          </a:p>
        </p:txBody>
      </p:sp>
      <p:sp>
        <p:nvSpPr>
          <p:cNvPr id="276496" name="Text Box 16"/>
          <p:cNvSpPr txBox="1">
            <a:spLocks noChangeArrowheads="1"/>
          </p:cNvSpPr>
          <p:nvPr/>
        </p:nvSpPr>
        <p:spPr bwMode="auto">
          <a:xfrm>
            <a:off x="1792288" y="5238750"/>
            <a:ext cx="5737225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b="1">
                <a:cs typeface="Times New Roman" panose="02020603050405020304" pitchFamily="18" charset="0"/>
              </a:rPr>
              <a:t>Japan Invades China</a:t>
            </a:r>
            <a:r>
              <a:rPr lang="en-US" altLang="en-US" sz="2000"/>
              <a:t> </a:t>
            </a:r>
          </a:p>
          <a:p>
            <a:r>
              <a:rPr lang="en-US" altLang="en-US"/>
              <a:t>•	</a:t>
            </a:r>
            <a:r>
              <a:rPr lang="en-US" altLang="en-US">
                <a:cs typeface="Times New Roman" panose="02020603050405020304" pitchFamily="18" charset="0"/>
              </a:rPr>
              <a:t>In 1937, Japan launches war on China</a:t>
            </a:r>
          </a:p>
        </p:txBody>
      </p:sp>
      <p:sp>
        <p:nvSpPr>
          <p:cNvPr id="276497" name="Text Box 17"/>
          <p:cNvSpPr txBox="1">
            <a:spLocks noChangeArrowheads="1"/>
          </p:cNvSpPr>
          <p:nvPr/>
        </p:nvSpPr>
        <p:spPr bwMode="auto">
          <a:xfrm>
            <a:off x="1773238" y="3432175"/>
            <a:ext cx="5445125" cy="177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b="1"/>
              <a:t>Japan Invades Manchuria</a:t>
            </a:r>
            <a:endParaRPr lang="en-US" altLang="en-US" sz="2000">
              <a:cs typeface="Times New Roman" panose="02020603050405020304" pitchFamily="18" charset="0"/>
            </a:endParaRPr>
          </a:p>
          <a:p>
            <a:r>
              <a:rPr lang="en-US" altLang="en-US"/>
              <a:t>•	Japan has investments in Manchuria, Chinese </a:t>
            </a:r>
          </a:p>
          <a:p>
            <a:r>
              <a:rPr lang="en-US" altLang="en-US"/>
              <a:t>	province</a:t>
            </a:r>
            <a:endParaRPr lang="en-US" altLang="en-US">
              <a:cs typeface="Times New Roman" panose="02020603050405020304" pitchFamily="18" charset="0"/>
            </a:endParaRPr>
          </a:p>
          <a:p>
            <a:r>
              <a:rPr lang="en-US" altLang="en-US"/>
              <a:t>•	In 1931, Japanese army seizes Manchuria</a:t>
            </a:r>
            <a:endParaRPr lang="en-US" altLang="en-US">
              <a:cs typeface="Times New Roman" panose="02020603050405020304" pitchFamily="18" charset="0"/>
            </a:endParaRPr>
          </a:p>
          <a:p>
            <a:r>
              <a:rPr lang="en-US" altLang="en-US"/>
              <a:t>•	League of Nations protests action; Japan </a:t>
            </a:r>
          </a:p>
          <a:p>
            <a:r>
              <a:rPr lang="en-US" altLang="en-US"/>
              <a:t>	withdraws from League</a:t>
            </a:r>
          </a:p>
        </p:txBody>
      </p:sp>
      <p:sp>
        <p:nvSpPr>
          <p:cNvPr id="276498" name="AutoShape 18">
            <a:hlinkClick r:id="rId5"/>
          </p:cNvPr>
          <p:cNvSpPr>
            <a:spLocks noChangeArrowheads="1"/>
          </p:cNvSpPr>
          <p:nvPr/>
        </p:nvSpPr>
        <p:spPr bwMode="auto">
          <a:xfrm>
            <a:off x="7600950" y="5353050"/>
            <a:ext cx="1179513" cy="246063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19050">
            <a:solidFill>
              <a:srgbClr val="A5002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>
                <a:solidFill>
                  <a:schemeClr val="bg1"/>
                </a:solidFill>
              </a:rPr>
              <a:t>Map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74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6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6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6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7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6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76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6483" grpId="0" autoUpdateAnimBg="0"/>
      <p:bldP spid="276484" grpId="0" autoUpdateAnimBg="0"/>
      <p:bldP spid="276496" grpId="0" autoUpdateAnimBg="0"/>
      <p:bldP spid="276497" grpId="0" autoUpdateAnimBg="0"/>
      <p:bldP spid="276498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Oval 2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266700"/>
            <a:ext cx="736600" cy="7493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96963" name="Text Box 3"/>
          <p:cNvSpPr txBox="1">
            <a:spLocks noChangeArrowheads="1"/>
          </p:cNvSpPr>
          <p:nvPr/>
        </p:nvSpPr>
        <p:spPr bwMode="auto">
          <a:xfrm>
            <a:off x="8428038" y="6443663"/>
            <a:ext cx="4191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700" b="1">
                <a:solidFill>
                  <a:srgbClr val="003399"/>
                </a:solidFill>
              </a:rPr>
              <a:t>NEXT</a:t>
            </a:r>
            <a:endParaRPr lang="en-US" altLang="en-US" sz="800" b="1">
              <a:solidFill>
                <a:srgbClr val="003399"/>
              </a:solidFill>
            </a:endParaRPr>
          </a:p>
        </p:txBody>
      </p:sp>
      <p:sp>
        <p:nvSpPr>
          <p:cNvPr id="296964" name="Rectangle 4"/>
          <p:cNvSpPr>
            <a:spLocks noChangeArrowheads="1"/>
          </p:cNvSpPr>
          <p:nvPr/>
        </p:nvSpPr>
        <p:spPr bwMode="auto">
          <a:xfrm>
            <a:off x="1774825" y="2174875"/>
            <a:ext cx="546576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b="1"/>
              <a:t>Mussolini Attacks Ethiopia</a:t>
            </a:r>
            <a:endParaRPr lang="en-US" altLang="en-US" sz="2000">
              <a:cs typeface="Times New Roman" panose="02020603050405020304" pitchFamily="18" charset="0"/>
            </a:endParaRPr>
          </a:p>
          <a:p>
            <a:r>
              <a:rPr lang="en-US" altLang="en-US"/>
              <a:t>•	In 1935, Mussolini attacks Ethiopia</a:t>
            </a:r>
            <a:endParaRPr lang="en-US" altLang="en-US">
              <a:cs typeface="Times New Roman" panose="02020603050405020304" pitchFamily="18" charset="0"/>
            </a:endParaRPr>
          </a:p>
          <a:p>
            <a:r>
              <a:rPr lang="en-US" altLang="en-US"/>
              <a:t>•	League of Nations does not stop aggression</a:t>
            </a:r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1827213" y="2054225"/>
            <a:ext cx="6913562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773238" y="1593850"/>
            <a:ext cx="5432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CC0000"/>
                </a:solidFill>
                <a:cs typeface="Times New Roman" panose="02020603050405020304" pitchFamily="18" charset="0"/>
              </a:rPr>
              <a:t>European Aggressors on the March </a:t>
            </a:r>
          </a:p>
        </p:txBody>
      </p:sp>
      <p:sp>
        <p:nvSpPr>
          <p:cNvPr id="296967" name="Oval 7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439150" y="6096000"/>
            <a:ext cx="390525" cy="5048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8200" name="Group 8"/>
          <p:cNvGrpSpPr>
            <a:grpSpLocks/>
          </p:cNvGrpSpPr>
          <p:nvPr/>
        </p:nvGrpSpPr>
        <p:grpSpPr bwMode="auto">
          <a:xfrm>
            <a:off x="1708150" y="793750"/>
            <a:ext cx="658813" cy="511175"/>
            <a:chOff x="1076" y="500"/>
            <a:chExt cx="415" cy="322"/>
          </a:xfrm>
        </p:grpSpPr>
        <p:sp>
          <p:nvSpPr>
            <p:cNvPr id="8204" name="Text Box 9"/>
            <p:cNvSpPr txBox="1">
              <a:spLocks noChangeArrowheads="1"/>
            </p:cNvSpPr>
            <p:nvPr/>
          </p:nvSpPr>
          <p:spPr bwMode="auto">
            <a:xfrm>
              <a:off x="1076" y="500"/>
              <a:ext cx="41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800" b="1">
                  <a:solidFill>
                    <a:srgbClr val="003399"/>
                  </a:solidFill>
                </a:rPr>
                <a:t>SECTION</a:t>
              </a:r>
            </a:p>
          </p:txBody>
        </p:sp>
        <p:sp>
          <p:nvSpPr>
            <p:cNvPr id="8205" name="Oval 10"/>
            <p:cNvSpPr>
              <a:spLocks noChangeArrowheads="1"/>
            </p:cNvSpPr>
            <p:nvPr/>
          </p:nvSpPr>
          <p:spPr bwMode="auto">
            <a:xfrm>
              <a:off x="1185" y="627"/>
              <a:ext cx="192" cy="192"/>
            </a:xfrm>
            <a:prstGeom prst="ellipse">
              <a:avLst/>
            </a:prstGeom>
            <a:solidFill>
              <a:srgbClr val="00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06" name="Text Box 11"/>
            <p:cNvSpPr txBox="1">
              <a:spLocks noChangeArrowheads="1"/>
            </p:cNvSpPr>
            <p:nvPr/>
          </p:nvSpPr>
          <p:spPr bwMode="auto">
            <a:xfrm>
              <a:off x="1181" y="610"/>
              <a:ext cx="16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600" b="1">
                  <a:solidFill>
                    <a:schemeClr val="bg1"/>
                  </a:solidFill>
                </a:rPr>
                <a:t>4</a:t>
              </a:r>
              <a:endParaRPr lang="en-US" altLang="en-US" sz="2400"/>
            </a:p>
          </p:txBody>
        </p:sp>
      </p:grpSp>
      <p:sp>
        <p:nvSpPr>
          <p:cNvPr id="296972" name="Text Box 12"/>
          <p:cNvSpPr txBox="1">
            <a:spLocks noChangeArrowheads="1"/>
          </p:cNvSpPr>
          <p:nvPr/>
        </p:nvSpPr>
        <p:spPr bwMode="auto">
          <a:xfrm>
            <a:off x="6854825" y="6151563"/>
            <a:ext cx="13541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 b="1" i="1">
                <a:solidFill>
                  <a:srgbClr val="003399"/>
                </a:solidFill>
              </a:rPr>
              <a:t>Continued . . .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96974" name="Text Box 14"/>
          <p:cNvSpPr txBox="1">
            <a:spLocks noChangeArrowheads="1"/>
          </p:cNvSpPr>
          <p:nvPr/>
        </p:nvSpPr>
        <p:spPr bwMode="auto">
          <a:xfrm>
            <a:off x="1773238" y="3155950"/>
            <a:ext cx="5445125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b="1"/>
              <a:t>Hitler Defies Versailles Treaty</a:t>
            </a:r>
            <a:endParaRPr lang="en-US" altLang="en-US" sz="2000">
              <a:cs typeface="Times New Roman" panose="02020603050405020304" pitchFamily="18" charset="0"/>
            </a:endParaRPr>
          </a:p>
          <a:p>
            <a:r>
              <a:rPr lang="en-US" altLang="en-US"/>
              <a:t>•	In 1935, Hitler begins rebuilding German army</a:t>
            </a:r>
            <a:endParaRPr lang="en-US" altLang="en-US">
              <a:cs typeface="Times New Roman" panose="02020603050405020304" pitchFamily="18" charset="0"/>
            </a:endParaRPr>
          </a:p>
          <a:p>
            <a:r>
              <a:rPr lang="en-US" altLang="en-US"/>
              <a:t>•	In 1936, Germany occupies Rhineland</a:t>
            </a:r>
            <a:endParaRPr lang="en-US" altLang="en-US">
              <a:cs typeface="Times New Roman" panose="02020603050405020304" pitchFamily="18" charset="0"/>
            </a:endParaRPr>
          </a:p>
          <a:p>
            <a:r>
              <a:rPr lang="en-US" altLang="en-US"/>
              <a:t>•	Britain urges </a:t>
            </a:r>
            <a:r>
              <a:rPr lang="en-US" altLang="en-US" b="1">
                <a:solidFill>
                  <a:srgbClr val="008000"/>
                </a:solidFill>
              </a:rPr>
              <a:t>appeasement</a:t>
            </a:r>
            <a:r>
              <a:rPr lang="en-US" altLang="en-US"/>
              <a:t>, a policy of giving in </a:t>
            </a:r>
          </a:p>
          <a:p>
            <a:r>
              <a:rPr lang="en-US" altLang="en-US"/>
              <a:t>	to aggression</a:t>
            </a:r>
            <a:endParaRPr lang="en-US" altLang="en-US">
              <a:cs typeface="Times New Roman" panose="02020603050405020304" pitchFamily="18" charset="0"/>
            </a:endParaRPr>
          </a:p>
          <a:p>
            <a:r>
              <a:rPr lang="en-US" altLang="en-US"/>
              <a:t>•	</a:t>
            </a:r>
            <a:r>
              <a:rPr lang="en-US" altLang="en-US">
                <a:cs typeface="Times New Roman" panose="02020603050405020304" pitchFamily="18" charset="0"/>
              </a:rPr>
              <a:t>Germany, Italy, and Japan—the </a:t>
            </a:r>
            <a:r>
              <a:rPr lang="en-US" altLang="en-US" b="1">
                <a:solidFill>
                  <a:srgbClr val="008000"/>
                </a:solidFill>
                <a:cs typeface="Times New Roman" panose="02020603050405020304" pitchFamily="18" charset="0"/>
              </a:rPr>
              <a:t>Axis Powers</a:t>
            </a:r>
            <a:r>
              <a:rPr lang="en-US" altLang="en-US">
                <a:cs typeface="Times New Roman" panose="02020603050405020304" pitchFamily="18" charset="0"/>
              </a:rPr>
              <a:t>—</a:t>
            </a:r>
          </a:p>
          <a:p>
            <a:r>
              <a:rPr lang="en-US" altLang="en-US">
                <a:cs typeface="Times New Roman" panose="02020603050405020304" pitchFamily="18" charset="0"/>
              </a:rPr>
              <a:t>	form an alliance</a:t>
            </a:r>
            <a:r>
              <a:rPr lang="en-US" altLang="en-US"/>
              <a:t>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671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6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6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6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6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6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6963" grpId="0" autoUpdateAnimBg="0"/>
      <p:bldP spid="296964" grpId="0" autoUpdateAnimBg="0"/>
      <p:bldP spid="296972" grpId="0" autoUpdateAnimBg="0"/>
      <p:bldP spid="296974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val 2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266700"/>
            <a:ext cx="736600" cy="7493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88771" name="Text Box 3"/>
          <p:cNvSpPr txBox="1">
            <a:spLocks noChangeArrowheads="1"/>
          </p:cNvSpPr>
          <p:nvPr/>
        </p:nvSpPr>
        <p:spPr bwMode="auto">
          <a:xfrm>
            <a:off x="8428038" y="6443663"/>
            <a:ext cx="4191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700" b="1">
                <a:solidFill>
                  <a:srgbClr val="003399"/>
                </a:solidFill>
              </a:rPr>
              <a:t>NEXT</a:t>
            </a:r>
            <a:endParaRPr lang="en-US" altLang="en-US" sz="800" b="1">
              <a:solidFill>
                <a:srgbClr val="003399"/>
              </a:solidFill>
            </a:endParaRPr>
          </a:p>
        </p:txBody>
      </p:sp>
      <p:sp>
        <p:nvSpPr>
          <p:cNvPr id="288772" name="Rectangle 4"/>
          <p:cNvSpPr>
            <a:spLocks noChangeArrowheads="1"/>
          </p:cNvSpPr>
          <p:nvPr/>
        </p:nvSpPr>
        <p:spPr bwMode="auto">
          <a:xfrm>
            <a:off x="1774825" y="2174875"/>
            <a:ext cx="5465763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b="1"/>
              <a:t>Civil War Erupts in Spain</a:t>
            </a:r>
            <a:endParaRPr lang="en-US" altLang="en-US" sz="2000" b="1">
              <a:cs typeface="Times New Roman" panose="02020603050405020304" pitchFamily="18" charset="0"/>
            </a:endParaRPr>
          </a:p>
          <a:p>
            <a:r>
              <a:rPr lang="en-US" altLang="en-US"/>
              <a:t>•	In 1931, a republic is declared in Spain</a:t>
            </a:r>
            <a:endParaRPr lang="en-US" altLang="en-US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/>
              <a:t>•	In 1936, General </a:t>
            </a:r>
            <a:r>
              <a:rPr lang="en-US" altLang="en-US" b="1">
                <a:solidFill>
                  <a:srgbClr val="008000"/>
                </a:solidFill>
              </a:rPr>
              <a:t>Francisco Franco</a:t>
            </a:r>
            <a:r>
              <a:rPr lang="en-US" altLang="en-US"/>
              <a:t> leads </a:t>
            </a:r>
          </a:p>
          <a:p>
            <a:r>
              <a:rPr lang="en-US" altLang="en-US"/>
              <a:t>	rebellion</a:t>
            </a:r>
            <a:endParaRPr lang="en-US" altLang="en-US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/>
              <a:t>•	Hitler and Mussolini help Franco and his Fascists</a:t>
            </a:r>
            <a:endParaRPr lang="en-US" altLang="en-US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/>
              <a:t>•	In 1939, Franco wins Spanish Civil War </a:t>
            </a:r>
            <a:endParaRPr lang="en-US" altLang="en-US">
              <a:cs typeface="Times New Roman" panose="02020603050405020304" pitchFamily="18" charset="0"/>
            </a:endParaRPr>
          </a:p>
          <a:p>
            <a:r>
              <a:rPr lang="en-US" altLang="en-US"/>
              <a:t>•	</a:t>
            </a:r>
            <a:r>
              <a:rPr lang="en-US" altLang="en-US">
                <a:cs typeface="Times New Roman" panose="02020603050405020304" pitchFamily="18" charset="0"/>
              </a:rPr>
              <a:t>Franco becomes Spain’s Fascist dictator </a:t>
            </a:r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>
            <a:off x="1827213" y="2054225"/>
            <a:ext cx="6913562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774" name="Oval 6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439150" y="6096000"/>
            <a:ext cx="390525" cy="5048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9223" name="Group 7"/>
          <p:cNvGrpSpPr>
            <a:grpSpLocks/>
          </p:cNvGrpSpPr>
          <p:nvPr/>
        </p:nvGrpSpPr>
        <p:grpSpPr bwMode="auto">
          <a:xfrm>
            <a:off x="1708150" y="793750"/>
            <a:ext cx="658813" cy="511175"/>
            <a:chOff x="1076" y="500"/>
            <a:chExt cx="415" cy="322"/>
          </a:xfrm>
        </p:grpSpPr>
        <p:sp>
          <p:nvSpPr>
            <p:cNvPr id="9226" name="Text Box 8"/>
            <p:cNvSpPr txBox="1">
              <a:spLocks noChangeArrowheads="1"/>
            </p:cNvSpPr>
            <p:nvPr/>
          </p:nvSpPr>
          <p:spPr bwMode="auto">
            <a:xfrm>
              <a:off x="1076" y="500"/>
              <a:ext cx="41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800" b="1">
                  <a:solidFill>
                    <a:srgbClr val="003399"/>
                  </a:solidFill>
                </a:rPr>
                <a:t>SECTION</a:t>
              </a:r>
            </a:p>
          </p:txBody>
        </p:sp>
        <p:sp>
          <p:nvSpPr>
            <p:cNvPr id="9227" name="Oval 9"/>
            <p:cNvSpPr>
              <a:spLocks noChangeArrowheads="1"/>
            </p:cNvSpPr>
            <p:nvPr/>
          </p:nvSpPr>
          <p:spPr bwMode="auto">
            <a:xfrm>
              <a:off x="1185" y="627"/>
              <a:ext cx="192" cy="192"/>
            </a:xfrm>
            <a:prstGeom prst="ellipse">
              <a:avLst/>
            </a:prstGeom>
            <a:solidFill>
              <a:srgbClr val="00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28" name="Text Box 10"/>
            <p:cNvSpPr txBox="1">
              <a:spLocks noChangeArrowheads="1"/>
            </p:cNvSpPr>
            <p:nvPr/>
          </p:nvSpPr>
          <p:spPr bwMode="auto">
            <a:xfrm>
              <a:off x="1181" y="610"/>
              <a:ext cx="16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600" b="1">
                  <a:solidFill>
                    <a:schemeClr val="bg1"/>
                  </a:solidFill>
                </a:rPr>
                <a:t>4</a:t>
              </a:r>
              <a:endParaRPr lang="en-US" altLang="en-US" sz="2400"/>
            </a:p>
          </p:txBody>
        </p:sp>
      </p:grpSp>
      <p:sp>
        <p:nvSpPr>
          <p:cNvPr id="9224" name="Text Box 11"/>
          <p:cNvSpPr txBox="1">
            <a:spLocks noChangeArrowheads="1"/>
          </p:cNvSpPr>
          <p:nvPr/>
        </p:nvSpPr>
        <p:spPr bwMode="auto">
          <a:xfrm>
            <a:off x="1773238" y="1690688"/>
            <a:ext cx="44561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 b="1" i="1">
                <a:solidFill>
                  <a:srgbClr val="003399"/>
                </a:solidFill>
              </a:rPr>
              <a:t>continued </a:t>
            </a:r>
            <a:r>
              <a:rPr lang="en-US" altLang="en-US" sz="1600" b="1">
                <a:solidFill>
                  <a:srgbClr val="CC0000"/>
                </a:solidFill>
                <a:cs typeface="Times New Roman" panose="02020603050405020304" pitchFamily="18" charset="0"/>
              </a:rPr>
              <a:t>European Aggressors on the March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354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8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88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8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8771" grpId="0" autoUpdateAnimBg="0"/>
      <p:bldP spid="288772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Oval 2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266700"/>
            <a:ext cx="736600" cy="7493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95939" name="Text Box 3"/>
          <p:cNvSpPr txBox="1">
            <a:spLocks noChangeArrowheads="1"/>
          </p:cNvSpPr>
          <p:nvPr/>
        </p:nvSpPr>
        <p:spPr bwMode="auto">
          <a:xfrm>
            <a:off x="8428038" y="6443663"/>
            <a:ext cx="4191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700" b="1">
                <a:solidFill>
                  <a:srgbClr val="003399"/>
                </a:solidFill>
              </a:rPr>
              <a:t>NEXT</a:t>
            </a:r>
            <a:endParaRPr lang="en-US" altLang="en-US" sz="800" b="1">
              <a:solidFill>
                <a:srgbClr val="003399"/>
              </a:solidFill>
            </a:endParaRPr>
          </a:p>
        </p:txBody>
      </p:sp>
      <p:sp>
        <p:nvSpPr>
          <p:cNvPr id="295940" name="Rectangle 4"/>
          <p:cNvSpPr>
            <a:spLocks noChangeArrowheads="1"/>
          </p:cNvSpPr>
          <p:nvPr/>
        </p:nvSpPr>
        <p:spPr bwMode="auto">
          <a:xfrm>
            <a:off x="1774825" y="2174875"/>
            <a:ext cx="5465763" cy="122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b="1"/>
              <a:t>United States Follows an Isolationist Policy</a:t>
            </a:r>
            <a:endParaRPr lang="en-US" altLang="en-US" sz="2000">
              <a:cs typeface="Times New Roman" panose="02020603050405020304" pitchFamily="18" charset="0"/>
            </a:endParaRPr>
          </a:p>
          <a:p>
            <a:r>
              <a:rPr lang="en-US" altLang="en-US"/>
              <a:t>•	</a:t>
            </a:r>
            <a:r>
              <a:rPr lang="en-US" altLang="en-US" b="1">
                <a:solidFill>
                  <a:srgbClr val="008000"/>
                </a:solidFill>
              </a:rPr>
              <a:t>Isolationism</a:t>
            </a:r>
            <a:r>
              <a:rPr lang="en-US" altLang="en-US"/>
              <a:t>—avoidance of political ties with </a:t>
            </a:r>
          </a:p>
          <a:p>
            <a:r>
              <a:rPr lang="en-US" altLang="en-US"/>
              <a:t>	other countries</a:t>
            </a:r>
            <a:endParaRPr lang="en-US" altLang="en-US">
              <a:cs typeface="Times New Roman" panose="02020603050405020304" pitchFamily="18" charset="0"/>
            </a:endParaRPr>
          </a:p>
          <a:p>
            <a:r>
              <a:rPr lang="en-US" altLang="en-US"/>
              <a:t>•	In 1935, Congress passes Neutrality Acts</a:t>
            </a:r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>
            <a:off x="1827213" y="2054225"/>
            <a:ext cx="6913562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1773238" y="1593850"/>
            <a:ext cx="6403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CC0000"/>
                </a:solidFill>
                <a:cs typeface="Times New Roman" panose="02020603050405020304" pitchFamily="18" charset="0"/>
              </a:rPr>
              <a:t>Democratic Nations Try to Preserve Peace </a:t>
            </a:r>
          </a:p>
        </p:txBody>
      </p:sp>
      <p:sp>
        <p:nvSpPr>
          <p:cNvPr id="295943" name="Oval 7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439150" y="6096000"/>
            <a:ext cx="390525" cy="5048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10248" name="Group 8"/>
          <p:cNvGrpSpPr>
            <a:grpSpLocks/>
          </p:cNvGrpSpPr>
          <p:nvPr/>
        </p:nvGrpSpPr>
        <p:grpSpPr bwMode="auto">
          <a:xfrm>
            <a:off x="1708150" y="793750"/>
            <a:ext cx="658813" cy="511175"/>
            <a:chOff x="1076" y="500"/>
            <a:chExt cx="415" cy="322"/>
          </a:xfrm>
        </p:grpSpPr>
        <p:sp>
          <p:nvSpPr>
            <p:cNvPr id="10253" name="Text Box 9"/>
            <p:cNvSpPr txBox="1">
              <a:spLocks noChangeArrowheads="1"/>
            </p:cNvSpPr>
            <p:nvPr/>
          </p:nvSpPr>
          <p:spPr bwMode="auto">
            <a:xfrm>
              <a:off x="1076" y="500"/>
              <a:ext cx="41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800" b="1">
                  <a:solidFill>
                    <a:srgbClr val="003399"/>
                  </a:solidFill>
                </a:rPr>
                <a:t>SECTION</a:t>
              </a:r>
            </a:p>
          </p:txBody>
        </p:sp>
        <p:sp>
          <p:nvSpPr>
            <p:cNvPr id="10254" name="Oval 10"/>
            <p:cNvSpPr>
              <a:spLocks noChangeArrowheads="1"/>
            </p:cNvSpPr>
            <p:nvPr/>
          </p:nvSpPr>
          <p:spPr bwMode="auto">
            <a:xfrm>
              <a:off x="1185" y="627"/>
              <a:ext cx="192" cy="192"/>
            </a:xfrm>
            <a:prstGeom prst="ellipse">
              <a:avLst/>
            </a:prstGeom>
            <a:solidFill>
              <a:srgbClr val="00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255" name="Text Box 11"/>
            <p:cNvSpPr txBox="1">
              <a:spLocks noChangeArrowheads="1"/>
            </p:cNvSpPr>
            <p:nvPr/>
          </p:nvSpPr>
          <p:spPr bwMode="auto">
            <a:xfrm>
              <a:off x="1181" y="610"/>
              <a:ext cx="16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600" b="1">
                  <a:solidFill>
                    <a:schemeClr val="bg1"/>
                  </a:solidFill>
                </a:rPr>
                <a:t>4</a:t>
              </a:r>
              <a:endParaRPr lang="en-US" altLang="en-US" sz="2400"/>
            </a:p>
          </p:txBody>
        </p:sp>
      </p:grpSp>
      <p:sp>
        <p:nvSpPr>
          <p:cNvPr id="295948" name="Text Box 12"/>
          <p:cNvSpPr txBox="1">
            <a:spLocks noChangeArrowheads="1"/>
          </p:cNvSpPr>
          <p:nvPr/>
        </p:nvSpPr>
        <p:spPr bwMode="auto">
          <a:xfrm>
            <a:off x="6854825" y="6151563"/>
            <a:ext cx="13541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 b="1" i="1">
                <a:solidFill>
                  <a:srgbClr val="003399"/>
                </a:solidFill>
              </a:rPr>
              <a:t>Continued . . .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95950" name="Text Box 14"/>
          <p:cNvSpPr txBox="1">
            <a:spLocks noChangeArrowheads="1"/>
          </p:cNvSpPr>
          <p:nvPr/>
        </p:nvSpPr>
        <p:spPr bwMode="auto">
          <a:xfrm>
            <a:off x="1773238" y="3451225"/>
            <a:ext cx="5445125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b="1"/>
              <a:t>The German Reich Expands</a:t>
            </a:r>
            <a:endParaRPr lang="en-US" altLang="en-US" sz="2000">
              <a:cs typeface="Times New Roman" panose="02020603050405020304" pitchFamily="18" charset="0"/>
            </a:endParaRPr>
          </a:p>
          <a:p>
            <a:r>
              <a:rPr lang="en-US" altLang="en-US"/>
              <a:t>•	Hitler plans to expand </a:t>
            </a:r>
            <a:r>
              <a:rPr lang="en-US" altLang="en-US" b="1">
                <a:solidFill>
                  <a:srgbClr val="008000"/>
                </a:solidFill>
              </a:rPr>
              <a:t>Third Reich</a:t>
            </a:r>
            <a:r>
              <a:rPr lang="en-US" altLang="en-US"/>
              <a:t>—German </a:t>
            </a:r>
          </a:p>
          <a:p>
            <a:r>
              <a:rPr lang="en-US" altLang="en-US"/>
              <a:t>	Empire</a:t>
            </a:r>
            <a:endParaRPr lang="en-US" altLang="en-US">
              <a:cs typeface="Times New Roman" panose="02020603050405020304" pitchFamily="18" charset="0"/>
            </a:endParaRPr>
          </a:p>
          <a:p>
            <a:r>
              <a:rPr lang="en-US" altLang="en-US"/>
              <a:t>•	In 1938, Hitler annexes Austria</a:t>
            </a:r>
            <a:endParaRPr lang="en-US" altLang="en-US">
              <a:cs typeface="Times New Roman" panose="02020603050405020304" pitchFamily="18" charset="0"/>
            </a:endParaRPr>
          </a:p>
          <a:p>
            <a:r>
              <a:rPr lang="en-US" altLang="en-US"/>
              <a:t>•	Hitler demands the Sudetenland from </a:t>
            </a:r>
          </a:p>
          <a:p>
            <a:r>
              <a:rPr lang="en-US" altLang="en-US"/>
              <a:t>	Czechoslovakia</a:t>
            </a:r>
            <a:endParaRPr lang="en-US" altLang="en-US">
              <a:cs typeface="Times New Roman" panose="02020603050405020304" pitchFamily="18" charset="0"/>
            </a:endParaRPr>
          </a:p>
          <a:p>
            <a:r>
              <a:rPr lang="en-US" altLang="en-US"/>
              <a:t>•	</a:t>
            </a:r>
            <a:r>
              <a:rPr lang="en-US" altLang="en-US">
                <a:cs typeface="Times New Roman" panose="02020603050405020304" pitchFamily="18" charset="0"/>
              </a:rPr>
              <a:t>Czechs refuse, ask France for help</a:t>
            </a:r>
            <a:r>
              <a:rPr lang="en-US" altLang="en-US"/>
              <a:t> </a:t>
            </a:r>
          </a:p>
        </p:txBody>
      </p:sp>
      <p:sp>
        <p:nvSpPr>
          <p:cNvPr id="295951" name="AutoShape 15">
            <a:hlinkClick r:id="rId5"/>
          </p:cNvPr>
          <p:cNvSpPr>
            <a:spLocks noChangeArrowheads="1"/>
          </p:cNvSpPr>
          <p:nvPr/>
        </p:nvSpPr>
        <p:spPr bwMode="auto">
          <a:xfrm>
            <a:off x="7599363" y="4403725"/>
            <a:ext cx="1179512" cy="246063"/>
          </a:xfrm>
          <a:prstGeom prst="roundRect">
            <a:avLst>
              <a:gd name="adj" fmla="val 16667"/>
            </a:avLst>
          </a:prstGeom>
          <a:solidFill>
            <a:srgbClr val="F1DA87"/>
          </a:solidFill>
          <a:ln w="19050">
            <a:solidFill>
              <a:srgbClr val="CC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>
                <a:solidFill>
                  <a:srgbClr val="CC6600"/>
                </a:solidFill>
              </a:rPr>
              <a:t>Image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44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5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5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5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5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5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5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5939" grpId="0" autoUpdateAnimBg="0"/>
      <p:bldP spid="295940" grpId="0" autoUpdateAnimBg="0"/>
      <p:bldP spid="295948" grpId="0" autoUpdateAnimBg="0"/>
      <p:bldP spid="295950" grpId="0" autoUpdateAnimBg="0"/>
      <p:bldP spid="295951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Oval 2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266700"/>
            <a:ext cx="736600" cy="7493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77507" name="Text Box 3"/>
          <p:cNvSpPr txBox="1">
            <a:spLocks noChangeArrowheads="1"/>
          </p:cNvSpPr>
          <p:nvPr/>
        </p:nvSpPr>
        <p:spPr bwMode="auto">
          <a:xfrm>
            <a:off x="8428038" y="6443663"/>
            <a:ext cx="4191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700" b="1">
                <a:solidFill>
                  <a:srgbClr val="003399"/>
                </a:solidFill>
              </a:rPr>
              <a:t>NEXT</a:t>
            </a:r>
            <a:endParaRPr lang="en-US" altLang="en-US" sz="800" b="1">
              <a:solidFill>
                <a:srgbClr val="003399"/>
              </a:solidFill>
            </a:endParaRPr>
          </a:p>
        </p:txBody>
      </p:sp>
      <p:sp>
        <p:nvSpPr>
          <p:cNvPr id="277508" name="Rectangle 4"/>
          <p:cNvSpPr>
            <a:spLocks noChangeArrowheads="1"/>
          </p:cNvSpPr>
          <p:nvPr/>
        </p:nvSpPr>
        <p:spPr bwMode="auto">
          <a:xfrm>
            <a:off x="1774825" y="2174875"/>
            <a:ext cx="5465763" cy="289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b="1"/>
              <a:t>Britain and France Again Choose Appeasement</a:t>
            </a:r>
            <a:endParaRPr lang="en-US" altLang="en-US" sz="2000">
              <a:cs typeface="Times New Roman" panose="02020603050405020304" pitchFamily="18" charset="0"/>
            </a:endParaRPr>
          </a:p>
          <a:p>
            <a:r>
              <a:rPr lang="en-US" altLang="en-US"/>
              <a:t>•	Leaders meet at </a:t>
            </a:r>
            <a:r>
              <a:rPr lang="en-US" altLang="en-US" b="1">
                <a:solidFill>
                  <a:srgbClr val="008000"/>
                </a:solidFill>
              </a:rPr>
              <a:t>Munich Conference</a:t>
            </a:r>
            <a:r>
              <a:rPr lang="en-US" altLang="en-US" b="1"/>
              <a:t> </a:t>
            </a:r>
            <a:r>
              <a:rPr lang="en-US" altLang="en-US"/>
              <a:t>to settle </a:t>
            </a:r>
          </a:p>
          <a:p>
            <a:r>
              <a:rPr lang="en-US" altLang="en-US"/>
              <a:t>	Czech crisis</a:t>
            </a:r>
            <a:endParaRPr lang="en-US" altLang="en-US">
              <a:cs typeface="Times New Roman" panose="02020603050405020304" pitchFamily="18" charset="0"/>
            </a:endParaRPr>
          </a:p>
          <a:p>
            <a:r>
              <a:rPr lang="en-US" altLang="en-US"/>
              <a:t>•	Britain and France agree to let Hitler take </a:t>
            </a:r>
          </a:p>
          <a:p>
            <a:r>
              <a:rPr lang="en-US" altLang="en-US"/>
              <a:t>	Sudetenland</a:t>
            </a:r>
            <a:endParaRPr lang="en-US" altLang="en-US">
              <a:cs typeface="Times New Roman" panose="02020603050405020304" pitchFamily="18" charset="0"/>
            </a:endParaRPr>
          </a:p>
          <a:p>
            <a:r>
              <a:rPr lang="en-US" altLang="en-US"/>
              <a:t>•	But in 1939, Hitler still takes rest of </a:t>
            </a:r>
          </a:p>
          <a:p>
            <a:r>
              <a:rPr lang="en-US" altLang="en-US"/>
              <a:t>	Czechoslovakia</a:t>
            </a:r>
            <a:endParaRPr lang="en-US" altLang="en-US">
              <a:cs typeface="Times New Roman" panose="02020603050405020304" pitchFamily="18" charset="0"/>
            </a:endParaRPr>
          </a:p>
          <a:p>
            <a:r>
              <a:rPr lang="en-US" altLang="en-US"/>
              <a:t>•	Mussolini takes Albania; Hitler demands part of </a:t>
            </a:r>
          </a:p>
          <a:p>
            <a:r>
              <a:rPr lang="en-US" altLang="en-US"/>
              <a:t>	Poland</a:t>
            </a:r>
          </a:p>
        </p:txBody>
      </p:sp>
      <p:sp>
        <p:nvSpPr>
          <p:cNvPr id="11269" name="Line 5"/>
          <p:cNvSpPr>
            <a:spLocks noChangeShapeType="1"/>
          </p:cNvSpPr>
          <p:nvPr/>
        </p:nvSpPr>
        <p:spPr bwMode="auto">
          <a:xfrm>
            <a:off x="1827213" y="2054225"/>
            <a:ext cx="6913562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511" name="Oval 7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439150" y="6096000"/>
            <a:ext cx="390525" cy="5048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11271" name="Group 8"/>
          <p:cNvGrpSpPr>
            <a:grpSpLocks/>
          </p:cNvGrpSpPr>
          <p:nvPr/>
        </p:nvGrpSpPr>
        <p:grpSpPr bwMode="auto">
          <a:xfrm>
            <a:off x="1708150" y="793750"/>
            <a:ext cx="658813" cy="511175"/>
            <a:chOff x="1076" y="500"/>
            <a:chExt cx="415" cy="322"/>
          </a:xfrm>
        </p:grpSpPr>
        <p:sp>
          <p:nvSpPr>
            <p:cNvPr id="11276" name="Text Box 9"/>
            <p:cNvSpPr txBox="1">
              <a:spLocks noChangeArrowheads="1"/>
            </p:cNvSpPr>
            <p:nvPr/>
          </p:nvSpPr>
          <p:spPr bwMode="auto">
            <a:xfrm>
              <a:off x="1076" y="500"/>
              <a:ext cx="41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800" b="1">
                  <a:solidFill>
                    <a:srgbClr val="003399"/>
                  </a:solidFill>
                </a:rPr>
                <a:t>SECTION</a:t>
              </a:r>
            </a:p>
          </p:txBody>
        </p:sp>
        <p:sp>
          <p:nvSpPr>
            <p:cNvPr id="11277" name="Oval 10"/>
            <p:cNvSpPr>
              <a:spLocks noChangeArrowheads="1"/>
            </p:cNvSpPr>
            <p:nvPr/>
          </p:nvSpPr>
          <p:spPr bwMode="auto">
            <a:xfrm>
              <a:off x="1185" y="627"/>
              <a:ext cx="192" cy="192"/>
            </a:xfrm>
            <a:prstGeom prst="ellipse">
              <a:avLst/>
            </a:prstGeom>
            <a:solidFill>
              <a:srgbClr val="00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78" name="Text Box 11"/>
            <p:cNvSpPr txBox="1">
              <a:spLocks noChangeArrowheads="1"/>
            </p:cNvSpPr>
            <p:nvPr/>
          </p:nvSpPr>
          <p:spPr bwMode="auto">
            <a:xfrm>
              <a:off x="1181" y="610"/>
              <a:ext cx="16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600" b="1">
                  <a:solidFill>
                    <a:schemeClr val="bg1"/>
                  </a:solidFill>
                </a:rPr>
                <a:t>4</a:t>
              </a:r>
              <a:endParaRPr lang="en-US" altLang="en-US" sz="2400"/>
            </a:p>
          </p:txBody>
        </p:sp>
      </p:grpSp>
      <p:sp>
        <p:nvSpPr>
          <p:cNvPr id="11272" name="Text Box 13"/>
          <p:cNvSpPr txBox="1">
            <a:spLocks noChangeArrowheads="1"/>
          </p:cNvSpPr>
          <p:nvPr/>
        </p:nvSpPr>
        <p:spPr bwMode="auto">
          <a:xfrm>
            <a:off x="1773238" y="1690688"/>
            <a:ext cx="51022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 b="1" i="1">
                <a:solidFill>
                  <a:srgbClr val="003399"/>
                </a:solidFill>
              </a:rPr>
              <a:t>continued </a:t>
            </a:r>
            <a:r>
              <a:rPr lang="en-US" altLang="en-US" sz="1600" b="1">
                <a:solidFill>
                  <a:srgbClr val="CC0000"/>
                </a:solidFill>
                <a:cs typeface="Times New Roman" panose="02020603050405020304" pitchFamily="18" charset="0"/>
              </a:rPr>
              <a:t>Democratic Nations Try to Preserve Peace </a:t>
            </a:r>
          </a:p>
        </p:txBody>
      </p:sp>
      <p:sp>
        <p:nvSpPr>
          <p:cNvPr id="277520" name="Text Box 16"/>
          <p:cNvSpPr txBox="1">
            <a:spLocks noChangeArrowheads="1"/>
          </p:cNvSpPr>
          <p:nvPr/>
        </p:nvSpPr>
        <p:spPr bwMode="auto">
          <a:xfrm>
            <a:off x="1773238" y="5089525"/>
            <a:ext cx="59213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b="1"/>
              <a:t>Nazis and Soviets Sign Nonaggression Pact</a:t>
            </a:r>
            <a:endParaRPr lang="en-US" altLang="en-US" sz="2000">
              <a:cs typeface="Times New Roman" panose="02020603050405020304" pitchFamily="18" charset="0"/>
            </a:endParaRPr>
          </a:p>
          <a:p>
            <a:r>
              <a:rPr lang="en-US" altLang="en-US"/>
              <a:t>•	</a:t>
            </a:r>
            <a:r>
              <a:rPr lang="en-US" altLang="en-US">
                <a:cs typeface="Times New Roman" panose="02020603050405020304" pitchFamily="18" charset="0"/>
              </a:rPr>
              <a:t>In 1939, Stalin and Hitler pledge never to attack </a:t>
            </a:r>
          </a:p>
          <a:p>
            <a:r>
              <a:rPr lang="en-US" altLang="en-US">
                <a:cs typeface="Times New Roman" panose="02020603050405020304" pitchFamily="18" charset="0"/>
              </a:rPr>
              <a:t>	one another</a:t>
            </a:r>
            <a:r>
              <a:rPr lang="en-US" altLang="en-US"/>
              <a:t> </a:t>
            </a:r>
          </a:p>
        </p:txBody>
      </p:sp>
      <p:sp>
        <p:nvSpPr>
          <p:cNvPr id="277521" name="AutoShape 17">
            <a:hlinkClick r:id="rId5"/>
          </p:cNvPr>
          <p:cNvSpPr>
            <a:spLocks noChangeArrowheads="1"/>
          </p:cNvSpPr>
          <p:nvPr/>
        </p:nvSpPr>
        <p:spPr bwMode="auto">
          <a:xfrm>
            <a:off x="7599363" y="2536825"/>
            <a:ext cx="1179512" cy="246063"/>
          </a:xfrm>
          <a:prstGeom prst="roundRect">
            <a:avLst>
              <a:gd name="adj" fmla="val 16667"/>
            </a:avLst>
          </a:prstGeom>
          <a:solidFill>
            <a:srgbClr val="F1DA87"/>
          </a:solidFill>
          <a:ln w="19050">
            <a:solidFill>
              <a:srgbClr val="CC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>
                <a:solidFill>
                  <a:srgbClr val="CC6600"/>
                </a:solidFill>
              </a:rPr>
              <a:t>Image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416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7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7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7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7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7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7507" grpId="0" autoUpdateAnimBg="0"/>
      <p:bldP spid="277508" grpId="0" autoUpdateAnimBg="0"/>
      <p:bldP spid="277520" grpId="0" autoUpdateAnimBg="0"/>
      <p:bldP spid="277521" grpId="0" animBg="1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0000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228600" algn="l"/>
          </a:tabLst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228600" algn="l"/>
          </a:tabLst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FF99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Amy's Mac:Applications:Microsoft Office 98:Templates:Blank Presentation</Template>
  <TotalTime>67261</TotalTime>
  <Words>497</Words>
  <Application>Microsoft Office PowerPoint</Application>
  <PresentationFormat>On-screen Show (4:3)</PresentationFormat>
  <Paragraphs>100</Paragraphs>
  <Slides>8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Times New Roman</vt:lpstr>
      <vt:lpstr>Arial</vt:lpstr>
      <vt:lpstr>Times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McDougal Littell</dc:creator>
  <cp:lastModifiedBy>Walley, Derrick W/Theodore</cp:lastModifiedBy>
  <cp:revision>863</cp:revision>
  <cp:lastPrinted>2003-11-12T20:33:16Z</cp:lastPrinted>
  <dcterms:created xsi:type="dcterms:W3CDTF">2002-01-09T21:09:30Z</dcterms:created>
  <dcterms:modified xsi:type="dcterms:W3CDTF">2020-04-14T17:41:01Z</dcterms:modified>
</cp:coreProperties>
</file>