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45"/>
  </p:notesMasterIdLst>
  <p:sldIdLst>
    <p:sldId id="351" r:id="rId3"/>
    <p:sldId id="352" r:id="rId4"/>
    <p:sldId id="293" r:id="rId5"/>
    <p:sldId id="299" r:id="rId6"/>
    <p:sldId id="295" r:id="rId7"/>
    <p:sldId id="296" r:id="rId8"/>
    <p:sldId id="297" r:id="rId9"/>
    <p:sldId id="298" r:id="rId10"/>
    <p:sldId id="300" r:id="rId11"/>
    <p:sldId id="302" r:id="rId12"/>
    <p:sldId id="303" r:id="rId13"/>
    <p:sldId id="331" r:id="rId14"/>
    <p:sldId id="333" r:id="rId15"/>
    <p:sldId id="332" r:id="rId16"/>
    <p:sldId id="304" r:id="rId17"/>
    <p:sldId id="334" r:id="rId18"/>
    <p:sldId id="326" r:id="rId19"/>
    <p:sldId id="347" r:id="rId20"/>
    <p:sldId id="306" r:id="rId21"/>
    <p:sldId id="307" r:id="rId22"/>
    <p:sldId id="308" r:id="rId23"/>
    <p:sldId id="341" r:id="rId24"/>
    <p:sldId id="310" r:id="rId25"/>
    <p:sldId id="309" r:id="rId26"/>
    <p:sldId id="348" r:id="rId27"/>
    <p:sldId id="350" r:id="rId28"/>
    <p:sldId id="312" r:id="rId29"/>
    <p:sldId id="313" r:id="rId30"/>
    <p:sldId id="327" r:id="rId31"/>
    <p:sldId id="314" r:id="rId32"/>
    <p:sldId id="315" r:id="rId33"/>
    <p:sldId id="328" r:id="rId34"/>
    <p:sldId id="317" r:id="rId35"/>
    <p:sldId id="329" r:id="rId36"/>
    <p:sldId id="319" r:id="rId37"/>
    <p:sldId id="320" r:id="rId38"/>
    <p:sldId id="336" r:id="rId39"/>
    <p:sldId id="342" r:id="rId40"/>
    <p:sldId id="343" r:id="rId41"/>
    <p:sldId id="344" r:id="rId42"/>
    <p:sldId id="345" r:id="rId43"/>
    <p:sldId id="34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27" clrIdx="0">
    <p:extLst/>
  </p:cmAuthor>
  <p:cmAuthor id="2" name="Herzig, Allison" initials="HA" lastIdx="34" clrIdx="1">
    <p:extLst/>
  </p:cmAuthor>
  <p:cmAuthor id="3" name="Bamatter, Heidi" initials="BH" lastIdx="18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E5F4"/>
    <a:srgbClr val="E7D9B1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54" autoAdjust="0"/>
    <p:restoredTop sz="94434" autoAdjust="0"/>
  </p:normalViewPr>
  <p:slideViewPr>
    <p:cSldViewPr snapToGrid="0">
      <p:cViewPr varScale="1">
        <p:scale>
          <a:sx n="90" d="100"/>
          <a:sy n="90" d="100"/>
        </p:scale>
        <p:origin x="96" y="1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rgbClr val="A02CA3"/>
          </a:solidFill>
        </p:spPr>
        <p:txBody>
          <a:bodyPr anchor="ctr">
            <a:normAutofit/>
          </a:bodyPr>
          <a:lstStyle>
            <a:lvl1pPr marL="0" indent="0">
              <a:buNone/>
              <a:defRPr sz="3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495871" y="1966094"/>
            <a:ext cx="8101013" cy="740060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" y="3296353"/>
            <a:ext cx="8101013" cy="740664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95300" y="4724752"/>
            <a:ext cx="8101013" cy="740664"/>
          </a:xfrm>
          <a:solidFill>
            <a:srgbClr val="D1EAF7"/>
          </a:solidFill>
        </p:spPr>
        <p:txBody>
          <a:bodyPr anchor="ctr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	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81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406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0566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91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80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5680"/>
            <a:ext cx="7886700" cy="852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94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7520"/>
            <a:ext cx="7886700" cy="85248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571875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038725" y="4295775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181225" y="43307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5800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457950" y="2159000"/>
            <a:ext cx="2152650" cy="1701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29337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5499100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A02CA3"/>
          </a:solidFill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28650" y="365125"/>
            <a:ext cx="908050" cy="7143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56" y="223596"/>
            <a:ext cx="864944" cy="124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206750" y="1968500"/>
            <a:ext cx="581660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101600"/>
            <a:ext cx="2133600" cy="5842000"/>
          </a:xfrm>
          <a:solidFill>
            <a:srgbClr val="A02CA3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4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Module#</a:t>
            </a:r>
          </a:p>
          <a:p>
            <a:pPr lvl="0"/>
            <a:r>
              <a:rPr lang="en-US" dirty="0"/>
              <a:t>Title of module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749300" y="330200"/>
            <a:ext cx="8274050" cy="1409700"/>
          </a:xfrm>
          <a:solidFill>
            <a:srgbClr val="E7D9B1"/>
          </a:solidFill>
        </p:spPr>
        <p:txBody>
          <a:bodyPr anchor="ctr"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4B7801-40E7-46D4-A2F7-24A34A3468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6" r:id="rId3"/>
    <p:sldLayoutId id="2147483690" r:id="rId4"/>
    <p:sldLayoutId id="2147483685" r:id="rId5"/>
    <p:sldLayoutId id="2147483687" r:id="rId6"/>
    <p:sldLayoutId id="2147483691" r:id="rId7"/>
    <p:sldLayoutId id="2147483689" r:id="rId8"/>
    <p:sldLayoutId id="2147483688" r:id="rId9"/>
    <p:sldLayoutId id="214748368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Module 1 Summary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7/23/2019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:a16="http://schemas.microsoft.com/office/drawing/2014/main" xmlns="" id="{075D7252-D64C-4888-92FB-0DF9ABD65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1: Psychology’s History and Approaches</a:t>
            </a:r>
          </a:p>
        </p:txBody>
      </p:sp>
      <p:pic>
        <p:nvPicPr>
          <p:cNvPr id="3" name="Picture 2" descr="Unit 1: Psychology's History and Approach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2288028"/>
          </a:xfrm>
          <a:prstGeom prst="rect">
            <a:avLst/>
          </a:prstGeom>
        </p:spPr>
      </p:pic>
      <p:pic>
        <p:nvPicPr>
          <p:cNvPr id="6" name="Picture 5" descr="Module&#10;1. Psychology and Its History&#10;2. Today's Psychology and Its Approaches&#10;3. Subfields in Psycholog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971" y="2288028"/>
            <a:ext cx="2425622" cy="1581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252" y="2409825"/>
            <a:ext cx="2909796" cy="4364694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" name="Picture 1" descr="kali9/Getty 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919" y="6031662"/>
            <a:ext cx="133333" cy="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7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67578"/>
            <a:ext cx="7886700" cy="976868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100" b="1" dirty="0">
                <a:latin typeface="Arial" panose="020B0604020202020204" pitchFamily="34" charset="0"/>
                <a:cs typeface="Arial" panose="020B0604020202020204" pitchFamily="34" charset="0"/>
              </a:rPr>
              <a:t>How would you think critically about the following statement?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9" name="Title 1" descr="try it"/>
          <p:cNvSpPr txBox="1">
            <a:spLocks/>
          </p:cNvSpPr>
          <p:nvPr/>
        </p:nvSpPr>
        <p:spPr>
          <a:xfrm>
            <a:off x="0" y="-1"/>
            <a:ext cx="9143999" cy="1267579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186809" y="2481515"/>
            <a:ext cx="6879563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/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Climate change is a real and pressing danger.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024" y="3930555"/>
            <a:ext cx="8325134" cy="2677656"/>
          </a:xfrm>
          <a:prstGeom prst="rect">
            <a:avLst/>
          </a:prstGeom>
          <a:solidFill>
            <a:srgbClr val="D4E5F4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assumption?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the source of this statement? Are they reliable?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Might the source have a reason to believe this?  A bias?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evidence exists to support this statement?  What evidence exists to refute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conclusions can I make about the information I gathered?</a:t>
            </a:r>
          </a:p>
        </p:txBody>
      </p:sp>
    </p:spTree>
    <p:extLst>
      <p:ext uri="{BB962C8B-B14F-4D97-AF65-F5344CB8AC3E}">
        <p14:creationId xmlns:p14="http://schemas.microsoft.com/office/powerpoint/2010/main" val="2144347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19375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philosophers wonder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the mind?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5" y="2004298"/>
            <a:ext cx="6280150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does our mind work?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5" y="3382483"/>
            <a:ext cx="6280150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does our body relate to our mind?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5" y="4822212"/>
            <a:ext cx="6280150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How much of what we know is innate?  How much comes from our experiences?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:a16="http://schemas.microsoft.com/office/drawing/2014/main" xmlns="" id="{148C8E40-E389-45DC-90B5-17FA158ED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2" y="34749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173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766" y="328552"/>
            <a:ext cx="8101584" cy="1325880"/>
          </a:xfrm>
          <a:solidFill>
            <a:srgbClr val="A02CA3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 Greeks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600" dirty="0"/>
              <a:t>Socrates </a:t>
            </a:r>
          </a:p>
          <a:p>
            <a:r>
              <a:rPr lang="en-US" sz="2600" dirty="0"/>
              <a:t>Plato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22700" y="2309019"/>
            <a:ext cx="4692650" cy="1730717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mind and body are separate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mind continues after death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knowledge is innate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600" dirty="0"/>
              <a:t>Aristotle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need data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knowledge comes from observation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400" dirty="0"/>
              <a:t>knowledge is NOT innate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9776A65B-F7A3-4A30-86CB-9C9B829C0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26" y="369496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61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xmlns="" id="{DC054A29-58F5-46A9-8B64-6458BCA84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682270"/>
            <a:ext cx="7886700" cy="852489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French</a:t>
            </a:r>
            <a:br>
              <a:rPr lang="en-US" sz="3600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3F1F146-90B7-4515-A3C6-CB87E87660A5}"/>
              </a:ext>
            </a:extLst>
          </p:cNvPr>
          <p:cNvSpPr txBox="1">
            <a:spLocks/>
          </p:cNvSpPr>
          <p:nvPr/>
        </p:nvSpPr>
        <p:spPr>
          <a:xfrm>
            <a:off x="413766" y="328552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The French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50" y="2309019"/>
            <a:ext cx="2400300" cy="3354933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René Descartes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22700" y="2309019"/>
            <a:ext cx="4692650" cy="3354933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agreed with Socrates and Plato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dissected animals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fluid in brain flows through nerves to muscles causing movement</a:t>
            </a:r>
          </a:p>
        </p:txBody>
      </p:sp>
      <p:pic>
        <p:nvPicPr>
          <p:cNvPr id="8" name="Picture 7" descr="decorative">
            <a:extLst>
              <a:ext uri="{FF2B5EF4-FFF2-40B4-BE49-F238E27FC236}">
                <a16:creationId xmlns:a16="http://schemas.microsoft.com/office/drawing/2014/main" xmlns="" id="{D4C1B828-867A-4F64-9E2A-077E1066C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74" y="37310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143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 hidden="1">
            <a:extLst>
              <a:ext uri="{FF2B5EF4-FFF2-40B4-BE49-F238E27FC236}">
                <a16:creationId xmlns:a16="http://schemas.microsoft.com/office/drawing/2014/main" xmlns="" id="{FA18D1E3-5B43-4711-BF43-2F82657B6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41328"/>
            <a:ext cx="7886700" cy="85248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British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5A789235-5C04-4FA5-A84A-E71D4FEA97E4}"/>
              </a:ext>
            </a:extLst>
          </p:cNvPr>
          <p:cNvSpPr txBox="1">
            <a:spLocks/>
          </p:cNvSpPr>
          <p:nvPr/>
        </p:nvSpPr>
        <p:spPr>
          <a:xfrm>
            <a:off x="454710" y="287610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The British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28647" y="2309020"/>
            <a:ext cx="2590411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Francis Bacon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22700" y="2053830"/>
            <a:ext cx="4692650" cy="175498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founder of modern science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b="1" i="1" dirty="0"/>
              <a:t>empiricism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8646" y="4402448"/>
            <a:ext cx="2590411" cy="1244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r>
              <a:rPr lang="en-US" sz="2800" dirty="0"/>
              <a:t>John Locke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822700" y="4136740"/>
            <a:ext cx="4692650" cy="177601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i="1" dirty="0"/>
              <a:t>tabula rasa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the mind at birth is a blank slate on which experience writes</a:t>
            </a:r>
          </a:p>
        </p:txBody>
      </p:sp>
      <p:pic>
        <p:nvPicPr>
          <p:cNvPr id="10" name="Picture 9" descr="decorative">
            <a:extLst>
              <a:ext uri="{FF2B5EF4-FFF2-40B4-BE49-F238E27FC236}">
                <a16:creationId xmlns:a16="http://schemas.microsoft.com/office/drawing/2014/main" xmlns="" id="{FA4745E8-BD60-4249-9947-D86D672BA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66" y="332161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30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 hidden="1">
            <a:extLst>
              <a:ext uri="{FF2B5EF4-FFF2-40B4-BE49-F238E27FC236}">
                <a16:creationId xmlns:a16="http://schemas.microsoft.com/office/drawing/2014/main" xmlns="" id="{6DA8E358-1F41-47EF-8C74-45C0710C1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empiricism?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C0FFAD26-58CE-4787-A6F9-F7C4ADE582EA}"/>
              </a:ext>
            </a:extLst>
          </p:cNvPr>
          <p:cNvSpPr txBox="1">
            <a:spLocks/>
          </p:cNvSpPr>
          <p:nvPr/>
        </p:nvSpPr>
        <p:spPr>
          <a:xfrm>
            <a:off x="628650" y="316453"/>
            <a:ext cx="8101584" cy="1325880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empiricism?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/>
          <a:lstStyle/>
          <a:p>
            <a:r>
              <a:rPr lang="en-US" sz="2400" dirty="0"/>
              <a:t>The idea that knowledge is the result of </a:t>
            </a:r>
            <a:r>
              <a:rPr lang="en-US" sz="2400" i="1" dirty="0"/>
              <a:t>experience</a:t>
            </a:r>
            <a:r>
              <a:rPr lang="en-US" sz="2400" dirty="0"/>
              <a:t> and that scientific knowledge is developed through </a:t>
            </a:r>
            <a:r>
              <a:rPr lang="en-US" sz="2400" i="1" dirty="0"/>
              <a:t>observation</a:t>
            </a:r>
            <a:r>
              <a:rPr lang="en-US" sz="2400" dirty="0"/>
              <a:t> and </a:t>
            </a:r>
            <a:r>
              <a:rPr lang="en-US" sz="2400" i="1" dirty="0"/>
              <a:t>experimentation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5151" b="5151"/>
          <a:stretch>
            <a:fillRect/>
          </a:stretch>
        </p:blipFill>
        <p:spPr>
          <a:xfrm>
            <a:off x="833923" y="2032000"/>
            <a:ext cx="3041650" cy="3975100"/>
          </a:xfrm>
          <a:ln w="76200">
            <a:solidFill>
              <a:srgbClr val="A02CA3"/>
            </a:solidFill>
          </a:ln>
        </p:spPr>
      </p:pic>
      <p:pic>
        <p:nvPicPr>
          <p:cNvPr id="9" name="Picture 8" descr="decorative">
            <a:extLst>
              <a:ext uri="{FF2B5EF4-FFF2-40B4-BE49-F238E27FC236}">
                <a16:creationId xmlns:a16="http://schemas.microsoft.com/office/drawing/2014/main" xmlns="" id="{A705D349-24FA-459B-80F7-4552D0846F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33" y="367952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7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880"/>
          </a:xfrm>
          <a:solidFill>
            <a:srgbClr val="A02CA3"/>
          </a:solidFill>
        </p:spPr>
        <p:txBody>
          <a:bodyPr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important milestones in psychology’s early development?</a:t>
            </a:r>
            <a:endParaRPr lang="en-US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462818" y="2037978"/>
            <a:ext cx="4052532" cy="4353636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established the first psychology lab </a:t>
            </a: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wanted to measure the “atoms of the mind”… the fastest mental processes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638939" y="5853633"/>
            <a:ext cx="3117850" cy="669688"/>
          </a:xfrm>
          <a:solidFill>
            <a:srgbClr val="A02CA3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Wilhelm Wundt </a:t>
            </a:r>
          </a:p>
          <a:p>
            <a:pPr marL="0" indent="0" algn="ctr">
              <a:buNone/>
            </a:pPr>
            <a:r>
              <a:rPr lang="en-US" sz="1800" b="1" dirty="0">
                <a:solidFill>
                  <a:schemeClr val="bg1"/>
                </a:solidFill>
              </a:rPr>
              <a:t>(1832-1920)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939" y="2037978"/>
            <a:ext cx="3107561" cy="3782311"/>
          </a:xfrm>
          <a:prstGeom prst="rect">
            <a:avLst/>
          </a:prstGeom>
        </p:spPr>
      </p:pic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6E73AB95-FDCE-4CAF-893E-E0D749732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" y="406070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48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Wundt’s experimental design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551" y="1795415"/>
            <a:ext cx="4818247" cy="1272267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did he test?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was he curious about?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550" y="3172407"/>
            <a:ext cx="4818247" cy="343366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two separate trials, subjects were asked to press a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telegraph key as soon as…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heard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sound of a  ball hitting a platform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they were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consciously aware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perceiving the sound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1" y="1970411"/>
            <a:ext cx="2638095" cy="4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47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Wundt’s experimental design results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204138" y="1786758"/>
            <a:ext cx="4527287" cy="1008994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did he find?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What were the results?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204138" y="2931437"/>
            <a:ext cx="4527287" cy="368458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the first trial the subjects pressed the button in 1/10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second when they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heard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sound of a  ball hitting a platform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it took 2/10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of a second to wait until they were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consciously aware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 perceiving the sound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841" y="2291255"/>
            <a:ext cx="3317314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253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343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important milestones in psychology’s early development? Cont.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03782" y="2160656"/>
            <a:ext cx="4603490" cy="374081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/>
          <a:lstStyle/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US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structuralism 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study the elements of the mind</a:t>
            </a:r>
          </a:p>
          <a:p>
            <a:pPr lvl="0" algn="l"/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</a:t>
            </a:r>
            <a:r>
              <a:rPr lang="en-US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introspection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8650" y="5986170"/>
            <a:ext cx="2862383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Edward Bradford Titchener (1867-1927)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485" r="3485"/>
          <a:stretch>
            <a:fillRect/>
          </a:stretch>
        </p:blipFill>
        <p:spPr>
          <a:xfrm>
            <a:off x="628650" y="2160656"/>
            <a:ext cx="2862383" cy="3740818"/>
          </a:xfrm>
          <a:prstGeom prst="rect">
            <a:avLst/>
          </a:prstGeom>
        </p:spPr>
      </p:pic>
      <p:pic>
        <p:nvPicPr>
          <p:cNvPr id="9" name="Picture 8" descr="decorative">
            <a:extLst>
              <a:ext uri="{FF2B5EF4-FFF2-40B4-BE49-F238E27FC236}">
                <a16:creationId xmlns:a16="http://schemas.microsoft.com/office/drawing/2014/main" xmlns="" id="{C1CF72CD-48C0-48E7-9FD0-F2962ED7A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2" y="392422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71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 hidden="1">
            <a:extLst>
              <a:ext uri="{FF2B5EF4-FFF2-40B4-BE49-F238E27FC236}">
                <a16:creationId xmlns:a16="http://schemas.microsoft.com/office/drawing/2014/main" xmlns="" id="{6422C262-66B7-42F9-81E1-8F691A41C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224" y="548436"/>
            <a:ext cx="7886700" cy="1325563"/>
          </a:xfrm>
        </p:spPr>
        <p:txBody>
          <a:bodyPr/>
          <a:lstStyle/>
          <a:p>
            <a:r>
              <a:rPr lang="en-US" dirty="0"/>
              <a:t>Module 1: Psychology’s History</a:t>
            </a:r>
          </a:p>
        </p:txBody>
      </p:sp>
      <p:sp>
        <p:nvSpPr>
          <p:cNvPr id="3" name="Text Placeholder 2" descr="Module 1&#10;Psychology's History"/>
          <p:cNvSpPr>
            <a:spLocks noGrp="1" noChangeAspect="1"/>
          </p:cNvSpPr>
          <p:nvPr>
            <p:ph type="body" sz="quarter" idx="4294967295"/>
          </p:nvPr>
        </p:nvSpPr>
        <p:spPr>
          <a:xfrm>
            <a:off x="197483" y="142043"/>
            <a:ext cx="2102356" cy="6569387"/>
          </a:xfrm>
          <a:solidFill>
            <a:srgbClr val="E7D9B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000" dirty="0"/>
              <a:t>Module 1</a:t>
            </a:r>
          </a:p>
          <a:p>
            <a:endParaRPr lang="en-US" sz="2400" dirty="0"/>
          </a:p>
          <a:p>
            <a:endParaRPr lang="en-US" sz="2800" dirty="0"/>
          </a:p>
          <a:p>
            <a:pPr marL="0" indent="0" algn="ctr">
              <a:buNone/>
            </a:pPr>
            <a:r>
              <a:rPr lang="en-US" sz="2400" dirty="0"/>
              <a:t>Psychology’s History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7936" y="260732"/>
            <a:ext cx="8274050" cy="1221312"/>
          </a:xfrm>
          <a:solidFill>
            <a:srgbClr val="A02CA3"/>
          </a:solidFill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Learning Targets</a:t>
            </a:r>
          </a:p>
        </p:txBody>
      </p:sp>
      <p:pic>
        <p:nvPicPr>
          <p:cNvPr id="5" name="Picture 4" descr="decorative">
            <a:extLst>
              <a:ext uri="{FF2B5EF4-FFF2-40B4-BE49-F238E27FC236}">
                <a16:creationId xmlns:a16="http://schemas.microsoft.com/office/drawing/2014/main" xmlns="" id="{0897A891-1CFE-4DB4-9A82-38CB19E4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142" y="1506614"/>
            <a:ext cx="457200" cy="4572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91142" y="1482044"/>
            <a:ext cx="6635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1-1 </a:t>
            </a:r>
            <a:r>
              <a:rPr lang="en-US" sz="2000" dirty="0"/>
              <a:t>Explain why psychology is a science and why the “rat is always right.”</a:t>
            </a:r>
          </a:p>
        </p:txBody>
      </p:sp>
      <p:pic>
        <p:nvPicPr>
          <p:cNvPr id="6" name="Picture 5" descr="decorative">
            <a:extLst>
              <a:ext uri="{FF2B5EF4-FFF2-40B4-BE49-F238E27FC236}">
                <a16:creationId xmlns:a16="http://schemas.microsoft.com/office/drawing/2014/main" xmlns="" id="{0897A891-1CFE-4DB4-9A82-38CB19E4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42" y="2195491"/>
            <a:ext cx="457200" cy="45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05142" y="2160831"/>
            <a:ext cx="65421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100000"/>
            </a:pPr>
            <a:r>
              <a:rPr lang="en-US" sz="2400" b="1" dirty="0">
                <a:solidFill>
                  <a:srgbClr val="C00000"/>
                </a:solidFill>
              </a:rPr>
              <a:t>1-2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Describe the three key elements of the scientific attitude and how they support scientific inquiry.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897A891-1CFE-4DB4-9A82-38CB19E44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142" y="3178432"/>
            <a:ext cx="457200" cy="457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391142" y="3145861"/>
            <a:ext cx="66440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1-3</a:t>
            </a:r>
            <a:r>
              <a:rPr lang="en-US" sz="2400" b="1" dirty="0"/>
              <a:t> </a:t>
            </a:r>
            <a:r>
              <a:rPr lang="en-US" sz="2000" dirty="0"/>
              <a:t>Explain how critical thinking feeds a scientific attitude and smarter thinking for everyday life.</a:t>
            </a:r>
          </a:p>
        </p:txBody>
      </p:sp>
      <p:pic>
        <p:nvPicPr>
          <p:cNvPr id="10" name="Picture 9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102" y="3903805"/>
            <a:ext cx="457240" cy="4572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91142" y="3835539"/>
            <a:ext cx="66672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1-4</a:t>
            </a:r>
            <a:r>
              <a:rPr lang="en-US" sz="2400" b="1" dirty="0"/>
              <a:t> </a:t>
            </a:r>
            <a:r>
              <a:rPr lang="en-US" sz="2000" dirty="0"/>
              <a:t>Describe how psychology developed from early understandings of mind and body to the beginnings of modern science.</a:t>
            </a:r>
          </a:p>
        </p:txBody>
      </p:sp>
      <p:pic>
        <p:nvPicPr>
          <p:cNvPr id="15" name="Picture 14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367" y="4842249"/>
            <a:ext cx="457240" cy="4572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391142" y="4842249"/>
            <a:ext cx="65561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1-5</a:t>
            </a:r>
            <a:r>
              <a:rPr lang="en-US" sz="2400" b="1" dirty="0"/>
              <a:t> </a:t>
            </a:r>
            <a:r>
              <a:rPr lang="en-US" sz="2000" dirty="0"/>
              <a:t>Explain how critical thinking feeds a scientific attitude and smarter thinking for everyday life.</a:t>
            </a:r>
          </a:p>
        </p:txBody>
      </p:sp>
      <p:pic>
        <p:nvPicPr>
          <p:cNvPr id="16" name="Picture 1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1367" y="5602435"/>
            <a:ext cx="457240" cy="45724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91143" y="5602435"/>
            <a:ext cx="67683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solidFill>
                  <a:srgbClr val="C00000"/>
                </a:solidFill>
              </a:rPr>
              <a:t>1-6</a:t>
            </a:r>
            <a:r>
              <a:rPr lang="en-US" sz="2400" b="1" dirty="0"/>
              <a:t> </a:t>
            </a:r>
            <a:r>
              <a:rPr lang="en-US" sz="2000" dirty="0"/>
              <a:t>Explain how behaviorism, Freudian psychology and humanistic psychology furthered the development of psychological science.</a:t>
            </a:r>
          </a:p>
        </p:txBody>
      </p:sp>
    </p:spTree>
    <p:extLst>
      <p:ext uri="{BB962C8B-B14F-4D97-AF65-F5344CB8AC3E}">
        <p14:creationId xmlns:p14="http://schemas.microsoft.com/office/powerpoint/2010/main" val="1720577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 hidden="1">
            <a:extLst>
              <a:ext uri="{FF2B5EF4-FFF2-40B4-BE49-F238E27FC236}">
                <a16:creationId xmlns:a16="http://schemas.microsoft.com/office/drawing/2014/main" xmlns="" id="{815030D4-3EB1-496B-8ABE-CCDC8D3C7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structuralism? What is introspection?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4528" y="692118"/>
            <a:ext cx="3868340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structuralism?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0465" y="1926578"/>
            <a:ext cx="3592286" cy="368458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/>
              <a:t>Early school focused on identifying the elements of thought and mind (structures) the way early chemists developed the periodic table to classify elements.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7943" y="692118"/>
            <a:ext cx="3860565" cy="82391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What is introspection?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63886" y="1926578"/>
            <a:ext cx="3536302" cy="3684588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sz="2400" dirty="0"/>
              <a:t>The process of looking inward to directly observe one’s own psychological processes.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9417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 descr="try it"/>
          <p:cNvSpPr txBox="1">
            <a:spLocks/>
          </p:cNvSpPr>
          <p:nvPr/>
        </p:nvSpPr>
        <p:spPr>
          <a:xfrm>
            <a:off x="1" y="26902"/>
            <a:ext cx="9143999" cy="109432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288344"/>
            <a:ext cx="7886700" cy="852489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Describe what you sense when you…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4" y="2365887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Chew a piece of spearmint gum.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4" y="3804509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Smell the fries cooking in the cafeteria.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4" y="5243131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Sit in the chair at your desk.</a:t>
            </a:r>
          </a:p>
        </p:txBody>
      </p:sp>
    </p:spTree>
    <p:extLst>
      <p:ext uri="{BB962C8B-B14F-4D97-AF65-F5344CB8AC3E}">
        <p14:creationId xmlns:p14="http://schemas.microsoft.com/office/powerpoint/2010/main" val="2106189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xmlns="" id="{08BED432-1932-4E69-98EA-410F8CFC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7711726" cy="53022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1. What Would You Answer?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7464" y="138223"/>
            <a:ext cx="8320217" cy="1127803"/>
          </a:xfrm>
          <a:prstGeom prst="rect">
            <a:avLst/>
          </a:prstGeom>
          <a:solidFill>
            <a:srgbClr val="D4E5F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1. 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7464" y="1642188"/>
            <a:ext cx="8320217" cy="4218863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Self-reflective introspection about the elements of experience best describes a technique used by which school of thought in psychology?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functionalists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empiricists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structuralists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behaviorists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humanists</a:t>
            </a:r>
          </a:p>
        </p:txBody>
      </p:sp>
    </p:spTree>
    <p:extLst>
      <p:ext uri="{BB962C8B-B14F-4D97-AF65-F5344CB8AC3E}">
        <p14:creationId xmlns:p14="http://schemas.microsoft.com/office/powerpoint/2010/main" val="39384926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8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other important milestones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610066" y="2301766"/>
            <a:ext cx="4120166" cy="3451889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selection of mental and physical traits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adaptive evolution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influenced William James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49" y="5902316"/>
            <a:ext cx="3288258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Charles Darwin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(1809-1882)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F2FB9A1C-11C6-4086-8E64-AC87C52921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25" b="1137"/>
          <a:stretch/>
        </p:blipFill>
        <p:spPr>
          <a:xfrm>
            <a:off x="628649" y="1807538"/>
            <a:ext cx="3288258" cy="3946117"/>
          </a:xfrm>
          <a:prstGeom prst="rect">
            <a:avLst/>
          </a:prstGeom>
        </p:spPr>
      </p:pic>
      <p:pic>
        <p:nvPicPr>
          <p:cNvPr id="9" name="Picture 8" descr="decorative">
            <a:extLst>
              <a:ext uri="{FF2B5EF4-FFF2-40B4-BE49-F238E27FC236}">
                <a16:creationId xmlns:a16="http://schemas.microsoft.com/office/drawing/2014/main" xmlns="" id="{2656A9D1-64BF-4CC6-8392-1BB19E82B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8" y="40900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009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some important milestones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993738" y="1762664"/>
            <a:ext cx="3337103" cy="4455571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algn="l"/>
            <a:endParaRPr lang="en-US" sz="1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3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</a:t>
            </a:r>
            <a:r>
              <a:rPr lang="en-US" sz="3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functionalism </a:t>
            </a:r>
          </a:p>
          <a:p>
            <a:pPr algn="l"/>
            <a:endParaRPr lang="en-US" sz="30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§"/>
            </a:pPr>
            <a:r>
              <a:rPr lang="en-US" sz="3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Psychology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6788" y="5753655"/>
            <a:ext cx="2998978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William James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(1842-1910)</a:t>
            </a: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77" r="177"/>
          <a:stretch>
            <a:fillRect/>
          </a:stretch>
        </p:blipFill>
        <p:spPr>
          <a:xfrm>
            <a:off x="826788" y="1762664"/>
            <a:ext cx="2998978" cy="3919332"/>
          </a:xfrm>
          <a:prstGeom prst="rect">
            <a:avLst/>
          </a:prstGeom>
        </p:spPr>
      </p:pic>
      <p:pic>
        <p:nvPicPr>
          <p:cNvPr id="8" name="Picture 7" descr="decorative">
            <a:extLst>
              <a:ext uri="{FF2B5EF4-FFF2-40B4-BE49-F238E27FC236}">
                <a16:creationId xmlns:a16="http://schemas.microsoft.com/office/drawing/2014/main" xmlns="" id="{27F34119-F1B6-49C8-8B09-3BC5987AA7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0424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17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functionalism?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62200"/>
            <a:ext cx="8101584" cy="350747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Functionalism assumes a purpose…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smelling and thinking must have helped us evolve….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structures of consciousness must serve a </a:t>
            </a:r>
            <a:r>
              <a:rPr lang="en-US" sz="2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function.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smelling is what the nose does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thinking is what the brain does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but…WHY?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49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85" y="1301992"/>
            <a:ext cx="7886700" cy="852489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structuralism or functionalism?</a:t>
            </a:r>
          </a:p>
        </p:txBody>
      </p:sp>
      <p:sp>
        <p:nvSpPr>
          <p:cNvPr id="10" name="Title 1" descr="try it"/>
          <p:cNvSpPr txBox="1">
            <a:spLocks/>
          </p:cNvSpPr>
          <p:nvPr/>
        </p:nvSpPr>
        <p:spPr>
          <a:xfrm>
            <a:off x="14500" y="20078"/>
            <a:ext cx="9143999" cy="1094323"/>
          </a:xfrm>
          <a:prstGeom prst="rect">
            <a:avLst/>
          </a:prstGeo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431924" y="2365887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Why do some people have strong willpower and others do not?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431924" y="3804509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Describe the characteristics of the pencil you are holding.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1431924" y="5243131"/>
            <a:ext cx="6280150" cy="1244600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How does eye color limit our ability to see in the dark?</a:t>
            </a:r>
          </a:p>
        </p:txBody>
      </p:sp>
    </p:spTree>
    <p:extLst>
      <p:ext uri="{BB962C8B-B14F-4D97-AF65-F5344CB8AC3E}">
        <p14:creationId xmlns:p14="http://schemas.microsoft.com/office/powerpoint/2010/main" val="1347888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additional important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 in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46997" y="1800446"/>
            <a:ext cx="4437445" cy="4524155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of William James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denied her Ph.D. due to gender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memory researcher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first female president of the APA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8111" y="6055816"/>
            <a:ext cx="2982192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Mary </a:t>
            </a:r>
            <a:r>
              <a:rPr lang="en-US" b="1" dirty="0" err="1">
                <a:solidFill>
                  <a:schemeClr val="bg1"/>
                </a:solidFill>
              </a:rPr>
              <a:t>Whiton</a:t>
            </a:r>
            <a:r>
              <a:rPr lang="en-US" b="1" dirty="0">
                <a:solidFill>
                  <a:schemeClr val="bg1"/>
                </a:solidFill>
              </a:rPr>
              <a:t> Calkins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(1863-1930)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319" r="319"/>
          <a:stretch>
            <a:fillRect/>
          </a:stretch>
        </p:blipFill>
        <p:spPr>
          <a:xfrm>
            <a:off x="648110" y="1800446"/>
            <a:ext cx="2982193" cy="4123332"/>
          </a:xfrm>
          <a:prstGeom prst="rect">
            <a:avLst/>
          </a:prstGeom>
        </p:spPr>
      </p:pic>
      <p:pic>
        <p:nvPicPr>
          <p:cNvPr id="8" name="Picture 7" descr="decorative">
            <a:extLst>
              <a:ext uri="{FF2B5EF4-FFF2-40B4-BE49-F238E27FC236}">
                <a16:creationId xmlns:a16="http://schemas.microsoft.com/office/drawing/2014/main" xmlns="" id="{055C84F9-7A08-471D-A47E-61989834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0424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94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361507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were important contributions to psychology’s early development?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253322" y="1831459"/>
            <a:ext cx="4368353" cy="4245361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student of Edward Titchener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first female to earn Ph.D.in psychology</a:t>
            </a:r>
          </a:p>
          <a:p>
            <a:pPr algn="l"/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The Animal Mind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7841" y="5902511"/>
            <a:ext cx="2880700" cy="64633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Margaret Floy Washburn (1871-1939)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D9CF4FE8-8479-4423-93D3-D4634AAA5A0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t="7234" r="2432"/>
          <a:stretch/>
        </p:blipFill>
        <p:spPr>
          <a:xfrm>
            <a:off x="615228" y="1831459"/>
            <a:ext cx="2923313" cy="3848628"/>
          </a:xfrm>
          <a:prstGeom prst="rect">
            <a:avLst/>
          </a:prstGeom>
        </p:spPr>
      </p:pic>
      <p:pic>
        <p:nvPicPr>
          <p:cNvPr id="9" name="Picture 8" descr="decorative">
            <a:extLst>
              <a:ext uri="{FF2B5EF4-FFF2-40B4-BE49-F238E27FC236}">
                <a16:creationId xmlns:a16="http://schemas.microsoft.com/office/drawing/2014/main" xmlns="" id="{3776FA73-9A16-4697-AD99-B2E8BADAA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39059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355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xmlns="" id="{7BBEE3FB-AE53-4BCE-B3F3-3269D27C6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8019637" cy="76511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2. What Would You Answer?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20921" y="214603"/>
            <a:ext cx="8320217" cy="1127803"/>
          </a:xfrm>
          <a:prstGeom prst="rect">
            <a:avLst/>
          </a:prstGeom>
          <a:solidFill>
            <a:srgbClr val="D4E5F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2. 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20920" y="1819469"/>
            <a:ext cx="8320217" cy="4041582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en-US" b="1" dirty="0"/>
              <a:t>By seeking to measure “atoms of the mind”, who established the first psychology laboratory?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Edward Bradford Titchener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Margaret Floy Washburn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Wilhelm Wundt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G. Stanley Hall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William James</a:t>
            </a:r>
          </a:p>
        </p:txBody>
      </p:sp>
    </p:spTree>
    <p:extLst>
      <p:ext uri="{BB962C8B-B14F-4D97-AF65-F5344CB8AC3E}">
        <p14:creationId xmlns:p14="http://schemas.microsoft.com/office/powerpoint/2010/main" val="317974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365126"/>
            <a:ext cx="8101584" cy="1325880"/>
          </a:xfrm>
          <a:solidFill>
            <a:srgbClr val="A02CA3"/>
          </a:solidFill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sz="2800" b="1" dirty="0">
                <a:solidFill>
                  <a:schemeClr val="bg1"/>
                </a:solidFill>
              </a:rPr>
              <a:t>How is psychology a science?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67294" cy="4397754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Psychology uses the tools of science to </a:t>
            </a:r>
          </a:p>
          <a:p>
            <a:pPr marL="0" indent="0" algn="ctr"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describe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behavior and mental processes.</a:t>
            </a:r>
          </a:p>
        </p:txBody>
      </p:sp>
      <p:pic>
        <p:nvPicPr>
          <p:cNvPr id="6" name="Picture 5" descr="decorative">
            <a:extLst>
              <a:ext uri="{FF2B5EF4-FFF2-40B4-BE49-F238E27FC236}">
                <a16:creationId xmlns:a16="http://schemas.microsoft.com/office/drawing/2014/main" xmlns="" id="{167AD78B-4005-4F21-A35E-BC4164672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6" y="392422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627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748" y="515512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	</a:t>
            </a:r>
            <a:r>
              <a:rPr lang="en-US" sz="2800" b="1" dirty="0">
                <a:solidFill>
                  <a:schemeClr val="bg1"/>
                </a:solidFill>
              </a:rPr>
              <a:t>How did behaviorism further the development of psychological science?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751" y="5836068"/>
            <a:ext cx="3047075" cy="796743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B.F. Skinner </a:t>
            </a:r>
          </a:p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(1904-1990)	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9992" y="2035646"/>
            <a:ext cx="3066592" cy="368458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4846" y="5836069"/>
            <a:ext cx="2829349" cy="796742"/>
          </a:xfrm>
          <a:solidFill>
            <a:srgbClr val="A02CA3"/>
          </a:solidFill>
        </p:spPr>
        <p:txBody>
          <a:bodyPr anchor="ctr">
            <a:noAutofit/>
          </a:bodyPr>
          <a:lstStyle/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B. Watson</a:t>
            </a:r>
          </a:p>
          <a:p>
            <a:pPr algn="ctr"/>
            <a:r>
              <a:rPr lang="en-US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(1878-1958)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94846" y="2035646"/>
            <a:ext cx="2829349" cy="3684588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:a16="http://schemas.microsoft.com/office/drawing/2014/main" xmlns="" id="{53878B70-D8D1-451B-A5B7-97770D47F0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92" y="56801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443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behaviorism?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593" y="2260599"/>
            <a:ext cx="7886700" cy="3382963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psychology should be an objective science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observable behavior is important to study… not the unseen mental processes</a:t>
            </a:r>
          </a:p>
        </p:txBody>
      </p:sp>
      <p:pic>
        <p:nvPicPr>
          <p:cNvPr id="4" name="Picture 3" descr="decorative">
            <a:extLst>
              <a:ext uri="{FF2B5EF4-FFF2-40B4-BE49-F238E27FC236}">
                <a16:creationId xmlns:a16="http://schemas.microsoft.com/office/drawing/2014/main" xmlns="" id="{CBAC5DA2-359E-4857-BEF6-F411C2A49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0424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57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Freud further the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psychological science?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119701" y="2110325"/>
            <a:ext cx="4368353" cy="3441616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an influential treatment process called psychoanalysis</a:t>
            </a:r>
          </a:p>
          <a:p>
            <a:pPr algn="l"/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 theory</a:t>
            </a:r>
          </a:p>
          <a:p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48111" y="5961532"/>
            <a:ext cx="2957518" cy="769441"/>
          </a:xfrm>
          <a:prstGeom prst="rect">
            <a:avLst/>
          </a:prstGeom>
          <a:solidFill>
            <a:srgbClr val="A02C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Sigmund Freud  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</a:rPr>
              <a:t>(1856-1939)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xmlns="" id="{BC620075-8D4F-46DD-BD92-A32347CA88D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8" r="6198"/>
          <a:stretch>
            <a:fillRect/>
          </a:stretch>
        </p:blipFill>
        <p:spPr>
          <a:xfrm>
            <a:off x="648111" y="1776692"/>
            <a:ext cx="3091376" cy="4040086"/>
          </a:xfrm>
          <a:prstGeom prst="rect">
            <a:avLst/>
          </a:prstGeom>
        </p:spPr>
      </p:pic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C9BF59CD-7674-40ED-BD1A-81CEDF86E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39059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190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60820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Freudian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(or psychoanalytic) psychology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700670"/>
            <a:ext cx="7886700" cy="278573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Unconscious forces and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childhood experiences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affect our behavior and </a:t>
            </a:r>
          </a:p>
          <a:p>
            <a:pPr marL="0" indent="0" algn="ctr">
              <a:buNone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mental processes.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decorative">
            <a:extLst>
              <a:ext uri="{FF2B5EF4-FFF2-40B4-BE49-F238E27FC236}">
                <a16:creationId xmlns:a16="http://schemas.microsoft.com/office/drawing/2014/main" xmlns="" id="{56679C75-702D-4748-969E-8A7B47066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499781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016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65645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did humanism further the </a:t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psychological science?</a:t>
            </a: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819715" y="2564209"/>
            <a:ext cx="2933419" cy="3244162"/>
          </a:xfrm>
          <a:prstGeom prst="rect">
            <a:avLst/>
          </a:prstGeo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Abraham Maslow</a:t>
            </a:r>
          </a:p>
          <a:p>
            <a:endParaRPr lang="en-US" sz="2600" dirty="0"/>
          </a:p>
          <a:p>
            <a:r>
              <a:rPr lang="en-US" sz="2600" dirty="0"/>
              <a:t>Carl Rogers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110769" y="2128977"/>
            <a:ext cx="3619464" cy="4114627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/>
              <a:t>Humans strive to reach their full potential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endParaRPr lang="en-US" sz="26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/>
              <a:t>Unconditional love</a:t>
            </a:r>
          </a:p>
          <a:p>
            <a:pPr algn="l"/>
            <a:endParaRPr lang="en-US" sz="2600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sz="2600" dirty="0"/>
              <a:t>Personal growth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2158E307-73A4-4B38-8520-20505166A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3" y="59531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895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humanism?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56348"/>
            <a:ext cx="8101584" cy="3384644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pPr lvl="0" algn="ctr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third force” in psychology </a:t>
            </a:r>
          </a:p>
          <a:p>
            <a:pPr lvl="0" algn="ctr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rejected both behaviorism and </a:t>
            </a:r>
          </a:p>
          <a:p>
            <a:pPr marL="0" lvl="0" indent="0" algn="ctr">
              <a:buNone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psychoanalytic psychology</a:t>
            </a:r>
          </a:p>
          <a:p>
            <a:pPr lvl="0" algn="ctr">
              <a:buFont typeface="Wingdings" panose="05000000000000000000" pitchFamily="2" charset="2"/>
              <a:buChar char="§"/>
            </a:pP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of potential and personal growth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47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 hidden="1">
            <a:extLst>
              <a:ext uri="{FF2B5EF4-FFF2-40B4-BE49-F238E27FC236}">
                <a16:creationId xmlns:a16="http://schemas.microsoft.com/office/drawing/2014/main" xmlns="" id="{463E512A-22AD-48D1-9037-3FE7D8C3B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7478461" cy="7931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3. What Would You Answer?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02562" y="354563"/>
            <a:ext cx="8320217" cy="1127803"/>
          </a:xfrm>
          <a:prstGeom prst="rect">
            <a:avLst/>
          </a:prstGeom>
          <a:solidFill>
            <a:srgbClr val="D4E5F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3. What Would You Answer?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02562" y="1735494"/>
            <a:ext cx="8320217" cy="4310743"/>
          </a:xfrm>
          <a:solidFill>
            <a:srgbClr val="E7D9B1"/>
          </a:solidFill>
          <a:ln w="76200">
            <a:solidFill>
              <a:srgbClr val="D4E5F4"/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With which of the following statements would John B. Watson most likely agree?</a:t>
            </a:r>
          </a:p>
          <a:p>
            <a:endParaRPr lang="en-US" dirty="0"/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Psychology should study the growth potential in all         people.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Psychology should study the unconscious mind.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Psychology should focus on observable behavior.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Psychology should study mental thought processes.</a:t>
            </a:r>
          </a:p>
          <a:p>
            <a:pPr marL="457200" indent="-457200">
              <a:buFont typeface="+mj-lt"/>
              <a:buAutoNum type="alphaUcPeriod"/>
            </a:pPr>
            <a:r>
              <a:rPr lang="en-US" dirty="0"/>
              <a:t>Psychology should study how culture and beliefs impact an individual.  </a:t>
            </a:r>
          </a:p>
        </p:txBody>
      </p:sp>
    </p:spTree>
    <p:extLst>
      <p:ext uri="{BB962C8B-B14F-4D97-AF65-F5344CB8AC3E}">
        <p14:creationId xmlns:p14="http://schemas.microsoft.com/office/powerpoint/2010/main" val="26558084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 1-1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006221"/>
            <a:ext cx="8101584" cy="1384995"/>
          </a:xfrm>
          <a:prstGeom prst="rect">
            <a:avLst/>
          </a:prstGeom>
          <a:solidFill>
            <a:srgbClr val="D1E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is psychology a science,</a:t>
            </a:r>
          </a:p>
          <a:p>
            <a:pPr algn="ctr"/>
            <a:r>
              <a:rPr lang="en-US" sz="2800" dirty="0"/>
              <a:t> and why is it </a:t>
            </a:r>
          </a:p>
          <a:p>
            <a:pPr algn="ctr"/>
            <a:r>
              <a:rPr lang="en-US" sz="2800" dirty="0"/>
              <a:t>the “rat is always right”?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358" y="4007567"/>
            <a:ext cx="8101584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A02CA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Psychologists: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think critically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use the scientific method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 accept the results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203351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203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 1-2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006221"/>
            <a:ext cx="8101584" cy="1815882"/>
          </a:xfrm>
          <a:prstGeom prst="rect">
            <a:avLst/>
          </a:prstGeom>
          <a:solidFill>
            <a:srgbClr val="D1E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are the three key elements </a:t>
            </a:r>
          </a:p>
          <a:p>
            <a:pPr algn="ctr"/>
            <a:r>
              <a:rPr lang="en-US" sz="2800" dirty="0"/>
              <a:t>of the scientific attitude, and how </a:t>
            </a:r>
          </a:p>
          <a:p>
            <a:pPr algn="ctr"/>
            <a:r>
              <a:rPr lang="en-US" sz="2800" dirty="0"/>
              <a:t>do they support </a:t>
            </a:r>
          </a:p>
          <a:p>
            <a:pPr algn="ctr"/>
            <a:r>
              <a:rPr lang="en-US" sz="2800" dirty="0"/>
              <a:t>scientific inquiry?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4103004"/>
            <a:ext cx="8101584" cy="1938992"/>
          </a:xfrm>
          <a:prstGeom prst="rect">
            <a:avLst/>
          </a:prstGeom>
          <a:solidFill>
            <a:schemeClr val="bg1"/>
          </a:solidFill>
          <a:ln w="76200">
            <a:solidFill>
              <a:srgbClr val="A02CA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The scientific attitude encourages us to be: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curious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skeptical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humble</a:t>
            </a:r>
          </a:p>
          <a:p>
            <a:r>
              <a:rPr lang="en-US" sz="2400" dirty="0"/>
              <a:t>in testing ideas that don’t agree with ours.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203351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404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 1-3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006221"/>
            <a:ext cx="8101584" cy="1384995"/>
          </a:xfrm>
          <a:prstGeom prst="rect">
            <a:avLst/>
          </a:prstGeom>
          <a:solidFill>
            <a:srgbClr val="D1E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does critical thinking feed a </a:t>
            </a:r>
          </a:p>
          <a:p>
            <a:pPr algn="ctr"/>
            <a:r>
              <a:rPr lang="en-US" sz="2800" dirty="0"/>
              <a:t>scientific attitude </a:t>
            </a:r>
          </a:p>
          <a:p>
            <a:pPr algn="ctr"/>
            <a:r>
              <a:rPr lang="en-US" sz="2800" dirty="0"/>
              <a:t>and smarter thinking for everyday life?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4135271"/>
            <a:ext cx="8101584" cy="2308324"/>
          </a:xfrm>
          <a:prstGeom prst="rect">
            <a:avLst/>
          </a:prstGeom>
          <a:solidFill>
            <a:schemeClr val="bg1"/>
          </a:solidFill>
          <a:ln w="76200">
            <a:solidFill>
              <a:srgbClr val="A02CA3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/>
              <a:t>Critical thinking </a:t>
            </a:r>
            <a:r>
              <a:rPr lang="en-US" sz="2400" dirty="0"/>
              <a:t>puts ideas to the test by: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examining assumptions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appraising the source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discerning hidden biases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evaluating evidence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assessing conclusions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203351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5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205F43E0-F33C-4D28-B186-7F9A6964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Why is the “rat always right”?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7793" y="335207"/>
            <a:ext cx="8101584" cy="1325563"/>
          </a:xfrm>
          <a:prstGeom prst="rect">
            <a:avLst/>
          </a:prstGeom>
          <a:solidFill>
            <a:srgbClr val="A02CA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sz="2800" b="1" dirty="0">
                <a:solidFill>
                  <a:schemeClr val="bg1"/>
                </a:solidFill>
              </a:rPr>
              <a:t>Why is the “</a:t>
            </a:r>
            <a:r>
              <a:rPr lang="en-US" sz="2800" b="1">
                <a:solidFill>
                  <a:schemeClr val="bg1"/>
                </a:solidFill>
              </a:rPr>
              <a:t>rat </a:t>
            </a:r>
            <a:r>
              <a:rPr lang="en-US" sz="2800" b="1" smtClean="0">
                <a:solidFill>
                  <a:schemeClr val="bg1"/>
                </a:solidFill>
              </a:rPr>
              <a:t>is always </a:t>
            </a:r>
            <a:r>
              <a:rPr lang="en-US" sz="2800" b="1" dirty="0">
                <a:solidFill>
                  <a:schemeClr val="bg1"/>
                </a:solidFill>
              </a:rPr>
              <a:t>right”?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pPr algn="ctr"/>
            <a:endParaRPr lang="en-US" sz="2400" dirty="0"/>
          </a:p>
          <a:p>
            <a:pPr marL="0" indent="0" algn="ctr">
              <a:buNone/>
            </a:pPr>
            <a:r>
              <a:rPr lang="en-US" sz="2600" dirty="0"/>
              <a:t>Facts speak for themselves</a:t>
            </a:r>
          </a:p>
          <a:p>
            <a:pPr algn="ctr"/>
            <a:endParaRPr lang="en-US" sz="2600" dirty="0"/>
          </a:p>
          <a:p>
            <a:pPr marL="0" indent="0" algn="ctr">
              <a:buNone/>
            </a:pPr>
            <a:r>
              <a:rPr lang="en-US" sz="2600" dirty="0"/>
              <a:t>Researchers have to accept the results of the study even if the hypothesis has been proven wrong.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5641" y="1825625"/>
            <a:ext cx="2032217" cy="4351338"/>
          </a:xfrm>
        </p:spPr>
      </p:pic>
      <p:pic>
        <p:nvPicPr>
          <p:cNvPr id="6" name="Picture 5" descr="decorative">
            <a:extLst>
              <a:ext uri="{FF2B5EF4-FFF2-40B4-BE49-F238E27FC236}">
                <a16:creationId xmlns:a16="http://schemas.microsoft.com/office/drawing/2014/main" xmlns="" id="{0897A891-1CFE-4DB4-9A82-38CB19E44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37" y="362504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933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 1-4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2006221"/>
            <a:ext cx="8101584" cy="1384995"/>
          </a:xfrm>
          <a:prstGeom prst="rect">
            <a:avLst/>
          </a:prstGeom>
          <a:solidFill>
            <a:srgbClr val="D1E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did psychology develop from </a:t>
            </a:r>
          </a:p>
          <a:p>
            <a:pPr algn="ctr"/>
            <a:r>
              <a:rPr lang="en-US" sz="2800" dirty="0"/>
              <a:t>early understandings of mind and body </a:t>
            </a:r>
          </a:p>
          <a:p>
            <a:pPr algn="ctr"/>
            <a:r>
              <a:rPr lang="en-US" sz="2800" dirty="0"/>
              <a:t>to the beginnings of modern science?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5358" y="4094327"/>
            <a:ext cx="8101584" cy="1569660"/>
          </a:xfrm>
          <a:prstGeom prst="rect">
            <a:avLst/>
          </a:prstGeom>
          <a:solidFill>
            <a:schemeClr val="bg1"/>
          </a:solidFill>
          <a:ln w="76200">
            <a:solidFill>
              <a:srgbClr val="A02CA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The Greeks wondered if ideas were innate or came from experience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Locke thought we were </a:t>
            </a:r>
            <a:r>
              <a:rPr lang="en-US" sz="2400" i="1" dirty="0"/>
              <a:t>tabula rasa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400" dirty="0"/>
              <a:t>Bacon gave us </a:t>
            </a:r>
            <a:r>
              <a:rPr lang="en-US" sz="2400" b="1" i="1" dirty="0"/>
              <a:t>empiricism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2033517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809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 1-5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933709"/>
            <a:ext cx="8101584" cy="1384995"/>
          </a:xfrm>
          <a:prstGeom prst="rect">
            <a:avLst/>
          </a:prstGeom>
          <a:solidFill>
            <a:srgbClr val="D1E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were some important </a:t>
            </a:r>
          </a:p>
          <a:p>
            <a:pPr algn="ctr"/>
            <a:r>
              <a:rPr lang="en-US" sz="2800" dirty="0"/>
              <a:t>milestones in </a:t>
            </a:r>
          </a:p>
          <a:p>
            <a:pPr algn="ctr"/>
            <a:r>
              <a:rPr lang="en-US" sz="2800" dirty="0"/>
              <a:t>psychology’s early development?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4039737"/>
            <a:ext cx="8101584" cy="1692771"/>
          </a:xfrm>
          <a:prstGeom prst="rect">
            <a:avLst/>
          </a:prstGeom>
          <a:solidFill>
            <a:schemeClr val="bg1"/>
          </a:solidFill>
          <a:ln w="76200">
            <a:solidFill>
              <a:srgbClr val="A02CA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Wundt established the first psych lab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Wundt and Titchener: </a:t>
            </a:r>
            <a:r>
              <a:rPr lang="en-US" sz="2600" b="1" i="1" dirty="0"/>
              <a:t>structuralism and introspection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James: </a:t>
            </a:r>
            <a:r>
              <a:rPr lang="en-US" sz="2600" b="1" i="1" dirty="0"/>
              <a:t>functionalism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1978925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41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Learning Target 1-6 Review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8650" y="1882209"/>
            <a:ext cx="8101584" cy="1815882"/>
          </a:xfrm>
          <a:prstGeom prst="rect">
            <a:avLst/>
          </a:prstGeom>
          <a:solidFill>
            <a:srgbClr val="D1ED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How did behaviorism, Freudian </a:t>
            </a:r>
          </a:p>
          <a:p>
            <a:pPr algn="ctr"/>
            <a:r>
              <a:rPr lang="en-US" sz="2800" dirty="0"/>
              <a:t>psychology, and humanistic </a:t>
            </a:r>
          </a:p>
          <a:p>
            <a:pPr algn="ctr"/>
            <a:r>
              <a:rPr lang="en-US" sz="2800" dirty="0"/>
              <a:t>psychology further the development </a:t>
            </a:r>
          </a:p>
          <a:p>
            <a:pPr algn="ctr"/>
            <a:r>
              <a:rPr lang="en-US" sz="2800" dirty="0"/>
              <a:t>of psychological science?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8650" y="3889611"/>
            <a:ext cx="8101584" cy="2492990"/>
          </a:xfrm>
          <a:prstGeom prst="rect">
            <a:avLst/>
          </a:prstGeom>
          <a:solidFill>
            <a:schemeClr val="bg1"/>
          </a:solidFill>
          <a:ln w="76200">
            <a:solidFill>
              <a:srgbClr val="A02CA3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Watson: </a:t>
            </a:r>
            <a:r>
              <a:rPr lang="en-US" sz="2600" b="1" i="1" dirty="0"/>
              <a:t>behaviorism</a:t>
            </a:r>
            <a:r>
              <a:rPr lang="en-US" sz="2600" dirty="0"/>
              <a:t> focuses on studying behavior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Freud: </a:t>
            </a:r>
            <a:r>
              <a:rPr lang="en-US" sz="2600" b="1" i="1" dirty="0"/>
              <a:t>psychoanalysis</a:t>
            </a:r>
            <a:r>
              <a:rPr lang="en-US" sz="2600" dirty="0"/>
              <a:t> focuses on unconscious influences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600" dirty="0"/>
              <a:t>Rogers and Maslow: </a:t>
            </a:r>
            <a:r>
              <a:rPr lang="en-US" sz="2600" b="1" i="1" dirty="0"/>
              <a:t>humanism</a:t>
            </a:r>
            <a:r>
              <a:rPr lang="en-US" sz="2600" dirty="0"/>
              <a:t> focuses on striving for growth</a:t>
            </a:r>
          </a:p>
        </p:txBody>
      </p:sp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58" y="1924333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72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7627" y="1278229"/>
            <a:ext cx="8685751" cy="1095603"/>
          </a:xfrm>
          <a:solidFill>
            <a:srgbClr val="D4E5F4"/>
          </a:solidFill>
          <a:ln w="38100">
            <a:solidFill>
              <a:schemeClr val="tx1"/>
            </a:solidFill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Can these questions be answered using science?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3999" cy="1127803"/>
          </a:xfrm>
          <a:blipFill dpi="0" rotWithShape="1">
            <a:blip r:embed="rId2">
              <a:alphaModFix amt="79000"/>
            </a:blip>
            <a:srcRect/>
            <a:tile tx="0" ty="0" sx="20000" sy="14000" flip="none" algn="t"/>
          </a:blipFill>
        </p:spPr>
        <p:txBody>
          <a:bodyPr anchor="ctr">
            <a:normAutofit/>
          </a:bodyPr>
          <a:lstStyle/>
          <a:p>
            <a:pPr algn="ctr"/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TRY 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2524258"/>
            <a:ext cx="8572184" cy="3730237"/>
          </a:xfrm>
          <a:solidFill>
            <a:srgbClr val="E7D9B1"/>
          </a:solidFill>
          <a:ln w="76200">
            <a:solidFill>
              <a:srgbClr val="D1EAF7"/>
            </a:solidFill>
          </a:ln>
        </p:spPr>
        <p:txBody>
          <a:bodyPr anchor="ctr"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Are the body and the soul separate entities?</a:t>
            </a:r>
          </a:p>
          <a:p>
            <a:pPr marL="3429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Does having a positive attitude improve outcomes for individuals with serious illness?</a:t>
            </a:r>
          </a:p>
          <a:p>
            <a:pPr marL="342900" lvl="1" indent="0">
              <a:buNone/>
            </a:pP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What was the evolutionary benefit of depression?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331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99" y="393047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</a:rPr>
              <a:t>    </a:t>
            </a:r>
            <a:r>
              <a:rPr lang="en-US" sz="2800" b="1" dirty="0">
                <a:solidFill>
                  <a:schemeClr val="bg1"/>
                </a:solidFill>
              </a:rPr>
              <a:t>What is one key element of the scientific attitude?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32626" y="2452708"/>
            <a:ext cx="4572000" cy="3657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4400" dirty="0"/>
              <a:t>Curiosity: </a:t>
            </a:r>
          </a:p>
          <a:p>
            <a:endParaRPr lang="en-US" sz="4400" dirty="0"/>
          </a:p>
          <a:p>
            <a:r>
              <a:rPr lang="en-US" sz="4400" dirty="0"/>
              <a:t>asking questions</a:t>
            </a:r>
          </a:p>
          <a:p>
            <a:endParaRPr lang="en-US" sz="5400" dirty="0"/>
          </a:p>
          <a:p>
            <a:endParaRPr lang="en-US" sz="5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559" b="1559"/>
          <a:stretch>
            <a:fillRect/>
          </a:stretch>
        </p:blipFill>
        <p:spPr>
          <a:xfrm>
            <a:off x="415999" y="1910687"/>
            <a:ext cx="2839391" cy="4741643"/>
          </a:xfrm>
          <a:prstGeom prst="rect">
            <a:avLst/>
          </a:prstGeom>
        </p:spPr>
      </p:pic>
      <p:pic>
        <p:nvPicPr>
          <p:cNvPr id="7" name="Picture 6" descr="decorative">
            <a:extLst>
              <a:ext uri="{FF2B5EF4-FFF2-40B4-BE49-F238E27FC236}">
                <a16:creationId xmlns:a16="http://schemas.microsoft.com/office/drawing/2014/main" xmlns="" id="{042C4AB2-CBBD-4D66-ABED-AB98102A0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995" y="433366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7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1DE054E6-C863-4A94-92E8-1BB4B0043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026" y="397565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</a:rPr>
              <a:t>    </a:t>
            </a:r>
            <a:r>
              <a:rPr lang="en-US" sz="2800" b="1" dirty="0">
                <a:solidFill>
                  <a:schemeClr val="bg1"/>
                </a:solidFill>
              </a:rPr>
              <a:t>What is another key element of the scientific attitude?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88634" y="2391988"/>
            <a:ext cx="4572000" cy="3657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sz="5400" dirty="0"/>
              <a:t>Skepticism: </a:t>
            </a:r>
          </a:p>
          <a:p>
            <a:r>
              <a:rPr lang="en-US" sz="4800" dirty="0"/>
              <a:t>sifting reality from fantasy and demanding evidence</a:t>
            </a:r>
          </a:p>
        </p:txBody>
      </p:sp>
      <p:pic>
        <p:nvPicPr>
          <p:cNvPr id="5" name="Picture Placeholder 4"/>
          <p:cNvPicPr>
            <a:picLocks noGrp="1"/>
          </p:cNvPicPr>
          <p:nvPr>
            <p:ph type="pic" sz="quarter" idx="14"/>
          </p:nvPr>
        </p:nvPicPr>
        <p:blipFill>
          <a:blip r:embed="rId2"/>
          <a:srcRect l="9560" r="9560"/>
          <a:stretch>
            <a:fillRect/>
          </a:stretch>
        </p:blipFill>
        <p:spPr>
          <a:xfrm>
            <a:off x="560620" y="1847920"/>
            <a:ext cx="2843784" cy="4745736"/>
          </a:xfrm>
          <a:prstGeom prst="rect">
            <a:avLst/>
          </a:prstGeom>
        </p:spPr>
      </p:pic>
      <p:pic>
        <p:nvPicPr>
          <p:cNvPr id="9" name="Picture 8" descr="decorative">
            <a:extLst>
              <a:ext uri="{FF2B5EF4-FFF2-40B4-BE49-F238E27FC236}">
                <a16:creationId xmlns:a16="http://schemas.microsoft.com/office/drawing/2014/main" xmlns="" id="{E7FBD555-B5E3-4723-ABE3-CF4FC4A58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20" y="432268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63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A2BF788F-304E-4A0A-A79B-7C810418B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504" y="323083"/>
            <a:ext cx="8101584" cy="1325880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chemeClr val="bg1"/>
                </a:solidFill>
              </a:rPr>
              <a:t>    </a:t>
            </a:r>
            <a:r>
              <a:rPr lang="en-US" sz="2800" b="1" dirty="0">
                <a:solidFill>
                  <a:schemeClr val="bg1"/>
                </a:solidFill>
              </a:rPr>
              <a:t>What is a third key element of 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the scientific attitude?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747702" y="2319399"/>
            <a:ext cx="4572000" cy="3657600"/>
          </a:xfrm>
          <a:solidFill>
            <a:srgbClr val="E7D9B1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sz="5400" dirty="0"/>
              <a:t>Humility: </a:t>
            </a:r>
          </a:p>
          <a:p>
            <a:r>
              <a:rPr lang="en-US" sz="4400" dirty="0"/>
              <a:t>accepting incorrect predictions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11004" b="11004"/>
          <a:stretch>
            <a:fillRect/>
          </a:stretch>
        </p:blipFill>
        <p:spPr>
          <a:xfrm>
            <a:off x="642504" y="1775331"/>
            <a:ext cx="2841842" cy="4745736"/>
          </a:xfrm>
          <a:prstGeom prst="rect">
            <a:avLst/>
          </a:prstGeom>
        </p:spPr>
      </p:pic>
      <p:pic>
        <p:nvPicPr>
          <p:cNvPr id="10" name="Picture 9" descr="decorative">
            <a:extLst>
              <a:ext uri="{FF2B5EF4-FFF2-40B4-BE49-F238E27FC236}">
                <a16:creationId xmlns:a16="http://schemas.microsoft.com/office/drawing/2014/main" xmlns="" id="{0D474298-AE82-4910-BF93-AD0000927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48" y="350379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8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08" y="345781"/>
            <a:ext cx="8101584" cy="1325563"/>
          </a:xfrm>
          <a:solidFill>
            <a:srgbClr val="A02CA3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What is critical thinking?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5799" y="2159000"/>
            <a:ext cx="2152651" cy="1752600"/>
          </a:xfrm>
          <a:solidFill>
            <a:srgbClr val="EFE9D8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600" dirty="0"/>
              <a:t>Examining assumptions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solidFill>
            <a:srgbClr val="EFE9D8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600" dirty="0"/>
              <a:t>Appraising the source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solidFill>
            <a:srgbClr val="EFE9D8"/>
          </a:solidFill>
          <a:ln w="76200">
            <a:solidFill>
              <a:srgbClr val="A02CA3"/>
            </a:solidFill>
          </a:ln>
        </p:spPr>
        <p:txBody>
          <a:bodyPr anchor="ctr">
            <a:normAutofit/>
          </a:bodyPr>
          <a:lstStyle/>
          <a:p>
            <a:r>
              <a:rPr lang="en-US" sz="2600" dirty="0"/>
              <a:t>Discerning hidden biases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solidFill>
            <a:srgbClr val="EFE9D8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600" dirty="0"/>
              <a:t>Evaluating evidence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solidFill>
            <a:srgbClr val="EFE9D8"/>
          </a:solidFill>
          <a:ln w="76200">
            <a:solidFill>
              <a:srgbClr val="A02CA3"/>
            </a:solidFill>
          </a:ln>
        </p:spPr>
        <p:txBody>
          <a:bodyPr>
            <a:normAutofit/>
          </a:bodyPr>
          <a:lstStyle/>
          <a:p>
            <a:endParaRPr lang="en-US" sz="2800" dirty="0"/>
          </a:p>
          <a:p>
            <a:r>
              <a:rPr lang="en-US" sz="2600" dirty="0"/>
              <a:t>Assessing conclusions</a:t>
            </a:r>
          </a:p>
        </p:txBody>
      </p:sp>
      <p:pic>
        <p:nvPicPr>
          <p:cNvPr id="9" name="Picture 8" descr="decorative">
            <a:extLst>
              <a:ext uri="{FF2B5EF4-FFF2-40B4-BE49-F238E27FC236}">
                <a16:creationId xmlns:a16="http://schemas.microsoft.com/office/drawing/2014/main" xmlns="" id="{68D6E40C-3306-4556-B2F7-6CD4076542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4" y="406070"/>
            <a:ext cx="690861" cy="69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99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6871</TotalTime>
  <Words>1435</Words>
  <Application>Microsoft Office PowerPoint</Application>
  <PresentationFormat>On-screen Show (4:3)</PresentationFormat>
  <Paragraphs>286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Custom Design</vt:lpstr>
      <vt:lpstr>Unit 1: Psychology’s History and Approaches</vt:lpstr>
      <vt:lpstr>Module 1: Psychology’s History</vt:lpstr>
      <vt:lpstr>    How is psychology a science?</vt:lpstr>
      <vt:lpstr>Why is the “rat always right”?</vt:lpstr>
      <vt:lpstr>TRY IT</vt:lpstr>
      <vt:lpstr>    What is one key element of the scientific attitude?</vt:lpstr>
      <vt:lpstr>    What is another key element of the scientific attitude?</vt:lpstr>
      <vt:lpstr>    What is a third key element of  the scientific attitude?</vt:lpstr>
      <vt:lpstr>What is critical thinking?</vt:lpstr>
      <vt:lpstr> How would you think critically about the following statement?  </vt:lpstr>
      <vt:lpstr>What did philosophers wonder  about the mind?</vt:lpstr>
      <vt:lpstr>The Greeks</vt:lpstr>
      <vt:lpstr>The French </vt:lpstr>
      <vt:lpstr>The British</vt:lpstr>
      <vt:lpstr>What is empiricism?</vt:lpstr>
      <vt:lpstr>What were important milestones in psychology’s early development?</vt:lpstr>
      <vt:lpstr>Wundt’s experimental design question</vt:lpstr>
      <vt:lpstr>Wundt’s experimental design results</vt:lpstr>
      <vt:lpstr>What were important milestones in psychology’s early development? Cont.</vt:lpstr>
      <vt:lpstr>What is structuralism? What is introspection?</vt:lpstr>
      <vt:lpstr>Describe what you sense when you…</vt:lpstr>
      <vt:lpstr>1. What Would You Answer?</vt:lpstr>
      <vt:lpstr>What were other important milestones  in psychology’s early development?</vt:lpstr>
      <vt:lpstr>What were some important milestones  in psychology’s early development?</vt:lpstr>
      <vt:lpstr>What is functionalism?</vt:lpstr>
      <vt:lpstr>structuralism or functionalism?</vt:lpstr>
      <vt:lpstr>What were additional important  milestones in psychology’s early development?</vt:lpstr>
      <vt:lpstr>What were important contributions to psychology’s early development?</vt:lpstr>
      <vt:lpstr>2. What Would You Answer?</vt:lpstr>
      <vt:lpstr> How did behaviorism further the development of psychological science?</vt:lpstr>
      <vt:lpstr>What is behaviorism?</vt:lpstr>
      <vt:lpstr>How did Freud further the  development of psychological science?</vt:lpstr>
      <vt:lpstr>What is Freudian  (or psychoanalytic) psychology?</vt:lpstr>
      <vt:lpstr>How did humanism further the  development of psychological science?</vt:lpstr>
      <vt:lpstr>What is humanism?</vt:lpstr>
      <vt:lpstr>3. What Would You Answer?</vt:lpstr>
      <vt:lpstr>Learning Target 1-1 Review</vt:lpstr>
      <vt:lpstr>Learning Target 1-2 Review</vt:lpstr>
      <vt:lpstr>Learning Target 1-3 Review</vt:lpstr>
      <vt:lpstr>Learning Target 1-4 Review</vt:lpstr>
      <vt:lpstr>Learning Target 1-5 Review</vt:lpstr>
      <vt:lpstr>Learning Target 1-6 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Herzig, Allison</dc:creator>
  <cp:lastModifiedBy>Don Jenrette</cp:lastModifiedBy>
  <cp:revision>220</cp:revision>
  <dcterms:created xsi:type="dcterms:W3CDTF">2017-07-06T19:56:42Z</dcterms:created>
  <dcterms:modified xsi:type="dcterms:W3CDTF">2019-07-23T22:18:38Z</dcterms:modified>
</cp:coreProperties>
</file>