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56"/>
  </p:notesMasterIdLst>
  <p:handoutMasterIdLst>
    <p:handoutMasterId r:id="rId57"/>
  </p:handoutMasterIdLst>
  <p:sldIdLst>
    <p:sldId id="1173" r:id="rId3"/>
    <p:sldId id="2421" r:id="rId4"/>
    <p:sldId id="2417" r:id="rId5"/>
    <p:sldId id="2321" r:id="rId6"/>
    <p:sldId id="2322" r:id="rId7"/>
    <p:sldId id="2323" r:id="rId8"/>
    <p:sldId id="2324" r:id="rId9"/>
    <p:sldId id="1889" r:id="rId10"/>
    <p:sldId id="2344" r:id="rId11"/>
    <p:sldId id="2410" r:id="rId12"/>
    <p:sldId id="2411" r:id="rId13"/>
    <p:sldId id="2412" r:id="rId14"/>
    <p:sldId id="2418" r:id="rId15"/>
    <p:sldId id="2386" r:id="rId16"/>
    <p:sldId id="2401" r:id="rId17"/>
    <p:sldId id="2426" r:id="rId18"/>
    <p:sldId id="2424" r:id="rId19"/>
    <p:sldId id="256" r:id="rId20"/>
    <p:sldId id="257" r:id="rId21"/>
    <p:sldId id="261" r:id="rId22"/>
    <p:sldId id="260" r:id="rId23"/>
    <p:sldId id="259" r:id="rId24"/>
    <p:sldId id="258" r:id="rId25"/>
    <p:sldId id="1181" r:id="rId26"/>
    <p:sldId id="2450" r:id="rId27"/>
    <p:sldId id="2427" r:id="rId28"/>
    <p:sldId id="2428" r:id="rId29"/>
    <p:sldId id="2429" r:id="rId30"/>
    <p:sldId id="2430" r:id="rId31"/>
    <p:sldId id="2431" r:id="rId32"/>
    <p:sldId id="2432" r:id="rId33"/>
    <p:sldId id="2433" r:id="rId34"/>
    <p:sldId id="2434" r:id="rId35"/>
    <p:sldId id="2435" r:id="rId36"/>
    <p:sldId id="2436" r:id="rId37"/>
    <p:sldId id="2440" r:id="rId38"/>
    <p:sldId id="2441" r:id="rId39"/>
    <p:sldId id="2444" r:id="rId40"/>
    <p:sldId id="2445" r:id="rId41"/>
    <p:sldId id="2446" r:id="rId42"/>
    <p:sldId id="2447" r:id="rId43"/>
    <p:sldId id="2439" r:id="rId44"/>
    <p:sldId id="991" r:id="rId45"/>
    <p:sldId id="2403" r:id="rId46"/>
    <p:sldId id="2425" r:id="rId47"/>
    <p:sldId id="2366" r:id="rId48"/>
    <p:sldId id="2368" r:id="rId49"/>
    <p:sldId id="2448" r:id="rId50"/>
    <p:sldId id="2449" r:id="rId51"/>
    <p:sldId id="2442" r:id="rId52"/>
    <p:sldId id="2443" r:id="rId53"/>
    <p:sldId id="2423" r:id="rId54"/>
    <p:sldId id="331"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9B7"/>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2" autoAdjust="0"/>
  </p:normalViewPr>
  <p:slideViewPr>
    <p:cSldViewPr>
      <p:cViewPr varScale="1">
        <p:scale>
          <a:sx n="77" d="100"/>
          <a:sy n="77" d="100"/>
        </p:scale>
        <p:origin x="97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CA0BB574-0895-477B-BED4-3459E7A07FD7}" type="datetimeFigureOut">
              <a:rPr lang="en-US" smtClean="0"/>
              <a:t>8/12/2019</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06AD2E2F-E2A0-472B-80A9-7B9DFB552563}" type="slidenum">
              <a:rPr lang="en-US" smtClean="0"/>
              <a:t>‹#›</a:t>
            </a:fld>
            <a:endParaRPr lang="en-US"/>
          </a:p>
        </p:txBody>
      </p:sp>
    </p:spTree>
    <p:extLst>
      <p:ext uri="{BB962C8B-B14F-4D97-AF65-F5344CB8AC3E}">
        <p14:creationId xmlns:p14="http://schemas.microsoft.com/office/powerpoint/2010/main" val="214992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3671BEA-E66E-4BEC-BAB5-D10B40ECB992}" type="datetimeFigureOut">
              <a:rPr lang="en-US" smtClean="0"/>
              <a:t>8/12/2019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634DB253-6A32-4472-B248-683C8EB82496}" type="slidenum">
              <a:rPr lang="en-US" smtClean="0"/>
              <a:t>‹#›</a:t>
            </a:fld>
            <a:endParaRPr lang="en-US"/>
          </a:p>
        </p:txBody>
      </p:sp>
    </p:spTree>
    <p:extLst>
      <p:ext uri="{BB962C8B-B14F-4D97-AF65-F5344CB8AC3E}">
        <p14:creationId xmlns:p14="http://schemas.microsoft.com/office/powerpoint/2010/main" val="377276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6</a:t>
            </a:fld>
            <a:endParaRPr lang="en-US"/>
          </a:p>
        </p:txBody>
      </p:sp>
    </p:spTree>
    <p:extLst>
      <p:ext uri="{BB962C8B-B14F-4D97-AF65-F5344CB8AC3E}">
        <p14:creationId xmlns:p14="http://schemas.microsoft.com/office/powerpoint/2010/main" val="2583859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50</a:t>
            </a:fld>
            <a:endParaRPr lang="en-US"/>
          </a:p>
        </p:txBody>
      </p:sp>
    </p:spTree>
    <p:extLst>
      <p:ext uri="{BB962C8B-B14F-4D97-AF65-F5344CB8AC3E}">
        <p14:creationId xmlns:p14="http://schemas.microsoft.com/office/powerpoint/2010/main" val="322242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53</a:t>
            </a:fld>
            <a:endParaRPr lang="en-US"/>
          </a:p>
        </p:txBody>
      </p:sp>
    </p:spTree>
    <p:extLst>
      <p:ext uri="{BB962C8B-B14F-4D97-AF65-F5344CB8AC3E}">
        <p14:creationId xmlns:p14="http://schemas.microsoft.com/office/powerpoint/2010/main" val="41405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8</a:t>
            </a:fld>
            <a:endParaRPr lang="en-US"/>
          </a:p>
        </p:txBody>
      </p:sp>
    </p:spTree>
    <p:extLst>
      <p:ext uri="{BB962C8B-B14F-4D97-AF65-F5344CB8AC3E}">
        <p14:creationId xmlns:p14="http://schemas.microsoft.com/office/powerpoint/2010/main" val="40611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9</a:t>
            </a:fld>
            <a:endParaRPr lang="en-US"/>
          </a:p>
        </p:txBody>
      </p:sp>
    </p:spTree>
    <p:extLst>
      <p:ext uri="{BB962C8B-B14F-4D97-AF65-F5344CB8AC3E}">
        <p14:creationId xmlns:p14="http://schemas.microsoft.com/office/powerpoint/2010/main" val="212351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24</a:t>
            </a:fld>
            <a:endParaRPr lang="en-US"/>
          </a:p>
        </p:txBody>
      </p:sp>
    </p:spTree>
    <p:extLst>
      <p:ext uri="{BB962C8B-B14F-4D97-AF65-F5344CB8AC3E}">
        <p14:creationId xmlns:p14="http://schemas.microsoft.com/office/powerpoint/2010/main" val="233529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26</a:t>
            </a:fld>
            <a:endParaRPr lang="en-US"/>
          </a:p>
        </p:txBody>
      </p:sp>
    </p:spTree>
    <p:extLst>
      <p:ext uri="{BB962C8B-B14F-4D97-AF65-F5344CB8AC3E}">
        <p14:creationId xmlns:p14="http://schemas.microsoft.com/office/powerpoint/2010/main" val="279941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36</a:t>
            </a:fld>
            <a:endParaRPr lang="en-US"/>
          </a:p>
        </p:txBody>
      </p:sp>
    </p:spTree>
    <p:extLst>
      <p:ext uri="{BB962C8B-B14F-4D97-AF65-F5344CB8AC3E}">
        <p14:creationId xmlns:p14="http://schemas.microsoft.com/office/powerpoint/2010/main" val="229643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43</a:t>
            </a:fld>
            <a:endParaRPr lang="en-US"/>
          </a:p>
        </p:txBody>
      </p:sp>
    </p:spTree>
    <p:extLst>
      <p:ext uri="{BB962C8B-B14F-4D97-AF65-F5344CB8AC3E}">
        <p14:creationId xmlns:p14="http://schemas.microsoft.com/office/powerpoint/2010/main" val="15100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44</a:t>
            </a:fld>
            <a:endParaRPr lang="en-US"/>
          </a:p>
        </p:txBody>
      </p:sp>
    </p:spTree>
    <p:extLst>
      <p:ext uri="{BB962C8B-B14F-4D97-AF65-F5344CB8AC3E}">
        <p14:creationId xmlns:p14="http://schemas.microsoft.com/office/powerpoint/2010/main" val="378973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45</a:t>
            </a:fld>
            <a:endParaRPr lang="en-US"/>
          </a:p>
        </p:txBody>
      </p:sp>
    </p:spTree>
    <p:extLst>
      <p:ext uri="{BB962C8B-B14F-4D97-AF65-F5344CB8AC3E}">
        <p14:creationId xmlns:p14="http://schemas.microsoft.com/office/powerpoint/2010/main" val="157056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272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491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113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7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1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69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38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8/12/2019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75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8/12/2019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159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8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97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053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9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2889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032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996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72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8/12/2019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711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8/12/2019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882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8/12/2019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006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8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8/12/2019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74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94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8/12/2019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26486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600200" y="157399"/>
            <a:ext cx="6328845" cy="914400"/>
          </a:xfrm>
          <a:prstGeom prst="rect">
            <a:avLst/>
          </a:prstGeom>
          <a:solidFill>
            <a:srgbClr val="FF0000"/>
          </a:solidFill>
          <a:ln w="76200">
            <a:solidFill>
              <a:srgbClr val="92D050"/>
            </a:solidFill>
          </a:ln>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b="1" dirty="0">
                <a:effectLst>
                  <a:outerShdw blurRad="38100" dist="38100" dir="2700000" algn="tl">
                    <a:srgbClr val="000000">
                      <a:alpha val="43137"/>
                    </a:srgbClr>
                  </a:outerShdw>
                </a:effectLst>
              </a:rPr>
              <a:t>Monday, August 12, 2019 </a:t>
            </a:r>
          </a:p>
        </p:txBody>
      </p:sp>
      <p:sp>
        <p:nvSpPr>
          <p:cNvPr id="10" name="TextBox 9"/>
          <p:cNvSpPr txBox="1"/>
          <p:nvPr/>
        </p:nvSpPr>
        <p:spPr>
          <a:xfrm>
            <a:off x="6400800" y="6341082"/>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7:55 – 8:30</a:t>
            </a:r>
            <a:endParaRPr lang="en-US" sz="3200" dirty="0">
              <a:solidFill>
                <a:prstClr val="black"/>
              </a:solidFill>
              <a:cs typeface="Arial" charset="0"/>
            </a:endParaRPr>
          </a:p>
        </p:txBody>
      </p:sp>
      <p:pic>
        <p:nvPicPr>
          <p:cNvPr id="3" name="Picture 2"/>
          <p:cNvPicPr>
            <a:picLocks noChangeAspect="1"/>
          </p:cNvPicPr>
          <p:nvPr/>
        </p:nvPicPr>
        <p:blipFill rotWithShape="1">
          <a:blip r:embed="rId2"/>
          <a:srcRect l="21667" t="11777" r="40000" b="5556"/>
          <a:stretch/>
        </p:blipFill>
        <p:spPr>
          <a:xfrm>
            <a:off x="5022833" y="1972515"/>
            <a:ext cx="2671245" cy="3600374"/>
          </a:xfrm>
          <a:prstGeom prst="rect">
            <a:avLst/>
          </a:prstGeom>
        </p:spPr>
      </p:pic>
      <p:pic>
        <p:nvPicPr>
          <p:cNvPr id="2" name="Picture 1"/>
          <p:cNvPicPr>
            <a:picLocks noChangeAspect="1"/>
          </p:cNvPicPr>
          <p:nvPr/>
        </p:nvPicPr>
        <p:blipFill rotWithShape="1">
          <a:blip r:embed="rId3"/>
          <a:srcRect l="21389" t="11555" r="39445" b="7556"/>
          <a:stretch/>
        </p:blipFill>
        <p:spPr>
          <a:xfrm>
            <a:off x="1600200" y="1979874"/>
            <a:ext cx="2805410" cy="3621167"/>
          </a:xfrm>
          <a:prstGeom prst="rect">
            <a:avLst/>
          </a:prstGeom>
        </p:spPr>
      </p:pic>
      <p:sp>
        <p:nvSpPr>
          <p:cNvPr id="6" name="Title 1"/>
          <p:cNvSpPr>
            <a:spLocks noGrp="1"/>
          </p:cNvSpPr>
          <p:nvPr>
            <p:ph type="title"/>
          </p:nvPr>
        </p:nvSpPr>
        <p:spPr>
          <a:xfrm>
            <a:off x="1449922" y="780252"/>
            <a:ext cx="6629400" cy="1402270"/>
          </a:xfrm>
        </p:spPr>
        <p:txBody>
          <a:bodyPr/>
          <a:lstStyle/>
          <a:p>
            <a:r>
              <a:rPr lang="en-US" b="1" i="1" dirty="0">
                <a:effectLst>
                  <a:outerShdw blurRad="38100" dist="38100" dir="2700000" algn="tl">
                    <a:srgbClr val="000000">
                      <a:alpha val="43137"/>
                    </a:srgbClr>
                  </a:outerShdw>
                </a:effectLst>
              </a:rPr>
              <a:t>Support your Answer</a:t>
            </a:r>
          </a:p>
        </p:txBody>
      </p:sp>
      <p:pic>
        <p:nvPicPr>
          <p:cNvPr id="12"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4061" t="16811" r="41862" b="5089"/>
          <a:stretch/>
        </p:blipFill>
        <p:spPr bwMode="auto">
          <a:xfrm>
            <a:off x="371600" y="4744344"/>
            <a:ext cx="159667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84973" y="4895881"/>
            <a:ext cx="3930021" cy="1754326"/>
          </a:xfrm>
          <a:prstGeom prst="rect">
            <a:avLst/>
          </a:prstGeom>
          <a:solidFill>
            <a:srgbClr val="FFFF00"/>
          </a:solidFill>
        </p:spPr>
        <p:txBody>
          <a:bodyPr wrap="square" rtlCol="0">
            <a:spAutoFit/>
          </a:bodyPr>
          <a:lstStyle/>
          <a:p>
            <a:r>
              <a:rPr lang="en-US" sz="3600" b="1" i="1" dirty="0">
                <a:latin typeface="Script MT Bold" panose="03040602040607080904" pitchFamily="66" charset="0"/>
              </a:rPr>
              <a:t>Practice writing “a” in cursive when finished.</a:t>
            </a:r>
          </a:p>
        </p:txBody>
      </p:sp>
    </p:spTree>
    <p:extLst>
      <p:ext uri="{BB962C8B-B14F-4D97-AF65-F5344CB8AC3E}">
        <p14:creationId xmlns:p14="http://schemas.microsoft.com/office/powerpoint/2010/main" val="2928573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b="1" i="1" dirty="0">
                <a:solidFill>
                  <a:srgbClr val="00B050"/>
                </a:solidFill>
                <a:effectLst>
                  <a:outerShdw blurRad="38100" dist="38100" dir="2700000" algn="tl">
                    <a:srgbClr val="000000">
                      <a:alpha val="43137"/>
                    </a:srgbClr>
                  </a:outerShdw>
                </a:effectLst>
              </a:rPr>
              <a:t>Contrast</a:t>
            </a:r>
            <a:r>
              <a:rPr lang="en-US" b="1" i="1" dirty="0">
                <a:solidFill>
                  <a:schemeClr val="tx2">
                    <a:lumMod val="50000"/>
                  </a:schemeClr>
                </a:solidFill>
                <a:effectLst>
                  <a:outerShdw blurRad="38100" dist="38100" dir="2700000" algn="tl">
                    <a:srgbClr val="000000">
                      <a:alpha val="43137"/>
                    </a:srgbClr>
                  </a:outerShdw>
                </a:effectLst>
              </a:rPr>
              <a:t> Miss Nelson Stories</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546859"/>
            <a:ext cx="2971800" cy="363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234" y="1524000"/>
            <a:ext cx="2926566" cy="365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381000" y="5257800"/>
            <a:ext cx="8382000" cy="140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b="1" dirty="0"/>
              <a:t>In what ways are these stories </a:t>
            </a:r>
            <a:r>
              <a:rPr lang="en-US" sz="3200" b="1" dirty="0">
                <a:solidFill>
                  <a:srgbClr val="00B050"/>
                </a:solidFill>
              </a:rPr>
              <a:t>different</a:t>
            </a:r>
            <a:r>
              <a:rPr lang="en-US" sz="3200" b="1" dirty="0"/>
              <a:t>?  </a:t>
            </a:r>
            <a:r>
              <a:rPr lang="en-US" sz="3200" b="1" i="1" dirty="0">
                <a:solidFill>
                  <a:srgbClr val="FF0000"/>
                </a:solidFill>
              </a:rPr>
              <a:t>Turn to your Partner</a:t>
            </a:r>
            <a:endParaRPr lang="en-US" sz="3200" b="1" i="1" dirty="0"/>
          </a:p>
        </p:txBody>
      </p:sp>
    </p:spTree>
    <p:extLst>
      <p:ext uri="{BB962C8B-B14F-4D97-AF65-F5344CB8AC3E}">
        <p14:creationId xmlns:p14="http://schemas.microsoft.com/office/powerpoint/2010/main" val="1028796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b="1" i="1" dirty="0">
                <a:solidFill>
                  <a:schemeClr val="tx2">
                    <a:lumMod val="50000"/>
                  </a:schemeClr>
                </a:solidFill>
                <a:effectLst>
                  <a:outerShdw blurRad="38100" dist="38100" dir="2700000" algn="tl">
                    <a:srgbClr val="000000">
                      <a:alpha val="43137"/>
                    </a:srgbClr>
                  </a:outerShdw>
                </a:effectLst>
              </a:rPr>
              <a:t>Comprehension Check - </a:t>
            </a:r>
            <a:br>
              <a:rPr lang="en-US" b="1" i="1" dirty="0">
                <a:solidFill>
                  <a:schemeClr val="tx2">
                    <a:lumMod val="50000"/>
                  </a:schemeClr>
                </a:solidFill>
                <a:effectLst>
                  <a:outerShdw blurRad="38100" dist="38100" dir="2700000" algn="tl">
                    <a:srgbClr val="000000">
                      <a:alpha val="43137"/>
                    </a:srgbClr>
                  </a:outerShdw>
                </a:effectLst>
              </a:rPr>
            </a:br>
            <a:r>
              <a:rPr lang="en-US" b="1" i="1" dirty="0">
                <a:solidFill>
                  <a:srgbClr val="FF0000"/>
                </a:solidFill>
                <a:effectLst>
                  <a:outerShdw blurRad="38100" dist="38100" dir="2700000" algn="tl">
                    <a:srgbClr val="000000">
                      <a:alpha val="43137"/>
                    </a:srgbClr>
                  </a:outerShdw>
                </a:effectLst>
              </a:rPr>
              <a:t>Compare</a:t>
            </a:r>
            <a:r>
              <a:rPr lang="en-US" b="1" i="1" dirty="0">
                <a:solidFill>
                  <a:schemeClr val="tx2">
                    <a:lumMod val="50000"/>
                  </a:schemeClr>
                </a:solidFill>
                <a:effectLst>
                  <a:outerShdw blurRad="38100" dist="38100" dir="2700000" algn="tl">
                    <a:srgbClr val="000000">
                      <a:alpha val="43137"/>
                    </a:srgbClr>
                  </a:outerShdw>
                </a:effectLst>
              </a:rPr>
              <a:t> Miss Nelson Stories</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546859"/>
            <a:ext cx="2971800" cy="363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234" y="1524000"/>
            <a:ext cx="2926566" cy="365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381000" y="5178566"/>
            <a:ext cx="8382000" cy="140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b="1" i="1" dirty="0"/>
              <a:t>Written Response:</a:t>
            </a:r>
          </a:p>
          <a:p>
            <a:pPr algn="l"/>
            <a:r>
              <a:rPr lang="en-US" sz="3200" b="1" i="1" dirty="0"/>
              <a:t>In what ways are these stories </a:t>
            </a:r>
            <a:r>
              <a:rPr lang="en-US" sz="3200" b="1" i="1" dirty="0">
                <a:solidFill>
                  <a:srgbClr val="FF0000"/>
                </a:solidFill>
              </a:rPr>
              <a:t>similar, or alike</a:t>
            </a:r>
            <a:r>
              <a:rPr lang="en-US" sz="3200" b="1" i="1" dirty="0"/>
              <a:t>?  Cite evidence from both books.</a:t>
            </a:r>
          </a:p>
        </p:txBody>
      </p:sp>
    </p:spTree>
    <p:extLst>
      <p:ext uri="{BB962C8B-B14F-4D97-AF65-F5344CB8AC3E}">
        <p14:creationId xmlns:p14="http://schemas.microsoft.com/office/powerpoint/2010/main" val="633332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3" y="165740"/>
            <a:ext cx="4953000" cy="3034660"/>
          </a:xfrm>
        </p:spPr>
        <p:txBody>
          <a:bodyPr/>
          <a:lstStyle/>
          <a:p>
            <a:r>
              <a:rPr lang="en-US" b="1" i="1" dirty="0">
                <a:solidFill>
                  <a:srgbClr val="00B050"/>
                </a:solidFill>
                <a:effectLst>
                  <a:outerShdw blurRad="38100" dist="38100" dir="2700000" algn="tl">
                    <a:srgbClr val="000000">
                      <a:alpha val="43137"/>
                    </a:srgbClr>
                  </a:outerShdw>
                </a:effectLst>
              </a:rPr>
              <a:t>Become a better reader by using </a:t>
            </a:r>
            <a:r>
              <a:rPr lang="en-US" b="1" i="1" dirty="0">
                <a:solidFill>
                  <a:srgbClr val="7030A0"/>
                </a:solidFill>
                <a:effectLst>
                  <a:outerShdw blurRad="38100" dist="38100" dir="2700000" algn="tl">
                    <a:srgbClr val="000000">
                      <a:alpha val="43137"/>
                    </a:srgbClr>
                  </a:outerShdw>
                </a:effectLst>
              </a:rPr>
              <a:t>READING STRATEGIES:</a:t>
            </a:r>
          </a:p>
        </p:txBody>
      </p:sp>
      <p:sp>
        <p:nvSpPr>
          <p:cNvPr id="3" name="Content Placeholder 2"/>
          <p:cNvSpPr>
            <a:spLocks noGrp="1"/>
          </p:cNvSpPr>
          <p:nvPr>
            <p:ph idx="1"/>
          </p:nvPr>
        </p:nvSpPr>
        <p:spPr>
          <a:xfrm>
            <a:off x="533400" y="3810000"/>
            <a:ext cx="8048897" cy="2338251"/>
          </a:xfrm>
        </p:spPr>
        <p:txBody>
          <a:bodyPr/>
          <a:lstStyle/>
          <a:p>
            <a:pPr marL="0" marR="0" indent="0">
              <a:spcBef>
                <a:spcPts val="0"/>
              </a:spcBef>
              <a:spcAft>
                <a:spcPts val="0"/>
              </a:spcAft>
              <a:buNone/>
            </a:pPr>
            <a:r>
              <a:rPr lang="en-US" sz="2400" dirty="0">
                <a:solidFill>
                  <a:srgbClr val="00B050"/>
                </a:solidFill>
                <a:latin typeface="Britannic Bold" panose="020B0903060703020204" pitchFamily="34" charset="0"/>
                <a:ea typeface="Calibri" panose="020F0502020204030204" pitchFamily="34" charset="0"/>
                <a:cs typeface="Aparajita"/>
              </a:rPr>
              <a:t>Reading Strategy of the Week:  	</a:t>
            </a:r>
            <a:r>
              <a:rPr lang="en-US" sz="2400" i="1" u="sng" dirty="0">
                <a:solidFill>
                  <a:srgbClr val="FF0000"/>
                </a:solidFill>
                <a:latin typeface="Broadway" panose="04040905080B02020502" pitchFamily="82" charset="0"/>
                <a:ea typeface="Calibri" panose="020F0502020204030204" pitchFamily="34" charset="0"/>
                <a:cs typeface="Aparajita"/>
              </a:rPr>
              <a:t>Predicting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t>I predict that …because… </a:t>
            </a:r>
          </a:p>
          <a:p>
            <a:pPr marL="0" marR="0" indent="0">
              <a:spcBef>
                <a:spcPts val="0"/>
              </a:spcBef>
              <a:spcAft>
                <a:spcPts val="0"/>
              </a:spcAft>
              <a:buNone/>
            </a:pPr>
            <a:r>
              <a:rPr lang="en-US" sz="2000" dirty="0"/>
              <a:t>I think that … will happen next…because… </a:t>
            </a:r>
          </a:p>
          <a:p>
            <a:pPr marL="0" marR="0" indent="0">
              <a:spcBef>
                <a:spcPts val="0"/>
              </a:spcBef>
              <a:spcAft>
                <a:spcPts val="0"/>
              </a:spcAft>
              <a:buNone/>
            </a:pPr>
            <a:r>
              <a:rPr lang="en-US" sz="2000" dirty="0"/>
              <a:t>This makes me think that …will happen next because… </a:t>
            </a:r>
          </a:p>
          <a:p>
            <a:pPr marL="0" marR="0" indent="0">
              <a:spcBef>
                <a:spcPts val="0"/>
              </a:spcBef>
              <a:spcAft>
                <a:spcPts val="0"/>
              </a:spcAft>
              <a:buNone/>
            </a:pPr>
            <a:r>
              <a:rPr lang="en-US" sz="2000" dirty="0"/>
              <a:t>When I read ________, it makes me think _______ will happen because… </a:t>
            </a:r>
          </a:p>
          <a:p>
            <a:pPr marL="0" marR="0" indent="0">
              <a:spcBef>
                <a:spcPts val="0"/>
              </a:spcBef>
              <a:spcAft>
                <a:spcPts val="0"/>
              </a:spcAft>
              <a:buNone/>
            </a:pPr>
            <a:r>
              <a:rPr lang="en-US" sz="2000" dirty="0"/>
              <a:t>I predict the main character will…because… </a:t>
            </a:r>
          </a:p>
          <a:p>
            <a:pPr marL="0" marR="0" indent="0">
              <a:spcBef>
                <a:spcPts val="0"/>
              </a:spcBef>
              <a:spcAft>
                <a:spcPts val="0"/>
              </a:spcAft>
              <a:buNone/>
            </a:pPr>
            <a:r>
              <a:rPr lang="en-US" sz="2000" dirty="0"/>
              <a:t>I predict the problem will be solved by …because…</a:t>
            </a:r>
            <a:endParaRPr lang="en-US" sz="2000" b="1" dirty="0">
              <a:latin typeface="Comic Sans MS" panose="030F0702030302020204" pitchFamily="66" charset="0"/>
              <a:ea typeface="Calibri" panose="020F0502020204030204" pitchFamily="34" charset="0"/>
              <a:cs typeface="Aparajita"/>
            </a:endParaRPr>
          </a:p>
        </p:txBody>
      </p:sp>
      <p:pic>
        <p:nvPicPr>
          <p:cNvPr id="4" name="Picture 3"/>
          <p:cNvPicPr>
            <a:picLocks noChangeAspect="1"/>
          </p:cNvPicPr>
          <p:nvPr/>
        </p:nvPicPr>
        <p:blipFill rotWithShape="1">
          <a:blip r:embed="rId2"/>
          <a:srcRect l="17778" t="12445" r="19444" b="14667"/>
          <a:stretch/>
        </p:blipFill>
        <p:spPr>
          <a:xfrm>
            <a:off x="4648200" y="296126"/>
            <a:ext cx="4267200" cy="3096552"/>
          </a:xfrm>
          <a:prstGeom prst="rect">
            <a:avLst/>
          </a:prstGeom>
        </p:spPr>
      </p:pic>
    </p:spTree>
    <p:extLst>
      <p:ext uri="{BB962C8B-B14F-4D97-AF65-F5344CB8AC3E}">
        <p14:creationId xmlns:p14="http://schemas.microsoft.com/office/powerpoint/2010/main" val="41738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effectLst>
                  <a:outerShdw blurRad="38100" dist="38100" dir="2700000" algn="tl">
                    <a:srgbClr val="000000">
                      <a:alpha val="43137"/>
                    </a:srgbClr>
                  </a:outerShdw>
                </a:effectLst>
              </a:rPr>
              <a:t>Predicting vs. Guessing</a:t>
            </a:r>
          </a:p>
        </p:txBody>
      </p:sp>
      <p:sp>
        <p:nvSpPr>
          <p:cNvPr id="3" name="Content Placeholder 2"/>
          <p:cNvSpPr>
            <a:spLocks noGrp="1"/>
          </p:cNvSpPr>
          <p:nvPr>
            <p:ph idx="1"/>
          </p:nvPr>
        </p:nvSpPr>
        <p:spPr/>
        <p:txBody>
          <a:bodyPr/>
          <a:lstStyle/>
          <a:p>
            <a:r>
              <a:rPr lang="en-US" dirty="0"/>
              <a:t>What is the difference between these two?</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51054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3124200"/>
            <a:ext cx="3332539"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77418" y="5090613"/>
            <a:ext cx="2188191" cy="1323439"/>
          </a:xfrm>
          <a:prstGeom prst="rect">
            <a:avLst/>
          </a:prstGeom>
          <a:noFill/>
        </p:spPr>
        <p:txBody>
          <a:bodyPr wrap="square" rtlCol="0">
            <a:spAutoFit/>
          </a:bodyPr>
          <a:lstStyle/>
          <a:p>
            <a:pPr algn="ctr"/>
            <a:r>
              <a:rPr lang="en-US" sz="4000" b="1" i="1" dirty="0">
                <a:effectLst>
                  <a:outerShdw blurRad="38100" dist="38100" dir="2700000" algn="tl">
                    <a:srgbClr val="000000">
                      <a:alpha val="43137"/>
                    </a:srgbClr>
                  </a:outerShdw>
                </a:effectLst>
              </a:rPr>
              <a:t>clues in the text!</a:t>
            </a:r>
          </a:p>
        </p:txBody>
      </p:sp>
      <p:sp>
        <p:nvSpPr>
          <p:cNvPr id="7" name="TextBox 6"/>
          <p:cNvSpPr txBox="1"/>
          <p:nvPr/>
        </p:nvSpPr>
        <p:spPr>
          <a:xfrm>
            <a:off x="5345373" y="2221917"/>
            <a:ext cx="2677236" cy="1323439"/>
          </a:xfrm>
          <a:prstGeom prst="rect">
            <a:avLst/>
          </a:prstGeom>
          <a:noFill/>
        </p:spPr>
        <p:txBody>
          <a:bodyPr wrap="square" rtlCol="0">
            <a:spAutoFit/>
          </a:bodyPr>
          <a:lstStyle/>
          <a:p>
            <a:pPr algn="ctr"/>
            <a:r>
              <a:rPr lang="en-US" sz="4000" b="1" i="1" dirty="0">
                <a:effectLst>
                  <a:outerShdw blurRad="38100" dist="38100" dir="2700000" algn="tl">
                    <a:srgbClr val="000000">
                      <a:alpha val="43137"/>
                    </a:srgbClr>
                  </a:outerShdw>
                </a:effectLst>
              </a:rPr>
              <a:t>Predicting uses</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12858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5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500" fill="hold"/>
                                        <p:tgtEl>
                                          <p:spTgt spid="10243"/>
                                        </p:tgtEl>
                                        <p:attrNameLst>
                                          <p:attrName>ppt_x</p:attrName>
                                        </p:attrNameLst>
                                      </p:cBhvr>
                                      <p:tavLst>
                                        <p:tav tm="0">
                                          <p:val>
                                            <p:strVal val="#ppt_x"/>
                                          </p:val>
                                        </p:tav>
                                        <p:tav tm="100000">
                                          <p:val>
                                            <p:strVal val="#ppt_x"/>
                                          </p:val>
                                        </p:tav>
                                      </p:tavLst>
                                    </p:anim>
                                    <p:anim calcmode="lin" valueType="num">
                                      <p:cBhvr additive="base">
                                        <p:cTn id="12" dur="500" fill="hold"/>
                                        <p:tgtEl>
                                          <p:spTgt spid="102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ss nelson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1000"/>
            <a:ext cx="3052792" cy="3733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381000" y="533400"/>
            <a:ext cx="457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b="1" i="1" dirty="0"/>
              <a:t>Make a </a:t>
            </a:r>
            <a:r>
              <a:rPr lang="en-US" sz="3200" b="1" i="1" dirty="0">
                <a:solidFill>
                  <a:srgbClr val="FF0000"/>
                </a:solidFill>
              </a:rPr>
              <a:t>prediction</a:t>
            </a:r>
            <a:r>
              <a:rPr lang="en-US" sz="3200" b="1" i="1" dirty="0"/>
              <a:t>:</a:t>
            </a:r>
          </a:p>
          <a:p>
            <a:pPr algn="l"/>
            <a:endParaRPr lang="en-US" sz="3200" b="1" i="1" dirty="0"/>
          </a:p>
          <a:p>
            <a:pPr algn="l"/>
            <a:r>
              <a:rPr lang="en-US" sz="3200" b="1" i="1" dirty="0"/>
              <a:t>Based on the previous two books we read by Harry Allard, what do you predict this book will be about?</a:t>
            </a:r>
          </a:p>
          <a:p>
            <a:pPr algn="l"/>
            <a:endParaRPr lang="en-US" sz="3200" b="1" i="1" dirty="0"/>
          </a:p>
          <a:p>
            <a:pPr algn="l"/>
            <a:r>
              <a:rPr lang="en-US" sz="3200" b="1" i="1" dirty="0"/>
              <a:t>What evidence from the previous books makes you think so.</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1400" y="4724400"/>
            <a:ext cx="1619849"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707341"/>
            <a:ext cx="1600200" cy="1998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1201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0823" y="240786"/>
            <a:ext cx="3802670" cy="3046988"/>
          </a:xfrm>
          <a:prstGeom prst="rect">
            <a:avLst/>
          </a:prstGeom>
          <a:noFill/>
        </p:spPr>
        <p:txBody>
          <a:bodyPr wrap="square" rtlCol="0">
            <a:spAutoFit/>
          </a:bodyPr>
          <a:lstStyle/>
          <a:p>
            <a:pPr algn="ctr"/>
            <a:r>
              <a:rPr lang="en-US" sz="4800" b="1" i="1" dirty="0">
                <a:solidFill>
                  <a:prstClr val="black"/>
                </a:solidFill>
                <a:effectLst>
                  <a:outerShdw blurRad="38100" dist="38100" dir="2700000" algn="tl">
                    <a:srgbClr val="000000">
                      <a:alpha val="43137"/>
                    </a:srgbClr>
                  </a:outerShdw>
                </a:effectLst>
              </a:rPr>
              <a:t>Independent Daily Reading &amp; Teacher Conferences</a:t>
            </a:r>
          </a:p>
        </p:txBody>
      </p:sp>
      <p:sp>
        <p:nvSpPr>
          <p:cNvPr id="2" name="AutoShape 2" descr="Image result for flashlight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Box 10"/>
          <p:cNvSpPr txBox="1"/>
          <p:nvPr/>
        </p:nvSpPr>
        <p:spPr>
          <a:xfrm>
            <a:off x="5582738" y="5924508"/>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9:55 – 10:25</a:t>
            </a:r>
            <a:endParaRPr lang="en-US" sz="3200" dirty="0">
              <a:solidFill>
                <a:prstClr val="black"/>
              </a:solidFill>
              <a:cs typeface="Arial" charset="0"/>
            </a:endParaRPr>
          </a:p>
        </p:txBody>
      </p:sp>
      <p:pic>
        <p:nvPicPr>
          <p:cNvPr id="12" name="Picture 11"/>
          <p:cNvPicPr>
            <a:picLocks noChangeAspect="1"/>
          </p:cNvPicPr>
          <p:nvPr/>
        </p:nvPicPr>
        <p:blipFill>
          <a:blip r:embed="rId2"/>
          <a:stretch>
            <a:fillRect/>
          </a:stretch>
        </p:blipFill>
        <p:spPr>
          <a:xfrm>
            <a:off x="5645901" y="3287774"/>
            <a:ext cx="2481992" cy="2300899"/>
          </a:xfrm>
          <a:prstGeom prst="rect">
            <a:avLst/>
          </a:prstGeom>
        </p:spPr>
      </p:pic>
      <p:sp>
        <p:nvSpPr>
          <p:cNvPr id="6" name="Subtitle 5"/>
          <p:cNvSpPr txBox="1">
            <a:spLocks/>
          </p:cNvSpPr>
          <p:nvPr/>
        </p:nvSpPr>
        <p:spPr bwMode="auto">
          <a:xfrm>
            <a:off x="279123" y="334456"/>
            <a:ext cx="2206625" cy="4784626"/>
          </a:xfrm>
          <a:prstGeom prst="rect">
            <a:avLst/>
          </a:pr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i="1" dirty="0">
                <a:solidFill>
                  <a:srgbClr val="00B050"/>
                </a:solidFill>
                <a:effectLst>
                  <a:outerShdw blurRad="38100" dist="38100" dir="2700000" algn="tl">
                    <a:srgbClr val="000000">
                      <a:alpha val="43137"/>
                    </a:srgbClr>
                  </a:outerShdw>
                </a:effectLst>
              </a:rPr>
              <a:t>Computers - Epic:</a:t>
            </a:r>
          </a:p>
          <a:p>
            <a:pPr marL="0" lvl="1" indent="0" eaLnBrk="1" fontAlgn="auto" hangingPunct="1">
              <a:spcBef>
                <a:spcPts val="0"/>
              </a:spcBef>
              <a:spcAft>
                <a:spcPts val="0"/>
              </a:spcAft>
              <a:buNone/>
              <a:defRPr/>
            </a:pPr>
            <a:r>
              <a:rPr lang="en-US" sz="2400" b="1" i="1" dirty="0">
                <a:solidFill>
                  <a:prstClr val="white"/>
                </a:solidFill>
                <a:effectLst>
                  <a:outerShdw blurRad="38100" dist="38100" dir="2700000" algn="tl">
                    <a:srgbClr val="000000">
                      <a:alpha val="43137"/>
                    </a:srgbClr>
                  </a:outerShdw>
                </a:effectLst>
              </a:rPr>
              <a:t>Jaiden</a:t>
            </a:r>
          </a:p>
          <a:p>
            <a:pPr marL="0" lvl="1" indent="0" eaLnBrk="1" fontAlgn="auto" hangingPunct="1">
              <a:spcBef>
                <a:spcPts val="0"/>
              </a:spcBef>
              <a:spcAft>
                <a:spcPts val="0"/>
              </a:spcAft>
              <a:buNone/>
              <a:defRPr/>
            </a:pPr>
            <a:r>
              <a:rPr lang="en-US" sz="2400" b="1" i="1" dirty="0">
                <a:solidFill>
                  <a:prstClr val="white"/>
                </a:solidFill>
                <a:effectLst>
                  <a:outerShdw blurRad="38100" dist="38100" dir="2700000" algn="tl">
                    <a:srgbClr val="000000">
                      <a:alpha val="43137"/>
                    </a:srgbClr>
                  </a:outerShdw>
                </a:effectLst>
              </a:rPr>
              <a:t>Macon</a:t>
            </a:r>
          </a:p>
          <a:p>
            <a:pPr marL="0" lvl="1" indent="0" eaLnBrk="1" fontAlgn="auto" hangingPunct="1">
              <a:spcBef>
                <a:spcPts val="0"/>
              </a:spcBef>
              <a:spcAft>
                <a:spcPts val="0"/>
              </a:spcAft>
              <a:buNone/>
              <a:defRPr/>
            </a:pPr>
            <a:r>
              <a:rPr lang="en-US" sz="2400" b="1" i="1" dirty="0">
                <a:solidFill>
                  <a:prstClr val="white"/>
                </a:solidFill>
                <a:effectLst>
                  <a:outerShdw blurRad="38100" dist="38100" dir="2700000" algn="tl">
                    <a:srgbClr val="000000">
                      <a:alpha val="43137"/>
                    </a:srgbClr>
                  </a:outerShdw>
                </a:effectLst>
              </a:rPr>
              <a:t>Kaylah</a:t>
            </a:r>
          </a:p>
          <a:p>
            <a:pPr marL="0" lvl="1" indent="0" eaLnBrk="1" fontAlgn="auto" hangingPunct="1">
              <a:spcBef>
                <a:spcPts val="0"/>
              </a:spcBef>
              <a:spcAft>
                <a:spcPts val="0"/>
              </a:spcAft>
              <a:buNone/>
              <a:defRPr/>
            </a:pPr>
            <a:r>
              <a:rPr lang="en-US" sz="2400" b="1" i="1" dirty="0">
                <a:solidFill>
                  <a:prstClr val="white"/>
                </a:solidFill>
                <a:effectLst>
                  <a:outerShdw blurRad="38100" dist="38100" dir="2700000" algn="tl">
                    <a:srgbClr val="000000">
                      <a:alpha val="43137"/>
                    </a:srgbClr>
                  </a:outerShdw>
                </a:effectLst>
              </a:rPr>
              <a:t>Katelynn</a:t>
            </a:r>
          </a:p>
          <a:p>
            <a:pPr marL="0" lvl="1" indent="0" eaLnBrk="1" fontAlgn="auto" hangingPunct="1">
              <a:spcBef>
                <a:spcPts val="0"/>
              </a:spcBef>
              <a:spcAft>
                <a:spcPts val="0"/>
              </a:spcAft>
              <a:buNone/>
              <a:defRPr/>
            </a:pPr>
            <a:r>
              <a:rPr lang="en-US" sz="2400" b="1" i="1" dirty="0">
                <a:solidFill>
                  <a:schemeClr val="bg1"/>
                </a:solidFill>
                <a:effectLst>
                  <a:outerShdw blurRad="38100" dist="38100" dir="2700000" algn="tl">
                    <a:srgbClr val="000000">
                      <a:alpha val="43137"/>
                    </a:srgbClr>
                  </a:outerShdw>
                </a:effectLst>
              </a:rPr>
              <a:t>McKenzie</a:t>
            </a:r>
          </a:p>
          <a:p>
            <a:pPr marL="0" lvl="1" indent="0" eaLnBrk="1" fontAlgn="auto" hangingPunct="1">
              <a:spcBef>
                <a:spcPts val="0"/>
              </a:spcBef>
              <a:spcAft>
                <a:spcPts val="0"/>
              </a:spcAft>
              <a:buNone/>
              <a:defRPr/>
            </a:pPr>
            <a:r>
              <a:rPr lang="en-US" sz="2400" b="1" i="1" dirty="0">
                <a:solidFill>
                  <a:schemeClr val="bg1"/>
                </a:solidFill>
                <a:effectLst>
                  <a:outerShdw blurRad="38100" dist="38100" dir="2700000" algn="tl">
                    <a:srgbClr val="000000">
                      <a:alpha val="43137"/>
                    </a:srgbClr>
                  </a:outerShdw>
                </a:effectLst>
              </a:rPr>
              <a:t>Erin</a:t>
            </a:r>
          </a:p>
          <a:p>
            <a:pPr marL="0" lvl="1" indent="0" eaLnBrk="1" fontAlgn="auto" hangingPunct="1">
              <a:spcBef>
                <a:spcPts val="0"/>
              </a:spcBef>
              <a:spcAft>
                <a:spcPts val="0"/>
              </a:spcAft>
              <a:buNone/>
              <a:defRPr/>
            </a:pPr>
            <a:r>
              <a:rPr lang="en-US" sz="2400" b="1" i="1" dirty="0">
                <a:solidFill>
                  <a:schemeClr val="bg1"/>
                </a:solidFill>
                <a:effectLst>
                  <a:outerShdw blurRad="38100" dist="38100" dir="2700000" algn="tl">
                    <a:srgbClr val="000000">
                      <a:alpha val="43137"/>
                    </a:srgbClr>
                  </a:outerShdw>
                </a:effectLst>
              </a:rPr>
              <a:t>Noah</a:t>
            </a:r>
          </a:p>
          <a:p>
            <a:pPr marL="0" lvl="1" indent="0" eaLnBrk="1" fontAlgn="auto" hangingPunct="1">
              <a:spcBef>
                <a:spcPts val="0"/>
              </a:spcBef>
              <a:spcAft>
                <a:spcPts val="0"/>
              </a:spcAft>
              <a:buNone/>
              <a:defRPr/>
            </a:pPr>
            <a:r>
              <a:rPr lang="en-US" sz="2400" b="1" i="1" dirty="0">
                <a:solidFill>
                  <a:schemeClr val="bg1"/>
                </a:solidFill>
                <a:effectLst>
                  <a:outerShdw blurRad="38100" dist="38100" dir="2700000" algn="tl">
                    <a:srgbClr val="000000">
                      <a:alpha val="43137"/>
                    </a:srgbClr>
                  </a:outerShdw>
                </a:effectLst>
              </a:rPr>
              <a:t>Elin</a:t>
            </a:r>
          </a:p>
          <a:p>
            <a:pPr marL="0" lvl="1" indent="0" eaLnBrk="1" fontAlgn="auto" hangingPunct="1">
              <a:spcBef>
                <a:spcPts val="0"/>
              </a:spcBef>
              <a:spcAft>
                <a:spcPts val="0"/>
              </a:spcAft>
              <a:buNone/>
              <a:defRPr/>
            </a:pPr>
            <a:r>
              <a:rPr lang="en-US" sz="2400" b="1" i="1" dirty="0">
                <a:solidFill>
                  <a:schemeClr val="bg1"/>
                </a:solidFill>
                <a:effectLst>
                  <a:outerShdw blurRad="38100" dist="38100" dir="2700000" algn="tl">
                    <a:srgbClr val="000000">
                      <a:alpha val="43137"/>
                    </a:srgbClr>
                  </a:outerShdw>
                </a:effectLst>
              </a:rPr>
              <a:t>Landon</a:t>
            </a:r>
          </a:p>
          <a:p>
            <a:pPr marL="0" lvl="1" indent="0" eaLnBrk="1" fontAlgn="auto" hangingPunct="1">
              <a:spcBef>
                <a:spcPts val="0"/>
              </a:spcBef>
              <a:spcAft>
                <a:spcPts val="0"/>
              </a:spcAft>
              <a:buNone/>
              <a:defRPr/>
            </a:pPr>
            <a:r>
              <a:rPr lang="en-US" sz="2400" b="1" i="1" dirty="0" err="1">
                <a:solidFill>
                  <a:schemeClr val="bg1"/>
                </a:solidFill>
                <a:effectLst>
                  <a:outerShdw blurRad="38100" dist="38100" dir="2700000" algn="tl">
                    <a:srgbClr val="000000">
                      <a:alpha val="43137"/>
                    </a:srgbClr>
                  </a:outerShdw>
                </a:effectLst>
              </a:rPr>
              <a:t>Paisleigh</a:t>
            </a:r>
            <a:endParaRPr lang="en-US" sz="2400" b="1" i="1" dirty="0">
              <a:solidFill>
                <a:schemeClr val="bg1"/>
              </a:solidFill>
              <a:effectLst>
                <a:outerShdw blurRad="38100" dist="38100" dir="2700000" algn="tl">
                  <a:srgbClr val="000000">
                    <a:alpha val="43137"/>
                  </a:srgbClr>
                </a:outerShdw>
              </a:effectLst>
            </a:endParaRPr>
          </a:p>
          <a:p>
            <a:pPr marL="0" indent="0">
              <a:buNone/>
            </a:pPr>
            <a:endParaRPr lang="en-US" b="1" i="1" dirty="0">
              <a:solidFill>
                <a:srgbClr val="00B050"/>
              </a:solidFill>
              <a:effectLst>
                <a:outerShdw blurRad="38100" dist="38100" dir="2700000" algn="tl">
                  <a:srgbClr val="000000">
                    <a:alpha val="43137"/>
                  </a:srgbClr>
                </a:outerShdw>
              </a:effectLst>
            </a:endParaRPr>
          </a:p>
          <a:p>
            <a:endParaRPr lang="en-US" sz="2000" b="1" i="1" dirty="0">
              <a:solidFill>
                <a:srgbClr val="FF0000"/>
              </a:solidFill>
              <a:effectLst>
                <a:outerShdw blurRad="38100" dist="38100" dir="2700000" algn="tl">
                  <a:srgbClr val="000000">
                    <a:alpha val="43137"/>
                  </a:srgbClr>
                </a:outerShdw>
              </a:effectLst>
            </a:endParaRPr>
          </a:p>
          <a:p>
            <a:endParaRPr lang="en-US" sz="2000" b="1" i="1" dirty="0">
              <a:solidFill>
                <a:srgbClr val="FF0000"/>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0C1F9680-1042-4A3F-8F4D-A9F7E9DFE44F}"/>
              </a:ext>
            </a:extLst>
          </p:cNvPr>
          <p:cNvSpPr/>
          <p:nvPr/>
        </p:nvSpPr>
        <p:spPr>
          <a:xfrm>
            <a:off x="2727685" y="364925"/>
            <a:ext cx="1981200" cy="2308324"/>
          </a:xfrm>
          <a:prstGeom prst="rect">
            <a:avLst/>
          </a:prstGeom>
          <a:solidFill>
            <a:srgbClr val="00B050"/>
          </a:solidFill>
        </p:spPr>
        <p:txBody>
          <a:bodyPr wrap="square">
            <a:spAutoFit/>
          </a:bodyPr>
          <a:lstStyle/>
          <a:p>
            <a:pPr marL="0" lvl="1">
              <a:defRPr/>
            </a:pPr>
            <a:r>
              <a:rPr lang="en-US" sz="2400" b="1" dirty="0">
                <a:solidFill>
                  <a:srgbClr val="003300"/>
                </a:solidFill>
                <a:effectLst>
                  <a:outerShdw blurRad="38100" dist="38100" dir="2700000" algn="tl">
                    <a:srgbClr val="000000">
                      <a:alpha val="43137"/>
                    </a:srgbClr>
                  </a:outerShdw>
                </a:effectLst>
              </a:rPr>
              <a:t>Mrs. Roby:</a:t>
            </a:r>
          </a:p>
          <a:p>
            <a:pPr marL="0" lvl="1">
              <a:defRPr/>
            </a:pPr>
            <a:r>
              <a:rPr lang="en-US" sz="2400" b="1" dirty="0">
                <a:solidFill>
                  <a:srgbClr val="003300"/>
                </a:solidFill>
                <a:effectLst>
                  <a:outerShdw blurRad="38100" dist="38100" dir="2700000" algn="tl">
                    <a:srgbClr val="000000">
                      <a:alpha val="43137"/>
                    </a:srgbClr>
                  </a:outerShdw>
                </a:effectLst>
              </a:rPr>
              <a:t>LLI</a:t>
            </a:r>
            <a:endParaRPr lang="en-US" sz="2400" b="1" dirty="0">
              <a:solidFill>
                <a:schemeClr val="bg1"/>
              </a:solidFill>
              <a:effectLst>
                <a:outerShdw blurRad="38100" dist="38100" dir="2700000" algn="tl">
                  <a:srgbClr val="000000">
                    <a:alpha val="43137"/>
                  </a:srgbClr>
                </a:outerShdw>
              </a:effectLst>
            </a:endParaRPr>
          </a:p>
          <a:p>
            <a:pPr marL="0" lvl="1">
              <a:defRPr/>
            </a:pPr>
            <a:r>
              <a:rPr lang="en-US" sz="2400" dirty="0"/>
              <a:t>Emma</a:t>
            </a:r>
          </a:p>
          <a:p>
            <a:pPr marL="0" lvl="1">
              <a:defRPr/>
            </a:pPr>
            <a:r>
              <a:rPr lang="en-US" sz="2400" dirty="0" err="1"/>
              <a:t>Caydance</a:t>
            </a:r>
            <a:endParaRPr lang="en-US" sz="2400" dirty="0"/>
          </a:p>
          <a:p>
            <a:pPr marL="0" lvl="1">
              <a:defRPr/>
            </a:pPr>
            <a:r>
              <a:rPr lang="en-US" sz="2400" dirty="0"/>
              <a:t>Kaylee</a:t>
            </a:r>
          </a:p>
          <a:p>
            <a:pPr marL="0" lvl="1">
              <a:defRPr/>
            </a:pPr>
            <a:r>
              <a:rPr lang="en-US" sz="2400" dirty="0"/>
              <a:t>Jordyn</a:t>
            </a:r>
          </a:p>
        </p:txBody>
      </p:sp>
      <p:sp>
        <p:nvSpPr>
          <p:cNvPr id="8" name="Rectangle 7">
            <a:extLst>
              <a:ext uri="{FF2B5EF4-FFF2-40B4-BE49-F238E27FC236}">
                <a16:creationId xmlns:a16="http://schemas.microsoft.com/office/drawing/2014/main" id="{36E3AE3A-615B-4B93-9E4D-C1F939B096FD}"/>
              </a:ext>
            </a:extLst>
          </p:cNvPr>
          <p:cNvSpPr/>
          <p:nvPr/>
        </p:nvSpPr>
        <p:spPr>
          <a:xfrm>
            <a:off x="2732124" y="2810757"/>
            <a:ext cx="2288177" cy="2308324"/>
          </a:xfrm>
          <a:prstGeom prst="rect">
            <a:avLst/>
          </a:prstGeom>
          <a:solidFill>
            <a:srgbClr val="00B0F0"/>
          </a:solidFill>
        </p:spPr>
        <p:txBody>
          <a:bodyPr wrap="square">
            <a:spAutoFit/>
          </a:bodyPr>
          <a:lstStyle/>
          <a:p>
            <a:pPr marL="0" lvl="1">
              <a:defRPr/>
            </a:pPr>
            <a:r>
              <a:rPr lang="en-US" sz="2400" b="1" dirty="0">
                <a:solidFill>
                  <a:srgbClr val="003300"/>
                </a:solidFill>
                <a:effectLst>
                  <a:outerShdw blurRad="38100" dist="38100" dir="2700000" algn="tl">
                    <a:srgbClr val="000000">
                      <a:alpha val="43137"/>
                    </a:srgbClr>
                  </a:outerShdw>
                </a:effectLst>
              </a:rPr>
              <a:t>Mrs. Thompson:</a:t>
            </a:r>
          </a:p>
          <a:p>
            <a:pPr marL="0" lvl="1">
              <a:defRPr/>
            </a:pPr>
            <a:r>
              <a:rPr lang="en-US" sz="2400" b="1" dirty="0">
                <a:solidFill>
                  <a:srgbClr val="003300"/>
                </a:solidFill>
                <a:effectLst>
                  <a:outerShdw blurRad="38100" dist="38100" dir="2700000" algn="tl">
                    <a:srgbClr val="000000">
                      <a:alpha val="43137"/>
                    </a:srgbClr>
                  </a:outerShdw>
                </a:effectLst>
              </a:rPr>
              <a:t>LLI</a:t>
            </a:r>
          </a:p>
          <a:p>
            <a:pPr marL="0" lvl="1">
              <a:defRPr/>
            </a:pPr>
            <a:r>
              <a:rPr lang="en-US" sz="2400" dirty="0">
                <a:solidFill>
                  <a:srgbClr val="003300"/>
                </a:solidFill>
                <a:effectLst>
                  <a:outerShdw blurRad="38100" dist="38100" dir="2700000" algn="tl">
                    <a:srgbClr val="000000">
                      <a:alpha val="43137"/>
                    </a:srgbClr>
                  </a:outerShdw>
                </a:effectLst>
              </a:rPr>
              <a:t>Jaylie</a:t>
            </a:r>
          </a:p>
          <a:p>
            <a:pPr marL="0" lvl="1">
              <a:defRPr/>
            </a:pPr>
            <a:r>
              <a:rPr lang="en-US" sz="2400" dirty="0" err="1">
                <a:solidFill>
                  <a:srgbClr val="003300"/>
                </a:solidFill>
                <a:effectLst>
                  <a:outerShdw blurRad="38100" dist="38100" dir="2700000" algn="tl">
                    <a:srgbClr val="000000">
                      <a:alpha val="43137"/>
                    </a:srgbClr>
                  </a:outerShdw>
                </a:effectLst>
              </a:rPr>
              <a:t>Jearon</a:t>
            </a:r>
            <a:endParaRPr lang="en-US" sz="2400" dirty="0">
              <a:solidFill>
                <a:srgbClr val="003300"/>
              </a:solidFill>
              <a:effectLst>
                <a:outerShdw blurRad="38100" dist="38100" dir="2700000" algn="tl">
                  <a:srgbClr val="000000">
                    <a:alpha val="43137"/>
                  </a:srgbClr>
                </a:outerShdw>
              </a:effectLst>
            </a:endParaRPr>
          </a:p>
          <a:p>
            <a:pPr marL="0" lvl="1">
              <a:defRPr/>
            </a:pPr>
            <a:r>
              <a:rPr lang="en-US" sz="2400" dirty="0">
                <a:solidFill>
                  <a:srgbClr val="003300"/>
                </a:solidFill>
                <a:effectLst>
                  <a:outerShdw blurRad="38100" dist="38100" dir="2700000" algn="tl">
                    <a:srgbClr val="000000">
                      <a:alpha val="43137"/>
                    </a:srgbClr>
                  </a:outerShdw>
                </a:effectLst>
              </a:rPr>
              <a:t>Amiyah</a:t>
            </a:r>
          </a:p>
          <a:p>
            <a:pPr marL="0" lvl="1">
              <a:defRPr/>
            </a:pPr>
            <a:r>
              <a:rPr lang="en-US" sz="2400" dirty="0">
                <a:solidFill>
                  <a:srgbClr val="003300"/>
                </a:solidFill>
                <a:effectLst>
                  <a:outerShdw blurRad="38100" dist="38100" dir="2700000" algn="tl">
                    <a:srgbClr val="000000">
                      <a:alpha val="43137"/>
                    </a:srgbClr>
                  </a:outerShdw>
                </a:effectLst>
              </a:rPr>
              <a:t>Cohen</a:t>
            </a:r>
            <a:endParaRPr lang="en-US" sz="2400" dirty="0">
              <a:solidFill>
                <a:schemeClr val="bg1"/>
              </a:solidFill>
            </a:endParaRPr>
          </a:p>
        </p:txBody>
      </p:sp>
      <p:sp>
        <p:nvSpPr>
          <p:cNvPr id="5" name="Rectangle 4">
            <a:extLst>
              <a:ext uri="{FF2B5EF4-FFF2-40B4-BE49-F238E27FC236}">
                <a16:creationId xmlns:a16="http://schemas.microsoft.com/office/drawing/2014/main" id="{3F5C0BD4-289E-4686-9C4B-50AF1A541B88}"/>
              </a:ext>
            </a:extLst>
          </p:cNvPr>
          <p:cNvSpPr/>
          <p:nvPr/>
        </p:nvSpPr>
        <p:spPr>
          <a:xfrm>
            <a:off x="170371" y="5416885"/>
            <a:ext cx="5940426" cy="1200329"/>
          </a:xfrm>
          <a:prstGeom prst="rect">
            <a:avLst/>
          </a:prstGeom>
        </p:spPr>
        <p:txBody>
          <a:bodyPr wrap="square">
            <a:spAutoFit/>
          </a:bodyPr>
          <a:lstStyle/>
          <a:p>
            <a:r>
              <a:rPr lang="en-US" sz="3600" b="1" i="1" dirty="0">
                <a:solidFill>
                  <a:srgbClr val="FF0000"/>
                </a:solidFill>
                <a:effectLst>
                  <a:outerShdw blurRad="38100" dist="38100" dir="2700000" algn="tl">
                    <a:srgbClr val="000000">
                      <a:alpha val="43137"/>
                    </a:srgbClr>
                  </a:outerShdw>
                </a:effectLst>
              </a:rPr>
              <a:t>All others Independent Novel for Book Challenge! </a:t>
            </a:r>
            <a:r>
              <a:rPr lang="en-US" sz="3600" b="1" i="1" dirty="0">
                <a:solidFill>
                  <a:srgbClr val="FF0000"/>
                </a:solidFill>
                <a:effectLst>
                  <a:outerShdw blurRad="38100" dist="38100" dir="2700000" algn="tl">
                    <a:srgbClr val="000000">
                      <a:alpha val="43137"/>
                    </a:srgbClr>
                  </a:outerShdw>
                </a:effectLst>
                <a:sym typeface="Wingdings" panose="05000000000000000000" pitchFamily="2" charset="2"/>
              </a:rPr>
              <a:t></a:t>
            </a:r>
            <a:endParaRPr lang="en-US" sz="36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8423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effectLst>
                  <a:outerShdw blurRad="38100" dist="38100" dir="2700000" algn="tl">
                    <a:srgbClr val="000000">
                      <a:alpha val="43137"/>
                    </a:srgbClr>
                  </a:outerShdw>
                </a:effectLst>
              </a:rPr>
              <a:t>Snack Time &amp; 7 Habits </a:t>
            </a:r>
          </a:p>
        </p:txBody>
      </p:sp>
      <p:sp>
        <p:nvSpPr>
          <p:cNvPr id="5" name="TextBox 4"/>
          <p:cNvSpPr txBox="1"/>
          <p:nvPr/>
        </p:nvSpPr>
        <p:spPr>
          <a:xfrm>
            <a:off x="5582738" y="5924508"/>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10:25 – 10:40</a:t>
            </a:r>
            <a:endParaRPr lang="en-US" sz="3200" dirty="0">
              <a:solidFill>
                <a:prstClr val="black"/>
              </a:solidFill>
              <a:cs typeface="Arial" charset="0"/>
            </a:endParaRPr>
          </a:p>
        </p:txBody>
      </p:sp>
      <p:pic>
        <p:nvPicPr>
          <p:cNvPr id="6" name="Picture 4" descr="Image result for seven habits of happy kids">
            <a:extLst>
              <a:ext uri="{FF2B5EF4-FFF2-40B4-BE49-F238E27FC236}">
                <a16:creationId xmlns:a16="http://schemas.microsoft.com/office/drawing/2014/main" id="{FBE16E30-FC42-4847-BEAC-D86B860028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5469" y="1219200"/>
            <a:ext cx="393306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14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97A-5A7D-4DCA-951C-7666C8343E0A}"/>
              </a:ext>
            </a:extLst>
          </p:cNvPr>
          <p:cNvSpPr>
            <a:spLocks noGrp="1"/>
          </p:cNvSpPr>
          <p:nvPr>
            <p:ph type="title"/>
          </p:nvPr>
        </p:nvSpPr>
        <p:spPr>
          <a:xfrm>
            <a:off x="457200" y="152400"/>
            <a:ext cx="8229600" cy="1401762"/>
          </a:xfrm>
          <a:solidFill>
            <a:srgbClr val="FFFF00"/>
          </a:solidFill>
        </p:spPr>
        <p:txBody>
          <a:bodyPr/>
          <a:lstStyle/>
          <a:p>
            <a:r>
              <a:rPr lang="en-US" b="1" i="1" dirty="0">
                <a:solidFill>
                  <a:srgbClr val="00B050"/>
                </a:solidFill>
              </a:rPr>
              <a:t>Review of </a:t>
            </a:r>
            <a:br>
              <a:rPr lang="en-US" b="1" i="1" dirty="0">
                <a:solidFill>
                  <a:srgbClr val="00B050"/>
                </a:solidFill>
              </a:rPr>
            </a:br>
            <a:r>
              <a:rPr lang="en-US" b="1" i="1" dirty="0">
                <a:solidFill>
                  <a:srgbClr val="00B050"/>
                </a:solidFill>
              </a:rPr>
              <a:t>7 Habits of Highly Effective People</a:t>
            </a:r>
          </a:p>
        </p:txBody>
      </p:sp>
      <p:sp>
        <p:nvSpPr>
          <p:cNvPr id="3" name="Content Placeholder 2">
            <a:extLst>
              <a:ext uri="{FF2B5EF4-FFF2-40B4-BE49-F238E27FC236}">
                <a16:creationId xmlns:a16="http://schemas.microsoft.com/office/drawing/2014/main" id="{EE2DA2D1-A829-4D16-92BC-CD77665FE579}"/>
              </a:ext>
            </a:extLst>
          </p:cNvPr>
          <p:cNvSpPr>
            <a:spLocks noGrp="1"/>
          </p:cNvSpPr>
          <p:nvPr>
            <p:ph idx="1"/>
          </p:nvPr>
        </p:nvSpPr>
        <p:spPr>
          <a:xfrm>
            <a:off x="345077" y="1676400"/>
            <a:ext cx="8453846" cy="4525963"/>
          </a:xfrm>
        </p:spPr>
        <p:txBody>
          <a:bodyPr/>
          <a:lstStyle/>
          <a:p>
            <a:r>
              <a:rPr lang="en-US" sz="2400" b="1" i="1" dirty="0">
                <a:solidFill>
                  <a:schemeClr val="bg1">
                    <a:lumMod val="50000"/>
                  </a:schemeClr>
                </a:solidFill>
                <a:effectLst>
                  <a:outerShdw blurRad="38100" dist="38100" dir="2700000" algn="tl">
                    <a:srgbClr val="000000">
                      <a:alpha val="43137"/>
                    </a:srgbClr>
                  </a:outerShdw>
                </a:effectLst>
              </a:rPr>
              <a:t>Habit #1:  Be Proactive</a:t>
            </a:r>
          </a:p>
          <a:p>
            <a:r>
              <a:rPr lang="en-US" sz="2400" b="1" i="1" dirty="0">
                <a:solidFill>
                  <a:schemeClr val="bg1">
                    <a:lumMod val="50000"/>
                  </a:schemeClr>
                </a:solidFill>
                <a:effectLst>
                  <a:outerShdw blurRad="38100" dist="38100" dir="2700000" algn="tl">
                    <a:srgbClr val="000000">
                      <a:alpha val="43137"/>
                    </a:srgbClr>
                  </a:outerShdw>
                </a:effectLst>
              </a:rPr>
              <a:t>Habit #2:  Begin with the End in Mind</a:t>
            </a:r>
          </a:p>
          <a:p>
            <a:r>
              <a:rPr lang="en-US" sz="2400" b="1" i="1" dirty="0">
                <a:solidFill>
                  <a:schemeClr val="bg1">
                    <a:lumMod val="50000"/>
                  </a:schemeClr>
                </a:solidFill>
                <a:effectLst>
                  <a:outerShdw blurRad="38100" dist="38100" dir="2700000" algn="tl">
                    <a:srgbClr val="000000">
                      <a:alpha val="43137"/>
                    </a:srgbClr>
                  </a:outerShdw>
                </a:effectLst>
              </a:rPr>
              <a:t>Habit #3:  Put First Things First</a:t>
            </a:r>
          </a:p>
          <a:p>
            <a:r>
              <a:rPr lang="en-US" sz="2400" b="1" i="1" dirty="0">
                <a:solidFill>
                  <a:schemeClr val="bg1">
                    <a:lumMod val="50000"/>
                  </a:schemeClr>
                </a:solidFill>
                <a:effectLst>
                  <a:outerShdw blurRad="38100" dist="38100" dir="2700000" algn="tl">
                    <a:srgbClr val="000000">
                      <a:alpha val="43137"/>
                    </a:srgbClr>
                  </a:outerShdw>
                </a:effectLst>
              </a:rPr>
              <a:t>Habit #4:  Think Win-Win</a:t>
            </a:r>
          </a:p>
          <a:p>
            <a:r>
              <a:rPr lang="en-US" sz="2400" b="1" i="1" dirty="0">
                <a:solidFill>
                  <a:schemeClr val="bg1">
                    <a:lumMod val="50000"/>
                  </a:schemeClr>
                </a:solidFill>
                <a:effectLst>
                  <a:outerShdw blurRad="38100" dist="38100" dir="2700000" algn="tl">
                    <a:srgbClr val="000000">
                      <a:alpha val="43137"/>
                    </a:srgbClr>
                  </a:outerShdw>
                </a:effectLst>
              </a:rPr>
              <a:t>Habit #5:  Seek First to Understand, Then to Be Understood</a:t>
            </a:r>
          </a:p>
          <a:p>
            <a:r>
              <a:rPr lang="en-US" sz="2400" b="1" i="1" dirty="0">
                <a:solidFill>
                  <a:schemeClr val="bg1">
                    <a:lumMod val="50000"/>
                  </a:schemeClr>
                </a:solidFill>
                <a:effectLst>
                  <a:outerShdw blurRad="38100" dist="38100" dir="2700000" algn="tl">
                    <a:srgbClr val="000000">
                      <a:alpha val="43137"/>
                    </a:srgbClr>
                  </a:outerShdw>
                </a:effectLst>
              </a:rPr>
              <a:t>Habit #6:  Synergize</a:t>
            </a:r>
          </a:p>
          <a:p>
            <a:r>
              <a:rPr lang="en-US" sz="2400" b="1" i="1" dirty="0">
                <a:solidFill>
                  <a:schemeClr val="bg1">
                    <a:lumMod val="50000"/>
                  </a:schemeClr>
                </a:solidFill>
                <a:effectLst>
                  <a:outerShdw blurRad="38100" dist="38100" dir="2700000" algn="tl">
                    <a:srgbClr val="000000">
                      <a:alpha val="43137"/>
                    </a:srgbClr>
                  </a:outerShdw>
                </a:effectLst>
              </a:rPr>
              <a:t>Habit #7:  Sharpen the Saw</a:t>
            </a:r>
          </a:p>
          <a:p>
            <a:pPr lvl="1"/>
            <a:r>
              <a:rPr lang="en-US" sz="2000" b="1" i="1" dirty="0">
                <a:effectLst>
                  <a:outerShdw blurRad="38100" dist="38100" dir="2700000" algn="tl">
                    <a:srgbClr val="000000">
                      <a:alpha val="43137"/>
                    </a:srgbClr>
                  </a:outerShdw>
                </a:effectLst>
              </a:rPr>
              <a:t>I take care of my body by eating right, exercising, and getting sleep.</a:t>
            </a:r>
          </a:p>
          <a:p>
            <a:pPr lvl="1"/>
            <a:r>
              <a:rPr lang="en-US" sz="2000" b="1" i="1" dirty="0">
                <a:effectLst>
                  <a:outerShdw blurRad="38100" dist="38100" dir="2700000" algn="tl">
                    <a:srgbClr val="000000">
                      <a:alpha val="43137"/>
                    </a:srgbClr>
                  </a:outerShdw>
                </a:effectLst>
              </a:rPr>
              <a:t>I spend time with family and friends.</a:t>
            </a:r>
          </a:p>
          <a:p>
            <a:pPr lvl="1"/>
            <a:r>
              <a:rPr lang="en-US" sz="2000" b="1" i="1" dirty="0">
                <a:effectLst>
                  <a:outerShdw blurRad="38100" dist="38100" dir="2700000" algn="tl">
                    <a:srgbClr val="000000">
                      <a:alpha val="43137"/>
                    </a:srgbClr>
                  </a:outerShdw>
                </a:effectLst>
              </a:rPr>
              <a:t>I learn in lots of ways and lots of places, not just at school.</a:t>
            </a:r>
          </a:p>
          <a:p>
            <a:pPr lvl="1"/>
            <a:r>
              <a:rPr lang="en-US" sz="2000" b="1" i="1" dirty="0">
                <a:effectLst>
                  <a:outerShdw blurRad="38100" dist="38100" dir="2700000" algn="tl">
                    <a:srgbClr val="000000">
                      <a:alpha val="43137"/>
                    </a:srgbClr>
                  </a:outerShdw>
                </a:effectLst>
              </a:rPr>
              <a:t>I take time to find meaningful ways to help others.</a:t>
            </a:r>
          </a:p>
        </p:txBody>
      </p:sp>
    </p:spTree>
    <p:extLst>
      <p:ext uri="{BB962C8B-B14F-4D97-AF65-F5344CB8AC3E}">
        <p14:creationId xmlns:p14="http://schemas.microsoft.com/office/powerpoint/2010/main" val="3785056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231E6-67A0-49A9-A251-A467DC8B7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83" y="857249"/>
            <a:ext cx="3845017" cy="5136254"/>
          </a:xfrm>
          <a:prstGeom prst="rect">
            <a:avLst/>
          </a:prstGeom>
        </p:spPr>
      </p:pic>
      <p:pic>
        <p:nvPicPr>
          <p:cNvPr id="7" name="Picture 6">
            <a:extLst>
              <a:ext uri="{FF2B5EF4-FFF2-40B4-BE49-F238E27FC236}">
                <a16:creationId xmlns:a16="http://schemas.microsoft.com/office/drawing/2014/main" id="{777CE2CD-A46D-4004-B360-206540448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400" y="857249"/>
            <a:ext cx="3992405" cy="5143500"/>
          </a:xfrm>
          <a:prstGeom prst="rect">
            <a:avLst/>
          </a:prstGeom>
        </p:spPr>
      </p:pic>
    </p:spTree>
    <p:extLst>
      <p:ext uri="{BB962C8B-B14F-4D97-AF65-F5344CB8AC3E}">
        <p14:creationId xmlns:p14="http://schemas.microsoft.com/office/powerpoint/2010/main" val="1126863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DD5EDD-8649-4637-A5E2-1FE47DA89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326" y="857250"/>
            <a:ext cx="3866093" cy="5143500"/>
          </a:xfrm>
          <a:prstGeom prst="rect">
            <a:avLst/>
          </a:prstGeom>
        </p:spPr>
      </p:pic>
      <p:pic>
        <p:nvPicPr>
          <p:cNvPr id="7" name="Picture 6">
            <a:extLst>
              <a:ext uri="{FF2B5EF4-FFF2-40B4-BE49-F238E27FC236}">
                <a16:creationId xmlns:a16="http://schemas.microsoft.com/office/drawing/2014/main" id="{005876CC-EE2E-4FC1-946C-1E40909AB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420" y="857250"/>
            <a:ext cx="3881114" cy="5143500"/>
          </a:xfrm>
          <a:prstGeom prst="rect">
            <a:avLst/>
          </a:prstGeom>
        </p:spPr>
      </p:pic>
    </p:spTree>
    <p:extLst>
      <p:ext uri="{BB962C8B-B14F-4D97-AF65-F5344CB8AC3E}">
        <p14:creationId xmlns:p14="http://schemas.microsoft.com/office/powerpoint/2010/main" val="28687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1389" t="11555" r="39445" b="7556"/>
          <a:stretch/>
        </p:blipFill>
        <p:spPr>
          <a:xfrm>
            <a:off x="76200" y="274638"/>
            <a:ext cx="4568906" cy="5897562"/>
          </a:xfrm>
          <a:prstGeom prst="rect">
            <a:avLst/>
          </a:prstGeom>
        </p:spPr>
      </p:pic>
      <p:pic>
        <p:nvPicPr>
          <p:cNvPr id="5" name="Picture 4"/>
          <p:cNvPicPr>
            <a:picLocks noChangeAspect="1"/>
          </p:cNvPicPr>
          <p:nvPr/>
        </p:nvPicPr>
        <p:blipFill rotWithShape="1">
          <a:blip r:embed="rId3"/>
          <a:srcRect l="21667" t="11777" r="40000" b="5556"/>
          <a:stretch/>
        </p:blipFill>
        <p:spPr>
          <a:xfrm>
            <a:off x="4724400" y="303540"/>
            <a:ext cx="4354166" cy="5868659"/>
          </a:xfrm>
          <a:prstGeom prst="rect">
            <a:avLst/>
          </a:prstGeom>
        </p:spPr>
      </p:pic>
    </p:spTree>
    <p:extLst>
      <p:ext uri="{BB962C8B-B14F-4D97-AF65-F5344CB8AC3E}">
        <p14:creationId xmlns:p14="http://schemas.microsoft.com/office/powerpoint/2010/main" val="1235529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6D9640-0017-4609-94C1-074403BC7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011" y="857250"/>
            <a:ext cx="4084990" cy="5143500"/>
          </a:xfrm>
          <a:prstGeom prst="rect">
            <a:avLst/>
          </a:prstGeom>
        </p:spPr>
      </p:pic>
      <p:pic>
        <p:nvPicPr>
          <p:cNvPr id="6" name="Picture 5">
            <a:extLst>
              <a:ext uri="{FF2B5EF4-FFF2-40B4-BE49-F238E27FC236}">
                <a16:creationId xmlns:a16="http://schemas.microsoft.com/office/drawing/2014/main" id="{6D83ABA7-80E6-4483-A6E1-AB4BE3769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857250"/>
            <a:ext cx="3931121" cy="5143500"/>
          </a:xfrm>
          <a:prstGeom prst="rect">
            <a:avLst/>
          </a:prstGeom>
        </p:spPr>
      </p:pic>
    </p:spTree>
    <p:extLst>
      <p:ext uri="{BB962C8B-B14F-4D97-AF65-F5344CB8AC3E}">
        <p14:creationId xmlns:p14="http://schemas.microsoft.com/office/powerpoint/2010/main" val="28935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F3648-C3DC-46FB-A511-FCBFC85C9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856" y="857250"/>
            <a:ext cx="3854653" cy="5143500"/>
          </a:xfrm>
          <a:prstGeom prst="rect">
            <a:avLst/>
          </a:prstGeom>
        </p:spPr>
      </p:pic>
      <p:pic>
        <p:nvPicPr>
          <p:cNvPr id="5" name="Picture 4">
            <a:extLst>
              <a:ext uri="{FF2B5EF4-FFF2-40B4-BE49-F238E27FC236}">
                <a16:creationId xmlns:a16="http://schemas.microsoft.com/office/drawing/2014/main" id="{5764EED2-AB9A-4182-B98E-37C264E2B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508" y="857250"/>
            <a:ext cx="3935117" cy="5143500"/>
          </a:xfrm>
          <a:prstGeom prst="rect">
            <a:avLst/>
          </a:prstGeom>
        </p:spPr>
      </p:pic>
    </p:spTree>
    <p:extLst>
      <p:ext uri="{BB962C8B-B14F-4D97-AF65-F5344CB8AC3E}">
        <p14:creationId xmlns:p14="http://schemas.microsoft.com/office/powerpoint/2010/main" val="13293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5C8BD-39E7-4148-B482-7698F6B5D9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15" y="857250"/>
            <a:ext cx="3744620" cy="5143500"/>
          </a:xfrm>
          <a:prstGeom prst="rect">
            <a:avLst/>
          </a:prstGeom>
        </p:spPr>
      </p:pic>
      <p:pic>
        <p:nvPicPr>
          <p:cNvPr id="5" name="Picture 4">
            <a:extLst>
              <a:ext uri="{FF2B5EF4-FFF2-40B4-BE49-F238E27FC236}">
                <a16:creationId xmlns:a16="http://schemas.microsoft.com/office/drawing/2014/main" id="{0CAB44FC-41B2-4B64-B7A4-3C145A089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935" y="857250"/>
            <a:ext cx="3979748" cy="5143500"/>
          </a:xfrm>
          <a:prstGeom prst="rect">
            <a:avLst/>
          </a:prstGeom>
        </p:spPr>
      </p:pic>
    </p:spTree>
    <p:extLst>
      <p:ext uri="{BB962C8B-B14F-4D97-AF65-F5344CB8AC3E}">
        <p14:creationId xmlns:p14="http://schemas.microsoft.com/office/powerpoint/2010/main" val="149262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35300-463E-4685-9D89-77821B08B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17" y="857250"/>
            <a:ext cx="3931155" cy="5143500"/>
          </a:xfrm>
          <a:prstGeom prst="rect">
            <a:avLst/>
          </a:prstGeom>
        </p:spPr>
      </p:pic>
      <p:pic>
        <p:nvPicPr>
          <p:cNvPr id="5" name="Picture 4">
            <a:extLst>
              <a:ext uri="{FF2B5EF4-FFF2-40B4-BE49-F238E27FC236}">
                <a16:creationId xmlns:a16="http://schemas.microsoft.com/office/drawing/2014/main" id="{C66A0D3D-D074-46CF-888B-6FAF567EE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773" y="857250"/>
            <a:ext cx="3988537" cy="5143500"/>
          </a:xfrm>
          <a:prstGeom prst="rect">
            <a:avLst/>
          </a:prstGeom>
        </p:spPr>
      </p:pic>
    </p:spTree>
    <p:extLst>
      <p:ext uri="{BB962C8B-B14F-4D97-AF65-F5344CB8AC3E}">
        <p14:creationId xmlns:p14="http://schemas.microsoft.com/office/powerpoint/2010/main" val="200515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5" name="Content Placeholder 2"/>
          <p:cNvSpPr txBox="1">
            <a:spLocks/>
          </p:cNvSpPr>
          <p:nvPr/>
        </p:nvSpPr>
        <p:spPr bwMode="auto">
          <a:xfrm>
            <a:off x="838200" y="2667000"/>
            <a:ext cx="7391400" cy="106680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Char char="•"/>
              <a:defRPr/>
            </a:pPr>
            <a:r>
              <a:rPr lang="en-US" sz="6000" dirty="0"/>
              <a:t>Recess 10:40 – 11:05</a:t>
            </a:r>
          </a:p>
          <a:p>
            <a:pPr eaLnBrk="1" fontAlgn="auto" hangingPunct="1">
              <a:spcAft>
                <a:spcPts val="0"/>
              </a:spcAft>
              <a:buFont typeface="Arial" pitchFamily="34" charset="0"/>
              <a:buChar char="•"/>
              <a:defRPr/>
            </a:pPr>
            <a:endParaRPr lang="en-US" sz="6000" dirty="0"/>
          </a:p>
        </p:txBody>
      </p:sp>
    </p:spTree>
    <p:extLst>
      <p:ext uri="{BB962C8B-B14F-4D97-AF65-F5344CB8AC3E}">
        <p14:creationId xmlns:p14="http://schemas.microsoft.com/office/powerpoint/2010/main" val="934795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3827-191D-4614-900E-5F054499E705}"/>
              </a:ext>
            </a:extLst>
          </p:cNvPr>
          <p:cNvSpPr>
            <a:spLocks noGrp="1"/>
          </p:cNvSpPr>
          <p:nvPr>
            <p:ph type="title"/>
          </p:nvPr>
        </p:nvSpPr>
        <p:spPr/>
        <p:txBody>
          <a:bodyPr/>
          <a:lstStyle/>
          <a:p>
            <a:r>
              <a:rPr lang="en-US" dirty="0"/>
              <a:t>Finalize Fish Vote! </a:t>
            </a:r>
            <a:r>
              <a:rPr lang="en-US" dirty="0">
                <a:sym typeface="Wingdings" panose="05000000000000000000" pitchFamily="2" charset="2"/>
              </a:rPr>
              <a:t></a:t>
            </a:r>
            <a:endParaRPr lang="en-US" dirty="0"/>
          </a:p>
        </p:txBody>
      </p:sp>
      <p:sp>
        <p:nvSpPr>
          <p:cNvPr id="3" name="Content Placeholder 2">
            <a:extLst>
              <a:ext uri="{FF2B5EF4-FFF2-40B4-BE49-F238E27FC236}">
                <a16:creationId xmlns:a16="http://schemas.microsoft.com/office/drawing/2014/main" id="{EBF9665B-32E7-4EDD-9D65-1248FA9F83CE}"/>
              </a:ext>
            </a:extLst>
          </p:cNvPr>
          <p:cNvSpPr>
            <a:spLocks noGrp="1"/>
          </p:cNvSpPr>
          <p:nvPr>
            <p:ph idx="1"/>
          </p:nvPr>
        </p:nvSpPr>
        <p:spPr>
          <a:xfrm>
            <a:off x="457200" y="1600200"/>
            <a:ext cx="2895600" cy="4525963"/>
          </a:xfrm>
        </p:spPr>
        <p:txBody>
          <a:bodyPr/>
          <a:lstStyle/>
          <a:p>
            <a:r>
              <a:rPr lang="en-US" dirty="0"/>
              <a:t>Betta fish</a:t>
            </a:r>
          </a:p>
          <a:p>
            <a:r>
              <a:rPr lang="en-US" dirty="0"/>
              <a:t>Goldfish</a:t>
            </a:r>
          </a:p>
          <a:p>
            <a:r>
              <a:rPr lang="en-US" dirty="0"/>
              <a:t>Neon tetra</a:t>
            </a:r>
          </a:p>
        </p:txBody>
      </p:sp>
      <p:pic>
        <p:nvPicPr>
          <p:cNvPr id="1026" name="Picture 2" descr="Image result for betta fish">
            <a:extLst>
              <a:ext uri="{FF2B5EF4-FFF2-40B4-BE49-F238E27FC236}">
                <a16:creationId xmlns:a16="http://schemas.microsoft.com/office/drawing/2014/main" id="{21AB927C-C5E2-43BC-9F56-55327E9CA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7" y="1402842"/>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AC5B40-BA5C-4647-938B-31C5FB5F1E61}"/>
              </a:ext>
            </a:extLst>
          </p:cNvPr>
          <p:cNvPicPr>
            <a:picLocks noChangeAspect="1"/>
          </p:cNvPicPr>
          <p:nvPr/>
        </p:nvPicPr>
        <p:blipFill>
          <a:blip r:embed="rId3"/>
          <a:stretch>
            <a:fillRect/>
          </a:stretch>
        </p:blipFill>
        <p:spPr>
          <a:xfrm>
            <a:off x="3352800" y="3459332"/>
            <a:ext cx="1771650" cy="1771650"/>
          </a:xfrm>
          <a:prstGeom prst="rect">
            <a:avLst/>
          </a:prstGeom>
        </p:spPr>
      </p:pic>
      <p:pic>
        <p:nvPicPr>
          <p:cNvPr id="1028" name="Picture 4" descr="Image result for neon tetra">
            <a:extLst>
              <a:ext uri="{FF2B5EF4-FFF2-40B4-BE49-F238E27FC236}">
                <a16:creationId xmlns:a16="http://schemas.microsoft.com/office/drawing/2014/main" id="{2CD7DB06-C14D-4FE5-A057-30F6C732E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459332"/>
            <a:ext cx="177165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09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Writing Time</a:t>
            </a:r>
          </a:p>
        </p:txBody>
      </p:sp>
      <p:sp>
        <p:nvSpPr>
          <p:cNvPr id="9" name="TextBox 8"/>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11:05 – 11:35</a:t>
            </a:r>
            <a:endParaRPr lang="en-US" sz="3200" dirty="0">
              <a:solidFill>
                <a:prstClr val="black"/>
              </a:solidFill>
              <a:cs typeface="Arial"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891" y="215578"/>
            <a:ext cx="2098818" cy="127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72853"/>
            <a:ext cx="2438399" cy="251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6765" y="2272853"/>
            <a:ext cx="2520431" cy="25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 y="4762137"/>
            <a:ext cx="7848600" cy="1569660"/>
          </a:xfrm>
          <a:prstGeom prst="rect">
            <a:avLst/>
          </a:prstGeom>
          <a:noFill/>
        </p:spPr>
        <p:txBody>
          <a:bodyPr wrap="square" rtlCol="0">
            <a:spAutoFit/>
          </a:bodyPr>
          <a:lstStyle/>
          <a:p>
            <a:r>
              <a:rPr lang="en-US" sz="2400" b="1" dirty="0">
                <a:solidFill>
                  <a:schemeClr val="accent5">
                    <a:lumMod val="50000"/>
                  </a:schemeClr>
                </a:solidFill>
                <a:effectLst>
                  <a:outerShdw blurRad="38100" dist="38100" dir="2700000" algn="tl">
                    <a:srgbClr val="000000">
                      <a:alpha val="43137"/>
                    </a:srgbClr>
                  </a:outerShdw>
                </a:effectLst>
              </a:rPr>
              <a:t>Objective:  W3.3  </a:t>
            </a:r>
          </a:p>
          <a:p>
            <a:r>
              <a:rPr lang="en-US" sz="2400" b="1" i="1" dirty="0"/>
              <a:t>I can write narratives to develop real or imagined experiences or events using effective technique, descriptive details, and clear event sequences.</a:t>
            </a:r>
          </a:p>
        </p:txBody>
      </p:sp>
    </p:spTree>
    <p:extLst>
      <p:ext uri="{BB962C8B-B14F-4D97-AF65-F5344CB8AC3E}">
        <p14:creationId xmlns:p14="http://schemas.microsoft.com/office/powerpoint/2010/main" val="576744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928255" y="1600200"/>
            <a:ext cx="7606145" cy="4525963"/>
          </a:xfrm>
        </p:spPr>
        <p:txBody>
          <a:bodyPr/>
          <a:lstStyle/>
          <a:p>
            <a:r>
              <a:rPr lang="en-US" sz="4800" b="1" dirty="0"/>
              <a:t>Was it a perfect transition?</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67000"/>
            <a:ext cx="5029200" cy="362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20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b="1" i="1" dirty="0">
                <a:effectLst>
                  <a:outerShdw blurRad="38100" dist="38100" dir="2700000" algn="tl">
                    <a:srgbClr val="000000">
                      <a:alpha val="43137"/>
                    </a:srgbClr>
                  </a:outerShdw>
                </a:effectLst>
              </a:rPr>
              <a:t>Our Writing Community Goals</a:t>
            </a:r>
          </a:p>
        </p:txBody>
      </p:sp>
      <p:sp>
        <p:nvSpPr>
          <p:cNvPr id="3" name="Content Placeholder 2"/>
          <p:cNvSpPr>
            <a:spLocks noGrp="1"/>
          </p:cNvSpPr>
          <p:nvPr>
            <p:ph idx="1"/>
          </p:nvPr>
        </p:nvSpPr>
        <p:spPr/>
        <p:txBody>
          <a:bodyPr/>
          <a:lstStyle/>
          <a:p>
            <a:r>
              <a:rPr lang="en-US" dirty="0"/>
              <a:t>Write about things that interest us</a:t>
            </a:r>
          </a:p>
          <a:p>
            <a:r>
              <a:rPr lang="en-US" dirty="0"/>
              <a:t>Share and talk about our writing</a:t>
            </a:r>
          </a:p>
          <a:p>
            <a:r>
              <a:rPr lang="en-US" dirty="0"/>
              <a:t>Learn about what professional authors do</a:t>
            </a:r>
          </a:p>
          <a:p>
            <a:r>
              <a:rPr lang="en-US" dirty="0"/>
              <a:t>Become stronger writers</a:t>
            </a: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7600"/>
            <a:ext cx="336042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0386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75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315200" cy="4525963"/>
          </a:xfrm>
        </p:spPr>
        <p:txBody>
          <a:bodyPr/>
          <a:lstStyle/>
          <a:p>
            <a:r>
              <a:rPr lang="en-US" dirty="0"/>
              <a:t>What are some things you’ve written?</a:t>
            </a:r>
          </a:p>
          <a:p>
            <a:pPr marL="0" indent="0">
              <a:buNone/>
            </a:pPr>
            <a:r>
              <a:rPr lang="en-US" dirty="0"/>
              <a:t>(Don’t forget to restate the question </a:t>
            </a:r>
            <a:r>
              <a:rPr lang="en-US" dirty="0">
                <a:sym typeface="Wingdings" panose="05000000000000000000" pitchFamily="2" charset="2"/>
              </a:rPr>
              <a:t>)</a:t>
            </a:r>
          </a:p>
          <a:p>
            <a:pPr marL="0" indent="0">
              <a:buNone/>
            </a:pPr>
            <a:endParaRPr lang="en-US" dirty="0">
              <a:sym typeface="Wingdings" panose="05000000000000000000" pitchFamily="2" charset="2"/>
            </a:endParaRPr>
          </a:p>
          <a:p>
            <a:pPr marL="0" indent="0">
              <a:buNone/>
            </a:pPr>
            <a:endParaRPr lang="en-US" dirty="0"/>
          </a:p>
          <a:p>
            <a:r>
              <a:rPr lang="en-US" dirty="0"/>
              <a:t>What are some reasons that your write, in and out of school?</a:t>
            </a:r>
          </a:p>
        </p:txBody>
      </p:sp>
      <p:sp>
        <p:nvSpPr>
          <p:cNvPr id="4" name="Title 1"/>
          <p:cNvSpPr txBox="1">
            <a:spLocks noGrp="1"/>
          </p:cNvSpPr>
          <p:nvPr>
            <p:ph type="title"/>
          </p:nvPr>
        </p:nvSpPr>
        <p:spPr bwMode="auto">
          <a:prstGeom prst="rect">
            <a:avLst/>
          </a:prstGeom>
          <a:solidFill>
            <a:srgbClr val="FFC000"/>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b="1" dirty="0">
                <a:solidFill>
                  <a:schemeClr val="tx2">
                    <a:lumMod val="50000"/>
                  </a:schemeClr>
                </a:solidFill>
                <a:effectLst>
                  <a:outerShdw blurRad="38100" dist="38100" dir="2700000" algn="tl">
                    <a:srgbClr val="000000">
                      <a:alpha val="43137"/>
                    </a:srgbClr>
                  </a:outerShdw>
                </a:effectLst>
              </a:rPr>
              <a:t>Share Time!!</a:t>
            </a:r>
          </a:p>
        </p:txBody>
      </p:sp>
      <p:sp>
        <p:nvSpPr>
          <p:cNvPr id="5" name="TextBox 4"/>
          <p:cNvSpPr txBox="1"/>
          <p:nvPr/>
        </p:nvSpPr>
        <p:spPr>
          <a:xfrm>
            <a:off x="609600" y="5473005"/>
            <a:ext cx="7848600" cy="923330"/>
          </a:xfrm>
          <a:prstGeom prst="rect">
            <a:avLst/>
          </a:prstGeom>
          <a:noFill/>
        </p:spPr>
        <p:txBody>
          <a:bodyPr wrap="square" rtlCol="0">
            <a:spAutoFit/>
          </a:bodyPr>
          <a:lstStyle/>
          <a:p>
            <a:r>
              <a:rPr lang="en-US" dirty="0"/>
              <a:t>Objective:  SL.3.1b  Follow agreed-upon rules for discussions (e.g., gaining the floor in respectful ways, listening to others with care, speaking one at a time about the topics and texts under discussion).</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325" y="152400"/>
            <a:ext cx="1524000" cy="517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751013"/>
            <a:ext cx="2681288" cy="129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58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1667" t="12445" r="40000" b="7556"/>
          <a:stretch/>
        </p:blipFill>
        <p:spPr>
          <a:xfrm>
            <a:off x="4690241" y="609600"/>
            <a:ext cx="4381500" cy="5715000"/>
          </a:xfrm>
          <a:prstGeom prst="rect">
            <a:avLst/>
          </a:prstGeom>
        </p:spPr>
      </p:pic>
      <p:pic>
        <p:nvPicPr>
          <p:cNvPr id="4" name="Content Placeholder 3"/>
          <p:cNvPicPr>
            <a:picLocks noGrp="1" noChangeAspect="1"/>
          </p:cNvPicPr>
          <p:nvPr>
            <p:ph idx="1"/>
          </p:nvPr>
        </p:nvPicPr>
        <p:blipFill rotWithShape="1">
          <a:blip r:embed="rId3"/>
          <a:srcRect l="21588" t="11785" r="39478" b="7400"/>
          <a:stretch/>
        </p:blipFill>
        <p:spPr>
          <a:xfrm>
            <a:off x="152400" y="609600"/>
            <a:ext cx="4464050" cy="5791200"/>
          </a:xfrm>
          <a:prstGeom prst="rect">
            <a:avLst/>
          </a:prstGeom>
        </p:spPr>
      </p:pic>
    </p:spTree>
    <p:extLst>
      <p:ext uri="{BB962C8B-B14F-4D97-AF65-F5344CB8AC3E}">
        <p14:creationId xmlns:p14="http://schemas.microsoft.com/office/powerpoint/2010/main" val="21184594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b="1" dirty="0"/>
              <a:t>Today I’ll read the first part of this book.</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42291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judy blu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6400800" y="1295400"/>
            <a:ext cx="1323975" cy="1771650"/>
          </a:xfrm>
          <a:prstGeom prst="rect">
            <a:avLst/>
          </a:prstGeom>
        </p:spPr>
      </p:pic>
      <p:sp>
        <p:nvSpPr>
          <p:cNvPr id="5" name="TextBox 4"/>
          <p:cNvSpPr txBox="1"/>
          <p:nvPr/>
        </p:nvSpPr>
        <p:spPr>
          <a:xfrm>
            <a:off x="6072187" y="3121572"/>
            <a:ext cx="2362200" cy="369332"/>
          </a:xfrm>
          <a:prstGeom prst="rect">
            <a:avLst/>
          </a:prstGeom>
          <a:noFill/>
        </p:spPr>
        <p:txBody>
          <a:bodyPr wrap="square" rtlCol="0">
            <a:spAutoFit/>
          </a:bodyPr>
          <a:lstStyle/>
          <a:p>
            <a:r>
              <a:rPr lang="en-US" dirty="0"/>
              <a:t>Author:  Judy Blume</a:t>
            </a:r>
          </a:p>
        </p:txBody>
      </p:sp>
      <p:pic>
        <p:nvPicPr>
          <p:cNvPr id="6" name="Picture 5"/>
          <p:cNvPicPr>
            <a:picLocks noChangeAspect="1"/>
          </p:cNvPicPr>
          <p:nvPr/>
        </p:nvPicPr>
        <p:blipFill>
          <a:blip r:embed="rId4"/>
          <a:stretch>
            <a:fillRect/>
          </a:stretch>
        </p:blipFill>
        <p:spPr>
          <a:xfrm>
            <a:off x="5486400" y="4114800"/>
            <a:ext cx="3276600" cy="2297716"/>
          </a:xfrm>
          <a:prstGeom prst="rect">
            <a:avLst/>
          </a:prstGeom>
        </p:spPr>
      </p:pic>
      <p:sp>
        <p:nvSpPr>
          <p:cNvPr id="9" name="TextBox 8"/>
          <p:cNvSpPr txBox="1"/>
          <p:nvPr/>
        </p:nvSpPr>
        <p:spPr>
          <a:xfrm>
            <a:off x="6072187" y="3490904"/>
            <a:ext cx="1981200" cy="369332"/>
          </a:xfrm>
          <a:prstGeom prst="rect">
            <a:avLst/>
          </a:prstGeom>
          <a:noFill/>
          <a:ln w="28575">
            <a:solidFill>
              <a:srgbClr val="0070C0"/>
            </a:solidFill>
          </a:ln>
        </p:spPr>
        <p:txBody>
          <a:bodyPr wrap="square" rtlCol="0">
            <a:spAutoFit/>
          </a:bodyPr>
          <a:lstStyle/>
          <a:p>
            <a:r>
              <a:rPr lang="en-US" dirty="0"/>
              <a:t>Born in New Jersey</a:t>
            </a:r>
          </a:p>
        </p:txBody>
      </p:sp>
      <p:cxnSp>
        <p:nvCxnSpPr>
          <p:cNvPr id="10" name="Straight Arrow Connector 9"/>
          <p:cNvCxnSpPr/>
          <p:nvPr/>
        </p:nvCxnSpPr>
        <p:spPr>
          <a:xfrm>
            <a:off x="7620000" y="3860236"/>
            <a:ext cx="433387" cy="16261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646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0" y="533400"/>
            <a:ext cx="3124200" cy="1371600"/>
          </a:xfrm>
        </p:spPr>
        <p:txBody>
          <a:bodyPr/>
          <a:lstStyle/>
          <a:p>
            <a:r>
              <a:rPr lang="en-US" sz="2800" b="1" dirty="0"/>
              <a:t>Who is telling this story?</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381000"/>
            <a:ext cx="42291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judy blu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5334000" y="2046972"/>
            <a:ext cx="3352800" cy="523220"/>
          </a:xfrm>
          <a:prstGeom prst="rect">
            <a:avLst/>
          </a:prstGeom>
        </p:spPr>
        <p:txBody>
          <a:bodyPr wrap="square">
            <a:spAutoFit/>
          </a:bodyPr>
          <a:lstStyle/>
          <a:p>
            <a:r>
              <a:rPr lang="en-US" sz="2800" b="1" dirty="0"/>
              <a:t>Who is “the Pain”?</a:t>
            </a:r>
            <a:endParaRPr lang="en-US" sz="2800" dirty="0"/>
          </a:p>
        </p:txBody>
      </p:sp>
      <p:sp>
        <p:nvSpPr>
          <p:cNvPr id="11" name="Rectangle 10"/>
          <p:cNvSpPr/>
          <p:nvPr/>
        </p:nvSpPr>
        <p:spPr>
          <a:xfrm>
            <a:off x="4686300" y="2971800"/>
            <a:ext cx="4191000" cy="1384995"/>
          </a:xfrm>
          <a:prstGeom prst="rect">
            <a:avLst/>
          </a:prstGeom>
        </p:spPr>
        <p:txBody>
          <a:bodyPr wrap="square">
            <a:spAutoFit/>
          </a:bodyPr>
          <a:lstStyle/>
          <a:p>
            <a:pPr algn="ctr"/>
            <a:r>
              <a:rPr lang="en-US" sz="2800" b="1" dirty="0"/>
              <a:t>What do you find out about the little brother in this story?</a:t>
            </a:r>
            <a:endParaRPr lang="en-US" sz="2800" dirty="0"/>
          </a:p>
        </p:txBody>
      </p:sp>
      <p:sp>
        <p:nvSpPr>
          <p:cNvPr id="12" name="Rectangle 11"/>
          <p:cNvSpPr/>
          <p:nvPr/>
        </p:nvSpPr>
        <p:spPr>
          <a:xfrm>
            <a:off x="433551" y="4825507"/>
            <a:ext cx="8403787" cy="1384995"/>
          </a:xfrm>
          <a:prstGeom prst="rect">
            <a:avLst/>
          </a:prstGeom>
        </p:spPr>
        <p:txBody>
          <a:bodyPr wrap="square">
            <a:spAutoFit/>
          </a:bodyPr>
          <a:lstStyle/>
          <a:p>
            <a:r>
              <a:rPr lang="en-US" sz="2800" b="1" dirty="0"/>
              <a:t>If you were going to write a funny story about someone you know, whom might you write about?  What might you write about that person?</a:t>
            </a:r>
            <a:endParaRPr lang="en-US" sz="2800" dirty="0"/>
          </a:p>
        </p:txBody>
      </p:sp>
    </p:spTree>
    <p:extLst>
      <p:ext uri="{BB962C8B-B14F-4D97-AF65-F5344CB8AC3E}">
        <p14:creationId xmlns:p14="http://schemas.microsoft.com/office/powerpoint/2010/main" val="3705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p:spPr>
        <p:txBody>
          <a:bodyPr/>
          <a:lstStyle/>
          <a:p>
            <a:r>
              <a:rPr lang="en-US" b="1" i="1" dirty="0">
                <a:effectLst>
                  <a:outerShdw blurRad="38100" dist="38100" dir="2700000" algn="tl">
                    <a:srgbClr val="000000">
                      <a:alpha val="43137"/>
                    </a:srgbClr>
                  </a:outerShdw>
                </a:effectLst>
              </a:rPr>
              <a:t>Classroom Anchor Chart</a:t>
            </a:r>
          </a:p>
        </p:txBody>
      </p:sp>
      <p:sp>
        <p:nvSpPr>
          <p:cNvPr id="3" name="Content Placeholder 2"/>
          <p:cNvSpPr>
            <a:spLocks noGrp="1"/>
          </p:cNvSpPr>
          <p:nvPr>
            <p:ph idx="1"/>
          </p:nvPr>
        </p:nvSpPr>
        <p:spPr>
          <a:ln w="76200">
            <a:solidFill>
              <a:srgbClr val="003300"/>
            </a:solidFill>
          </a:ln>
        </p:spPr>
        <p:txBody>
          <a:bodyPr/>
          <a:lstStyle/>
          <a:p>
            <a:pPr marL="0" indent="0" algn="ctr">
              <a:buNone/>
            </a:pPr>
            <a:r>
              <a:rPr lang="en-US" b="1" u="sng" dirty="0"/>
              <a:t>People We Can Write About</a:t>
            </a:r>
          </a:p>
        </p:txBody>
      </p:sp>
      <p:sp>
        <p:nvSpPr>
          <p:cNvPr id="4" name="TextBox 3"/>
          <p:cNvSpPr txBox="1"/>
          <p:nvPr/>
        </p:nvSpPr>
        <p:spPr>
          <a:xfrm>
            <a:off x="2286000" y="3200400"/>
            <a:ext cx="4343400" cy="830997"/>
          </a:xfrm>
          <a:prstGeom prst="rect">
            <a:avLst/>
          </a:prstGeom>
          <a:noFill/>
        </p:spPr>
        <p:txBody>
          <a:bodyPr wrap="square" rtlCol="0">
            <a:spAutoFit/>
          </a:bodyPr>
          <a:lstStyle/>
          <a:p>
            <a:pPr algn="ctr"/>
            <a:r>
              <a:rPr lang="en-US" sz="2400" dirty="0"/>
              <a:t>Let’s add some ideas you have to our chart!</a:t>
            </a:r>
          </a:p>
        </p:txBody>
      </p:sp>
    </p:spTree>
    <p:extLst>
      <p:ext uri="{BB962C8B-B14F-4D97-AF65-F5344CB8AC3E}">
        <p14:creationId xmlns:p14="http://schemas.microsoft.com/office/powerpoint/2010/main" val="2501488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89726"/>
            <a:ext cx="3886200" cy="1858962"/>
          </a:xfrm>
          <a:solidFill>
            <a:schemeClr val="accent1">
              <a:lumMod val="40000"/>
              <a:lumOff val="60000"/>
            </a:schemeClr>
          </a:solidFill>
        </p:spPr>
        <p:txBody>
          <a:bodyPr/>
          <a:lstStyle/>
          <a:p>
            <a:r>
              <a:rPr lang="en-US" dirty="0"/>
              <a:t>Introduce </a:t>
            </a:r>
            <a:r>
              <a:rPr lang="en-US" b="1" i="1" dirty="0">
                <a:solidFill>
                  <a:srgbClr val="0070C0"/>
                </a:solidFill>
                <a:effectLst>
                  <a:outerShdw blurRad="38100" dist="38100" dir="2700000" algn="tl">
                    <a:srgbClr val="000000">
                      <a:alpha val="43137"/>
                    </a:srgbClr>
                  </a:outerShdw>
                </a:effectLst>
              </a:rPr>
              <a:t>Writing Journal</a:t>
            </a:r>
          </a:p>
        </p:txBody>
      </p:sp>
      <p:sp>
        <p:nvSpPr>
          <p:cNvPr id="3" name="Content Placeholder 2"/>
          <p:cNvSpPr>
            <a:spLocks noGrp="1"/>
          </p:cNvSpPr>
          <p:nvPr>
            <p:ph idx="1"/>
          </p:nvPr>
        </p:nvSpPr>
        <p:spPr>
          <a:xfrm>
            <a:off x="304800" y="2895600"/>
            <a:ext cx="8610600" cy="2971800"/>
          </a:xfrm>
        </p:spPr>
        <p:txBody>
          <a:bodyPr/>
          <a:lstStyle/>
          <a:p>
            <a:r>
              <a:rPr lang="en-US" dirty="0"/>
              <a:t>Writing Ideas! – 1</a:t>
            </a:r>
            <a:r>
              <a:rPr lang="en-US" baseline="30000" dirty="0"/>
              <a:t>st</a:t>
            </a:r>
            <a:r>
              <a:rPr lang="en-US" dirty="0"/>
              <a:t> section</a:t>
            </a:r>
          </a:p>
          <a:p>
            <a:r>
              <a:rPr lang="en-US" dirty="0"/>
              <a:t>All your drafting (first-time writing) – 2</a:t>
            </a:r>
            <a:r>
              <a:rPr lang="en-US" baseline="30000" dirty="0"/>
              <a:t>nd</a:t>
            </a:r>
            <a:r>
              <a:rPr lang="en-US" dirty="0"/>
              <a:t> section</a:t>
            </a:r>
          </a:p>
          <a:p>
            <a:pPr lvl="1"/>
            <a:r>
              <a:rPr lang="en-US" dirty="0"/>
              <a:t>Each entry needs to be dated </a:t>
            </a:r>
            <a:r>
              <a:rPr lang="en-US" dirty="0">
                <a:sym typeface="Wingdings" panose="05000000000000000000" pitchFamily="2" charset="2"/>
              </a:rPr>
              <a:t></a:t>
            </a:r>
          </a:p>
          <a:p>
            <a:r>
              <a:rPr lang="en-US" dirty="0">
                <a:sym typeface="Wingdings" panose="05000000000000000000" pitchFamily="2" charset="2"/>
              </a:rPr>
              <a:t>Everything double spaced to leave room for revisions and editing.</a:t>
            </a:r>
          </a:p>
        </p:txBody>
      </p:sp>
      <p:pic>
        <p:nvPicPr>
          <p:cNvPr id="5" name="Picture 2" descr="C:\Users\Karla\Pictures\2014-07-29\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47263"/>
            <a:ext cx="1636038" cy="214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126"/>
            <a:ext cx="5334000" cy="2087562"/>
          </a:xfrm>
          <a:solidFill>
            <a:schemeClr val="accent1">
              <a:lumMod val="40000"/>
              <a:lumOff val="60000"/>
            </a:schemeClr>
          </a:solidFill>
        </p:spPr>
        <p:txBody>
          <a:bodyPr/>
          <a:lstStyle/>
          <a:p>
            <a:r>
              <a:rPr lang="en-US" b="1" i="1" dirty="0">
                <a:solidFill>
                  <a:srgbClr val="0070C0"/>
                </a:solidFill>
                <a:effectLst>
                  <a:outerShdw blurRad="38100" dist="38100" dir="2700000" algn="tl">
                    <a:srgbClr val="000000">
                      <a:alpha val="43137"/>
                    </a:srgbClr>
                  </a:outerShdw>
                </a:effectLst>
              </a:rPr>
              <a:t>Writing Journal</a:t>
            </a:r>
          </a:p>
        </p:txBody>
      </p:sp>
      <p:sp>
        <p:nvSpPr>
          <p:cNvPr id="3" name="Content Placeholder 2"/>
          <p:cNvSpPr>
            <a:spLocks noGrp="1"/>
          </p:cNvSpPr>
          <p:nvPr>
            <p:ph idx="1"/>
          </p:nvPr>
        </p:nvSpPr>
        <p:spPr>
          <a:xfrm>
            <a:off x="228600" y="2971800"/>
            <a:ext cx="8610600" cy="1905000"/>
          </a:xfrm>
        </p:spPr>
        <p:txBody>
          <a:bodyPr/>
          <a:lstStyle/>
          <a:p>
            <a:r>
              <a:rPr lang="en-US" dirty="0">
                <a:sym typeface="Wingdings" panose="05000000000000000000" pitchFamily="2" charset="2"/>
              </a:rPr>
              <a:t>Turn to the first page in the </a:t>
            </a:r>
            <a:r>
              <a:rPr lang="en-US" b="1" i="1" dirty="0">
                <a:solidFill>
                  <a:srgbClr val="FF0000"/>
                </a:solidFill>
                <a:sym typeface="Wingdings" panose="05000000000000000000" pitchFamily="2" charset="2"/>
              </a:rPr>
              <a:t>first section </a:t>
            </a:r>
            <a:r>
              <a:rPr lang="en-US" dirty="0">
                <a:sym typeface="Wingdings" panose="05000000000000000000" pitchFamily="2" charset="2"/>
              </a:rPr>
              <a:t>and let’s create an entry for our </a:t>
            </a:r>
            <a:r>
              <a:rPr lang="en-US" b="1" dirty="0">
                <a:solidFill>
                  <a:srgbClr val="FF0000"/>
                </a:solidFill>
                <a:sym typeface="Wingdings" panose="05000000000000000000" pitchFamily="2" charset="2"/>
              </a:rPr>
              <a:t>Writing Ideas </a:t>
            </a:r>
            <a:r>
              <a:rPr lang="en-US" dirty="0">
                <a:sym typeface="Wingdings" panose="05000000000000000000" pitchFamily="2" charset="2"/>
              </a:rPr>
              <a:t>section</a:t>
            </a:r>
          </a:p>
          <a:p>
            <a:pPr lvl="1"/>
            <a:r>
              <a:rPr lang="en-US" dirty="0">
                <a:solidFill>
                  <a:srgbClr val="0070C0"/>
                </a:solidFill>
                <a:sym typeface="Wingdings" panose="05000000000000000000" pitchFamily="2" charset="2"/>
              </a:rPr>
              <a:t>People We Can Write About</a:t>
            </a:r>
            <a:endParaRPr lang="en-US" dirty="0">
              <a:sym typeface="Wingdings" panose="05000000000000000000" pitchFamily="2" charset="2"/>
            </a:endParaRPr>
          </a:p>
        </p:txBody>
      </p:sp>
      <p:pic>
        <p:nvPicPr>
          <p:cNvPr id="5" name="Picture 2" descr="C:\Users\Karla\Pictures\2014-07-29\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04800"/>
            <a:ext cx="1636038" cy="214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a:t>Sharing and Reflecting</a:t>
            </a:r>
          </a:p>
        </p:txBody>
      </p:sp>
      <p:sp>
        <p:nvSpPr>
          <p:cNvPr id="3" name="Content Placeholder 2"/>
          <p:cNvSpPr>
            <a:spLocks noGrp="1"/>
          </p:cNvSpPr>
          <p:nvPr>
            <p:ph idx="1"/>
          </p:nvPr>
        </p:nvSpPr>
        <p:spPr/>
        <p:txBody>
          <a:bodyPr/>
          <a:lstStyle/>
          <a:p>
            <a:r>
              <a:rPr lang="en-US" dirty="0"/>
              <a:t>What did you like about writing in your Writing Journal today?</a:t>
            </a:r>
          </a:p>
          <a:p>
            <a:r>
              <a:rPr lang="en-US" dirty="0"/>
              <a:t>What did you do to be responsible as you moved back to your seat?</a:t>
            </a:r>
          </a:p>
        </p:txBody>
      </p:sp>
      <p:pic>
        <p:nvPicPr>
          <p:cNvPr id="4" name="Picture 3"/>
          <p:cNvPicPr>
            <a:picLocks noChangeAspect="1"/>
          </p:cNvPicPr>
          <p:nvPr/>
        </p:nvPicPr>
        <p:blipFill>
          <a:blip r:embed="rId2"/>
          <a:stretch>
            <a:fillRect/>
          </a:stretch>
        </p:blipFill>
        <p:spPr>
          <a:xfrm>
            <a:off x="3048000" y="4114800"/>
            <a:ext cx="2447925" cy="1866900"/>
          </a:xfrm>
          <a:prstGeom prst="rect">
            <a:avLst/>
          </a:prstGeom>
        </p:spPr>
      </p:pic>
    </p:spTree>
    <p:extLst>
      <p:ext uri="{BB962C8B-B14F-4D97-AF65-F5344CB8AC3E}">
        <p14:creationId xmlns:p14="http://schemas.microsoft.com/office/powerpoint/2010/main" val="272215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457200" y="274638"/>
            <a:ext cx="8153400" cy="3535362"/>
          </a:xfrm>
        </p:spPr>
        <p:txBody>
          <a:bodyPr/>
          <a:lstStyle/>
          <a:p>
            <a:pPr>
              <a:defRPr/>
            </a:pPr>
            <a:r>
              <a:rPr lang="en-US" sz="9600" dirty="0">
                <a:solidFill>
                  <a:srgbClr val="FF0000"/>
                </a:solidFill>
                <a:effectLst>
                  <a:outerShdw blurRad="38100" dist="38100" dir="2700000" algn="tl">
                    <a:srgbClr val="000000">
                      <a:alpha val="43137"/>
                    </a:srgbClr>
                  </a:outerShdw>
                </a:effectLst>
              </a:rPr>
              <a:t>Math Fluency &amp; Focus Lesson!</a:t>
            </a:r>
          </a:p>
        </p:txBody>
      </p:sp>
      <p:pic>
        <p:nvPicPr>
          <p:cNvPr id="121859" name="Picture 3" descr="C:\Users\karla.thompson\AppData\Local\Microsoft\Windows\Temporary Internet Files\Content.IE5\PLYT37E4\MC90028121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8268" y="3505200"/>
            <a:ext cx="1581932" cy="159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48400" y="5873816"/>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cs typeface="Arial" charset="0"/>
              </a:rPr>
              <a:t>11:35 – 11:55</a:t>
            </a:r>
          </a:p>
        </p:txBody>
      </p:sp>
    </p:spTree>
    <p:extLst>
      <p:ext uri="{BB962C8B-B14F-4D97-AF65-F5344CB8AC3E}">
        <p14:creationId xmlns:p14="http://schemas.microsoft.com/office/powerpoint/2010/main" val="25482034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Introduction!!</a:t>
            </a:r>
          </a:p>
        </p:txBody>
      </p:sp>
      <p:pic>
        <p:nvPicPr>
          <p:cNvPr id="5" name="Content Placeholder 4">
            <a:extLst>
              <a:ext uri="{FF2B5EF4-FFF2-40B4-BE49-F238E27FC236}">
                <a16:creationId xmlns:a16="http://schemas.microsoft.com/office/drawing/2014/main" id="{B6E43164-4DE8-4594-A988-0A482BE2BB2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8605" y="1600200"/>
            <a:ext cx="3466789" cy="4525963"/>
          </a:xfrm>
        </p:spPr>
      </p:pic>
    </p:spTree>
    <p:extLst>
      <p:ext uri="{BB962C8B-B14F-4D97-AF65-F5344CB8AC3E}">
        <p14:creationId xmlns:p14="http://schemas.microsoft.com/office/powerpoint/2010/main" val="3607494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B195-4AF4-4D1F-BB71-6142CC6166B1}"/>
              </a:ext>
            </a:extLst>
          </p:cNvPr>
          <p:cNvSpPr>
            <a:spLocks noGrp="1"/>
          </p:cNvSpPr>
          <p:nvPr>
            <p:ph type="title"/>
          </p:nvPr>
        </p:nvSpPr>
        <p:spPr>
          <a:xfrm>
            <a:off x="457200" y="274638"/>
            <a:ext cx="8229600" cy="563562"/>
          </a:xfrm>
        </p:spPr>
        <p:txBody>
          <a:bodyPr/>
          <a:lstStyle/>
          <a:p>
            <a:r>
              <a:rPr lang="en-US" dirty="0"/>
              <a:t>Introduction</a:t>
            </a:r>
          </a:p>
        </p:txBody>
      </p:sp>
      <p:pic>
        <p:nvPicPr>
          <p:cNvPr id="5" name="Content Placeholder 4">
            <a:extLst>
              <a:ext uri="{FF2B5EF4-FFF2-40B4-BE49-F238E27FC236}">
                <a16:creationId xmlns:a16="http://schemas.microsoft.com/office/drawing/2014/main" id="{FA855BB3-9023-4063-B037-0EECC02C7A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5363" y="987135"/>
            <a:ext cx="4191000" cy="5732487"/>
          </a:xfrm>
        </p:spPr>
      </p:pic>
      <p:pic>
        <p:nvPicPr>
          <p:cNvPr id="7" name="Picture 6">
            <a:extLst>
              <a:ext uri="{FF2B5EF4-FFF2-40B4-BE49-F238E27FC236}">
                <a16:creationId xmlns:a16="http://schemas.microsoft.com/office/drawing/2014/main" id="{6BD29308-FE33-491F-A405-8BC938B5E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96247"/>
            <a:ext cx="3778188" cy="5735952"/>
          </a:xfrm>
          <a:prstGeom prst="rect">
            <a:avLst/>
          </a:prstGeom>
        </p:spPr>
      </p:pic>
    </p:spTree>
    <p:extLst>
      <p:ext uri="{BB962C8B-B14F-4D97-AF65-F5344CB8AC3E}">
        <p14:creationId xmlns:p14="http://schemas.microsoft.com/office/powerpoint/2010/main" val="418669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74AA-4A14-4862-B934-B80758143D16}"/>
              </a:ext>
            </a:extLst>
          </p:cNvPr>
          <p:cNvSpPr>
            <a:spLocks noGrp="1"/>
          </p:cNvSpPr>
          <p:nvPr>
            <p:ph type="title"/>
          </p:nvPr>
        </p:nvSpPr>
        <p:spPr>
          <a:xfrm>
            <a:off x="4981113" y="457200"/>
            <a:ext cx="3962400" cy="1096962"/>
          </a:xfrm>
        </p:spPr>
        <p:txBody>
          <a:bodyPr/>
          <a:lstStyle/>
          <a:p>
            <a:pPr algn="l"/>
            <a:r>
              <a:rPr lang="en-US" sz="2800" dirty="0"/>
              <a:t>Let’s read Solve &amp; Share!</a:t>
            </a:r>
          </a:p>
        </p:txBody>
      </p:sp>
      <p:pic>
        <p:nvPicPr>
          <p:cNvPr id="5" name="Content Placeholder 4">
            <a:extLst>
              <a:ext uri="{FF2B5EF4-FFF2-40B4-BE49-F238E27FC236}">
                <a16:creationId xmlns:a16="http://schemas.microsoft.com/office/drawing/2014/main" id="{4DDF8757-5FA9-44CB-B9EE-0E73BC2212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96832"/>
            <a:ext cx="4566574" cy="6286530"/>
          </a:xfrm>
        </p:spPr>
      </p:pic>
      <p:sp>
        <p:nvSpPr>
          <p:cNvPr id="6" name="Rectangle 5">
            <a:extLst>
              <a:ext uri="{FF2B5EF4-FFF2-40B4-BE49-F238E27FC236}">
                <a16:creationId xmlns:a16="http://schemas.microsoft.com/office/drawing/2014/main" id="{7DA67D1B-5A37-4982-BF6F-EF5755BAF56C}"/>
              </a:ext>
            </a:extLst>
          </p:cNvPr>
          <p:cNvSpPr/>
          <p:nvPr/>
        </p:nvSpPr>
        <p:spPr>
          <a:xfrm>
            <a:off x="4876800" y="1507153"/>
            <a:ext cx="3924670" cy="4893647"/>
          </a:xfrm>
          <a:prstGeom prst="rect">
            <a:avLst/>
          </a:prstGeom>
        </p:spPr>
        <p:txBody>
          <a:bodyPr wrap="square">
            <a:spAutoFit/>
          </a:bodyPr>
          <a:lstStyle/>
          <a:p>
            <a:pPr marL="342900" indent="-342900">
              <a:buFont typeface="Arial" panose="020B0604020202020204" pitchFamily="34" charset="0"/>
              <a:buChar char="•"/>
            </a:pPr>
            <a:r>
              <a:rPr lang="en-US" sz="2400" dirty="0"/>
              <a:t>What do the different numbers on the cups on each tray represent?</a:t>
            </a:r>
          </a:p>
          <a:p>
            <a:pPr marL="342900" indent="-342900">
              <a:buFont typeface="Arial" panose="020B0604020202020204" pitchFamily="34" charset="0"/>
              <a:buChar char="•"/>
            </a:pPr>
            <a:r>
              <a:rPr lang="en-US" sz="2400" dirty="0"/>
              <a:t>How will you use the numbers to solve the problem?</a:t>
            </a:r>
          </a:p>
          <a:p>
            <a:pPr marL="342900" indent="-342900">
              <a:buFont typeface="Arial" panose="020B0604020202020204" pitchFamily="34" charset="0"/>
              <a:buChar char="•"/>
            </a:pPr>
            <a:r>
              <a:rPr lang="en-US" sz="2400" dirty="0"/>
              <a:t>Let’s Solve!!</a:t>
            </a:r>
          </a:p>
          <a:p>
            <a:pPr marL="342900" indent="-342900">
              <a:buFont typeface="Arial" panose="020B0604020202020204" pitchFamily="34" charset="0"/>
              <a:buChar char="•"/>
            </a:pPr>
            <a:r>
              <a:rPr lang="en-US" sz="2400" dirty="0"/>
              <a:t>How does changing the order of the numbers on each tray change the sum?</a:t>
            </a:r>
          </a:p>
          <a:p>
            <a:pPr marL="342900" indent="-342900">
              <a:buFont typeface="Arial" panose="020B0604020202020204" pitchFamily="34" charset="0"/>
              <a:buChar char="•"/>
            </a:pPr>
            <a:r>
              <a:rPr lang="en-US" sz="2400" dirty="0"/>
              <a:t>What is the total number of buttons in all of the cups on each of the trays?</a:t>
            </a:r>
          </a:p>
        </p:txBody>
      </p:sp>
      <p:sp>
        <p:nvSpPr>
          <p:cNvPr id="7" name="TextBox 6">
            <a:extLst>
              <a:ext uri="{FF2B5EF4-FFF2-40B4-BE49-F238E27FC236}">
                <a16:creationId xmlns:a16="http://schemas.microsoft.com/office/drawing/2014/main" id="{B1134907-8D66-44E9-97A8-6CF5C496DD83}"/>
              </a:ext>
            </a:extLst>
          </p:cNvPr>
          <p:cNvSpPr txBox="1"/>
          <p:nvPr/>
        </p:nvSpPr>
        <p:spPr>
          <a:xfrm>
            <a:off x="5791200" y="6400800"/>
            <a:ext cx="1600200" cy="381000"/>
          </a:xfrm>
          <a:prstGeom prst="rect">
            <a:avLst/>
          </a:prstGeom>
          <a:noFill/>
        </p:spPr>
        <p:txBody>
          <a:bodyPr wrap="square" rtlCol="0">
            <a:spAutoFit/>
          </a:bodyPr>
          <a:lstStyle/>
          <a:p>
            <a:r>
              <a:rPr lang="en-US" dirty="0"/>
              <a:t>T.E. page 289</a:t>
            </a:r>
          </a:p>
        </p:txBody>
      </p:sp>
    </p:spTree>
    <p:extLst>
      <p:ext uri="{BB962C8B-B14F-4D97-AF65-F5344CB8AC3E}">
        <p14:creationId xmlns:p14="http://schemas.microsoft.com/office/powerpoint/2010/main" val="2120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828800" y="6096000"/>
            <a:ext cx="5715000" cy="609600"/>
          </a:xfrm>
        </p:spPr>
        <p:txBody>
          <a:bodyPr/>
          <a:lstStyle/>
          <a:p>
            <a:pPr marL="0" indent="0" algn="ctr">
              <a:buNone/>
            </a:pPr>
            <a:r>
              <a:rPr lang="en-US" b="1" i="1" dirty="0"/>
              <a:t>Reading Homework</a:t>
            </a:r>
          </a:p>
        </p:txBody>
      </p:sp>
      <p:pic>
        <p:nvPicPr>
          <p:cNvPr id="2" name="Picture 1"/>
          <p:cNvPicPr>
            <a:picLocks noChangeAspect="1"/>
          </p:cNvPicPr>
          <p:nvPr/>
        </p:nvPicPr>
        <p:blipFill rotWithShape="1">
          <a:blip r:embed="rId2"/>
          <a:srcRect l="21738" t="11556" r="39445" b="7556"/>
          <a:stretch/>
        </p:blipFill>
        <p:spPr>
          <a:xfrm>
            <a:off x="76200" y="84082"/>
            <a:ext cx="4440482" cy="5783318"/>
          </a:xfrm>
          <a:prstGeom prst="rect">
            <a:avLst/>
          </a:prstGeom>
        </p:spPr>
      </p:pic>
      <p:pic>
        <p:nvPicPr>
          <p:cNvPr id="4" name="Picture 3"/>
          <p:cNvPicPr>
            <a:picLocks noChangeAspect="1"/>
          </p:cNvPicPr>
          <p:nvPr/>
        </p:nvPicPr>
        <p:blipFill rotWithShape="1">
          <a:blip r:embed="rId3"/>
          <a:srcRect l="21667" t="10889" r="39444" b="9112"/>
          <a:stretch/>
        </p:blipFill>
        <p:spPr>
          <a:xfrm>
            <a:off x="4589233" y="91965"/>
            <a:ext cx="4492004" cy="5775435"/>
          </a:xfrm>
          <a:prstGeom prst="rect">
            <a:avLst/>
          </a:prstGeom>
        </p:spPr>
      </p:pic>
    </p:spTree>
    <p:extLst>
      <p:ext uri="{BB962C8B-B14F-4D97-AF65-F5344CB8AC3E}">
        <p14:creationId xmlns:p14="http://schemas.microsoft.com/office/powerpoint/2010/main" val="433162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1690-8353-4123-9868-1917A3AF2C30}"/>
              </a:ext>
            </a:extLst>
          </p:cNvPr>
          <p:cNvSpPr>
            <a:spLocks noGrp="1"/>
          </p:cNvSpPr>
          <p:nvPr>
            <p:ph type="title"/>
          </p:nvPr>
        </p:nvSpPr>
        <p:spPr>
          <a:solidFill>
            <a:schemeClr val="tx2">
              <a:lumMod val="40000"/>
              <a:lumOff val="60000"/>
            </a:schemeClr>
          </a:solidFill>
        </p:spPr>
        <p:txBody>
          <a:bodyPr/>
          <a:lstStyle/>
          <a:p>
            <a:r>
              <a:rPr lang="en-US" b="1" i="1" dirty="0">
                <a:effectLst>
                  <a:outerShdw blurRad="38100" dist="38100" dir="2700000" algn="tl">
                    <a:srgbClr val="000000">
                      <a:alpha val="43137"/>
                    </a:srgbClr>
                  </a:outerShdw>
                </a:effectLst>
              </a:rPr>
              <a:t>Commutative Property of Addition</a:t>
            </a:r>
          </a:p>
        </p:txBody>
      </p:sp>
      <p:sp>
        <p:nvSpPr>
          <p:cNvPr id="3" name="Content Placeholder 2">
            <a:extLst>
              <a:ext uri="{FF2B5EF4-FFF2-40B4-BE49-F238E27FC236}">
                <a16:creationId xmlns:a16="http://schemas.microsoft.com/office/drawing/2014/main" id="{62A55C36-E794-4722-B662-C18BC5FD3ED3}"/>
              </a:ext>
            </a:extLst>
          </p:cNvPr>
          <p:cNvSpPr>
            <a:spLocks noGrp="1"/>
          </p:cNvSpPr>
          <p:nvPr>
            <p:ph idx="1"/>
          </p:nvPr>
        </p:nvSpPr>
        <p:spPr>
          <a:xfrm>
            <a:off x="457200" y="2362200"/>
            <a:ext cx="8229600" cy="3763963"/>
          </a:xfrm>
        </p:spPr>
        <p:txBody>
          <a:bodyPr/>
          <a:lstStyle/>
          <a:p>
            <a:r>
              <a:rPr lang="en-US" dirty="0"/>
              <a:t>How does the Commutative Property of Addition work with the Solve &amp; Share problem you just completed?</a:t>
            </a:r>
          </a:p>
          <a:p>
            <a:r>
              <a:rPr lang="en-US" dirty="0"/>
              <a:t>What if you added three buttons to a cup on each of the trays?  Would the sums of the buttons on each tray be different?  Explain.</a:t>
            </a:r>
          </a:p>
        </p:txBody>
      </p:sp>
      <p:sp>
        <p:nvSpPr>
          <p:cNvPr id="4" name="TextBox 3">
            <a:extLst>
              <a:ext uri="{FF2B5EF4-FFF2-40B4-BE49-F238E27FC236}">
                <a16:creationId xmlns:a16="http://schemas.microsoft.com/office/drawing/2014/main" id="{F0E0D8AD-C2A6-4381-8896-AD0A02E60866}"/>
              </a:ext>
            </a:extLst>
          </p:cNvPr>
          <p:cNvSpPr txBox="1"/>
          <p:nvPr/>
        </p:nvSpPr>
        <p:spPr>
          <a:xfrm>
            <a:off x="2590800" y="1524000"/>
            <a:ext cx="3810000" cy="523220"/>
          </a:xfrm>
          <a:prstGeom prst="rect">
            <a:avLst/>
          </a:prstGeom>
          <a:noFill/>
        </p:spPr>
        <p:txBody>
          <a:bodyPr wrap="square" rtlCol="0">
            <a:spAutoFit/>
          </a:bodyPr>
          <a:lstStyle/>
          <a:p>
            <a:pPr algn="ctr"/>
            <a:r>
              <a:rPr lang="en-US" sz="2800" b="1" i="1" dirty="0">
                <a:solidFill>
                  <a:srgbClr val="00B050"/>
                </a:solidFill>
                <a:effectLst>
                  <a:outerShdw blurRad="38100" dist="38100" dir="2700000" algn="tl">
                    <a:srgbClr val="000000">
                      <a:alpha val="43137"/>
                    </a:srgbClr>
                  </a:outerShdw>
                </a:effectLst>
              </a:rPr>
              <a:t>Classroom Discussion</a:t>
            </a:r>
          </a:p>
        </p:txBody>
      </p:sp>
    </p:spTree>
    <p:extLst>
      <p:ext uri="{BB962C8B-B14F-4D97-AF65-F5344CB8AC3E}">
        <p14:creationId xmlns:p14="http://schemas.microsoft.com/office/powerpoint/2010/main" val="15209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EEC3-E435-4970-9994-9A9FE0477E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91B67C-6730-4DEF-8D66-3203F657EC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06450"/>
            <a:ext cx="4382116" cy="6229890"/>
          </a:xfrm>
        </p:spPr>
      </p:pic>
      <p:pic>
        <p:nvPicPr>
          <p:cNvPr id="7" name="Picture 6">
            <a:extLst>
              <a:ext uri="{FF2B5EF4-FFF2-40B4-BE49-F238E27FC236}">
                <a16:creationId xmlns:a16="http://schemas.microsoft.com/office/drawing/2014/main" id="{CEFB5040-9DEF-416B-AD90-19704B3EE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48" y="327579"/>
            <a:ext cx="4309154" cy="6229890"/>
          </a:xfrm>
          <a:prstGeom prst="rect">
            <a:avLst/>
          </a:prstGeom>
        </p:spPr>
      </p:pic>
      <p:sp>
        <p:nvSpPr>
          <p:cNvPr id="8" name="TextBox 7">
            <a:extLst>
              <a:ext uri="{FF2B5EF4-FFF2-40B4-BE49-F238E27FC236}">
                <a16:creationId xmlns:a16="http://schemas.microsoft.com/office/drawing/2014/main" id="{C0A2F514-4113-4F87-9AEF-838F86F00096}"/>
              </a:ext>
            </a:extLst>
          </p:cNvPr>
          <p:cNvSpPr txBox="1"/>
          <p:nvPr/>
        </p:nvSpPr>
        <p:spPr>
          <a:xfrm>
            <a:off x="4572000" y="3581400"/>
            <a:ext cx="4495800" cy="2800767"/>
          </a:xfrm>
          <a:prstGeom prst="rect">
            <a:avLst/>
          </a:prstGeom>
          <a:solidFill>
            <a:srgbClr val="FFFF00"/>
          </a:solidFill>
        </p:spPr>
        <p:txBody>
          <a:bodyPr wrap="square" rtlCol="0">
            <a:spAutoFit/>
          </a:bodyPr>
          <a:lstStyle/>
          <a:p>
            <a:pPr algn="ctr"/>
            <a:r>
              <a:rPr lang="en-US" sz="4400" dirty="0"/>
              <a:t>Let’s work some together.  We’ll begin with </a:t>
            </a:r>
          </a:p>
          <a:p>
            <a:pPr algn="ctr"/>
            <a:r>
              <a:rPr lang="en-US" sz="4400" dirty="0"/>
              <a:t>Guided Practice</a:t>
            </a:r>
          </a:p>
        </p:txBody>
      </p:sp>
    </p:spTree>
    <p:extLst>
      <p:ext uri="{BB962C8B-B14F-4D97-AF65-F5344CB8AC3E}">
        <p14:creationId xmlns:p14="http://schemas.microsoft.com/office/powerpoint/2010/main" val="10518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a:solidFill>
            <a:schemeClr val="accent3"/>
          </a:solidFill>
        </p:spPr>
        <p:txBody>
          <a:bodyPr/>
          <a:lstStyle/>
          <a:p>
            <a:r>
              <a:rPr lang="en-US" b="1" i="1" dirty="0">
                <a:effectLst>
                  <a:outerShdw blurRad="38100" dist="38100" dir="2700000" algn="tl">
                    <a:srgbClr val="000000">
                      <a:alpha val="43137"/>
                    </a:srgbClr>
                  </a:outerShdw>
                </a:effectLst>
              </a:rPr>
              <a:t>Small Group Rotations 1 &amp; 2</a:t>
            </a:r>
          </a:p>
        </p:txBody>
      </p:sp>
      <p:sp>
        <p:nvSpPr>
          <p:cNvPr id="4" name="Content Placeholder 2"/>
          <p:cNvSpPr txBox="1">
            <a:spLocks/>
          </p:cNvSpPr>
          <p:nvPr/>
        </p:nvSpPr>
        <p:spPr bwMode="auto">
          <a:xfrm>
            <a:off x="228600" y="1032875"/>
            <a:ext cx="8458200" cy="2971800"/>
          </a:xfrm>
          <a:prstGeom prst="rect">
            <a:avLst/>
          </a:prstGeom>
          <a:solidFill>
            <a:srgbClr val="FF0000"/>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400" b="1" i="1" dirty="0">
                <a:effectLst>
                  <a:outerShdw blurRad="38100" dist="38100" dir="2700000" algn="tl">
                    <a:srgbClr val="000000">
                      <a:alpha val="43137"/>
                    </a:srgbClr>
                  </a:outerShdw>
                </a:effectLst>
              </a:rPr>
              <a:t>11:55 – 12:15</a:t>
            </a:r>
          </a:p>
          <a:p>
            <a:r>
              <a:rPr lang="en-US" sz="2400" b="1" dirty="0"/>
              <a:t>Group 1 – Computers (TC, A, B, C, D):  Epic</a:t>
            </a:r>
          </a:p>
          <a:p>
            <a:r>
              <a:rPr lang="en-US" sz="2400" b="1" dirty="0"/>
              <a:t>Group 2 – Mrs. Roby: Math IP p291, 292 even numbers</a:t>
            </a:r>
          </a:p>
          <a:p>
            <a:r>
              <a:rPr lang="en-US" sz="2400" b="1" dirty="0"/>
              <a:t>Group 3 – Computers (E, F, G, H, I): Imagine Learning/Epic</a:t>
            </a:r>
          </a:p>
          <a:p>
            <a:r>
              <a:rPr lang="en-US" sz="2400" b="1" dirty="0"/>
              <a:t>Group 4 – Mrs. Thompson: Reading Passage</a:t>
            </a:r>
          </a:p>
          <a:p>
            <a:r>
              <a:rPr lang="en-US" sz="2400" b="1" dirty="0"/>
              <a:t>Group 5 – Independent Practice Math p 291, 292 odd numbers</a:t>
            </a:r>
          </a:p>
        </p:txBody>
      </p:sp>
      <p:sp>
        <p:nvSpPr>
          <p:cNvPr id="5" name="Content Placeholder 2"/>
          <p:cNvSpPr>
            <a:spLocks noGrp="1"/>
          </p:cNvSpPr>
          <p:nvPr>
            <p:ph idx="1"/>
          </p:nvPr>
        </p:nvSpPr>
        <p:spPr>
          <a:xfrm>
            <a:off x="228600" y="4087659"/>
            <a:ext cx="8458200" cy="2667000"/>
          </a:xfrm>
          <a:solidFill>
            <a:srgbClr val="92D050"/>
          </a:solidFill>
        </p:spPr>
        <p:txBody>
          <a:bodyPr/>
          <a:lstStyle/>
          <a:p>
            <a:pPr marL="457200" lvl="1" indent="0">
              <a:buNone/>
            </a:pPr>
            <a:r>
              <a:rPr lang="en-US" sz="2400" b="1" i="1" dirty="0">
                <a:effectLst>
                  <a:outerShdw blurRad="38100" dist="38100" dir="2700000" algn="tl">
                    <a:srgbClr val="000000">
                      <a:alpha val="43137"/>
                    </a:srgbClr>
                  </a:outerShdw>
                </a:effectLst>
              </a:rPr>
              <a:t>12:15 – 12:35</a:t>
            </a:r>
          </a:p>
          <a:p>
            <a:r>
              <a:rPr lang="en-US" sz="2400" b="1" dirty="0"/>
              <a:t>Group 5 – Computers (TC, A, B, C, D): Epic</a:t>
            </a:r>
          </a:p>
          <a:p>
            <a:r>
              <a:rPr lang="en-US" sz="2400" b="1" dirty="0"/>
              <a:t>Group 1 – Mrs. Roby: Math IP p291, 292 even numbers</a:t>
            </a:r>
          </a:p>
          <a:p>
            <a:r>
              <a:rPr lang="en-US" sz="2400" b="1" dirty="0"/>
              <a:t>Group 2 – Computers (E, F, G, H, I): Imagine Learning/Epic</a:t>
            </a:r>
          </a:p>
          <a:p>
            <a:r>
              <a:rPr lang="en-US" sz="2400" b="1" dirty="0"/>
              <a:t>Group 3 – Mrs. Thompson: Reading Passage</a:t>
            </a:r>
          </a:p>
          <a:p>
            <a:r>
              <a:rPr lang="en-US" sz="2400" b="1" dirty="0"/>
              <a:t>Group 4 – Independent Practice Math p 291, 292 odd numbers</a:t>
            </a:r>
          </a:p>
        </p:txBody>
      </p:sp>
    </p:spTree>
    <p:extLst>
      <p:ext uri="{BB962C8B-B14F-4D97-AF65-F5344CB8AC3E}">
        <p14:creationId xmlns:p14="http://schemas.microsoft.com/office/powerpoint/2010/main" val="33468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3" name="Content Placeholder 2"/>
          <p:cNvSpPr>
            <a:spLocks noGrp="1"/>
          </p:cNvSpPr>
          <p:nvPr>
            <p:ph idx="1"/>
          </p:nvPr>
        </p:nvSpPr>
        <p:spPr>
          <a:xfrm>
            <a:off x="762000" y="2311167"/>
            <a:ext cx="7633063" cy="1117834"/>
          </a:xfrm>
          <a:solidFill>
            <a:schemeClr val="accent4">
              <a:lumMod val="60000"/>
              <a:lumOff val="40000"/>
            </a:schemeClr>
          </a:solidFill>
        </p:spPr>
        <p:txBody>
          <a:bodyPr rtlCol="0">
            <a:normAutofit/>
          </a:bodyPr>
          <a:lstStyle/>
          <a:p>
            <a:pPr eaLnBrk="1" fontAlgn="auto" hangingPunct="1">
              <a:spcAft>
                <a:spcPts val="0"/>
              </a:spcAft>
              <a:buFont typeface="Arial" pitchFamily="34" charset="0"/>
              <a:buChar char="•"/>
              <a:defRPr/>
            </a:pPr>
            <a:r>
              <a:rPr lang="en-US" sz="6000" dirty="0"/>
              <a:t>Lunch 12:35 – 1:05</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800600"/>
            <a:ext cx="2438400" cy="141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981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Restroom Break</a:t>
            </a:r>
          </a:p>
        </p:txBody>
      </p:sp>
      <p:sp>
        <p:nvSpPr>
          <p:cNvPr id="3" name="AutoShape 2" descr="Image result for clock 9: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267200"/>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01556" y="5869574"/>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 1:05 – 1:10</a:t>
            </a:r>
            <a:endParaRPr lang="en-US" sz="3200" dirty="0">
              <a:solidFill>
                <a:prstClr val="black"/>
              </a:solidFill>
              <a:cs typeface="Arial" charset="0"/>
            </a:endParaRPr>
          </a:p>
        </p:txBody>
      </p:sp>
    </p:spTree>
    <p:extLst>
      <p:ext uri="{BB962C8B-B14F-4D97-AF65-F5344CB8AC3E}">
        <p14:creationId xmlns:p14="http://schemas.microsoft.com/office/powerpoint/2010/main" val="197418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360241"/>
            <a:ext cx="1447800" cy="145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873690" y="2759504"/>
            <a:ext cx="7396619" cy="898633"/>
          </a:xfrm>
          <a:solidFill>
            <a:schemeClr val="accent4">
              <a:lumMod val="60000"/>
              <a:lumOff val="40000"/>
            </a:schemeClr>
          </a:solidFill>
        </p:spPr>
        <p:txBody>
          <a:bodyPr rtlCol="0">
            <a:normAutofit fontScale="92500" lnSpcReduction="10000"/>
          </a:bodyPr>
          <a:lstStyle/>
          <a:p>
            <a:pPr eaLnBrk="1" fontAlgn="auto" hangingPunct="1">
              <a:spcAft>
                <a:spcPts val="0"/>
              </a:spcAft>
              <a:buFont typeface="Arial" pitchFamily="34" charset="0"/>
              <a:buChar char="•"/>
              <a:defRPr/>
            </a:pPr>
            <a:r>
              <a:rPr lang="en-US" sz="6000" dirty="0"/>
              <a:t>Activity 1:10 – 1:55</a:t>
            </a:r>
          </a:p>
          <a:p>
            <a:pPr lvl="1" eaLnBrk="1" fontAlgn="auto" hangingPunct="1">
              <a:spcAft>
                <a:spcPts val="0"/>
              </a:spcAft>
              <a:buFont typeface="Arial" pitchFamily="34" charset="0"/>
              <a:buChar char="•"/>
              <a:defRPr/>
            </a:pPr>
            <a:endParaRPr lang="en-US" sz="5600" dirty="0"/>
          </a:p>
        </p:txBody>
      </p:sp>
    </p:spTree>
    <p:extLst>
      <p:ext uri="{BB962C8B-B14F-4D97-AF65-F5344CB8AC3E}">
        <p14:creationId xmlns:p14="http://schemas.microsoft.com/office/powerpoint/2010/main" val="3499880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781" y="934230"/>
            <a:ext cx="8382000" cy="2971800"/>
          </a:xfrm>
          <a:solidFill>
            <a:srgbClr val="FFFF00"/>
          </a:solidFill>
        </p:spPr>
        <p:txBody>
          <a:bodyPr/>
          <a:lstStyle/>
          <a:p>
            <a:pPr marL="457200" lvl="1" indent="0">
              <a:buNone/>
            </a:pPr>
            <a:r>
              <a:rPr lang="en-US" sz="2400" b="1" i="1" dirty="0">
                <a:effectLst>
                  <a:outerShdw blurRad="38100" dist="38100" dir="2700000" algn="tl">
                    <a:srgbClr val="000000">
                      <a:alpha val="43137"/>
                    </a:srgbClr>
                  </a:outerShdw>
                </a:effectLst>
              </a:rPr>
              <a:t>1:55 – 2:15</a:t>
            </a:r>
          </a:p>
          <a:p>
            <a:r>
              <a:rPr lang="en-US" sz="2400" dirty="0"/>
              <a:t>Group 4 – Computers (TC, A, B, C, D): Epic</a:t>
            </a:r>
          </a:p>
          <a:p>
            <a:r>
              <a:rPr lang="en-US" sz="2400" dirty="0"/>
              <a:t>Group 5 – Mrs. Roby:</a:t>
            </a:r>
            <a:r>
              <a:rPr lang="en-US" sz="2400" b="1" dirty="0"/>
              <a:t> Math IP p291, 292 even numbers</a:t>
            </a:r>
            <a:endParaRPr lang="en-US" sz="2400" dirty="0"/>
          </a:p>
          <a:p>
            <a:r>
              <a:rPr lang="en-US" sz="2400" dirty="0"/>
              <a:t>Group 1 – Computers (E, F, G, H, I):</a:t>
            </a:r>
            <a:r>
              <a:rPr lang="en-US" sz="2400" b="1" dirty="0"/>
              <a:t> Imagine Learning/Epic</a:t>
            </a:r>
            <a:endParaRPr lang="en-US" sz="2400" dirty="0"/>
          </a:p>
          <a:p>
            <a:r>
              <a:rPr lang="en-US" sz="2400" dirty="0"/>
              <a:t>Group 2 – Mrs. Thompson:</a:t>
            </a:r>
            <a:r>
              <a:rPr lang="en-US" sz="2400" b="1" dirty="0"/>
              <a:t> Reading Passage</a:t>
            </a:r>
            <a:endParaRPr lang="en-US" sz="2400" dirty="0"/>
          </a:p>
          <a:p>
            <a:r>
              <a:rPr lang="en-US" sz="2400" dirty="0"/>
              <a:t>Group 3 – Independent Practice Math p 291, 292 odd numbers</a:t>
            </a:r>
          </a:p>
        </p:txBody>
      </p:sp>
      <p:sp>
        <p:nvSpPr>
          <p:cNvPr id="5" name="Title 4"/>
          <p:cNvSpPr>
            <a:spLocks noGrp="1"/>
          </p:cNvSpPr>
          <p:nvPr>
            <p:ph type="title"/>
          </p:nvPr>
        </p:nvSpPr>
        <p:spPr>
          <a:xfrm>
            <a:off x="451981" y="228600"/>
            <a:ext cx="8229600" cy="609600"/>
          </a:xfrm>
          <a:solidFill>
            <a:schemeClr val="accent3"/>
          </a:solidFill>
        </p:spPr>
        <p:txBody>
          <a:bodyPr/>
          <a:lstStyle/>
          <a:p>
            <a:r>
              <a:rPr lang="en-US" dirty="0"/>
              <a:t>Small Group Rotations 3 &amp; 4</a:t>
            </a:r>
          </a:p>
        </p:txBody>
      </p:sp>
      <p:sp>
        <p:nvSpPr>
          <p:cNvPr id="6" name="Content Placeholder 2"/>
          <p:cNvSpPr txBox="1">
            <a:spLocks/>
          </p:cNvSpPr>
          <p:nvPr/>
        </p:nvSpPr>
        <p:spPr bwMode="auto">
          <a:xfrm>
            <a:off x="416490" y="3711462"/>
            <a:ext cx="8300581" cy="2951969"/>
          </a:xfrm>
          <a:prstGeom prst="rect">
            <a:avLst/>
          </a:pr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400" b="1" i="1" dirty="0">
                <a:effectLst>
                  <a:outerShdw blurRad="38100" dist="38100" dir="2700000" algn="tl">
                    <a:srgbClr val="000000">
                      <a:alpha val="43137"/>
                    </a:srgbClr>
                  </a:outerShdw>
                </a:effectLst>
              </a:rPr>
              <a:t>2:15 – 2:35</a:t>
            </a:r>
          </a:p>
          <a:p>
            <a:r>
              <a:rPr lang="en-US" sz="2400" dirty="0"/>
              <a:t>Group 3 – Computers (TC, A, B, C, D): Epic</a:t>
            </a:r>
          </a:p>
          <a:p>
            <a:r>
              <a:rPr lang="en-US" sz="2400" dirty="0"/>
              <a:t>Group 4 – Mrs. Roby:</a:t>
            </a:r>
            <a:r>
              <a:rPr lang="en-US" sz="2400" b="1" dirty="0"/>
              <a:t> Math IP p291, 292 even numbers</a:t>
            </a:r>
            <a:endParaRPr lang="en-US" sz="2400" dirty="0"/>
          </a:p>
          <a:p>
            <a:r>
              <a:rPr lang="en-US" sz="2400" dirty="0"/>
              <a:t>Group 5 – Computers (E, F, G, H, I):</a:t>
            </a:r>
            <a:r>
              <a:rPr lang="en-US" sz="2400" b="1" dirty="0"/>
              <a:t> Imagine Learning/Epic</a:t>
            </a:r>
            <a:endParaRPr lang="en-US" sz="2400" dirty="0"/>
          </a:p>
          <a:p>
            <a:r>
              <a:rPr lang="en-US" sz="2400" dirty="0"/>
              <a:t>Group 1 – Mrs. Thompson:</a:t>
            </a:r>
            <a:r>
              <a:rPr lang="en-US" sz="2400" b="1" dirty="0"/>
              <a:t> Reading Passage</a:t>
            </a:r>
            <a:endParaRPr lang="en-US" sz="2400" dirty="0"/>
          </a:p>
          <a:p>
            <a:r>
              <a:rPr lang="en-US" sz="2400" dirty="0"/>
              <a:t>Group 2 – Independent Practice</a:t>
            </a:r>
            <a:r>
              <a:rPr lang="en-US" sz="2400" b="1" dirty="0"/>
              <a:t> </a:t>
            </a:r>
            <a:r>
              <a:rPr lang="en-US" sz="2400" dirty="0"/>
              <a:t>Math p 291, 292 odd numbers</a:t>
            </a:r>
          </a:p>
        </p:txBody>
      </p:sp>
    </p:spTree>
    <p:extLst>
      <p:ext uri="{BB962C8B-B14F-4D97-AF65-F5344CB8AC3E}">
        <p14:creationId xmlns:p14="http://schemas.microsoft.com/office/powerpoint/2010/main" val="1794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bg/>
                                          </p:spTgt>
                                        </p:tgtEl>
                                      </p:cBhvr>
                                    </p:animEffect>
                                    <p:set>
                                      <p:cBhvr>
                                        <p:cTn id="7" dur="1" fill="hold">
                                          <p:stCondLst>
                                            <p:cond delay="499"/>
                                          </p:stCondLst>
                                        </p:cTn>
                                        <p:tgtEl>
                                          <p:spTgt spid="3">
                                            <p:bg/>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382000" cy="3048000"/>
          </a:xfrm>
          <a:solidFill>
            <a:srgbClr val="B319B7"/>
          </a:solidFill>
        </p:spPr>
        <p:txBody>
          <a:bodyPr/>
          <a:lstStyle/>
          <a:p>
            <a:pPr marL="457200" lvl="1" indent="0">
              <a:buNone/>
            </a:pPr>
            <a:r>
              <a:rPr lang="en-US" sz="2400" b="1" i="1" dirty="0">
                <a:effectLst>
                  <a:outerShdw blurRad="38100" dist="38100" dir="2700000" algn="tl">
                    <a:srgbClr val="000000">
                      <a:alpha val="43137"/>
                    </a:srgbClr>
                  </a:outerShdw>
                </a:effectLst>
              </a:rPr>
              <a:t>2:35 – 2:55</a:t>
            </a:r>
          </a:p>
          <a:p>
            <a:r>
              <a:rPr lang="en-US" sz="2400" dirty="0"/>
              <a:t>Group 2 – Computers (TC, A, B, C, D): Epic</a:t>
            </a:r>
          </a:p>
          <a:p>
            <a:r>
              <a:rPr lang="en-US" sz="2400" dirty="0"/>
              <a:t>Group 3 – Mrs. Roby:</a:t>
            </a:r>
            <a:r>
              <a:rPr lang="en-US" sz="2400" b="1" dirty="0"/>
              <a:t> Math IP p291, 292 even numbers</a:t>
            </a:r>
            <a:endParaRPr lang="en-US" sz="2400" dirty="0"/>
          </a:p>
          <a:p>
            <a:r>
              <a:rPr lang="en-US" sz="2400" dirty="0"/>
              <a:t>Group 4 – Computers (E, F, G, H, I):</a:t>
            </a:r>
            <a:r>
              <a:rPr lang="en-US" sz="2400" b="1" dirty="0"/>
              <a:t> Imagine Learning/Epic</a:t>
            </a:r>
            <a:endParaRPr lang="en-US" sz="2400" dirty="0"/>
          </a:p>
          <a:p>
            <a:r>
              <a:rPr lang="en-US" sz="2400" dirty="0"/>
              <a:t>Group 5 – Mrs. Thompson:</a:t>
            </a:r>
            <a:r>
              <a:rPr lang="en-US" sz="2400" b="1" dirty="0"/>
              <a:t> Reading Passage</a:t>
            </a:r>
            <a:endParaRPr lang="en-US" sz="2400" dirty="0"/>
          </a:p>
          <a:p>
            <a:r>
              <a:rPr lang="en-US" sz="2400" dirty="0"/>
              <a:t>Group 1 – Independent Practice</a:t>
            </a:r>
            <a:r>
              <a:rPr lang="en-US" sz="2400" b="1" dirty="0"/>
              <a:t> </a:t>
            </a:r>
            <a:r>
              <a:rPr lang="en-US" sz="2400" dirty="0"/>
              <a:t>Math p 291, 292 odd numbers</a:t>
            </a:r>
          </a:p>
        </p:txBody>
      </p:sp>
      <p:sp>
        <p:nvSpPr>
          <p:cNvPr id="5" name="Title 4"/>
          <p:cNvSpPr>
            <a:spLocks noGrp="1"/>
          </p:cNvSpPr>
          <p:nvPr>
            <p:ph type="title"/>
          </p:nvPr>
        </p:nvSpPr>
        <p:spPr>
          <a:xfrm>
            <a:off x="457200" y="274638"/>
            <a:ext cx="8229600" cy="639762"/>
          </a:xfrm>
        </p:spPr>
        <p:txBody>
          <a:bodyPr/>
          <a:lstStyle/>
          <a:p>
            <a:r>
              <a:rPr lang="en-US" dirty="0"/>
              <a:t>Small Group Rotation 5</a:t>
            </a:r>
          </a:p>
        </p:txBody>
      </p:sp>
    </p:spTree>
    <p:extLst>
      <p:ext uri="{BB962C8B-B14F-4D97-AF65-F5344CB8AC3E}">
        <p14:creationId xmlns:p14="http://schemas.microsoft.com/office/powerpoint/2010/main" val="2529645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2912-4B76-41F4-AF9A-349410899619}"/>
              </a:ext>
            </a:extLst>
          </p:cNvPr>
          <p:cNvSpPr>
            <a:spLocks noGrp="1"/>
          </p:cNvSpPr>
          <p:nvPr>
            <p:ph type="title"/>
          </p:nvPr>
        </p:nvSpPr>
        <p:spPr/>
        <p:txBody>
          <a:bodyPr/>
          <a:lstStyle/>
          <a:p>
            <a:r>
              <a:rPr lang="en-US" dirty="0"/>
              <a:t>Independent Practice Check</a:t>
            </a:r>
          </a:p>
        </p:txBody>
      </p:sp>
      <p:pic>
        <p:nvPicPr>
          <p:cNvPr id="5" name="Content Placeholder 4">
            <a:extLst>
              <a:ext uri="{FF2B5EF4-FFF2-40B4-BE49-F238E27FC236}">
                <a16:creationId xmlns:a16="http://schemas.microsoft.com/office/drawing/2014/main" id="{3A69B9FD-86D6-427C-87C2-C84B993AC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7642" y="1600199"/>
            <a:ext cx="7454357" cy="4866429"/>
          </a:xfrm>
        </p:spPr>
      </p:pic>
    </p:spTree>
    <p:extLst>
      <p:ext uri="{BB962C8B-B14F-4D97-AF65-F5344CB8AC3E}">
        <p14:creationId xmlns:p14="http://schemas.microsoft.com/office/powerpoint/2010/main" val="94015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C7F0-5BB6-4DEE-AD76-20F86D724E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18DC23-B77C-4519-A85C-8A74C2C3A7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39083"/>
            <a:ext cx="4771568" cy="6442799"/>
          </a:xfrm>
        </p:spPr>
      </p:pic>
    </p:spTree>
    <p:extLst>
      <p:ext uri="{BB962C8B-B14F-4D97-AF65-F5344CB8AC3E}">
        <p14:creationId xmlns:p14="http://schemas.microsoft.com/office/powerpoint/2010/main" val="4194454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1600200"/>
            <a:ext cx="3200400" cy="3048000"/>
          </a:xfrm>
        </p:spPr>
        <p:txBody>
          <a:bodyPr/>
          <a:lstStyle/>
          <a:p>
            <a:r>
              <a:rPr lang="en-US" sz="3200" b="1" i="1" dirty="0"/>
              <a:t>Math Homework </a:t>
            </a:r>
          </a:p>
        </p:txBody>
      </p:sp>
      <p:pic>
        <p:nvPicPr>
          <p:cNvPr id="3" name="Picture 2"/>
          <p:cNvPicPr>
            <a:picLocks noChangeAspect="1"/>
          </p:cNvPicPr>
          <p:nvPr/>
        </p:nvPicPr>
        <p:blipFill rotWithShape="1">
          <a:blip r:embed="rId2"/>
          <a:srcRect l="23334" t="13556" r="38889" b="9780"/>
          <a:stretch/>
        </p:blipFill>
        <p:spPr>
          <a:xfrm>
            <a:off x="304800" y="152400"/>
            <a:ext cx="5181600" cy="6572026"/>
          </a:xfrm>
          <a:prstGeom prst="rect">
            <a:avLst/>
          </a:prstGeom>
        </p:spPr>
      </p:pic>
    </p:spTree>
    <p:extLst>
      <p:ext uri="{BB962C8B-B14F-4D97-AF65-F5344CB8AC3E}">
        <p14:creationId xmlns:p14="http://schemas.microsoft.com/office/powerpoint/2010/main" val="3320020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5386387" cy="2020887"/>
          </a:xfrm>
        </p:spPr>
        <p:txBody>
          <a:bodyPr/>
          <a:lstStyle/>
          <a:p>
            <a:pPr>
              <a:defRPr/>
            </a:pPr>
            <a:r>
              <a:rPr lang="en-US" sz="8000" b="1" dirty="0">
                <a:solidFill>
                  <a:srgbClr val="00B0F0"/>
                </a:solidFill>
                <a:effectLst>
                  <a:outerShdw blurRad="38100" dist="38100" dir="2700000" algn="tl">
                    <a:srgbClr val="000000">
                      <a:alpha val="43137"/>
                    </a:srgbClr>
                  </a:outerShdw>
                </a:effectLst>
              </a:rPr>
              <a:t>SCIENCE TIME</a:t>
            </a:r>
          </a:p>
        </p:txBody>
      </p:sp>
      <p:sp>
        <p:nvSpPr>
          <p:cNvPr id="99335" name="AutoShape 10" descr="data:image/jpeg;base64,/9j/4AAQSkZJRgABAQAAAQABAAD/2wCEAAkGBhQSERUUEhQUFRUVGBsYFhgXGRgeHhoYGCAXHBscGBgcHCYeGBwjGRsZIC8gIycpLSwvFx49NzAqNSYsLCkBCQoKDgwOGg8PGiskHyQsLS00Ly0sKSwsNDAsKS0sLCkqLC8sLSosLjQpLCksLCwsLy8pLCksLCwsLCwpLCwsLP/AABEIAMMBAwMBIgACEQEDEQH/xAAbAAACAwEBAQAAAAAAAAAAAAAABQMEBgIBB//EAEgQAAICAAQEAwQECgcIAgMAAAECAxEABBIhBSIxQQYTUTJhcYEUI5GSBxUzQlJTYnKh0hYkc4OxstE0Q2OCk6LB8BfhNVTC/8QAGQEBAAMBAQAAAAAAAAAAAAAAAAECAwQF/8QAMREAAgIABAIIBQUBAQAAAAAAAAECEQMSITFBUQQTUmFxkbHwgaHB0eEUIjJC0mIF/9oADAMBAAIRAxEAPwD7jgwYMAGDBgwAk4/4qTKvGjo7a1LWumlAeKOyCwJ55U2UHa/msyv4Q0YJ9TKWegm8QDtyBgCZOQAuN2q96va9FmeExSSpK8atJGrKhYXpDFSavYElV367YxH9NYn0RtkF0uShDmMC1aFZFVWUBykxII7+TY7DADX/AOSYNAk8uby22Rvq7ZtJIXRr1gltMYJFFnXfcHFfMfhKCRMxy7eYBJy6006lOZ0qWu91y8jEhSBsN96Vf0vhlCSHLRLqMTsfM0IHiOYZPMnVPrAPIXSKK6itHa8MfDnH48zOIZMpCGKPqeowSGAdqjI1GNtZBazbarHfADvhHixZ5TFoYFWdC1xgBkaUBdJfWxKxk2oI/jT/ABWj4dErB1jjDAFQwVQQCSSAauixJr1OOZOIUSNEpruEJHyOIbS3LRi5bFvBil+M/wDhzfcOD8Zj9XL9w4jMi3VS5F3BhP8A0lRgfKjllI25F2v01khbHcXY9MRNn53qw8Q7hIyzfJ3Gn/sOKPFgt2OqnyHuPGYDqaxiMtx1JA3mRZt6Om9bFWJOlQdJVQS1Dp1OGGV8PiJkM6RzawiEsNRjZQxAUvZZL27HvvZqscZTTlFbFsXAngyyzVMdvxqAGjNCD6GRP9ccjj2XPSeH/qJ/riaOBV9lQPgAMeZiRFUlyoUdS3TGf6nuM6O4s7G3sujfBgf8DifGM4pxeBwQq5df25VU/dj0liavqNjVjFODiyrGFyy5qZ121x6kQ7nqnMi7UN4+2LR6QnwFG/wYU5ebMKilgJLAJVtKyLdbEqfLdhuNtI9+LmU4kkhKi1ce0jCmHv0nqP2hYPY42jOMtiKLWDBgxcgMGDBgAwYMGADBgwYAMGDBgAwYMGADBgwYAMGDCtfE2W0sxmjUI7xtqYKQyGRSKO/+7cj1CkjADTHlYWt4myou8xDsoc86+y2nSevQ60r99fUWSeJsquq8xCNIUt9YuwetPfvqWvXUPUYAZVj2sLYPEmVcqEzELFyVTS6nURWwo79R9o9cMsAGDBhK0gzLEE/UAkAX+WYe0SO8YO1dG3vlrVWc1FWyUrJpeLlwfIXWAN5CDo266a5pT7l27agcRcPy/nIksvmMWAYJINIX+6BIB/eLH34Y7KOwAHwAA/wFYzee8dRg6cvFLmSDuYwAgrr9YxAY/u3jgxMfS26XkWS4I0yrQodBijxSZgYkVtHmyaS3cAK7UL21Np0j971rEfAuPJmkLKrIymnjcUyn3+oPY/HuCMW3aKXXGdD6a1odLVe41L29ReM4tJ3uClPlEMnkh3oprYamYoyshjYFrKm7IB2OjpscJP6SKXsfSM0YiSKjCIpFqS5ABBAJFsKFnYYbcQzq5RUjgy5ZnJ0rGmlbFXqYCl293b0BIotwPMT6WzTBwWW4VbQqL3JIB1MPS7v8+sayxG9tEwL4/FWdzLFMtAq1+cSCAfe+4HzXftqwwj8HNLzZzMSSseqqdKAegU2PmApONJBl1RQqKFUdABQ+zEmMrJFmS8NZaIckKbdyNR+Ra6+WLPEM6sMTSMDSC6HX0AHzrFrFbiWRWaJ426OK+HoR8DR+WIBkIvHk5ehAjKWoDUykHflLEUzWK2FA7GjhjF4ry0xCZhTC4O2vYBv2JR0IPfbGOOSZHaKRN4xzc50nSWbWLN6SjCwov1WiMd5dmWthpYW0VLV6NNHbcWF37Uet7bftT105P38zs6mElobD+mKQSeVI5kFin0lSLO/mWADQ31L1HbuXv44i/SP3X/lx81yXG/IoMgkhAOuKQDSNJAPkaySpog6CSDuAb6brgXEVOkI4eCQXA99K9qI97ABK96DA+zZ3w5yum13GeNHCiklF+f4GH44i/SP3X/lwfjiL9I/df+XF3Bjf93P35nPcOT8/wZriHjuKKdoTFMSrBC4Eemz9GHd9VA5mEHl/ONXpOKuR/CNGy6pIpEAK2w0sAj+WEcjUGpnfSAASK3oY00nDImJZooySbJKKSTyGya63HH/00/RFRLwPLhlYQQhlNqRGlg0q2DW3Kqjbso9MWMxBJ+ENEYmSCZIxGjliYiV1iZlDKsh9pI7FX7W+nHU/4RYEL+ZFOvlg+bYjOgjz6U1IdRPkPWmxutkWaew8Dy6LpSCFV9BGgG11sB+033j649i4JAq6VghC1VCNAK5z0r1d/vt6nAGcH4RVGvzIZI/LZhJZQ6VVp1F6WJLnyXNLY29rcYu5bxvG8oi8qZW1Kj6hHUbuZAqsVkN3oO6agLF12bQcFgQaUgiVfRUQDYsRsB6sx/5m9Tj3L8HgjACQxKFqgqKKosRVDaizH4sfU4AuYMGDABgwYMAGMtN4BheZ5CTpaORK2J1TSvMzHVamizKoK7B3BsHGpxnfFfFJIjGFcxIyyFpAqnnXR5cdvyLqBc79fLoEE4AgP4O8vp065iNIHMytzAQqX5kNsVhjFG12NAXiaDwJArK2qY6CCgZ7o/VljZGpi7RIWLE7g1Vm0mY8eZkVWXa1CMy6GD1piYh0IIj8zWwWmavKbrvTnwp4lkzUkgZVCoKtNWksHkUkalDDYDY//ZAMv4AyySpKuvUnl9SpvyliRLtSRXlKbUgkk2a2DuTh6kk6pN/SRwPkA1DFlmA6msc+cPUfaMQ0nuWi5LYTcSynMkUbyhn3Y+bJyxrWo+11NhR72vfSRiHiXhKOYRjXIqx9AGJ2oABdRIWq7DEicVVElzMhJVjSBdzoU6UAHfUxLb9PM914u5LLJGZCHZjI5c6muiQBSj81QABWPPxqk64HRh42LB5ot2Zfj2VBdMmGkMQXzZdTsS4JKohJ3C2GY1XRfXHfKi9lVR7gAB/ADDXjnh6LMsH8xopVFB0YXW5ph3Fk+nU4oZbwTHqDZid5wNwjGlv3qDv/AO9ceD07/wA2fS8RPPUVw9a4G2H0jInatvie+CoS7T5kWElKrH+0IxRevQnYfA40kOTRGZlVVZ92IG569fmSfmfXHSuoFAqANgBWKzcZhEhjMiBxWxNdelE7H5Y9aEVhwUFskl5HNlnNtpXxLjNQs7AYocQ47FDEJGYFW2TSQdR/ZN10BN3QrFHPcXhmmbJMH51ILjTVlddDfUeXe9JXar7YXzZNDlJ4YlnLQvqsoLZyST5dVsaI5aajYvUNVwo8zw+K525lWFEPTW6j7CzKf+ysejxLP+llT/ep/OMZkSKvKoAI25mZSP8AlEkKj7uPTJW58ogdbnYH7Rnaxz23v9f8nZkiuC+X+jTJ4pzC7vEjD9k9veyPIB86w84RxyPMg6DzLWpT1W7rpsRsdwSNj3BxggiOLVHZh3jmSWvkFlYfaPjjUeG8xFBl9ckgXWxP1ihGpTpr2mZwCCQbPtbUKA0hm/t7+S+viZYkE9ILXu+1v6DDjfh9MwLHJIBSuPnQYdwCT7xZo7kHGS8K8plSVTGykjUvMGU1361sKIFCjYTpjdZTjcMq6kkWrI3NdPcaOOsxNBIul2iYejFSP442jOisOsw3TT8D5sQVA1gNpU0U5zY2YqbPY9Luuvpht4Ly7P58N0o0SI4A5ZQTThaAB5VJXvRHrhjxPguVMsYVSQ5Id0lSkobFtZJo9OX0+AL3h0eWgXTE0ajqecEk9NyT6be7tibUdVxLYknNUosvcNzRkiVmGliKYejKSGHwDAjFnCbI56NJpU1ppepVOoVZ5XHX1Ct8ZDhj+MYv1kf3l/1x6EZppM5OrlyLGDFbOqXiZY30M6MEcb0SDTD1okHGIHh7OojDLrFBaxgrHJTO6JMC+sghl81oXLFQ7BWDXQU3KH0DBj5q+Qz4m8kMxVjK5cE+SFdp33tCpYu0Z9qxsKoWfosWZVtQVlbSdLUQabY0fQ0Rt7xgCXBjwG+mPcAGDBgwAYMGDABjI8c41xCOWVYYFaNShWTQ7WsmgbKhLMyETagB0aI11vXYMAYGbjvEWDhsqGoAhBHIEa4JiyMXI1gyhBQHeiQTQ4yXEc9C6pDlx5JkoH6PJGtXGOWJbaLXqkcs+wKb1dY+g4MAIPDWZmzMLHOQqHWQgAxsoI0qbVXJY0Sy3Q6Hr7RscYycaQtpjiDtSIdC7O5CqenZiD8AcN8K82NeZjXtEpkI/abkT/t877BjOdJNsvGclomdw8IhVQojSlAAtVuhtua3xBKMusqRGNNbhio8sVS9bNUO9etH0wyOMH4V/rGekmJvTb2ryKRqJVQ0MnPRXX1AArYdMcEIKSbfAu8SfNmwmycCKWdIlVRZJVQAB3JIoY7HDYv1Uf3F/wBMYbjitn+InLa2REVh7GkqKUynTICuYVj5QBqqdiOlmxwCR8rn2hkeMLMzUNTuzFQREobop8pGJBA9jve1+p031qyOtnzZpuJ/R4E1NHHvso0ruaJ9NhQJJ7AHCfh+XiecHMZZEaUXHsdJoE1oOwNC7IBPcLtdnMAZjOhOqxdR25dLNXxdowf3DibjyE5jK1+mf8UP+Ctiyw4UotatX4aWgsfFTbUmuG5JxczxvH9GhjIogmhYFik6roU7m9xt09e+O8LMmmRKaSINoVjSEtQJNCwQL6EX0JAOJ+I8T0HRGA0hF0eiA3zP7tjSjdqPQAkJsygbeUmU/tezfuj9kfEgn34zjht6s2w4SnsZkcB0kDz4I6oBfpQAAHYLob7MXcn4bkfaN8tJ8JtXT4RXhzHmANgKHoBX8BjiWGKQ26KSOjVzAj0b2lPwOI/TQOx4eKluvIWZrwnmDX1MTb9RI+3T9Nio+OhvhjYZfg0axCJ7lAveWmO5Jq66C6FdABhdHn5Ytxc6d1JAkA/ZY0JPg1HrzE7GPiPiGRWEkWhoKpiQQQ4PMsh6wkDTWpetg1tiVgO8qOHFnOLuQ5ynCool0oigWTXXr8cTfRl/RX7BiPIZ5ZkDrfoQdip7hh2P/wBVYIOLOM2q0KOcpatkX0Zf0V+wY4mWNBbBFBIAvSNzsB8ScT4+feKcxLnM19FiJWrpZFVk1JqPm0rByK5av84WpG2L4cMzKuTRrc3AhkglUIQHKMRXsuCpHp+UEf3cNfoqfor9gx814HnGi86I6KTnoS7K+WcMUghsqAVXW2k8pejdDH08Y7sOOW4lczepkfGPgds43mJKqMsLxohTbUyToOcGwp83cU3sCqs3Q/8AjVjIT5sSqUNFIVBV2OZJESklYo6lW15tdG6vG9wY1KmFT8FyiJ081Sz0NRhBCqJJpSqguWALSjowP1a7nEsf4ONIpZwAdGv6oW2g5duuvqWh3JB2eu1na4MAKfDHAvoeXWHWHCliCF0gBiTQFk7X1JJPrhtgwYAMGDBgAwYMZ6bxvArlSstB2QtpGkaHSIt1vT5rql1fU1QJAGhwYzT+P8vy6RKxbyzsvsiUQaC1nYEzxja6N7UCccxeNw+T+kJC+rXChia7DT+SV3RXLDTMrbKT2oHYAafBjKJ42b6THA0HM5jGzS3cnmHZXhXZUQsQxQ0DQNC9XgAwuyqXLM93bKg+CKD/AJmfDHCrghuLWR+UZ5Pk7My/9hXHP0h/tJRQ8a8RaLKsqAl5SIhQ1aQ+xZhrQ6QDRIaxqBxD4Gy3l5JXsnzLkosxAHRRzqCvKBdjrZs9cIvHZ87MiNQSUjCKRGGp8wdBIdLlWoyxIobUe2NnxZ1jy0hcx6VjazMeSqr6xj+ae/xxg1lw0uZK1ZlfwfrI8+ZlcSLdWr1IAzMzELmLtwo0jSNgNHXET/8A5P6lo1JzCq5ijskLFI0izWfaoqC46Wm2JvwdunmZgDyg5WAlU17L5a1QPIEBPLp3o79sMeDQrPm3nKi47KGuhk5b+PlIoP7+N3+2U2+Cr6FLtIk8Kgs80hq2P2amkY/4r9mOOI5us3qIJEKco9ZGpVX3FjKBf7OLHhUhYG9FO/wAHp8MK8hGzyCRjsS7kX+cOUbfGSUf8gwcbnJ/D38LJgs1RGax6VJO7MSzn1Y/+AAAPQADthbmJepJoevuw0zHTCjMw6gVPQgg/A7YpI93AVLQyuYmM51vek7qlnSAelr0ZiOpN10GOY2EH1kYCldyAAAyjcggbHboexwSAw0svKQALN6WrurdN+tXY7jFjI5MzsKB8oEFmINNW4Vf0rIFkbVfc49pvBjhaVVFtH4mnHHYo9mcX0obn+HT54mz06JrmhkQSBTqW1YShQaVk1KC3ZWsEWBZG2OE4fHIedFb3kb/AG9cOUjFjYY8WGbjVGfSFhNVT98jO+F855M+iRogJE1Wrgr1JStl0kDWmmtgse5xqMzxyCNdTSpXuIJJPYKtkn4DGdhULLw7+zdD79KhR/Fj9uLPEMuMxnViIuNBzjaiAAzD3hmaEEdwrDucVnFzlb5X5aHkXCKqn5/gbZTxHl5FJWRduoa1P3WonGK8DZhTm5Zn0qGBIYxJHuzHux1q2kAFRQOx70NDmsusGdiZAFWQBWUAAbnTddLJ8v7nxxDwrNrDlJ5SQblaiWQWxCLsz7e1exxGRxi2uNe/kM0G6p+f4EPCJkbONI5ZEZZ2ZpUh5fM0LoLCtBsGtIOoKLJ6nc8G4xE2XhLSx2Y0Jtluyou9+uPk+WgdmMaqqM5WLUtqaGnUkkKjS8LSTM1LQPkSCzVY+q+E8sVycCPTNGgjY+pjtSd/Ui8dWVp7+0QnCtn5/gl4l4jhgCFyxEmogopcaUrUxKg0qg7nEA8YZclFUyOzhWASN2OltXMQBYUaTZ7beuGOc4XFLXmIrUGUX+i9Bh8wBih/Q/Kb/ULu2rq3a9uvs7nk9nfpjQoyhkPwi5WVVovrZI28sKWOqQR0grZmBkQHt17K1S5Tx5lnV2tgqlaIVjqV9OlgAL3LVpq9umLa+EcqAQIVAIUUCwrRo0laPKw8tOYUeRd9seHwflOX+rx0vQAEDYAC1Bo0FFX07YAu8J4omZhWaIko91YroSD/ABB+OLmK3D+HRwJoiXStk1ubLEliSSSSSSSScWcAGDBgwBms945ihzDQujmpBGCgBN6YHdiNuVRPENrY21DbCPPeMMkU8xcmXkTVNGrrENm0SGTVrNAvoJ6tqAOnaxs34LCXMjRozFle2ANOg0q4B2VgtDUKNAemPn+emzzRaTkcuG+jiVSMqW0OFkpQGLDWnLHoO58wkbcpAkzfE+FrpP0SQCJjIgRYwGVBI/m+2NgMkw0mmqNRpogYuN4wyQRoXypIJclIkRgfozPHHa2GD+Xl1ZQVFBRR2xTzMUxLlsij6GmnjByznzX15pAz6WC2IRHSOrM3mAjfce5rM5jXLKeHq4ZXWNWy1m/6+VsVr+sIh16jX1x6asAXYfF+QAXRlXK8jagsJCsmlxZ8yy0eu9ro2BZ2w24P4jGbkKoZkIBDFfJ0BhvpGoeYSVIawunfre2M5n85m40lJykEcapLpZcuQUCrnRGbLFT/ALPlwRp3GZUbUL3mU4bGpWQQxpJo0khVsAnUV1AXWok164hqyU6K/FI3jglcTS2kbsNovzVJ/V+7CvhXhWSFrGZkC3si1Vdr1WOnoMOuPj+qz/2T/wCU4st0OOPpMVodGH0icU0q17l9j5/waJ5+KMxU6Ud5Cxj0GwFWIF4mKyUrNXmbkFtthjW+JtX0SbQWDBCRojWVtuoWJuVyRYo+uMf+D5FGZYgLZiIGmCdOrBtix0otVsw1N1BA2xqPG2n6BmNZjClCD5iu60SBzLHzn5YjF/ml4GCM/wCF5CkGae3A8uIKClKGMSgaW/ONkWO3zxpfDMAWGx+czf8AbyD5UoxleCbQZg2p1TQIQHYkFRFYZDyp8uoO+Nh4fH9Vh96Bvvb/APnG3SNFLvl6L8mcN14Gei4h5cUsK7O0pRRfYsy9t6pdN+rDDFcqI5dA6JDGPiS02o/EkXhZw7h+rijtpsIJDqPrrsLXpbs392MO+IKFzAN7yR0B/ZsT9v1n8D6YSksyS4q/kbYH8gmSxhfLDhqnTEbxA4NWenDEyifHaJeLz5PFLPZpoRywvJ7xVfwtv4Yzay6s6ozz6R3LuWirF6Lbc9O+FeQ4izxqxicEizWmv4sD9ox7xHOnyivlyLr5LPl7KQdZ9vtGHPxAxeMlVnJjRlbv1RSy76p8kP0I9Zvt5gZjfw0L94euLvhi5JZZiPaAr/nLN/kEY+WFcEzOMxP5TboUSgoC6woF817RiIbDrq6YY8EzphgkkMblSzEG0qlAQD276r6d++E2lBrjovqzy1Bt8Oe68Cvx7MaswxX/AHSkj96NWe/+o0a/HC3xDmTBkoIiKTSZHLCMo1nZDdspMjpzBehO946bzPJI0MXnYIp5d21anPtXRkoem2KWUmR8xJmgCscPM0kRUsUiBSIOrk67XzNWmt0Sruzo2o1/z9Py2QsOT5a9697HHgvhzNnQT5WqC/NKzFmkKiSPWNuZRI8ylT7J0jerx9E4CPqR+9J/nfGV8F5l2eeVlaRiVRiIkQggBiSxcXqvVpGwJPrjQ8FzreRH9TIbF2PL3sk93vviqlc3ZdYbrh5oc4MVos2xIBikX3nRQ+xyf4YyUXjTNKoMuWougddKy+0/l6YzynmAMhJ29jtRxsnZRqtzbYMYDMeNc4CGWEEaWDL5ctRsWhAEjMq6mQM4OhqN3tWJc/47zKqdOVOtVLOCspC/7PpF6QGLCSSt19j15cSQbrBjiJ9Sg0RYBoiiL9Qehx3gAwYMGADBirJxSJWKNIisNNgkDd70jfuaO3Xp6jGLyPg99AEubDrC/NUsu3PAzh21jcokgOobCXfUSzMBvscCVSasX6WL+zHznKcEdmKfTkkZEUurSTL5yqUXnOq1RTFJTperXbdTqs8M8IeXIshzcbOumYSB2DOmvLtLI3NVOscik7jn+OANrLxSFWKtLEGUWyl1BA62QTY23xPBmFdQyMrKehUgg/AjbGLz/AxJJmF+kQhc06yL9abAIhAqPoxJTZr/ADhhvwXLrlonRcxGzNPIwc8zMSdRVlVhcijlpeyg1ZOBKGfHv9ln/spP8rYsYVZ93kyruJYnjeJmBWNuZSpNg+Yeo747knmEqx2DqDHUIWKjTWzN5uxN7euOPpFutDVQXaXz+xi89qyXEBNIZTHqNyTTMQyuAWZY0U6impIkWurnp30fjzPacqYlYiSciNNMgjfcjUyEgltI3IAvTfTriTjPhlsxzF4ll06VlER1KuoMQLcjevTufU4z+R/B5MQvmShAq6QAWk0qjcqgPylXT2iRqINEkE4qpRlUpcCHDlJfP7F/IZSuHs/NRl88atPsB1IKleqeWLF70fSsPvDrf1aMfogp9wlf4gA/PC3IcGzQLI0sQgOpRHoseXuAoAI0DTsBqNYiTguai1LC4ptr1AXtQY2pKPQAJXUDV16FNYsWno7vUYuEsKSpqWnAm8MnVPmH7ajXzkl/8KuPPEbsczAIgGdFkcqe6kVymwAx0lRe3NvtinkZX4fI6zkvHIFKFQAEKgKVXURqHfqW70bIVrwEtLJJmGWg3LH+4PT1GwN9CS1WACdJ6SeJwrTyoyi604+2dZbMBlDKbB6H/wB6EHauxBxOpGDOcJOovCQrn2lN6X95r2W/aAPvB2qg2dCnTIDE3YPsD+6/st8Ab9QMTGakd8ZqXiMNsckYhGYFXYr1sf44gPE0OynWfSPnPz03XzrFy+25aL4TcXluAzN7DDRGP+EeaV67mREoDstH84gNYuEtKQZhpjG/l2CW/tCNtN/mAkGtyRtir4vUhsu5BKK/OAL6NG3s9+VH279O+KRmnNJe+45cedqkR8RUw5WGN9mZtcm/StUjC/QNpX4YjzbFYctl+jMFdx7yRpBHvka/7s49zEwzeaUKCYwK3scl3IxBFgMQqD1r0OOc3xNVzsrSEDyl5B3LaU00OrD6yQn0BB2rGitVe+svi9Ecm91tt9znichVm8oOVykTUUCltdUWAOxNtqo94T1wigjA4dIXu8zmCJS8Uf5NL13Ztk0oxDmzbCgBVaaLw8XyUyOqvJOpOmSwNXtIHI3HPzmuhY4QcH8GyPIPMiEaK8hkLAMJGZ4zKvln2o5aJDmiAoFV1opQ4vavj7ZambLw3lXjy6CQMHa3dWfVpZiSVUjbSOwHQYt8DH9Wh/sk/wAox7nH0RORsFRiK7UD0xNkYtMSL+iqj7ABiuA23Jsu9CfBgwY6ioYMGDABgwYMAGDBgwBmuI+C1nlmaRuWTUVoAlWkhWBuoI2REIruWvBB4GjWKeMuxWYKp2QUiM7gHbna3a2ayRXpjS4MAY7Nfg0hkdyZXAcuaCx7M7ZphR03pH0mQaTsdK33v3/43j1FvOeyp1UqUXaVprK1RUSN7B7CrokHYYMAZKP8HEABtmLEsS2lLttF6aXlFrYA6aqGIcp+DWOIxMkj6oXVlsLZCeXpVmonfy1BPQg7KCFK7PBgBNDwow8PMAOplhZb7Fipuh2Go7DsKxeil1Rhl3tQRfexYxbOFfAz9Qi/q7j/AOkSn/8AOOXpK0TLIq+GM+2YiE7EguNJjFaVKMwtdtVsKNE+mGqzKWKhgWFEixYB6WOoxiuAcYbL5lsqVXymmlAYkjTQLAVVVQH3vdvqZ3iiWTMhQeTUzJuWVRtW9E0Bv7hvQGOVokYY8JrHEEwdVZdwwDD4EWP4YkxUky0/EpSz9aJNAxPsO217+vTr9mM+/iTOSZgxRSV5ZsswpSAAGVlMWu9Z/NIsCwfTd5/Iu9mOUo3YEKV+yr6e/GazXgB5pVkmzLMw7qpUharTGQ9ICaJ2JNY9BYmDWxrmhWxN4R8Rs8ckbiWaSAkSMNBBYsRpSyCarqQLo7Dpi7kvEjSytG2WkUBbpgNR3A3U0K+Zxi+E8fMMpjykWpcsD5rsQDPEBys7Mg8sl9ekXvRJJC82z8F+I2zkTu+gMrgAKGHIyo6llYkg8xHUg6fjXPj4UrzrY0UoRTco3ffVfAsploQbGTo9bEcXX7cW1zpGwhlA+CfzYu4Mc+pjmj2fUp/Tz+pl+xP5sQ5uQSoUkgkZT1BC/Ig67BB3BG4xPxDJNIFCyvHpcMdFcwH5pvsfd6b2LBt4bajNHs+oqyKrCCI8vKL6nlJPxYuSfmcRT5SN5PMbLyltvSiVqiV10SKHX0HoMOsGJzSu7Fx7PqU/p5/Uy/Yn82D6ef1Mv2J/Njp5pPOVRGDGVJaTUNmBFKF6mxZvEWf4usUkUZVmaZiBprYCrY2egsdPf6Yiic0ez6lLinFRJl5gqObDR3yEBzyUac0QTVYafjA/qZvsT+fEE+TRQFUBNcqsa/ObUrEn1J018MUOL5vOJmj5SM8IhtVAWml+usMTvsBEa1L179MdmAtG0yrlHs+o0m4g+h9EMhcIxQNpAZgCQpIY1ZoYyU3ibiQ9iAOPKZgWy86a30zHTp1No0ssY5yuvWa7EXxxbiLKp+jKrAqXTYgjyXZlD+Z1M2lRQ5dr1A4t5/iecV3EeXDKHAQ7bppJvV5g9p6X2eS7IbHSjJtPZCh+KcT81107bqCIH00n00l1OvZn0ZZd2I+sBAxDPx3idDRAxKaiU8thdRZjQrOTUodhG50aSppTucXpOPcRVRqyqamICBQTuULkN9Z+lyarAGknewMSPxviIO2TU/lNtQG4W0F66069tfe9lGJIDgnHM6+YjSaECJka3WKVaIaUKWMlaAVVOWi1t0ANhZLxjMs1mWeNVGZaVvLBijEbZhVQERnnGmNrYgVGKsyUW+U4nxBmYvl1AWB2VQRTy1CYxrLWtkyjTXLp3JsYizGZ4iYZ3WMB6j8lAq23MwcnUzUWTSaN6em5F4A0vD5naKNpF0uyKXX9FiAWHyNjBiaEtpGqg1DVXS+9e68eYAkwYMGADBgwYAMGDBgAwsyXLLOn7SuP3XUD/Oj4Z4XZ1dM0cnZgYm+fMhPwIZR/aYyxo3BkoxPieEJnHZwCmqGVgehjoxyD5mu3fGg4YhEM+WfrGHA26qwJ/wDN12DAdsL/ABtlblT/AIkMq/OOpV+1hhi83JBmh3RVlrurDex3pifnWPPfMuNODLWXhHpGg+xRjvLebrk8zRoseVpu6rfXe3XpWK/hyfXlYmu+WrHfSSLHuNXhlgAx5gLDp64r57iEcK6pGCj39+9AdSa9PTEA+acU8GpLrJbTIFnZyQSGMbBVU2QfL0qRtXUb7AY1XgXgS5ZZgnQso3UAkgaybAFi5DXz3xW4t4nvnWKNAQU8ydSToO5tVFhPia9awjzXG55aHnSqSL0qfL5O2nT0J6bjbHbi4uaFVR0uE5Laj6dj3HzPKeIpYpSyzSOlg+XKwJK2b2KgxkjURv8AmjH0mWMMpU3RBBokGjtsRuPiMcjjRjODhud45dwASSAALJPQAdST2xTBiykAttMcSgWxJNDYe8k9K+zGH494kebryR2uhDq3DMNLSlenqFv09xYo34CEHN6DziHj6ONqSN5FutYICkjstjfbvsPkQS84RxdcxHrQMKNEN1Bx8yEIN6AgYmRSVail6mrUK3FDc1VdsbbwRk9MbuL0uVC36INN9B1PuHSqFYlpVaNcTCUY2aXGYLtJnZpECn6PFpTUaXzCGq2o0LMik12GNDmswI0Z26IpY/AC8Y3w7G+YjdBYV3ZsxJ3JJI0Lt3A1X6PfddVDnNOrM75cOAHAaVgpsbLoIB7i5RXwxDxbKZxpg0EqJEAlqQu5DMXsmMnddIFEd+nXE3CcuolfQAqRKkCAdBpGpq93Mi/3eG2PRwlUSjMrFw/iQQAzRhgOtqQaQgDmhJHPRLEsSRew5TG3DeJ0486M6+5aigqIDTpiG9LLZFWZAQFqhrsGNSDJJw/idKrTRUCpvVzcrg6WKxLqtBuRpvpXU4mXh3ECkGqdBINQnK6QCGeMgqDGQWWISAbAWwu8afBgDFLw7ipsebGug8pY2G+qAvZLI81mvWTdLsNPNd4fkuIpKrSSxyJuXWwL+rjA01Fa1KGNXvqv9nGowYAMGDBgAwYMeE4A9wY81Dbfr0wBsAe4MGPLwB7ivxCAvGwWtVWt9NS7rf8AzAYsYMAZTxNMrR5afss0Zb3K1hwf8DibwpHqyhhfrGzxN8Qb/hf8MQ+LMsBl8zH2ZDOnxQq0gHzAb+8b0xW4VxpIHzLyagjCOcUpJ+tALGgLoM4F+7HnTg06LjTwo4ETRA/kpHUbVS6mqh2AIKj9334d4yfDx5M8slnSZ2Vt6ADhWBo/tWT88aPiGeEMZcq71WyLqbc1sMZLkSeTcOjeRJWW3jvQ1nbUKPQ0dvXGA47xUyy6yaFkIdjoVa3CmxqPUk9NJO/Lp+kYRZjwhEWZkZ4yxJIUgrbdaUja/dti8XT1NcKUYu2YWKHmoe0wIB2qQsaLsO9MDe/Q9fSQMXOhdRde0Y1Ww9wPs9SbI9OuNvF4Ng/3hll/tJGr7q0p29Rhvlsqka6Y1VF9FAA+wYh5N9/E2l0hf1RleAeE5Cyy5nSNJtYwBdmvbffbYcoPYWe2Nfj3HmIbs5ZScnbPn/i7jmvMtGRccA1DmUAyGxqbUQCATpr3HrdYUIpMgAZ/MvfUTTNpUkX1IAAHTbXdbbaDjHheUzl1XWHYsarcFg4Bv2SDt0qhd7kCxw3wY2nTI2hD1VGLMwGwVnIFKBtQHrv3xommtduR1wnCEVqL+D8COZcWulFvzGBvVe4QMNuhNkXWo0a9rewwhFCqAFUAADsB0xTik8uRIUhIj0FtYoKpB9mutnr8+/NS/i/E3kk+jZb2z+Uk7Rr33G9/DfehR3WknZzTm5u2K/FfHWldMrl/znCyPQIsHZL/AH61HfuPUi1xaWTKRrFlvo8aBToVmOshBbEBtmPc9SbxWihihzNDaLJxlmO1mRwOtdSQUoDugAqgMT8JyJnmE82zy06p10QIQVW+xZ9J94DdLYYRhndE4eJ1cs1J+Ow44VFmFiQMIyxGpiSwOpt2sBaBs9sW9U/6MX3n/lxdwY9FRpVZR4ibvKhVxP6UYJBFoWWvqypujYs8407C+uM42U4oG9t3UXv/AFcOAZXUhAAqFvo6ow1gjUxuhsNxgxZGbdsxWjimx1Pu1BT9F2AWDSZKFaCTPr0EtYTTQ61Gy3FPJSKpjRQtJry+ulCagGLbuZA5FiipAJ3Ix9AwYkgw0icVdVQg3rRteqFeQGAhXKMDrsSF9I0myASCBj3hf42DZfztRHmfXCsuvKRDfMrMSobzSukAnYEjYncYMAGDBgwBT4zlpJMvKkL+XIyMqPuNLEGjY3HxG4xjpfCebeTmzACWhWIzyuFCsG0EOhMh5dQkJBvaqGN7jJcS/B3FNO8xcq7vrsKuoc2TOz9QQMsQD285vmBS4rwSdIMokRDGGAQkpJoAZXyutg4plUxRzKWHMATtzHFbL+Hc0WDR5uPlmQzETS2DH9HBRjX1tJHJHzizYNi2GLuR/BdCgTWyvoKGjGK5GhY7MzVqEQBo0bOw6Y94b+DRImQtKHCFDvEoL6dH5Q2de6Arfs23W9gIcl4UzWlFmzZOlq5cxmLYaoy4ZgV1sVEg6CtXQGzjnLeGs8JFaSYSjVBuJHbS0TxGR6fZSY0lQ6TzGToATXeR/BYiDmmLEEEMI1UqQcodS7nSxGWG4ofWGgAAMPvCXhgZGExq2u2BuiPZREFgs25CAkihZ6DpgBk+bcEjyZDXcGPf37veIM1xKRUZhBJaqSLMdWATvT39mGODFWnzNFOK/qvn9zN5PiM+aQasu8TKQyOSNOoeoam0sCVNA7McVJcy34xy0ibJNHJE4bYhktiCP0gwC9e3fqNfhJxXgw81J1QuUbUygkG6A1rRAZqAtT7QUd1F4ywnW9stiTjKVxjS5a/UhTJh5c3H01iMg+8qaPyIH2YmybztlSANE4DKpkBrUtgE9yNuvfruMdNlC4kmgkp5YwqlgCqlbo6aBuzuDdV06grE43mMttmoy6j/AHi6f4mgh+Yj9ynHEypc4J4gMjGKdfKnXqvQN1NpuewurPeiwF4d4R5qCDPLyPUi7qwsOncalNNVgHt6gggERcN448b+Rm9n/Mk7P2FmgLuhe1kgEKSA0Ab8R4lHAmuVtK2BdE7npsATizhNk/FMEjeW+qKT9XMuk7dOux92+HOJaIAnGf4l4peIgDKzHcDUwAHyI1A/wxoceYq03sbYU4Rdzjm+LRT/ABif1M32L/Ng/GJ/UzfYv82LuDAjPHs+pmuMeJGLfR4Ek89h3C2q1uepAPTc9LB3JVWm4MEy6+WscrSUGc0mo3e5GskLd11+JJJLsQLqL6RqIClqFkCyAT1oEk17zhH4gzFOIoAPpM406h1SPe2J7dDXw76QMSM0ez6iKLJxy5iRlSUwK5ee9J1SgsdBNgaFLMas+16aa0/DM23NIYZiZTY2XZBsgHN6cxHq7Y5y3DUVVysYHloAZveD0U9rc2T+yCKGoYe468GD/kVc49n1KP4yP6mb7E/nwfjI/qZvsT+fF7Bjpp8yM8ez6iLj/iCSGON0iI1OVbzA5CgK7biIOxLFQgoHdxsTSlB/TnMmT8gqInmxPYc/WxPlkZwwH5NRJI/qyxP0q8bp3AFkgD1OOMrCiqBGFVdyAoAHMSSRW25JN97xYze5hsv48zEr6FhCkNCG0iRmUMcqzMQUACskzAD2hQNda5yv4RMwwUnK7EyDYSWdMcTrQr9JypO5Gg2F5tO9SIAkgAFjbEDqaAs+poAX6AY7wIM54d49mJZSk8KoNLEMvmdVMex1KOofb9w+u2jwYMAGDBgwAYMGDABgwYMAeFwO436Y9xg/FHA8w+cDrEZYj1AcLY+poXpPTTNynStzBg2ocrj8V5y5PrRTQCNDqPJJpAMlaCCddtv6/LAGkwYzf0DP/RtHmx+f5mrzLNabLaANHs2FT90t3xzmMnxLmKTZcWGoFTQJ9nfRZq/nQ9+ANNgxmRlOJCz5uXPNYBBoDmJFiMEgcqgddrvseFi4iTKjGMjyWEcgIQGQkaLIUsp06tRC10qupAdzZAhi8RCsd2U+y/xA9lv2h8w1VjmHPgnS4KP00t3/AHW6OPhv6gdMIfxNxG2/rQorIF3FglCEP5Ktm0n3aWO+ul1LwBl0uAwPUEWD8jjGeFGepKYlzvhWJzqjuFxuCmwB/dFafeUKk+uFXEYp1QpmY/pEXaRPaXarutjV7MumidTkEjGjHCin5GRlH6D26/KzqX5NQ9MeyTTKd4tY7GNxfzV9IHyJxyywJLYtZjMjxuE6YM1pliN+UzDmWuveyAOpUmqJBZQdDBNEQByedi09RHJIrIQemlgbUV6Xfri3xTIZWazKjwsdy5Rk3HdmI8tiOxJJHYjCKHhq5Q63WLNwud3RAWBJ22BPMfdyuemljUmdSW5I6ynjiPVonARvVGDofgVJ+zf34ap4iyxusxAaNGpE2Pod9j7seN4dyxFGCMg9QVG/xGF3EfBEDU0f1LL00+xt2KE1VdhQxAGf4/y3/wCxD/1E/wBcVjxSOSZPLzkOmmXy1aMl3atJB1XYo7Ab4T8NhjDmOePKOALEkRBJPoYgCbIs2Ntu94aDLQKQYsozMCCKj0Uex1SaRt7sWUJcECjxjLTwMMxJmyY0NlaC70QAFHKxv16de2I+GZabWXDE5qUAyWo0wptQcn2TVHyxuaHQAuH78PkmAExVE2OhOY2DYJkIFdjyqCCNmwwyuUSNdKKFUdh6nqT6k9z3xth9GrWRrPpMp1dady+xRyvCnjFCZtyWYlEssepJr5e4ADoMTfRJf1x+4n+mLuDHXlRl1j7vJfYpfRJf1x+4n+mD6JL+uP3E/wBMXcGGVe2x1j7vJfYz/HvD8s7RFZiPLRgd2Gp2eBgxVSAaRJV3/WfHCLIeBs3GkajMBVQqAqyTUpXyfrVBO7EI48o8g8z43vcGLGZhcr4Nzq6LzOyuWB8yYlRqhYnfaQsEkSmAAEvVjqL8N4CzQUBM0/RQ4Ms3OAMrY1Nq028c7XpP5bpucb3BgCtw3LtHDGjsXZEVWYkksQACSTuSTveLODBgAwYMGADBgwYAMGDBgAwYMGADBgwYAMGDBgAwYMGADBgwYAMQSZKMmyiE+pUX9tYMGAI5OExN1Rf/AH4Y9/FkVV5aEe8A/wCODBiKQLCIAKAoegx1gwYkBgwYMAGDBgwAYMGDABgwYMAGDBgwAYMGDABgwYMAf//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a:solidFill>
                <a:prstClr val="black"/>
              </a:solidFill>
            </a:endParaRPr>
          </a:p>
        </p:txBody>
      </p:sp>
      <p:pic>
        <p:nvPicPr>
          <p:cNvPr id="99338" name="Picture 7" descr="http://www.moreheadplanetarium.org/elements/news_icons/Just_Spl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927" y="2971800"/>
            <a:ext cx="1828800" cy="17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3146" y="4343400"/>
            <a:ext cx="8763000" cy="1938992"/>
          </a:xfrm>
          <a:prstGeom prst="rect">
            <a:avLst/>
          </a:prstGeom>
          <a:noFill/>
        </p:spPr>
        <p:txBody>
          <a:bodyPr wrap="square" rtlCol="0">
            <a:spAutoFit/>
          </a:bodyPr>
          <a:lstStyle/>
          <a:p>
            <a:r>
              <a:rPr lang="en-US" sz="2400" b="1" dirty="0">
                <a:solidFill>
                  <a:schemeClr val="accent6">
                    <a:lumMod val="50000"/>
                  </a:schemeClr>
                </a:solidFill>
              </a:rPr>
              <a:t>Objective:  P.3.5.1  </a:t>
            </a:r>
          </a:p>
          <a:p>
            <a:r>
              <a:rPr lang="en-US" sz="2400" b="1" i="1" dirty="0"/>
              <a:t>I can plan and conduct scientific investigations to determine how changes in heat (i.e., an increase or decrease) change matter from one state to another (e.g., melting, freezing, condensing, boiling, or evaporating).</a:t>
            </a:r>
          </a:p>
        </p:txBody>
      </p:sp>
      <p:sp>
        <p:nvSpPr>
          <p:cNvPr id="8" name="TextBox 7"/>
          <p:cNvSpPr txBox="1"/>
          <p:nvPr/>
        </p:nvSpPr>
        <p:spPr>
          <a:xfrm>
            <a:off x="5638800" y="5867400"/>
            <a:ext cx="32766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2:55 – 3:15</a:t>
            </a:r>
          </a:p>
        </p:txBody>
      </p:sp>
    </p:spTree>
    <p:extLst>
      <p:ext uri="{BB962C8B-B14F-4D97-AF65-F5344CB8AC3E}">
        <p14:creationId xmlns:p14="http://schemas.microsoft.com/office/powerpoint/2010/main" val="3433577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457200" y="1600200"/>
            <a:ext cx="8229600" cy="4525963"/>
          </a:xfrm>
        </p:spPr>
        <p:txBody>
          <a:bodyPr/>
          <a:lstStyle/>
          <a:p>
            <a:r>
              <a:rPr lang="en-US" sz="4800" b="1" dirty="0"/>
              <a:t>We should be professionals at this by now! </a:t>
            </a:r>
            <a:r>
              <a:rPr lang="en-US" sz="4800" b="1" dirty="0">
                <a:sym typeface="Wingdings" panose="05000000000000000000" pitchFamily="2" charset="2"/>
              </a:rPr>
              <a:t></a:t>
            </a:r>
            <a:endParaRPr lang="en-US" sz="4800" b="1"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18164"/>
            <a:ext cx="4343400" cy="312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9247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595" t="18749" r="20132" b="5274"/>
          <a:stretch/>
        </p:blipFill>
        <p:spPr bwMode="auto">
          <a:xfrm>
            <a:off x="304800" y="228600"/>
            <a:ext cx="8488145" cy="591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048290"/>
            <a:ext cx="8686800" cy="461665"/>
          </a:xfrm>
          <a:prstGeom prst="rect">
            <a:avLst/>
          </a:prstGeom>
          <a:solidFill>
            <a:srgbClr val="00B050"/>
          </a:solidFill>
        </p:spPr>
        <p:txBody>
          <a:bodyPr wrap="square" rtlCol="0">
            <a:spAutoFit/>
          </a:bodyPr>
          <a:lstStyle/>
          <a:p>
            <a:pPr algn="ctr"/>
            <a:r>
              <a:rPr lang="en-US" sz="2400" b="1" dirty="0"/>
              <a:t>Your Turn!  You and your partner take turns playing the same way!</a:t>
            </a:r>
          </a:p>
        </p:txBody>
      </p:sp>
    </p:spTree>
    <p:extLst>
      <p:ext uri="{BB962C8B-B14F-4D97-AF65-F5344CB8AC3E}">
        <p14:creationId xmlns:p14="http://schemas.microsoft.com/office/powerpoint/2010/main" val="2022763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rPr>
              <a:t>3:10 – 3:15	Wrap Up!</a:t>
            </a:r>
          </a:p>
        </p:txBody>
      </p:sp>
      <p:sp>
        <p:nvSpPr>
          <p:cNvPr id="138243" name="Content Placeholder 2"/>
          <p:cNvSpPr>
            <a:spLocks noGrp="1"/>
          </p:cNvSpPr>
          <p:nvPr>
            <p:ph idx="1"/>
          </p:nvPr>
        </p:nvSpPr>
        <p:spPr>
          <a:xfrm>
            <a:off x="381000" y="1600200"/>
            <a:ext cx="8534400" cy="4525963"/>
          </a:xfrm>
        </p:spPr>
        <p:txBody>
          <a:bodyPr/>
          <a:lstStyle/>
          <a:p>
            <a:pPr eaLnBrk="1" hangingPunct="1"/>
            <a:r>
              <a:rPr lang="en-US" altLang="en-US" dirty="0"/>
              <a:t>Pair-Up back to back and share one thing you learned in class today with your partner</a:t>
            </a:r>
          </a:p>
          <a:p>
            <a:pPr eaLnBrk="1" hangingPunct="1"/>
            <a:r>
              <a:rPr lang="en-US" altLang="en-US" dirty="0"/>
              <a:t>Pack-Up</a:t>
            </a:r>
          </a:p>
          <a:p>
            <a:pPr eaLnBrk="1" hangingPunct="1">
              <a:defRPr/>
            </a:pPr>
            <a:r>
              <a:rPr lang="en-US" dirty="0"/>
              <a:t>Office will announce:</a:t>
            </a:r>
          </a:p>
          <a:p>
            <a:pPr marL="0" indent="0" eaLnBrk="1" hangingPunct="1">
              <a:buNone/>
              <a:defRPr/>
            </a:pPr>
            <a:r>
              <a:rPr lang="en-US" dirty="0"/>
              <a:t>	Car Riders – Leave </a:t>
            </a:r>
            <a:r>
              <a:rPr lang="en-US"/>
              <a:t>around 3:20</a:t>
            </a:r>
            <a:endParaRPr lang="en-US" dirty="0"/>
          </a:p>
          <a:p>
            <a:pPr marL="0" indent="0" eaLnBrk="1" hangingPunct="1">
              <a:buNone/>
              <a:defRPr/>
            </a:pPr>
            <a:r>
              <a:rPr lang="en-US" dirty="0"/>
              <a:t>	Bus Riders – (listen to intercom for dismissal)</a:t>
            </a:r>
            <a:endParaRPr lang="en-US" altLang="en-US" dirty="0"/>
          </a:p>
        </p:txBody>
      </p:sp>
      <p:pic>
        <p:nvPicPr>
          <p:cNvPr id="138244" name="Picture 2" descr="Listening, speaking — what's the difference?  ionpsy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667000"/>
            <a:ext cx="2133600" cy="119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Child Who Goes To School With A Backpack Royalty Free Clipar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2" y="3863446"/>
            <a:ext cx="1219282" cy="15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958094"/>
            <a:ext cx="1383779" cy="13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970273"/>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93077" y="6412978"/>
            <a:ext cx="2966113" cy="369332"/>
          </a:xfrm>
          <a:prstGeom prst="rect">
            <a:avLst/>
          </a:prstGeom>
          <a:noFill/>
        </p:spPr>
        <p:txBody>
          <a:bodyPr wrap="square" rtlCol="0">
            <a:spAutoFit/>
          </a:bodyPr>
          <a:lstStyle/>
          <a:p>
            <a:r>
              <a:rPr lang="en-US" dirty="0"/>
              <a:t>How much time has elapsed?</a:t>
            </a:r>
          </a:p>
        </p:txBody>
      </p:sp>
      <p:sp>
        <p:nvSpPr>
          <p:cNvPr id="10" name="TextBox 9"/>
          <p:cNvSpPr txBox="1"/>
          <p:nvPr/>
        </p:nvSpPr>
        <p:spPr>
          <a:xfrm>
            <a:off x="3124200" y="6062213"/>
            <a:ext cx="32766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2:30 – 3:20</a:t>
            </a:r>
          </a:p>
        </p:txBody>
      </p:sp>
    </p:spTree>
    <p:extLst>
      <p:ext uri="{BB962C8B-B14F-4D97-AF65-F5344CB8AC3E}">
        <p14:creationId xmlns:p14="http://schemas.microsoft.com/office/powerpoint/2010/main" val="3671640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3581400"/>
          </a:xfrm>
        </p:spPr>
        <p:txBody>
          <a:bodyPr/>
          <a:lstStyle/>
          <a:p>
            <a:r>
              <a:rPr lang="en-US" sz="9600" b="1" dirty="0">
                <a:solidFill>
                  <a:srgbClr val="003300"/>
                </a:solidFill>
                <a:effectLst>
                  <a:outerShdw blurRad="38100" dist="38100" dir="2700000" algn="tl">
                    <a:srgbClr val="000000">
                      <a:alpha val="43137"/>
                    </a:srgbClr>
                  </a:outerShdw>
                </a:effectLst>
              </a:rPr>
              <a:t>CHOMP TIME</a:t>
            </a:r>
            <a:r>
              <a:rPr lang="en-US" sz="2000" b="1" dirty="0">
                <a:solidFill>
                  <a:srgbClr val="003300"/>
                </a:solidFill>
                <a:effectLst>
                  <a:outerShdw blurRad="38100" dist="38100" dir="2700000" algn="tl">
                    <a:srgbClr val="000000">
                      <a:alpha val="43137"/>
                    </a:srgbClr>
                  </a:outerShdw>
                </a:effectLst>
              </a:rPr>
              <a:t/>
            </a:r>
            <a:br>
              <a:rPr lang="en-US" sz="2000" b="1" dirty="0">
                <a:solidFill>
                  <a:srgbClr val="003300"/>
                </a:solidFill>
                <a:effectLst>
                  <a:outerShdw blurRad="38100" dist="38100" dir="2700000" algn="tl">
                    <a:srgbClr val="000000">
                      <a:alpha val="43137"/>
                    </a:srgbClr>
                  </a:outerShdw>
                </a:effectLst>
              </a:rPr>
            </a:br>
            <a:r>
              <a:rPr lang="en-US" sz="2000" b="1" dirty="0">
                <a:solidFill>
                  <a:srgbClr val="003300"/>
                </a:solidFill>
                <a:effectLst>
                  <a:outerShdw blurRad="38100" dist="38100" dir="2700000" algn="tl">
                    <a:srgbClr val="000000">
                      <a:alpha val="43137"/>
                    </a:srgbClr>
                  </a:outerShdw>
                </a:effectLst>
              </a:rPr>
              <a:t>F.A.S.T.  Groups</a:t>
            </a:r>
            <a:r>
              <a:rPr lang="en-US" sz="9600" b="1" dirty="0">
                <a:solidFill>
                  <a:srgbClr val="003300"/>
                </a:solidFill>
                <a:effectLst>
                  <a:outerShdw blurRad="38100" dist="38100" dir="2700000" algn="tl">
                    <a:srgbClr val="000000">
                      <a:alpha val="43137"/>
                    </a:srgbClr>
                  </a:outerShdw>
                </a:effectLst>
              </a:rPr>
              <a:t/>
            </a:r>
            <a:br>
              <a:rPr lang="en-US" sz="9600" b="1" dirty="0">
                <a:solidFill>
                  <a:srgbClr val="003300"/>
                </a:solidFill>
                <a:effectLst>
                  <a:outerShdw blurRad="38100" dist="38100" dir="2700000" algn="tl">
                    <a:srgbClr val="000000">
                      <a:alpha val="43137"/>
                    </a:srgbClr>
                  </a:outerShdw>
                </a:effectLst>
              </a:rPr>
            </a:br>
            <a:r>
              <a:rPr lang="en-US" sz="1800" b="1" dirty="0">
                <a:solidFill>
                  <a:srgbClr val="003300"/>
                </a:solidFill>
                <a:effectLst>
                  <a:outerShdw blurRad="38100" dist="38100" dir="2700000" algn="tl">
                    <a:srgbClr val="000000">
                      <a:alpha val="43137"/>
                    </a:srgbClr>
                  </a:outerShdw>
                </a:effectLst>
              </a:rPr>
              <a:t>Focused Academic Support Time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10000"/>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Image result for boy scouts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33422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792162"/>
          </a:xfrm>
          <a:solidFill>
            <a:schemeClr val="accent3">
              <a:lumMod val="75000"/>
            </a:schemeClr>
          </a:solidFill>
        </p:spPr>
        <p:txBody>
          <a:bodyPr/>
          <a:lstStyle/>
          <a:p>
            <a:r>
              <a:rPr lang="en-US" dirty="0"/>
              <a:t>F.A.S.T. Designations</a:t>
            </a:r>
          </a:p>
        </p:txBody>
      </p:sp>
      <p:sp>
        <p:nvSpPr>
          <p:cNvPr id="5" name="TextBox 4"/>
          <p:cNvSpPr txBox="1"/>
          <p:nvPr/>
        </p:nvSpPr>
        <p:spPr>
          <a:xfrm>
            <a:off x="6248400" y="6196614"/>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8:40 – 9:10 </a:t>
            </a:r>
            <a:endParaRPr lang="en-US" sz="3200" dirty="0">
              <a:solidFill>
                <a:prstClr val="black"/>
              </a:solidFill>
              <a:cs typeface="Arial" charset="0"/>
            </a:endParaRPr>
          </a:p>
        </p:txBody>
      </p:sp>
      <p:graphicFrame>
        <p:nvGraphicFramePr>
          <p:cNvPr id="6" name="Table 5">
            <a:extLst>
              <a:ext uri="{FF2B5EF4-FFF2-40B4-BE49-F238E27FC236}">
                <a16:creationId xmlns:a16="http://schemas.microsoft.com/office/drawing/2014/main" id="{ABD29755-B54A-4966-B2CE-096F275E0AC1}"/>
              </a:ext>
            </a:extLst>
          </p:cNvPr>
          <p:cNvGraphicFramePr>
            <a:graphicFrameLocks noGrp="1"/>
          </p:cNvGraphicFramePr>
          <p:nvPr>
            <p:extLst>
              <p:ext uri="{D42A27DB-BD31-4B8C-83A1-F6EECF244321}">
                <p14:modId xmlns:p14="http://schemas.microsoft.com/office/powerpoint/2010/main" val="4046602404"/>
              </p:ext>
            </p:extLst>
          </p:nvPr>
        </p:nvGraphicFramePr>
        <p:xfrm>
          <a:off x="1447800" y="1143000"/>
          <a:ext cx="5943601" cy="3383280"/>
        </p:xfrm>
        <a:graphic>
          <a:graphicData uri="http://schemas.openxmlformats.org/drawingml/2006/table">
            <a:tbl>
              <a:tblPr firstRow="1" bandRow="1">
                <a:tableStyleId>{5C22544A-7EE6-4342-B048-85BDC9FD1C3A}</a:tableStyleId>
              </a:tblPr>
              <a:tblGrid>
                <a:gridCol w="1595269">
                  <a:extLst>
                    <a:ext uri="{9D8B030D-6E8A-4147-A177-3AD203B41FA5}">
                      <a16:colId xmlns:a16="http://schemas.microsoft.com/office/drawing/2014/main" val="20000"/>
                    </a:ext>
                  </a:extLst>
                </a:gridCol>
                <a:gridCol w="1330990">
                  <a:extLst>
                    <a:ext uri="{9D8B030D-6E8A-4147-A177-3AD203B41FA5}">
                      <a16:colId xmlns:a16="http://schemas.microsoft.com/office/drawing/2014/main" val="20002"/>
                    </a:ext>
                  </a:extLst>
                </a:gridCol>
                <a:gridCol w="1519978">
                  <a:extLst>
                    <a:ext uri="{9D8B030D-6E8A-4147-A177-3AD203B41FA5}">
                      <a16:colId xmlns:a16="http://schemas.microsoft.com/office/drawing/2014/main" val="20003"/>
                    </a:ext>
                  </a:extLst>
                </a:gridCol>
                <a:gridCol w="1497364">
                  <a:extLst>
                    <a:ext uri="{9D8B030D-6E8A-4147-A177-3AD203B41FA5}">
                      <a16:colId xmlns:a16="http://schemas.microsoft.com/office/drawing/2014/main" val="20004"/>
                    </a:ext>
                  </a:extLst>
                </a:gridCol>
              </a:tblGrid>
              <a:tr h="2819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7030A0"/>
                          </a:solidFill>
                        </a:rPr>
                        <a:t>Computers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7030A0"/>
                          </a:solidFill>
                        </a:rPr>
                        <a:t>Epic: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Adalyn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Jaylie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effectLst>
                            <a:outerShdw blurRad="38100" dist="38100" dir="2700000" algn="tl">
                              <a:srgbClr val="000000">
                                <a:alpha val="43137"/>
                              </a:srgbClr>
                            </a:outerShdw>
                          </a:effectLst>
                        </a:rPr>
                        <a:t>Jearon</a:t>
                      </a:r>
                      <a:endParaRPr lang="en-US" baseline="0" dirty="0">
                        <a:solidFill>
                          <a:schemeClr val="bg1"/>
                        </a:solidFill>
                        <a:effectLst>
                          <a:outerShdw blurRad="38100" dist="38100" dir="2700000" algn="tl">
                            <a:srgbClr val="000000">
                              <a:alpha val="43137"/>
                            </a:srgbClr>
                          </a:outerShdw>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Amiyah</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effectLst>
                            <a:outerShdw blurRad="38100" dist="38100" dir="2700000" algn="tl">
                              <a:srgbClr val="000000">
                                <a:alpha val="43137"/>
                              </a:srgbClr>
                            </a:outerShdw>
                          </a:effectLst>
                        </a:rPr>
                        <a:t>Cohen</a:t>
                      </a:r>
                      <a:endParaRPr lang="en-US" baseline="0" dirty="0">
                        <a:solidFill>
                          <a:schemeClr val="bg1"/>
                        </a:solidFill>
                        <a:effectLst>
                          <a:outerShdw blurRad="38100" dist="38100" dir="2700000" algn="tl">
                            <a:srgbClr val="000000">
                              <a:alpha val="43137"/>
                            </a:srgbClr>
                          </a:outerShdw>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Emma</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effectLst>
                            <a:outerShdw blurRad="38100" dist="38100" dir="2700000" algn="tl">
                              <a:srgbClr val="000000">
                                <a:alpha val="43137"/>
                              </a:srgbClr>
                            </a:outerShdw>
                          </a:effectLst>
                        </a:rPr>
                        <a:t>Caydance</a:t>
                      </a:r>
                      <a:endParaRPr lang="en-US" baseline="0" dirty="0">
                        <a:solidFill>
                          <a:schemeClr val="bg1"/>
                        </a:solidFill>
                        <a:effectLst>
                          <a:outerShdw blurRad="38100" dist="38100" dir="2700000" algn="tl">
                            <a:srgbClr val="000000">
                              <a:alpha val="43137"/>
                            </a:srgbClr>
                          </a:outerShdw>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Kaylee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Jordyn</a:t>
                      </a:r>
                      <a:endParaRPr lang="en-US" baseline="0" dirty="0">
                        <a:solidFill>
                          <a:schemeClr val="bg1"/>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00"/>
                          </a:solidFill>
                          <a:effectLst>
                            <a:outerShdw blurRad="38100" dist="38100" dir="2700000" algn="tl">
                              <a:srgbClr val="000000">
                                <a:alpha val="43137"/>
                              </a:srgbClr>
                            </a:outerShdw>
                          </a:effectLst>
                        </a:rPr>
                        <a:t>Mrs.</a:t>
                      </a:r>
                      <a:r>
                        <a:rPr lang="en-US" baseline="0" dirty="0">
                          <a:solidFill>
                            <a:srgbClr val="003300"/>
                          </a:solidFill>
                          <a:effectLst>
                            <a:outerShdw blurRad="38100" dist="38100" dir="2700000" algn="tl">
                              <a:srgbClr val="000000">
                                <a:alpha val="43137"/>
                              </a:srgbClr>
                            </a:outerShdw>
                          </a:effectLst>
                        </a:rPr>
                        <a:t> Roby: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3300"/>
                          </a:solidFill>
                          <a:effectLst>
                            <a:outerShdw blurRad="38100" dist="38100" dir="2700000" algn="tl">
                              <a:srgbClr val="000000">
                                <a:alpha val="43137"/>
                              </a:srgbClr>
                            </a:outerShdw>
                          </a:effectLst>
                        </a:rPr>
                        <a:t>LLI</a:t>
                      </a:r>
                      <a:endParaRPr lang="en-US" baseline="0" dirty="0">
                        <a:solidFill>
                          <a:schemeClr val="bg1"/>
                        </a:solidFill>
                        <a:effectLst>
                          <a:outerShdw blurRad="38100" dist="38100" dir="2700000" algn="tl">
                            <a:srgbClr val="000000">
                              <a:alpha val="43137"/>
                            </a:srgbClr>
                          </a:outerShdw>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Jaiden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Macon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Kaylah</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Katelynn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Mrs.</a:t>
                      </a:r>
                      <a:r>
                        <a:rPr lang="en-US" baseline="0" dirty="0">
                          <a:solidFill>
                            <a:schemeClr val="tx1"/>
                          </a:solidFill>
                        </a:rPr>
                        <a:t> Thompson: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LLI</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Landon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rPr>
                        <a:t>Paisleigh</a:t>
                      </a:r>
                      <a:endParaRPr lang="en-US" baseline="0" dirty="0">
                        <a:solidFill>
                          <a:schemeClr val="bg1"/>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2">
                              <a:lumMod val="50000"/>
                            </a:schemeClr>
                          </a:solidFill>
                        </a:rPr>
                        <a:t>IDR – 40 book challenge</a:t>
                      </a:r>
                      <a:endParaRPr lang="en-US" dirty="0">
                        <a:solidFill>
                          <a:srgbClr val="C00000"/>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Aiden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Alexis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rPr>
                        <a:t>Cayli</a:t>
                      </a:r>
                      <a:endParaRPr lang="en-US" baseline="0" dirty="0">
                        <a:solidFill>
                          <a:schemeClr val="bg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rPr>
                        <a:t>Brena</a:t>
                      </a:r>
                      <a:endParaRPr lang="en-US" baseline="0" dirty="0">
                        <a:solidFill>
                          <a:schemeClr val="bg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1"/>
                          </a:solidFill>
                        </a:rPr>
                        <a:t>Khamani</a:t>
                      </a:r>
                      <a:endParaRPr lang="en-US" baseline="0" dirty="0">
                        <a:solidFill>
                          <a:schemeClr val="bg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Carleen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McKenzie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Erin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Noah</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effectLst>
                            <a:outerShdw blurRad="38100" dist="38100" dir="2700000" algn="tl">
                              <a:srgbClr val="000000">
                                <a:alpha val="43137"/>
                              </a:srgbClr>
                            </a:outerShdw>
                          </a:effectLst>
                        </a:rPr>
                        <a:t>Elin</a:t>
                      </a:r>
                    </a:p>
                  </a:txBody>
                  <a:tcPr/>
                </a:tc>
                <a:extLst>
                  <a:ext uri="{0D108BD9-81ED-4DB2-BD59-A6C34878D82A}">
                    <a16:rowId xmlns:a16="http://schemas.microsoft.com/office/drawing/2014/main" val="10000"/>
                  </a:ext>
                </a:extLst>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019639"/>
            <a:ext cx="3640912" cy="171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001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Restroom Break</a:t>
            </a:r>
          </a:p>
        </p:txBody>
      </p:sp>
      <p:sp>
        <p:nvSpPr>
          <p:cNvPr id="3" name="AutoShape 2" descr="Image result for clock 9: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267200"/>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01556" y="5869574"/>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 9:10 – 9:20</a:t>
            </a:r>
            <a:endParaRPr lang="en-US" sz="3200" dirty="0">
              <a:solidFill>
                <a:prstClr val="black"/>
              </a:solidFill>
              <a:cs typeface="Arial" charset="0"/>
            </a:endParaRPr>
          </a:p>
        </p:txBody>
      </p:sp>
    </p:spTree>
    <p:extLst>
      <p:ext uri="{BB962C8B-B14F-4D97-AF65-F5344CB8AC3E}">
        <p14:creationId xmlns:p14="http://schemas.microsoft.com/office/powerpoint/2010/main" val="3827633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717" y="160338"/>
            <a:ext cx="7315200" cy="2083615"/>
          </a:xfrm>
        </p:spPr>
        <p:txBody>
          <a:bodyPr/>
          <a:lstStyle/>
          <a:p>
            <a:r>
              <a:rPr lang="en-US" sz="9600" b="1" dirty="0">
                <a:solidFill>
                  <a:srgbClr val="003300"/>
                </a:solidFill>
                <a:effectLst>
                  <a:outerShdw blurRad="38100" dist="38100" dir="2700000" algn="tl">
                    <a:srgbClr val="000000">
                      <a:alpha val="43137"/>
                    </a:srgbClr>
                  </a:outerShdw>
                </a:effectLst>
              </a:rPr>
              <a:t>Reading Time </a:t>
            </a:r>
            <a:endParaRPr lang="en-US" sz="3200" b="1" dirty="0">
              <a:solidFill>
                <a:srgbClr val="003300"/>
              </a:solidFill>
              <a:effectLst>
                <a:outerShdw blurRad="38100" dist="38100" dir="2700000" algn="tl">
                  <a:srgbClr val="000000">
                    <a:alpha val="43137"/>
                  </a:srgbClr>
                </a:outerShdw>
              </a:effectLst>
            </a:endParaRPr>
          </a:p>
        </p:txBody>
      </p:sp>
      <p:sp>
        <p:nvSpPr>
          <p:cNvPr id="3" name="AutoShape 2" descr="Image result for clock 9: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90244"/>
            <a:ext cx="1591885" cy="131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974080" y="1744856"/>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9:20 – 9:55 </a:t>
            </a:r>
            <a:endParaRPr lang="en-US" sz="3200" dirty="0">
              <a:solidFill>
                <a:prstClr val="black"/>
              </a:solidFill>
              <a:cs typeface="Arial" charset="0"/>
            </a:endParaRPr>
          </a:p>
        </p:txBody>
      </p:sp>
      <p:sp>
        <p:nvSpPr>
          <p:cNvPr id="7" name="Title 1"/>
          <p:cNvSpPr txBox="1">
            <a:spLocks/>
          </p:cNvSpPr>
          <p:nvPr/>
        </p:nvSpPr>
        <p:spPr bwMode="auto">
          <a:xfrm>
            <a:off x="423589" y="3604505"/>
            <a:ext cx="8550582" cy="317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b="1" dirty="0">
                <a:solidFill>
                  <a:schemeClr val="accent6">
                    <a:lumMod val="50000"/>
                  </a:schemeClr>
                </a:solidFill>
              </a:rPr>
              <a:t>Objective:  RL.3.9</a:t>
            </a:r>
            <a:r>
              <a:rPr lang="en-US" sz="2000" dirty="0"/>
              <a:t> </a:t>
            </a:r>
          </a:p>
          <a:p>
            <a:pPr algn="l"/>
            <a:r>
              <a:rPr lang="en-US" sz="2400" b="1" i="1" dirty="0">
                <a:effectLst>
                  <a:outerShdw blurRad="38100" dist="38100" dir="2700000" algn="tl">
                    <a:srgbClr val="000000">
                      <a:alpha val="43137"/>
                    </a:srgbClr>
                  </a:outerShdw>
                </a:effectLst>
              </a:rPr>
              <a:t>I can compare and contrast the themes, settings, and plots of stories written by the same author about the same or similar characters.</a:t>
            </a:r>
          </a:p>
          <a:p>
            <a:pPr algn="l"/>
            <a:endParaRPr lang="en-US" sz="2400" b="1" i="1" dirty="0">
              <a:effectLst>
                <a:outerShdw blurRad="38100" dist="38100" dir="2700000" algn="tl">
                  <a:srgbClr val="000000">
                    <a:alpha val="43137"/>
                  </a:srgbClr>
                </a:outerShdw>
              </a:effectLst>
            </a:endParaRPr>
          </a:p>
          <a:p>
            <a:pPr algn="l"/>
            <a:r>
              <a:rPr lang="en-US" sz="2400" b="1" dirty="0">
                <a:solidFill>
                  <a:schemeClr val="tx2">
                    <a:lumMod val="75000"/>
                  </a:schemeClr>
                </a:solidFill>
              </a:rPr>
              <a:t>Objective:  SL.3.1c </a:t>
            </a:r>
          </a:p>
          <a:p>
            <a:pPr algn="l"/>
            <a:r>
              <a:rPr lang="en-US" sz="2400" b="1" i="1" dirty="0">
                <a:effectLst>
                  <a:outerShdw blurRad="38100" dist="38100" dir="2700000" algn="tl">
                    <a:srgbClr val="000000">
                      <a:alpha val="43137"/>
                    </a:srgbClr>
                  </a:outerShdw>
                </a:effectLst>
              </a:rPr>
              <a:t>I can ask questions to check understanding of information presented, stay on topic, and link my comments to the remarks of others.</a:t>
            </a:r>
          </a:p>
        </p:txBody>
      </p:sp>
      <p:sp>
        <p:nvSpPr>
          <p:cNvPr id="8" name="TextBox 7"/>
          <p:cNvSpPr txBox="1"/>
          <p:nvPr/>
        </p:nvSpPr>
        <p:spPr>
          <a:xfrm>
            <a:off x="423589" y="2034845"/>
            <a:ext cx="8319401" cy="1569660"/>
          </a:xfrm>
          <a:prstGeom prst="rect">
            <a:avLst/>
          </a:prstGeom>
          <a:noFill/>
        </p:spPr>
        <p:txBody>
          <a:bodyPr wrap="square" rtlCol="0">
            <a:spAutoFit/>
          </a:bodyPr>
          <a:lstStyle/>
          <a:p>
            <a:r>
              <a:rPr lang="en-US" sz="2400" b="1" dirty="0">
                <a:solidFill>
                  <a:srgbClr val="00B050"/>
                </a:solidFill>
              </a:rPr>
              <a:t>Objective:  RL.3.2 </a:t>
            </a:r>
          </a:p>
          <a:p>
            <a:r>
              <a:rPr lang="en-US" sz="2400" b="1" i="1" dirty="0"/>
              <a:t>I can recount stories; determine the central message, lesson, or moral and explain how it is conveyed through key details in the text.</a:t>
            </a:r>
          </a:p>
        </p:txBody>
      </p:sp>
    </p:spTree>
    <p:extLst>
      <p:ext uri="{BB962C8B-B14F-4D97-AF65-F5344CB8AC3E}">
        <p14:creationId xmlns:p14="http://schemas.microsoft.com/office/powerpoint/2010/main" val="378795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46397</TotalTime>
  <Words>1455</Words>
  <Application>Microsoft Office PowerPoint</Application>
  <PresentationFormat>On-screen Show (4:3)</PresentationFormat>
  <Paragraphs>243</Paragraphs>
  <Slides>53</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Aparajita</vt:lpstr>
      <vt:lpstr>Arial</vt:lpstr>
      <vt:lpstr>Britannic Bold</vt:lpstr>
      <vt:lpstr>Broadway</vt:lpstr>
      <vt:lpstr>Calibri</vt:lpstr>
      <vt:lpstr>Comic Sans MS</vt:lpstr>
      <vt:lpstr>Script MT Bold</vt:lpstr>
      <vt:lpstr>Times New Roman</vt:lpstr>
      <vt:lpstr>Wingdings</vt:lpstr>
      <vt:lpstr>1_Office Theme</vt:lpstr>
      <vt:lpstr>5_Office Theme</vt:lpstr>
      <vt:lpstr>Support your Answer</vt:lpstr>
      <vt:lpstr>PowerPoint Presentation</vt:lpstr>
      <vt:lpstr>PowerPoint Presentation</vt:lpstr>
      <vt:lpstr>PowerPoint Presentation</vt:lpstr>
      <vt:lpstr>Math Homework </vt:lpstr>
      <vt:lpstr>CHOMP TIME F.A.S.T.  Groups Focused Academic Support Time</vt:lpstr>
      <vt:lpstr>F.A.S.T. Designations</vt:lpstr>
      <vt:lpstr>Restroom Break</vt:lpstr>
      <vt:lpstr>Reading Time </vt:lpstr>
      <vt:lpstr>Contrast Miss Nelson Stories</vt:lpstr>
      <vt:lpstr>Comprehension Check -  Compare Miss Nelson Stories</vt:lpstr>
      <vt:lpstr>Become a better reader by using READING STRATEGIES:</vt:lpstr>
      <vt:lpstr>Predicting vs. Guessing</vt:lpstr>
      <vt:lpstr>PowerPoint Presentation</vt:lpstr>
      <vt:lpstr>PowerPoint Presentation</vt:lpstr>
      <vt:lpstr>Snack Time &amp; 7 Habits </vt:lpstr>
      <vt:lpstr>Review of  7 Habits of Highly Effective People</vt:lpstr>
      <vt:lpstr>PowerPoint Presentation</vt:lpstr>
      <vt:lpstr>PowerPoint Presentation</vt:lpstr>
      <vt:lpstr>PowerPoint Presentation</vt:lpstr>
      <vt:lpstr>PowerPoint Presentation</vt:lpstr>
      <vt:lpstr>PowerPoint Presentation</vt:lpstr>
      <vt:lpstr>PowerPoint Presentation</vt:lpstr>
      <vt:lpstr>Out of Classroom!</vt:lpstr>
      <vt:lpstr>Finalize Fish Vote! </vt:lpstr>
      <vt:lpstr>Writing Time</vt:lpstr>
      <vt:lpstr>Gather at the Carpet…</vt:lpstr>
      <vt:lpstr>Our Writing Community Goals</vt:lpstr>
      <vt:lpstr>Share Time!!</vt:lpstr>
      <vt:lpstr>Today I’ll read the first part of this book.</vt:lpstr>
      <vt:lpstr>Who is telling this story?</vt:lpstr>
      <vt:lpstr>Classroom Anchor Chart</vt:lpstr>
      <vt:lpstr>Introduce Writing Journal</vt:lpstr>
      <vt:lpstr>Writing Journal</vt:lpstr>
      <vt:lpstr>Sharing and Reflecting</vt:lpstr>
      <vt:lpstr>Math Fluency &amp; Focus Lesson!</vt:lpstr>
      <vt:lpstr>Workbook Introduction!!</vt:lpstr>
      <vt:lpstr>Introduction</vt:lpstr>
      <vt:lpstr>Let’s read Solve &amp; Share!</vt:lpstr>
      <vt:lpstr>Commutative Property of Addition</vt:lpstr>
      <vt:lpstr>PowerPoint Presentation</vt:lpstr>
      <vt:lpstr>Small Group Rotations 1 &amp; 2</vt:lpstr>
      <vt:lpstr>Out of Classroom!</vt:lpstr>
      <vt:lpstr>Restroom Break</vt:lpstr>
      <vt:lpstr>Out of Classroom!</vt:lpstr>
      <vt:lpstr>Small Group Rotations 3 &amp; 4</vt:lpstr>
      <vt:lpstr>Small Group Rotation 5</vt:lpstr>
      <vt:lpstr>Independent Practice Check</vt:lpstr>
      <vt:lpstr>PowerPoint Presentation</vt:lpstr>
      <vt:lpstr>SCIENCE TIME</vt:lpstr>
      <vt:lpstr>Gather at the Carpet…</vt:lpstr>
      <vt:lpstr>PowerPoint Presentation</vt:lpstr>
      <vt:lpstr>3:10 – 3:15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dc:creator>
  <cp:lastModifiedBy>Karla Thompson</cp:lastModifiedBy>
  <cp:revision>1434</cp:revision>
  <cp:lastPrinted>2019-08-12T12:06:05Z</cp:lastPrinted>
  <dcterms:created xsi:type="dcterms:W3CDTF">2014-06-10T16:20:56Z</dcterms:created>
  <dcterms:modified xsi:type="dcterms:W3CDTF">2019-08-12T20:53:36Z</dcterms:modified>
</cp:coreProperties>
</file>