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3" r:id="rId3"/>
    <p:sldId id="268" r:id="rId4"/>
    <p:sldId id="258" r:id="rId5"/>
    <p:sldId id="267" r:id="rId6"/>
    <p:sldId id="264" r:id="rId7"/>
    <p:sldId id="266" r:id="rId8"/>
    <p:sldId id="260" r:id="rId9"/>
    <p:sldId id="262" r:id="rId10"/>
    <p:sldId id="265" r:id="rId11"/>
    <p:sldId id="259" r:id="rId12"/>
    <p:sldId id="270" r:id="rId13"/>
    <p:sldId id="257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D55787"/>
    <a:srgbClr val="00863D"/>
    <a:srgbClr val="0000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8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2F880A6-0825-4853-9989-7EF80DEDFA4A}" type="slidenum">
              <a:rPr lang="en-US" altLang="en-US"/>
              <a:pPr/>
              <a:t>‹#›</a:t>
            </a:fld>
            <a:endParaRPr lang="en-US" altLang="en-US" dirty="0"/>
          </a:p>
        </p:txBody>
      </p:sp>
      <p:grpSp>
        <p:nvGrpSpPr>
          <p:cNvPr id="5128" name="Group 8" descr="crayon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513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grpSp>
        <p:nvGrpSpPr>
          <p:cNvPr id="5138" name="Group 18" descr="crayon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514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514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FF58D-65A9-4D4E-85A8-7CA0759C9CA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61055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E15DC-CA42-4212-9284-57107D74C2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711188"/>
      </p:ext>
    </p:extLst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28F8F1-7067-40D7-A9A8-AA7534AE47A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89063013"/>
      </p:ext>
    </p:extLst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A6BBFA9-E52C-4FD2-A5E4-BAEDD395E75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6510828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7F18A-A370-491D-B1D5-C3FA5B32F4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3667031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75C6A-472D-41A5-8278-61DD12A664B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1612285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22F36-F925-44CD-A539-F981C3A69B5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7311744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FFD77-47B3-43E0-98D3-F7FC10021E6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835913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86087-0DBF-42D7-BC6F-DD8A168B0F2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5259571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22778-7B74-46AD-82A7-C9108B39998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357318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ABE21-739E-4362-B427-2F40AB5D6BC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1040251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6D559-2BDA-4319-A078-7ADC891F544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8494345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C3CFD71-2BE6-458A-9EE0-C824371AE86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105" name="Freeform 9" descr="crayon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4106" name="Group 10" descr="crayons"/>
          <p:cNvGrpSpPr>
            <a:grpSpLocks/>
          </p:cNvGrpSpPr>
          <p:nvPr/>
        </p:nvGrpSpPr>
        <p:grpSpPr bwMode="auto">
          <a:xfrm>
            <a:off x="7938" y="5867400"/>
            <a:ext cx="1287462" cy="919163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411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412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1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413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>
    <p:dissolv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nicole.smith@acboe.ne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362200"/>
            <a:ext cx="6705600" cy="1447800"/>
          </a:xfrm>
        </p:spPr>
        <p:txBody>
          <a:bodyPr/>
          <a:lstStyle/>
          <a:p>
            <a:r>
              <a:rPr lang="en-US" altLang="en-US" sz="4000" dirty="0" smtClean="0"/>
              <a:t>Mrs. Smith’s Kindergarten Open House</a:t>
            </a:r>
            <a:endParaRPr lang="en-US" alt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2400" dirty="0" smtClean="0"/>
              <a:t>Autaugaville School</a:t>
            </a:r>
          </a:p>
          <a:p>
            <a:r>
              <a:rPr lang="en-US" altLang="en-US" sz="2400" dirty="0" smtClean="0"/>
              <a:t>2020-2021 School Year</a:t>
            </a:r>
            <a:endParaRPr lang="en-US" altLang="en-US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295400"/>
          </a:xfrm>
        </p:spPr>
        <p:txBody>
          <a:bodyPr/>
          <a:lstStyle/>
          <a:p>
            <a:r>
              <a:rPr lang="en-US" sz="4000" dirty="0" smtClean="0"/>
              <a:t>Learning Programs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***Parents will receive logins for all online programs: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Lexiacore5.com</a:t>
            </a:r>
          </a:p>
          <a:p>
            <a:r>
              <a:rPr lang="en-US" sz="2800" dirty="0" smtClean="0"/>
              <a:t>USATestprep.com</a:t>
            </a:r>
          </a:p>
          <a:p>
            <a:r>
              <a:rPr lang="en-US" sz="2800" dirty="0" smtClean="0"/>
              <a:t>ABCmouse.com</a:t>
            </a:r>
          </a:p>
          <a:p>
            <a:r>
              <a:rPr lang="en-US" sz="2800" dirty="0" smtClean="0"/>
              <a:t>Studiesweekly.com</a:t>
            </a:r>
          </a:p>
        </p:txBody>
      </p:sp>
    </p:spTree>
    <p:extLst>
      <p:ext uri="{BB962C8B-B14F-4D97-AF65-F5344CB8AC3E}">
        <p14:creationId xmlns:p14="http://schemas.microsoft.com/office/powerpoint/2010/main" val="43805644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616527" y="457200"/>
            <a:ext cx="6870700" cy="762000"/>
          </a:xfrm>
          <a:noFill/>
        </p:spPr>
        <p:txBody>
          <a:bodyPr>
            <a:spAutoFit/>
          </a:bodyPr>
          <a:lstStyle/>
          <a:p>
            <a:r>
              <a:rPr lang="en-US" altLang="en-US" dirty="0"/>
              <a:t>e</a:t>
            </a:r>
            <a:r>
              <a:rPr lang="en-US" altLang="en-US" dirty="0" smtClean="0"/>
              <a:t>-Learning Days</a:t>
            </a:r>
            <a:endParaRPr lang="en-US" alt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76400"/>
            <a:ext cx="5181600" cy="40386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SzPct val="150000"/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Teachers/students will not report to school. </a:t>
            </a:r>
          </a:p>
          <a:p>
            <a:pPr marL="533400" indent="-53340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SzPct val="150000"/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Students will log on Schoology and complete assignments.</a:t>
            </a:r>
          </a:p>
          <a:p>
            <a:pPr marL="533400" indent="-53340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SzPct val="150000"/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I will be available from 8:00a.m.-3:00p.m. to answer any questions the students/parents may have.</a:t>
            </a:r>
          </a:p>
          <a:p>
            <a:pPr marL="533400" indent="-53340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SzPct val="150000"/>
              <a:buFont typeface="Wingdings" panose="05000000000000000000" pitchFamily="2" charset="2"/>
              <a:buChar char="§"/>
            </a:pPr>
            <a:r>
              <a:rPr lang="en-US" altLang="en-US" sz="2400" dirty="0"/>
              <a:t>I</a:t>
            </a:r>
            <a:r>
              <a:rPr lang="en-US" altLang="en-US" sz="2400" dirty="0" smtClean="0"/>
              <a:t> will also schedule times for individual assessments with my virtual students.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SzPct val="150000"/>
              <a:buNone/>
            </a:pPr>
            <a:endParaRPr lang="en-US" altLang="en-US" sz="2000" dirty="0"/>
          </a:p>
        </p:txBody>
      </p:sp>
      <p:pic>
        <p:nvPicPr>
          <p:cNvPr id="8" name="Picture 6" descr="boy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1200" y="2209800"/>
            <a:ext cx="2057400" cy="2133600"/>
          </a:xfr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219200"/>
          </a:xfrm>
        </p:spPr>
        <p:txBody>
          <a:bodyPr/>
          <a:lstStyle/>
          <a:p>
            <a:r>
              <a:rPr lang="en-US" sz="3800" dirty="0" smtClean="0"/>
              <a:t>Grading Scale (Kindergarten)</a:t>
            </a:r>
            <a:endParaRPr lang="en-US" sz="3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5486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/>
              <a:t>***E, S, P, N</a:t>
            </a:r>
          </a:p>
          <a:p>
            <a:r>
              <a:rPr lang="en-US" sz="2600" dirty="0" smtClean="0"/>
              <a:t>E - Excellent</a:t>
            </a:r>
          </a:p>
          <a:p>
            <a:r>
              <a:rPr lang="en-US" sz="2600" dirty="0" smtClean="0"/>
              <a:t>S - Satisfactory</a:t>
            </a:r>
          </a:p>
          <a:p>
            <a:r>
              <a:rPr lang="en-US" sz="2600" dirty="0" smtClean="0"/>
              <a:t>P - Progressing</a:t>
            </a:r>
          </a:p>
          <a:p>
            <a:r>
              <a:rPr lang="en-US" sz="2600" dirty="0" smtClean="0"/>
              <a:t>N - Needs Improvement</a:t>
            </a:r>
          </a:p>
          <a:p>
            <a:pPr marL="0" indent="0">
              <a:buNone/>
            </a:pPr>
            <a:r>
              <a:rPr lang="en-US" sz="2600" dirty="0" smtClean="0"/>
              <a:t>*Each student (including the virtual students) will be tested individually for initial screenings, DIBELS, progress reports, &amp; report cards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2057400"/>
            <a:ext cx="3200400" cy="3657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876855"/>
      </p:ext>
    </p:extLst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830984" y="1454942"/>
            <a:ext cx="6870700" cy="1143000"/>
          </a:xfrm>
        </p:spPr>
        <p:txBody>
          <a:bodyPr/>
          <a:lstStyle/>
          <a:p>
            <a:r>
              <a:rPr lang="en-US" altLang="en-US" sz="7000" dirty="0" smtClean="0"/>
              <a:t>Questions?</a:t>
            </a:r>
            <a:endParaRPr lang="en-US" altLang="en-US" sz="7000" dirty="0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803275" y="3200400"/>
            <a:ext cx="2469106" cy="1914756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SzPct val="150000"/>
              <a:buFont typeface="Wingdings" panose="05000000000000000000" pitchFamily="2" charset="2"/>
              <a:buChar char="§"/>
            </a:pPr>
            <a:endParaRPr lang="en-US" altLang="en-US" sz="2000" dirty="0"/>
          </a:p>
        </p:txBody>
      </p:sp>
      <p:pic>
        <p:nvPicPr>
          <p:cNvPr id="1026" name="Picture 2" descr="Questions And Answers - Transparent Background Question Marks Clipart ,  Free Transparent Clipart - ClipartK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798761"/>
            <a:ext cx="4487709" cy="2687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2350" y="2857500"/>
            <a:ext cx="6870700" cy="1600200"/>
          </a:xfrm>
        </p:spPr>
        <p:txBody>
          <a:bodyPr/>
          <a:lstStyle/>
          <a:p>
            <a:r>
              <a:rPr lang="en-US" dirty="0" smtClean="0"/>
              <a:t>Thank you for attending. I look forward to an exciting year!</a:t>
            </a:r>
            <a:br>
              <a:rPr lang="en-US" dirty="0" smtClean="0"/>
            </a:br>
            <a:r>
              <a:rPr lang="en-US" dirty="0" smtClean="0"/>
              <a:t>Go Eagles!!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5527964"/>
            <a:ext cx="3771900" cy="365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3659" y="5527964"/>
            <a:ext cx="3771900" cy="3657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37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0945"/>
            <a:ext cx="7315200" cy="1066800"/>
          </a:xfrm>
        </p:spPr>
        <p:txBody>
          <a:bodyPr/>
          <a:lstStyle/>
          <a:p>
            <a:r>
              <a:rPr lang="en-US" sz="3000" dirty="0" smtClean="0"/>
              <a:t>Welcome to Kindergarten!</a:t>
            </a:r>
            <a:br>
              <a:rPr lang="en-US" sz="3000" dirty="0" smtClean="0"/>
            </a:br>
            <a:r>
              <a:rPr lang="en-US" sz="3000" dirty="0" smtClean="0"/>
              <a:t>Meet the Teacher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696200" cy="4419600"/>
          </a:xfrm>
        </p:spPr>
        <p:txBody>
          <a:bodyPr/>
          <a:lstStyle/>
          <a:p>
            <a:r>
              <a:rPr lang="en-US" sz="2000" dirty="0" smtClean="0"/>
              <a:t>My name is Mrs. Smith. This is my 11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year teaching </a:t>
            </a:r>
          </a:p>
          <a:p>
            <a:pPr marL="0" indent="0">
              <a:buNone/>
            </a:pPr>
            <a:r>
              <a:rPr lang="en-US" sz="2000" dirty="0" smtClean="0"/>
              <a:t>kindergarten at Autaugaville.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Master’s Degree in Early Childhood Education.</a:t>
            </a:r>
          </a:p>
          <a:p>
            <a:r>
              <a:rPr lang="en-US" sz="2000" dirty="0" err="1" smtClean="0"/>
              <a:t>Autaugaville’s</a:t>
            </a:r>
            <a:r>
              <a:rPr lang="en-US" sz="2000" dirty="0" smtClean="0"/>
              <a:t> Teacher of the Year for the </a:t>
            </a:r>
          </a:p>
          <a:p>
            <a:pPr marL="0" indent="0">
              <a:buNone/>
            </a:pPr>
            <a:r>
              <a:rPr lang="en-US" sz="2000" dirty="0" smtClean="0"/>
              <a:t>2018-2019 school year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Received the Golden Apple Award from the </a:t>
            </a:r>
          </a:p>
          <a:p>
            <a:pPr marL="0" indent="0">
              <a:buNone/>
            </a:pPr>
            <a:r>
              <a:rPr lang="en-US" sz="2000" dirty="0" smtClean="0"/>
              <a:t>Alabama News Network in February 2019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Contact info: </a:t>
            </a:r>
            <a:r>
              <a:rPr lang="en-US" sz="1800" dirty="0" smtClean="0">
                <a:solidFill>
                  <a:srgbClr val="0070C0"/>
                </a:solidFill>
                <a:hlinkClick r:id="rId2"/>
              </a:rPr>
              <a:t>nicole.smith@acboe.net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800" dirty="0" smtClean="0"/>
              <a:t>Remind: Message/Call</a:t>
            </a:r>
          </a:p>
          <a:p>
            <a:pPr marL="0" indent="0">
              <a:buNone/>
            </a:pPr>
            <a:r>
              <a:rPr lang="en-US" sz="1800" dirty="0" smtClean="0"/>
              <a:t>Schoology/Zoom: Set up Conferences when needed; you may also send me direct messages through Schoology.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327" y="2057400"/>
            <a:ext cx="17526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03195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057400"/>
            <a:ext cx="3581400" cy="1066800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r>
              <a:rPr lang="en-US" sz="4000" dirty="0" smtClean="0"/>
              <a:t>Class Schedule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7848600" cy="4800600"/>
          </a:xfrm>
        </p:spPr>
        <p:txBody>
          <a:bodyPr/>
          <a:lstStyle/>
          <a:p>
            <a:r>
              <a:rPr lang="en-US" sz="2000" dirty="0" smtClean="0"/>
              <a:t>7:30-8:05 – Breakfast/Character Education/Morning Work/Announcements</a:t>
            </a:r>
          </a:p>
          <a:p>
            <a:r>
              <a:rPr lang="en-US" sz="2000" dirty="0" smtClean="0"/>
              <a:t>8:05-10:00 – Reading/ELA/Tier l &amp; ll Instruction</a:t>
            </a:r>
          </a:p>
          <a:p>
            <a:r>
              <a:rPr lang="en-US" sz="2000" dirty="0" smtClean="0"/>
              <a:t>10:00-10:20 – </a:t>
            </a:r>
            <a:r>
              <a:rPr lang="en-US" sz="2000" dirty="0" smtClean="0"/>
              <a:t>Recess             </a:t>
            </a:r>
            <a:r>
              <a:rPr lang="en-US" sz="1600" dirty="0" smtClean="0"/>
              <a:t>(Virtual students can follow this</a:t>
            </a:r>
            <a:endParaRPr lang="en-US" sz="1600" dirty="0" smtClean="0"/>
          </a:p>
          <a:p>
            <a:r>
              <a:rPr lang="en-US" sz="2000" dirty="0" smtClean="0"/>
              <a:t>10:30-10:50 – </a:t>
            </a:r>
            <a:r>
              <a:rPr lang="en-US" sz="2000" dirty="0" smtClean="0"/>
              <a:t>Lunch               </a:t>
            </a:r>
            <a:r>
              <a:rPr lang="en-US" sz="1600" dirty="0" smtClean="0"/>
              <a:t>schedule also. It will not take the full</a:t>
            </a:r>
            <a:endParaRPr lang="en-US" sz="1600" dirty="0" smtClean="0"/>
          </a:p>
          <a:p>
            <a:r>
              <a:rPr lang="en-US" sz="2000" dirty="0" smtClean="0"/>
              <a:t>11:00-11:45 – P.E</a:t>
            </a:r>
            <a:r>
              <a:rPr lang="en-US" sz="2000" dirty="0" smtClean="0"/>
              <a:t>.                    </a:t>
            </a:r>
            <a:r>
              <a:rPr lang="en-US" sz="1600" dirty="0" smtClean="0"/>
              <a:t>time to complete the work each day.)</a:t>
            </a:r>
            <a:endParaRPr lang="en-US" sz="1600" dirty="0" smtClean="0"/>
          </a:p>
          <a:p>
            <a:r>
              <a:rPr lang="en-US" sz="2000" dirty="0" smtClean="0"/>
              <a:t>11:50-12:50 – Social Studies</a:t>
            </a:r>
          </a:p>
          <a:p>
            <a:r>
              <a:rPr lang="en-US" sz="2000" dirty="0" smtClean="0"/>
              <a:t>12:55-2:40 – Math/Science</a:t>
            </a:r>
          </a:p>
          <a:p>
            <a:r>
              <a:rPr lang="en-US" sz="2000" dirty="0" smtClean="0"/>
              <a:t>2:45-2:55 – Snack</a:t>
            </a:r>
          </a:p>
          <a:p>
            <a:r>
              <a:rPr lang="en-US" sz="2000" dirty="0" smtClean="0"/>
              <a:t>3:00 – Dismissal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***Mondays***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9:40-10:00 Library/AR Tests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2:30-3:00 Music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81000" y="2057400"/>
            <a:ext cx="3200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85800" y="2057400"/>
            <a:ext cx="274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3407782"/>
            <a:ext cx="3027766" cy="194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55750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6870700" cy="8382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altLang="en-US" sz="4000" dirty="0"/>
              <a:t>Classroom Rules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752600"/>
            <a:ext cx="4724400" cy="43434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SzPct val="150000"/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Listen carefully</a:t>
            </a:r>
          </a:p>
          <a:p>
            <a:pPr marL="533400" indent="-53340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SzPct val="150000"/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Be kind with your words and actions</a:t>
            </a:r>
          </a:p>
          <a:p>
            <a:pPr marL="533400" indent="-53340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SzPct val="150000"/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Keep your hands and feet to yourself</a:t>
            </a:r>
          </a:p>
          <a:p>
            <a:pPr marL="533400" indent="-53340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SzPct val="150000"/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Raise your hand to speak</a:t>
            </a:r>
          </a:p>
          <a:p>
            <a:pPr marL="533400" indent="-53340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SzPct val="150000"/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Follow directions</a:t>
            </a:r>
          </a:p>
          <a:p>
            <a:pPr marL="533400" indent="-53340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SzPct val="150000"/>
              <a:buFont typeface="Wingdings" panose="05000000000000000000" pitchFamily="2" charset="2"/>
              <a:buChar char="§"/>
            </a:pPr>
            <a:r>
              <a:rPr lang="en-US" altLang="en-US" sz="2000" dirty="0" smtClean="0"/>
              <a:t>Be on time for your scheduled virtual times</a:t>
            </a:r>
          </a:p>
          <a:p>
            <a:pPr marL="533400" indent="-53340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SzPct val="150000"/>
              <a:buFont typeface="Wingdings" panose="05000000000000000000" pitchFamily="2" charset="2"/>
              <a:buChar char="§"/>
            </a:pPr>
            <a:endParaRPr lang="en-US" altLang="en-US" sz="2000" dirty="0"/>
          </a:p>
        </p:txBody>
      </p:sp>
      <p:pic>
        <p:nvPicPr>
          <p:cNvPr id="2050" name="Picture 2" descr="Shop The Kids Room by Stupell In This Classroom Rules Typography Art Black  Framed, 24 x 30, Proudly Made in USA - 24 x 30 - On Sale - Overstock -  3033485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981200"/>
            <a:ext cx="352425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371600"/>
          </a:xfrm>
        </p:spPr>
        <p:txBody>
          <a:bodyPr/>
          <a:lstStyle/>
          <a:p>
            <a:r>
              <a:rPr lang="en-US" sz="4000" dirty="0" smtClean="0"/>
              <a:t>Behavior Calendar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3886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***We’ll use a clip chart for behavior.</a:t>
            </a:r>
          </a:p>
          <a:p>
            <a:r>
              <a:rPr lang="en-US" sz="2400" dirty="0" smtClean="0">
                <a:solidFill>
                  <a:srgbClr val="D55787"/>
                </a:solidFill>
              </a:rPr>
              <a:t>Pink</a:t>
            </a:r>
            <a:r>
              <a:rPr lang="en-US" sz="2400" dirty="0" smtClean="0"/>
              <a:t> – Role Model (Earned once per nine weeks)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Purple</a:t>
            </a:r>
            <a:r>
              <a:rPr lang="en-US" sz="2400" dirty="0" smtClean="0"/>
              <a:t> – Great Effort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 – Good Work</a:t>
            </a:r>
          </a:p>
          <a:p>
            <a:r>
              <a:rPr lang="en-US" sz="2400" dirty="0" smtClean="0">
                <a:solidFill>
                  <a:srgbClr val="00863D"/>
                </a:solidFill>
              </a:rPr>
              <a:t>Green</a:t>
            </a:r>
            <a:r>
              <a:rPr lang="en-US" sz="2400" dirty="0" smtClean="0"/>
              <a:t> – Ready to Learn (begin here daily)</a:t>
            </a:r>
          </a:p>
          <a:p>
            <a:r>
              <a:rPr lang="en-US" sz="2400" dirty="0" smtClean="0">
                <a:solidFill>
                  <a:srgbClr val="FFC000"/>
                </a:solidFill>
              </a:rPr>
              <a:t>Yellow</a:t>
            </a:r>
            <a:r>
              <a:rPr lang="en-US" sz="2400" dirty="0" smtClean="0"/>
              <a:t> – Slow down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Orange</a:t>
            </a:r>
            <a:r>
              <a:rPr lang="en-US" sz="2400" dirty="0" smtClean="0"/>
              <a:t> – Think about it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Red</a:t>
            </a:r>
            <a:r>
              <a:rPr lang="en-US" sz="2400" dirty="0" smtClean="0"/>
              <a:t> – Oh no! Stop! (Parent contact)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136411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371600"/>
          </a:xfrm>
        </p:spPr>
        <p:txBody>
          <a:bodyPr/>
          <a:lstStyle/>
          <a:p>
            <a:r>
              <a:rPr lang="en-US" sz="4000" dirty="0" smtClean="0"/>
              <a:t>Supplies (face to face)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696200" cy="4343400"/>
          </a:xfrm>
        </p:spPr>
        <p:txBody>
          <a:bodyPr/>
          <a:lstStyle/>
          <a:p>
            <a:r>
              <a:rPr lang="en-US" sz="2600" dirty="0" smtClean="0"/>
              <a:t>Most supplies will be supplied at school.</a:t>
            </a:r>
          </a:p>
          <a:p>
            <a:r>
              <a:rPr lang="en-US" sz="2600" dirty="0" smtClean="0"/>
              <a:t>Students may bring additional supplies such as a crayon box/scissors, but that is optional.</a:t>
            </a:r>
          </a:p>
          <a:p>
            <a:r>
              <a:rPr lang="en-US" sz="2600" dirty="0" smtClean="0"/>
              <a:t>Please send headphones (no earbuds)</a:t>
            </a:r>
          </a:p>
          <a:p>
            <a:r>
              <a:rPr lang="en-US" sz="2600" dirty="0" smtClean="0"/>
              <a:t>Please send a change of clothes to keep at school in case of accidents</a:t>
            </a:r>
          </a:p>
          <a:p>
            <a:r>
              <a:rPr lang="en-US" sz="2600" dirty="0" smtClean="0"/>
              <a:t>Students may bring a filled water bottle to school daily, hand sanitizer, mask, book bag, lunch, and snack/juice. </a:t>
            </a:r>
          </a:p>
          <a:p>
            <a:endParaRPr lang="en-US" sz="2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4750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219200"/>
          </a:xfrm>
        </p:spPr>
        <p:txBody>
          <a:bodyPr/>
          <a:lstStyle/>
          <a:p>
            <a:r>
              <a:rPr lang="en-US" sz="4000" dirty="0" smtClean="0"/>
              <a:t>Supplies (Virtual)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696200" cy="4343400"/>
          </a:xfrm>
        </p:spPr>
        <p:txBody>
          <a:bodyPr/>
          <a:lstStyle/>
          <a:p>
            <a:r>
              <a:rPr lang="en-US" sz="2600" dirty="0" smtClean="0"/>
              <a:t>Tablet, computer, or laptop with internet</a:t>
            </a:r>
          </a:p>
          <a:p>
            <a:r>
              <a:rPr lang="en-US" sz="2600" dirty="0" smtClean="0"/>
              <a:t>Students should have crayons, scissors, glue, pencils, paper. We will not use those daily for virtual, but it is good to have those to practice fine motor skills/handwriting.</a:t>
            </a:r>
          </a:p>
          <a:p>
            <a:r>
              <a:rPr lang="en-US" sz="2600" dirty="0" smtClean="0"/>
              <a:t>During certain observations, I will give you enough time to bring items such as buttons, coins, toys, etc.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23602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6870700" cy="838200"/>
          </a:xfrm>
        </p:spPr>
        <p:txBody>
          <a:bodyPr/>
          <a:lstStyle/>
          <a:p>
            <a:r>
              <a:rPr lang="en-US" altLang="en-US" dirty="0" smtClean="0"/>
              <a:t>Breakfast/Lunch/Snack</a:t>
            </a:r>
            <a:endParaRPr lang="en-US" altLang="en-US" dirty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19200"/>
            <a:ext cx="5943600" cy="4419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SzPct val="150000"/>
              <a:buFont typeface="Wingdings" panose="05000000000000000000" pitchFamily="2" charset="2"/>
              <a:buChar char="§"/>
            </a:pPr>
            <a:r>
              <a:rPr lang="en-US" altLang="en-US" sz="2500" dirty="0" smtClean="0"/>
              <a:t>Students will report to my classroom once they arrive and eat breakfast in the classroom.</a:t>
            </a:r>
            <a:endParaRPr lang="en-US" altLang="en-US" sz="2500" dirty="0"/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SzPct val="150000"/>
              <a:buFont typeface="Wingdings" panose="05000000000000000000" pitchFamily="2" charset="2"/>
              <a:buChar char="§"/>
            </a:pPr>
            <a:r>
              <a:rPr lang="en-US" altLang="en-US" sz="2500" dirty="0" smtClean="0"/>
              <a:t>Students will also eat lunch in the classroom.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SzPct val="150000"/>
              <a:buFont typeface="Wingdings" panose="05000000000000000000" pitchFamily="2" charset="2"/>
              <a:buChar char="§"/>
            </a:pPr>
            <a:r>
              <a:rPr lang="en-US" sz="2500" dirty="0" smtClean="0"/>
              <a:t>Until your child’s lunch form is approved, please send $1.25 for breakfast and $2.50 for lunch daily. Please send it in an envelope or Ziploc bag.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SzPct val="150000"/>
              <a:buFont typeface="Wingdings" panose="05000000000000000000" pitchFamily="2" charset="2"/>
              <a:buChar char="§"/>
            </a:pPr>
            <a:r>
              <a:rPr lang="en-US" sz="2500" dirty="0" smtClean="0"/>
              <a:t>Please send a snack/juice with students daily.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chemeClr val="tx2"/>
              </a:buClr>
              <a:buSzPct val="150000"/>
              <a:buFont typeface="Wingdings" panose="05000000000000000000" pitchFamily="2" charset="2"/>
              <a:buChar char="§"/>
            </a:pPr>
            <a:endParaRPr lang="en-US" altLang="en-US" sz="2000" dirty="0"/>
          </a:p>
        </p:txBody>
      </p:sp>
      <p:pic>
        <p:nvPicPr>
          <p:cNvPr id="33806" name="Picture 14" descr="lunchbox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77000" y="2286001"/>
            <a:ext cx="1797050" cy="1828799"/>
          </a:xfr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295400"/>
          </a:xfrm>
        </p:spPr>
        <p:txBody>
          <a:bodyPr/>
          <a:lstStyle/>
          <a:p>
            <a:r>
              <a:rPr lang="en-US" sz="4000" dirty="0" smtClean="0"/>
              <a:t>Curriculum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114800"/>
          </a:xfrm>
        </p:spPr>
        <p:txBody>
          <a:bodyPr/>
          <a:lstStyle/>
          <a:p>
            <a:r>
              <a:rPr lang="en-US" sz="2800" dirty="0" smtClean="0"/>
              <a:t>We will be using SchoolsPLP through Schoology for all students. </a:t>
            </a:r>
          </a:p>
          <a:p>
            <a:r>
              <a:rPr lang="en-US" sz="2800" dirty="0" smtClean="0"/>
              <a:t>I will supplement various activities to go with the standards.</a:t>
            </a:r>
          </a:p>
          <a:p>
            <a:r>
              <a:rPr lang="en-US" sz="2800" dirty="0" smtClean="0"/>
              <a:t>We will conduct various assessments throughout the school year and give parents adequate feedback on their child’s progress.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14332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 Rules for Third Grade">
  <a:themeElements>
    <a:clrScheme name="Class Rules for Third Grade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lass Rules for Third Grad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Class Rules for Third Grade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Rules for Third Grade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Rules for Third Grade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Rules for Third Grade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Rules for Third Grade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Rules for Third Grade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Rules for Third Grade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Rules for Third Grade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lass Rules for Third Grade 1">
    <a:dk1>
      <a:srgbClr val="000000"/>
    </a:dk1>
    <a:lt1>
      <a:srgbClr val="FFFFFF"/>
    </a:lt1>
    <a:dk2>
      <a:srgbClr val="FF0000"/>
    </a:dk2>
    <a:lt2>
      <a:srgbClr val="FFB800"/>
    </a:lt2>
    <a:accent1>
      <a:srgbClr val="FFEF66"/>
    </a:accent1>
    <a:accent2>
      <a:srgbClr val="000000"/>
    </a:accent2>
    <a:accent3>
      <a:srgbClr val="FFFFFF"/>
    </a:accent3>
    <a:accent4>
      <a:srgbClr val="000000"/>
    </a:accent4>
    <a:accent5>
      <a:srgbClr val="FFF6B8"/>
    </a:accent5>
    <a:accent6>
      <a:srgbClr val="000000"/>
    </a:accent6>
    <a:hlink>
      <a:srgbClr val="00B200"/>
    </a:hlink>
    <a:folHlink>
      <a:srgbClr val="703DFF"/>
    </a:folHlink>
  </a:clrScheme>
</a:themeOverride>
</file>

<file path=ppt/theme/themeOverride2.xml><?xml version="1.0" encoding="utf-8"?>
<a:themeOverride xmlns:a="http://schemas.openxmlformats.org/drawingml/2006/main">
  <a:clrScheme name="Class Rules for Third Grade 1">
    <a:dk1>
      <a:srgbClr val="000000"/>
    </a:dk1>
    <a:lt1>
      <a:srgbClr val="FFFFFF"/>
    </a:lt1>
    <a:dk2>
      <a:srgbClr val="FF0000"/>
    </a:dk2>
    <a:lt2>
      <a:srgbClr val="FFB800"/>
    </a:lt2>
    <a:accent1>
      <a:srgbClr val="FFEF66"/>
    </a:accent1>
    <a:accent2>
      <a:srgbClr val="000000"/>
    </a:accent2>
    <a:accent3>
      <a:srgbClr val="FFFFFF"/>
    </a:accent3>
    <a:accent4>
      <a:srgbClr val="000000"/>
    </a:accent4>
    <a:accent5>
      <a:srgbClr val="FFF6B8"/>
    </a:accent5>
    <a:accent6>
      <a:srgbClr val="000000"/>
    </a:accent6>
    <a:hlink>
      <a:srgbClr val="00B200"/>
    </a:hlink>
    <a:folHlink>
      <a:srgbClr val="703DFF"/>
    </a:folHlink>
  </a:clrScheme>
</a:themeOverride>
</file>

<file path=ppt/theme/themeOverride3.xml><?xml version="1.0" encoding="utf-8"?>
<a:themeOverride xmlns:a="http://schemas.openxmlformats.org/drawingml/2006/main">
  <a:clrScheme name="Class Rules for Third Grade 1">
    <a:dk1>
      <a:srgbClr val="000000"/>
    </a:dk1>
    <a:lt1>
      <a:srgbClr val="FFFFFF"/>
    </a:lt1>
    <a:dk2>
      <a:srgbClr val="FF0000"/>
    </a:dk2>
    <a:lt2>
      <a:srgbClr val="FFB800"/>
    </a:lt2>
    <a:accent1>
      <a:srgbClr val="FFEF66"/>
    </a:accent1>
    <a:accent2>
      <a:srgbClr val="000000"/>
    </a:accent2>
    <a:accent3>
      <a:srgbClr val="FFFFFF"/>
    </a:accent3>
    <a:accent4>
      <a:srgbClr val="000000"/>
    </a:accent4>
    <a:accent5>
      <a:srgbClr val="FFF6B8"/>
    </a:accent5>
    <a:accent6>
      <a:srgbClr val="000000"/>
    </a:accent6>
    <a:hlink>
      <a:srgbClr val="00B200"/>
    </a:hlink>
    <a:folHlink>
      <a:srgbClr val="703D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tf06364926_win32</Template>
  <TotalTime>621</TotalTime>
  <Words>632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Class Rules for Third Grade</vt:lpstr>
      <vt:lpstr>Mrs. Smith’s Kindergarten Open House</vt:lpstr>
      <vt:lpstr>Welcome to Kindergarten! Meet the Teacher</vt:lpstr>
      <vt:lpstr>Class Schedule</vt:lpstr>
      <vt:lpstr>Classroom Rules</vt:lpstr>
      <vt:lpstr>Behavior Calendar</vt:lpstr>
      <vt:lpstr>Supplies (face to face)</vt:lpstr>
      <vt:lpstr>Supplies (Virtual)</vt:lpstr>
      <vt:lpstr>Breakfast/Lunch/Snack</vt:lpstr>
      <vt:lpstr>Curriculum</vt:lpstr>
      <vt:lpstr>Learning Programs</vt:lpstr>
      <vt:lpstr>e-Learning Days</vt:lpstr>
      <vt:lpstr>Grading Scale (Kindergarten)</vt:lpstr>
      <vt:lpstr>Questions?</vt:lpstr>
      <vt:lpstr>Thank you for attending. I look forward to an exciting year! Go Eagles!!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Mrs. Smith’s Kindergarten Open House</dc:title>
  <dc:creator>Autaugaville Student</dc:creator>
  <cp:lastModifiedBy>Nicole Smith</cp:lastModifiedBy>
  <cp:revision>34</cp:revision>
  <dcterms:created xsi:type="dcterms:W3CDTF">2020-09-01T16:33:27Z</dcterms:created>
  <dcterms:modified xsi:type="dcterms:W3CDTF">2020-09-02T20:26:55Z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TC063649261033</vt:lpwstr>
  </property>
</Properties>
</file>