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03" r:id="rId1"/>
  </p:sldMasterIdLst>
  <p:notesMasterIdLst>
    <p:notesMasterId r:id="rId33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80" r:id="rId9"/>
    <p:sldId id="262" r:id="rId10"/>
    <p:sldId id="263" r:id="rId11"/>
    <p:sldId id="281" r:id="rId12"/>
    <p:sldId id="270" r:id="rId13"/>
    <p:sldId id="264" r:id="rId14"/>
    <p:sldId id="282" r:id="rId15"/>
    <p:sldId id="265" r:id="rId16"/>
    <p:sldId id="266" r:id="rId17"/>
    <p:sldId id="283" r:id="rId18"/>
    <p:sldId id="284" r:id="rId19"/>
    <p:sldId id="285" r:id="rId20"/>
    <p:sldId id="267" r:id="rId21"/>
    <p:sldId id="272" r:id="rId22"/>
    <p:sldId id="271" r:id="rId23"/>
    <p:sldId id="273" r:id="rId24"/>
    <p:sldId id="274" r:id="rId25"/>
    <p:sldId id="275" r:id="rId26"/>
    <p:sldId id="268" r:id="rId27"/>
    <p:sldId id="269" r:id="rId28"/>
    <p:sldId id="277" r:id="rId29"/>
    <p:sldId id="279" r:id="rId30"/>
    <p:sldId id="286" r:id="rId31"/>
    <p:sldId id="2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B399A-CECA-4517-B9AA-E58121DE5360}" v="83" dt="2020-01-24T15:05:33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5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ster, Deanna" userId="S::deanna.foster@hcbe.net::e3d9391d-7bd2-4c5e-a7d7-16a424f275e7" providerId="AD" clId="Web-{128B399A-CECA-4517-B9AA-E58121DE5360}"/>
    <pc:docChg chg="modSld">
      <pc:chgData name="Foster, Deanna" userId="S::deanna.foster@hcbe.net::e3d9391d-7bd2-4c5e-a7d7-16a424f275e7" providerId="AD" clId="Web-{128B399A-CECA-4517-B9AA-E58121DE5360}" dt="2020-01-24T15:05:33.649" v="79" actId="1076"/>
      <pc:docMkLst>
        <pc:docMk/>
      </pc:docMkLst>
      <pc:sldChg chg="modSp">
        <pc:chgData name="Foster, Deanna" userId="S::deanna.foster@hcbe.net::e3d9391d-7bd2-4c5e-a7d7-16a424f275e7" providerId="AD" clId="Web-{128B399A-CECA-4517-B9AA-E58121DE5360}" dt="2020-01-24T14:40:47.419" v="66" actId="1076"/>
        <pc:sldMkLst>
          <pc:docMk/>
          <pc:sldMk cId="3300768175" sldId="267"/>
        </pc:sldMkLst>
        <pc:spChg chg="mod">
          <ac:chgData name="Foster, Deanna" userId="S::deanna.foster@hcbe.net::e3d9391d-7bd2-4c5e-a7d7-16a424f275e7" providerId="AD" clId="Web-{128B399A-CECA-4517-B9AA-E58121DE5360}" dt="2020-01-24T14:40:47.419" v="66" actId="1076"/>
          <ac:spMkLst>
            <pc:docMk/>
            <pc:sldMk cId="3300768175" sldId="267"/>
            <ac:spMk id="44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4:32:51.770" v="0" actId="1076"/>
          <ac:spMkLst>
            <pc:docMk/>
            <pc:sldMk cId="3300768175" sldId="267"/>
            <ac:spMk id="45" creationId="{00000000-0000-0000-0000-000000000000}"/>
          </ac:spMkLst>
        </pc:spChg>
      </pc:sldChg>
      <pc:sldChg chg="modSp">
        <pc:chgData name="Foster, Deanna" userId="S::deanna.foster@hcbe.net::e3d9391d-7bd2-4c5e-a7d7-16a424f275e7" providerId="AD" clId="Web-{128B399A-CECA-4517-B9AA-E58121DE5360}" dt="2020-01-24T14:40:16.511" v="63" actId="1076"/>
        <pc:sldMkLst>
          <pc:docMk/>
          <pc:sldMk cId="2221528148" sldId="271"/>
        </pc:sldMkLst>
        <pc:spChg chg="mod">
          <ac:chgData name="Foster, Deanna" userId="S::deanna.foster@hcbe.net::e3d9391d-7bd2-4c5e-a7d7-16a424f275e7" providerId="AD" clId="Web-{128B399A-CECA-4517-B9AA-E58121DE5360}" dt="2020-01-24T14:40:16.511" v="63" actId="1076"/>
          <ac:spMkLst>
            <pc:docMk/>
            <pc:sldMk cId="2221528148" sldId="271"/>
            <ac:spMk id="58" creationId="{00000000-0000-0000-0000-000000000000}"/>
          </ac:spMkLst>
        </pc:spChg>
      </pc:sldChg>
      <pc:sldChg chg="modSp">
        <pc:chgData name="Foster, Deanna" userId="S::deanna.foster@hcbe.net::e3d9391d-7bd2-4c5e-a7d7-16a424f275e7" providerId="AD" clId="Web-{128B399A-CECA-4517-B9AA-E58121DE5360}" dt="2020-01-24T14:40:36.872" v="65" actId="1076"/>
        <pc:sldMkLst>
          <pc:docMk/>
          <pc:sldMk cId="1556192621" sldId="272"/>
        </pc:sldMkLst>
        <pc:spChg chg="mod">
          <ac:chgData name="Foster, Deanna" userId="S::deanna.foster@hcbe.net::e3d9391d-7bd2-4c5e-a7d7-16a424f275e7" providerId="AD" clId="Web-{128B399A-CECA-4517-B9AA-E58121DE5360}" dt="2020-01-24T14:40:36.872" v="65" actId="1076"/>
          <ac:spMkLst>
            <pc:docMk/>
            <pc:sldMk cId="1556192621" sldId="272"/>
            <ac:spMk id="46" creationId="{00000000-0000-0000-0000-000000000000}"/>
          </ac:spMkLst>
        </pc:spChg>
      </pc:sldChg>
      <pc:sldChg chg="modSp">
        <pc:chgData name="Foster, Deanna" userId="S::deanna.foster@hcbe.net::e3d9391d-7bd2-4c5e-a7d7-16a424f275e7" providerId="AD" clId="Web-{128B399A-CECA-4517-B9AA-E58121DE5360}" dt="2020-01-24T14:40:02.620" v="61" actId="1076"/>
        <pc:sldMkLst>
          <pc:docMk/>
          <pc:sldMk cId="1962369236" sldId="273"/>
        </pc:sldMkLst>
        <pc:spChg chg="mod">
          <ac:chgData name="Foster, Deanna" userId="S::deanna.foster@hcbe.net::e3d9391d-7bd2-4c5e-a7d7-16a424f275e7" providerId="AD" clId="Web-{128B399A-CECA-4517-B9AA-E58121DE5360}" dt="2020-01-24T14:40:02.620" v="61" actId="1076"/>
          <ac:spMkLst>
            <pc:docMk/>
            <pc:sldMk cId="1962369236" sldId="273"/>
            <ac:spMk id="47" creationId="{00000000-0000-0000-0000-000000000000}"/>
          </ac:spMkLst>
        </pc:spChg>
      </pc:sldChg>
      <pc:sldChg chg="modSp">
        <pc:chgData name="Foster, Deanna" userId="S::deanna.foster@hcbe.net::e3d9391d-7bd2-4c5e-a7d7-16a424f275e7" providerId="AD" clId="Web-{128B399A-CECA-4517-B9AA-E58121DE5360}" dt="2020-01-24T14:36:01.061" v="17" actId="1076"/>
        <pc:sldMkLst>
          <pc:docMk/>
          <pc:sldMk cId="2232323796" sldId="274"/>
        </pc:sldMkLst>
        <pc:spChg chg="mod">
          <ac:chgData name="Foster, Deanna" userId="S::deanna.foster@hcbe.net::e3d9391d-7bd2-4c5e-a7d7-16a424f275e7" providerId="AD" clId="Web-{128B399A-CECA-4517-B9AA-E58121DE5360}" dt="2020-01-24T14:36:01.061" v="17" actId="1076"/>
          <ac:spMkLst>
            <pc:docMk/>
            <pc:sldMk cId="2232323796" sldId="274"/>
            <ac:spMk id="91" creationId="{00000000-0000-0000-0000-000000000000}"/>
          </ac:spMkLst>
        </pc:spChg>
      </pc:sldChg>
      <pc:sldChg chg="modSp">
        <pc:chgData name="Foster, Deanna" userId="S::deanna.foster@hcbe.net::e3d9391d-7bd2-4c5e-a7d7-16a424f275e7" providerId="AD" clId="Web-{128B399A-CECA-4517-B9AA-E58121DE5360}" dt="2020-01-24T15:05:33.649" v="79" actId="1076"/>
        <pc:sldMkLst>
          <pc:docMk/>
          <pc:sldMk cId="1994724481" sldId="275"/>
        </pc:sldMkLst>
        <pc:spChg chg="mod">
          <ac:chgData name="Foster, Deanna" userId="S::deanna.foster@hcbe.net::e3d9391d-7bd2-4c5e-a7d7-16a424f275e7" providerId="AD" clId="Web-{128B399A-CECA-4517-B9AA-E58121DE5360}" dt="2020-01-24T14:39:43.760" v="59" actId="20577"/>
          <ac:spMkLst>
            <pc:docMk/>
            <pc:sldMk cId="1994724481" sldId="275"/>
            <ac:spMk id="4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5:04:39.084" v="77" actId="1076"/>
          <ac:spMkLst>
            <pc:docMk/>
            <pc:sldMk cId="1994724481" sldId="275"/>
            <ac:spMk id="5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5:03:53.488" v="76" actId="1076"/>
          <ac:spMkLst>
            <pc:docMk/>
            <pc:sldMk cId="1994724481" sldId="275"/>
            <ac:spMk id="13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4:33:19.037" v="3" actId="1076"/>
          <ac:spMkLst>
            <pc:docMk/>
            <pc:sldMk cId="1994724481" sldId="275"/>
            <ac:spMk id="15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4:33:39.538" v="7" actId="1076"/>
          <ac:spMkLst>
            <pc:docMk/>
            <pc:sldMk cId="1994724481" sldId="275"/>
            <ac:spMk id="18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4:39:19.602" v="56" actId="1076"/>
          <ac:spMkLst>
            <pc:docMk/>
            <pc:sldMk cId="1994724481" sldId="275"/>
            <ac:spMk id="19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4:42:44.784" v="71" actId="1076"/>
          <ac:spMkLst>
            <pc:docMk/>
            <pc:sldMk cId="1994724481" sldId="275"/>
            <ac:spMk id="21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4:38:37.084" v="44" actId="20577"/>
          <ac:spMkLst>
            <pc:docMk/>
            <pc:sldMk cId="1994724481" sldId="275"/>
            <ac:spMk id="40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5:04:52.756" v="78" actId="1076"/>
          <ac:spMkLst>
            <pc:docMk/>
            <pc:sldMk cId="1994724481" sldId="275"/>
            <ac:spMk id="42" creationId="{00000000-0000-0000-0000-000000000000}"/>
          </ac:spMkLst>
        </pc:spChg>
        <pc:spChg chg="mod">
          <ac:chgData name="Foster, Deanna" userId="S::deanna.foster@hcbe.net::e3d9391d-7bd2-4c5e-a7d7-16a424f275e7" providerId="AD" clId="Web-{128B399A-CECA-4517-B9AA-E58121DE5360}" dt="2020-01-24T15:05:33.649" v="79" actId="1076"/>
          <ac:spMkLst>
            <pc:docMk/>
            <pc:sldMk cId="1994724481" sldId="275"/>
            <ac:spMk id="47" creationId="{00000000-0000-0000-0000-000000000000}"/>
          </ac:spMkLst>
        </pc:spChg>
        <pc:cxnChg chg="mod">
          <ac:chgData name="Foster, Deanna" userId="S::deanna.foster@hcbe.net::e3d9391d-7bd2-4c5e-a7d7-16a424f275e7" providerId="AD" clId="Web-{128B399A-CECA-4517-B9AA-E58121DE5360}" dt="2020-01-24T14:33:43.665" v="8" actId="1076"/>
          <ac:cxnSpMkLst>
            <pc:docMk/>
            <pc:sldMk cId="1994724481" sldId="275"/>
            <ac:cxnSpMk id="6" creationId="{00000000-0000-0000-0000-000000000000}"/>
          </ac:cxnSpMkLst>
        </pc:cxnChg>
        <pc:cxnChg chg="mod">
          <ac:chgData name="Foster, Deanna" userId="S::deanna.foster@hcbe.net::e3d9391d-7bd2-4c5e-a7d7-16a424f275e7" providerId="AD" clId="Web-{128B399A-CECA-4517-B9AA-E58121DE5360}" dt="2020-01-24T15:03:03.251" v="74" actId="1076"/>
          <ac:cxnSpMkLst>
            <pc:docMk/>
            <pc:sldMk cId="1994724481" sldId="275"/>
            <ac:cxnSpMk id="14" creationId="{00000000-0000-0000-0000-000000000000}"/>
          </ac:cxnSpMkLst>
        </pc:cxnChg>
        <pc:cxnChg chg="mod">
          <ac:chgData name="Foster, Deanna" userId="S::deanna.foster@hcbe.net::e3d9391d-7bd2-4c5e-a7d7-16a424f275e7" providerId="AD" clId="Web-{128B399A-CECA-4517-B9AA-E58121DE5360}" dt="2020-01-24T14:39:19.540" v="55" actId="1076"/>
          <ac:cxnSpMkLst>
            <pc:docMk/>
            <pc:sldMk cId="1994724481" sldId="275"/>
            <ac:cxnSpMk id="16" creationId="{00000000-0000-0000-0000-000000000000}"/>
          </ac:cxnSpMkLst>
        </pc:cxnChg>
        <pc:cxnChg chg="mod">
          <ac:chgData name="Foster, Deanna" userId="S::deanna.foster@hcbe.net::e3d9391d-7bd2-4c5e-a7d7-16a424f275e7" providerId="AD" clId="Web-{128B399A-CECA-4517-B9AA-E58121DE5360}" dt="2020-01-24T14:42:32.971" v="69" actId="14100"/>
          <ac:cxnSpMkLst>
            <pc:docMk/>
            <pc:sldMk cId="1994724481" sldId="275"/>
            <ac:cxnSpMk id="4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3E1-4B37-460E-B390-D64BDE0138E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CA5C-BA7C-4A67-8DD9-92112525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7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8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A5C-BA7C-4A67-8DD9-921125259B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8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37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50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772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038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673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346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26296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120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352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ke.lt/w/s/CcQxLu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harthorne@hcbe.net" TargetMode="External"/><Relationship Id="rId2" Type="http://schemas.openxmlformats.org/officeDocument/2006/relationships/hyperlink" Target="mailto:angela.t.ezell@hcbe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mailto:yolanda.mcdonald@hcbe.net" TargetMode="External"/><Relationship Id="rId4" Type="http://schemas.openxmlformats.org/officeDocument/2006/relationships/hyperlink" Target="mailto:april.walmer@hcbe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0" y="727247"/>
            <a:ext cx="11545797" cy="5328319"/>
          </a:xfrm>
        </p:spPr>
        <p:txBody>
          <a:bodyPr/>
          <a:lstStyle/>
          <a:p>
            <a:r>
              <a:rPr lang="en-US" sz="6600" b="1" dirty="0" smtClean="0">
                <a:latin typeface="KG Who Tells Your Story" pitchFamily="2" charset="0"/>
              </a:rPr>
              <a:t>Parent literacy</a:t>
            </a:r>
            <a:br>
              <a:rPr lang="en-US" sz="6600" b="1" dirty="0" smtClean="0">
                <a:latin typeface="KG Who Tells Your Story" pitchFamily="2" charset="0"/>
              </a:rPr>
            </a:br>
            <a:r>
              <a:rPr lang="en-US" sz="6600" b="1" dirty="0" smtClean="0">
                <a:latin typeface="KG Who Tells Your Story" pitchFamily="2" charset="0"/>
              </a:rPr>
              <a:t> &amp; Math event</a:t>
            </a:r>
            <a:endParaRPr lang="en-US" sz="6600" b="1" dirty="0">
              <a:latin typeface="KG Who Tells Your Stor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751097"/>
            <a:ext cx="8045373" cy="74227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KG Who Tells Your Story" pitchFamily="2" charset="0"/>
              </a:rPr>
              <a:t>K-2</a:t>
            </a:r>
          </a:p>
          <a:p>
            <a:r>
              <a:rPr lang="en-US" sz="5400" dirty="0" smtClean="0">
                <a:latin typeface="KG Who Tells Your Story" pitchFamily="2" charset="0"/>
              </a:rPr>
              <a:t>February 23, 2021</a:t>
            </a:r>
            <a:endParaRPr lang="en-US" sz="5400" dirty="0">
              <a:latin typeface="KG Who Tells Your Story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2000">
                        <a14:foregroundMark x1="23778" y1="8000" x2="18222" y2="4444"/>
                        <a14:foregroundMark x1="18889" y1="10222" x2="21556" y2="12222"/>
                        <a14:foregroundMark x1="16889" y1="31556" x2="21111" y2="30000"/>
                        <a14:foregroundMark x1="23333" y1="38889" x2="20444" y2="34000"/>
                        <a14:foregroundMark x1="23556" y1="50889" x2="17778" y2="53778"/>
                        <a14:foregroundMark x1="22667" y1="58889" x2="18667" y2="63556"/>
                        <a14:foregroundMark x1="22222" y1="64889" x2="23333" y2="65111"/>
                        <a14:foregroundMark x1="21556" y1="78444" x2="16444" y2="78222"/>
                        <a14:foregroundMark x1="20889" y1="88889" x2="15111" y2="87333"/>
                        <a14:foregroundMark x1="22444" y1="98222" x2="17556" y2="98222"/>
                        <a14:foregroundMark x1="18667" y1="39111" x2="18667" y2="39111"/>
                        <a14:foregroundMark x1="18889" y1="29556" x2="18889" y2="29556"/>
                        <a14:foregroundMark x1="18889" y1="8000" x2="18889" y2="8000"/>
                        <a14:foregroundMark x1="19111" y1="70000" x2="19111" y2="70000"/>
                        <a14:foregroundMark x1="18889" y1="48444" x2="18889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8057" cy="69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First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5171052"/>
          </a:xfrm>
        </p:spPr>
        <p:txBody>
          <a:bodyPr>
            <a:normAutofit/>
          </a:bodyPr>
          <a:lstStyle/>
          <a:p>
            <a:r>
              <a:rPr lang="en-US" sz="2800" dirty="0"/>
              <a:t>Identify attributes of shapes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Use more than one shape to create another shape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37857" y="2080507"/>
            <a:ext cx="2221674" cy="1424408"/>
            <a:chOff x="4585857" y="5278289"/>
            <a:chExt cx="2221674" cy="14244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857" y="5278289"/>
              <a:ext cx="1424408" cy="142440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5764753" y="5843954"/>
              <a:ext cx="491024" cy="146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55777" y="5659288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face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43" y="1753387"/>
            <a:ext cx="2771529" cy="2078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1"/>
          <a:stretch/>
        </p:blipFill>
        <p:spPr>
          <a:xfrm>
            <a:off x="3759531" y="4481370"/>
            <a:ext cx="2775833" cy="21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51" y="1296956"/>
            <a:ext cx="7380514" cy="5464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163" y="158621"/>
            <a:ext cx="948923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KG Who Tells Your Story"/>
              </a:rPr>
              <a:t>2-Dimensional/3-Dimensional Shapes </a:t>
            </a:r>
            <a:endParaRPr lang="en-US" sz="4400" dirty="0">
              <a:solidFill>
                <a:schemeClr val="tx2"/>
              </a:solidFill>
              <a:latin typeface="KG Who Tells Your Story"/>
            </a:endParaRPr>
          </a:p>
        </p:txBody>
      </p:sp>
    </p:spTree>
    <p:extLst>
      <p:ext uri="{BB962C8B-B14F-4D97-AF65-F5344CB8AC3E}">
        <p14:creationId xmlns:p14="http://schemas.microsoft.com/office/powerpoint/2010/main" val="243729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First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5171052"/>
          </a:xfrm>
        </p:spPr>
        <p:txBody>
          <a:bodyPr>
            <a:normAutofit/>
          </a:bodyPr>
          <a:lstStyle/>
          <a:p>
            <a:r>
              <a:rPr lang="en-US" sz="2800" dirty="0"/>
              <a:t>Identify if a shape is divided into equal parts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Partition circles and rectangles into equal parts (halves or fourths/quarters)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008" y="1616529"/>
            <a:ext cx="3386426" cy="1794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40133" y="2765004"/>
            <a:ext cx="1678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KG Neatly Printed" panose="02000506000000020003" pitchFamily="2" charset="0"/>
              </a:rPr>
              <a:t> not equal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6387" y="2765004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KG Neatly Printed" panose="02000506000000020003" pitchFamily="2" charset="0"/>
              </a:rPr>
              <a:t>equal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177" y="4147187"/>
            <a:ext cx="3438675" cy="23976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812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First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96551"/>
            <a:ext cx="5544859" cy="5229667"/>
          </a:xfrm>
        </p:spPr>
        <p:txBody>
          <a:bodyPr>
            <a:normAutofit/>
          </a:bodyPr>
          <a:lstStyle/>
          <a:p>
            <a:r>
              <a:rPr lang="en-US" sz="2800" dirty="0"/>
              <a:t>Order 3 objects by lengths</a:t>
            </a:r>
          </a:p>
          <a:p>
            <a:r>
              <a:rPr lang="en-US" sz="2800" dirty="0"/>
              <a:t>Measure objects using smaller objects</a:t>
            </a:r>
          </a:p>
          <a:p>
            <a:r>
              <a:rPr lang="en-US" sz="2800" dirty="0" smtClean="0"/>
              <a:t>Tell </a:t>
            </a:r>
            <a:r>
              <a:rPr lang="en-US" sz="2800" dirty="0"/>
              <a:t>and write time in hours and half hours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212" y="164131"/>
            <a:ext cx="2810267" cy="3647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25" y="3927002"/>
            <a:ext cx="6020640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G Who Tells Your Story"/>
              </a:rPr>
              <a:t>First Grade  Goals</a:t>
            </a:r>
            <a:endParaRPr lang="en-US" dirty="0">
              <a:latin typeface="KG Who Tells Your Stor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053747"/>
            <a:ext cx="5820108" cy="5403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326" y="1259633"/>
            <a:ext cx="490790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First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5229667"/>
          </a:xfrm>
        </p:spPr>
        <p:txBody>
          <a:bodyPr>
            <a:normAutofit/>
          </a:bodyPr>
          <a:lstStyle/>
          <a:p>
            <a:r>
              <a:rPr lang="en-US" sz="2800" dirty="0"/>
              <a:t>Add and subtract within 20 </a:t>
            </a:r>
          </a:p>
          <a:p>
            <a:r>
              <a:rPr lang="en-US" sz="2800" dirty="0"/>
              <a:t>Fluently add and subtract within ten (addition/subtraction facts)</a:t>
            </a:r>
          </a:p>
          <a:p>
            <a:r>
              <a:rPr lang="en-US" sz="2800" dirty="0"/>
              <a:t>Understand that the two digits of a two-digit number represents the amount of tens and ones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Compare two two-digit numbers using the symbols &gt;, &lt;, =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435" y="2964336"/>
            <a:ext cx="4515228" cy="1336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https://www.mathcoachscorner.com/wp-content/uploads/2012/10/Compare-with-D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29" y="5007831"/>
            <a:ext cx="2271102" cy="15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First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98" y="1024881"/>
            <a:ext cx="7048260" cy="5182775"/>
          </a:xfrm>
        </p:spPr>
        <p:txBody>
          <a:bodyPr>
            <a:normAutofit/>
          </a:bodyPr>
          <a:lstStyle/>
          <a:p>
            <a:r>
              <a:rPr lang="en-US" sz="2800" dirty="0"/>
              <a:t>Add a two-digit number and a one digit number</a:t>
            </a:r>
          </a:p>
          <a:p>
            <a:r>
              <a:rPr lang="en-US" sz="2800" dirty="0"/>
              <a:t>Add a two-digit number and a multiple of ten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Mentally find 10 more or 10 less than a two-digit number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33" y="2768552"/>
            <a:ext cx="3597006" cy="14252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138817"/>
            <a:ext cx="3789312" cy="479659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Picture 2" descr="http://4.bp.blogspot.com/-Lv8tlHETEcs/U2l0nlnxwnI/AAAAAAAADVs/q5XKtEzgNlY/s1600/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60" y="4729531"/>
            <a:ext cx="2803879" cy="221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938" y="54627"/>
            <a:ext cx="3789312" cy="48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015" y="783027"/>
            <a:ext cx="2991267" cy="370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31" y="4488769"/>
            <a:ext cx="2876951" cy="2038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328" y="4488769"/>
            <a:ext cx="2838846" cy="222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322" y="116184"/>
            <a:ext cx="6494106" cy="4372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663254">
            <a:off x="721181" y="690466"/>
            <a:ext cx="1250302" cy="38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72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KG Who Tells Your Story"/>
              </a:rPr>
              <a:t>First Grade</a:t>
            </a:r>
            <a:r>
              <a:rPr lang="en-US" dirty="0">
                <a:latin typeface="KG Who Tells Your Story"/>
              </a:rPr>
              <a:t/>
            </a:r>
            <a:br>
              <a:rPr lang="en-US" dirty="0">
                <a:latin typeface="KG Who Tells Your Story"/>
              </a:rPr>
            </a:br>
            <a:r>
              <a:rPr lang="en-US" sz="3600" dirty="0" smtClean="0">
                <a:latin typeface="KG Who Tells Your Story"/>
              </a:rPr>
              <a:t>Fluently add and subtract within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45" y="2014666"/>
            <a:ext cx="7651102" cy="4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7" y="1065879"/>
            <a:ext cx="3928188" cy="258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1" y="373224"/>
            <a:ext cx="1054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KG Who Tells Your Story"/>
              </a:rPr>
              <a:t>Second Grade Goals</a:t>
            </a:r>
            <a:endParaRPr lang="en-US" sz="4000" dirty="0">
              <a:solidFill>
                <a:schemeClr val="tx2"/>
              </a:solidFill>
              <a:latin typeface="KG Who Tells Your Story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5" y="1877474"/>
            <a:ext cx="4754880" cy="4926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3053" y="1502229"/>
            <a:ext cx="4030825" cy="37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KG Who Tells Your Story"/>
              </a:rPr>
              <a:t>Addition Strategies</a:t>
            </a:r>
            <a:endParaRPr lang="en-US" b="1" dirty="0">
              <a:solidFill>
                <a:schemeClr val="tx2"/>
              </a:solidFill>
              <a:latin typeface="KG Who Tells Your Story"/>
            </a:endParaRPr>
          </a:p>
        </p:txBody>
      </p:sp>
    </p:spTree>
    <p:extLst>
      <p:ext uri="{BB962C8B-B14F-4D97-AF65-F5344CB8AC3E}">
        <p14:creationId xmlns:p14="http://schemas.microsoft.com/office/powerpoint/2010/main" val="331815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59057"/>
              </p:ext>
            </p:extLst>
          </p:nvPr>
        </p:nvGraphicFramePr>
        <p:xfrm>
          <a:off x="663389" y="670560"/>
          <a:ext cx="10865223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143">
                  <a:extLst>
                    <a:ext uri="{9D8B030D-6E8A-4147-A177-3AD203B41FA5}">
                      <a16:colId xmlns:a16="http://schemas.microsoft.com/office/drawing/2014/main" val="2687454215"/>
                    </a:ext>
                  </a:extLst>
                </a:gridCol>
                <a:gridCol w="7819080">
                  <a:extLst>
                    <a:ext uri="{9D8B030D-6E8A-4147-A177-3AD203B41FA5}">
                      <a16:colId xmlns:a16="http://schemas.microsoft.com/office/drawing/2014/main" val="50822155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Fluency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81156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Add/Subtract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within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 Fluency within 5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53341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Add/Subtract within 20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 Fluency</a:t>
                      </a:r>
                      <a:r>
                        <a:rPr lang="en-US" sz="2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within 10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82417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Add/Subtract within 100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 Fluency within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68127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Add/Subtract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within 1,000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Multiply/Divide within 100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Multiplication Fact Fluency- all products of two 1-digit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63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Add/Subtract within 1,000,000 (standard algorithm)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to a 4-digit number by a 1-digit number and two 2-digit numbers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up to a 4-digit dividend by a 1-digit divisor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0937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multi-digit numbers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(standard algorithm)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by a 2-digit divisor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2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80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8363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Add up to four 2-digit numbers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88733" y="2011054"/>
            <a:ext cx="2504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23+15+26+31=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75693" y="2780495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98432" y="2780495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75693" y="3823848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63970" y="4960987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98432" y="4960987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52247" y="5956385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8061" y="5956385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98432" y="5956385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17737" y="3066647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92876" y="3066647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68015" y="3066647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17737" y="3969365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92876" y="3969365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68015" y="3969365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43154" y="3969365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67425" y="3969365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17737" y="5142614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92876" y="5142614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68015" y="5142614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43154" y="5142614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67425" y="5142614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737" y="5517715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17737" y="6242184"/>
            <a:ext cx="175846" cy="177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911149" y="3652389"/>
            <a:ext cx="2771639" cy="3094892"/>
          </a:xfrm>
          <a:custGeom>
            <a:avLst/>
            <a:gdLst>
              <a:gd name="connsiteX0" fmla="*/ 1172308 w 2771639"/>
              <a:gd name="connsiteY0" fmla="*/ 222738 h 3094892"/>
              <a:gd name="connsiteX1" fmla="*/ 1160584 w 2771639"/>
              <a:gd name="connsiteY1" fmla="*/ 468923 h 3094892"/>
              <a:gd name="connsiteX2" fmla="*/ 1148861 w 2771639"/>
              <a:gd name="connsiteY2" fmla="*/ 504092 h 3094892"/>
              <a:gd name="connsiteX3" fmla="*/ 1078523 w 2771639"/>
              <a:gd name="connsiteY3" fmla="*/ 609600 h 3094892"/>
              <a:gd name="connsiteX4" fmla="*/ 1055077 w 2771639"/>
              <a:gd name="connsiteY4" fmla="*/ 644769 h 3094892"/>
              <a:gd name="connsiteX5" fmla="*/ 1031631 w 2771639"/>
              <a:gd name="connsiteY5" fmla="*/ 679938 h 3094892"/>
              <a:gd name="connsiteX6" fmla="*/ 973015 w 2771639"/>
              <a:gd name="connsiteY6" fmla="*/ 726831 h 3094892"/>
              <a:gd name="connsiteX7" fmla="*/ 902677 w 2771639"/>
              <a:gd name="connsiteY7" fmla="*/ 797169 h 3094892"/>
              <a:gd name="connsiteX8" fmla="*/ 785446 w 2771639"/>
              <a:gd name="connsiteY8" fmla="*/ 832338 h 3094892"/>
              <a:gd name="connsiteX9" fmla="*/ 750277 w 2771639"/>
              <a:gd name="connsiteY9" fmla="*/ 844062 h 3094892"/>
              <a:gd name="connsiteX10" fmla="*/ 715108 w 2771639"/>
              <a:gd name="connsiteY10" fmla="*/ 867508 h 3094892"/>
              <a:gd name="connsiteX11" fmla="*/ 621323 w 2771639"/>
              <a:gd name="connsiteY11" fmla="*/ 914400 h 3094892"/>
              <a:gd name="connsiteX12" fmla="*/ 574431 w 2771639"/>
              <a:gd name="connsiteY12" fmla="*/ 949569 h 3094892"/>
              <a:gd name="connsiteX13" fmla="*/ 539261 w 2771639"/>
              <a:gd name="connsiteY13" fmla="*/ 984738 h 3094892"/>
              <a:gd name="connsiteX14" fmla="*/ 492369 w 2771639"/>
              <a:gd name="connsiteY14" fmla="*/ 1008185 h 3094892"/>
              <a:gd name="connsiteX15" fmla="*/ 422031 w 2771639"/>
              <a:gd name="connsiteY15" fmla="*/ 1066800 h 3094892"/>
              <a:gd name="connsiteX16" fmla="*/ 363415 w 2771639"/>
              <a:gd name="connsiteY16" fmla="*/ 1125415 h 3094892"/>
              <a:gd name="connsiteX17" fmla="*/ 339969 w 2771639"/>
              <a:gd name="connsiteY17" fmla="*/ 1148862 h 3094892"/>
              <a:gd name="connsiteX18" fmla="*/ 293077 w 2771639"/>
              <a:gd name="connsiteY18" fmla="*/ 1184031 h 3094892"/>
              <a:gd name="connsiteX19" fmla="*/ 269631 w 2771639"/>
              <a:gd name="connsiteY19" fmla="*/ 1219200 h 3094892"/>
              <a:gd name="connsiteX20" fmla="*/ 222738 w 2771639"/>
              <a:gd name="connsiteY20" fmla="*/ 1277815 h 3094892"/>
              <a:gd name="connsiteX21" fmla="*/ 175846 w 2771639"/>
              <a:gd name="connsiteY21" fmla="*/ 1371600 h 3094892"/>
              <a:gd name="connsiteX22" fmla="*/ 140677 w 2771639"/>
              <a:gd name="connsiteY22" fmla="*/ 1477108 h 3094892"/>
              <a:gd name="connsiteX23" fmla="*/ 128954 w 2771639"/>
              <a:gd name="connsiteY23" fmla="*/ 1512277 h 3094892"/>
              <a:gd name="connsiteX24" fmla="*/ 105508 w 2771639"/>
              <a:gd name="connsiteY24" fmla="*/ 1547446 h 3094892"/>
              <a:gd name="connsiteX25" fmla="*/ 82061 w 2771639"/>
              <a:gd name="connsiteY25" fmla="*/ 1617785 h 3094892"/>
              <a:gd name="connsiteX26" fmla="*/ 70338 w 2771639"/>
              <a:gd name="connsiteY26" fmla="*/ 1652954 h 3094892"/>
              <a:gd name="connsiteX27" fmla="*/ 58615 w 2771639"/>
              <a:gd name="connsiteY27" fmla="*/ 1688123 h 3094892"/>
              <a:gd name="connsiteX28" fmla="*/ 46892 w 2771639"/>
              <a:gd name="connsiteY28" fmla="*/ 1735015 h 3094892"/>
              <a:gd name="connsiteX29" fmla="*/ 23446 w 2771639"/>
              <a:gd name="connsiteY29" fmla="*/ 1781908 h 3094892"/>
              <a:gd name="connsiteX30" fmla="*/ 11723 w 2771639"/>
              <a:gd name="connsiteY30" fmla="*/ 1852246 h 3094892"/>
              <a:gd name="connsiteX31" fmla="*/ 0 w 2771639"/>
              <a:gd name="connsiteY31" fmla="*/ 1899138 h 3094892"/>
              <a:gd name="connsiteX32" fmla="*/ 11723 w 2771639"/>
              <a:gd name="connsiteY32" fmla="*/ 2356338 h 3094892"/>
              <a:gd name="connsiteX33" fmla="*/ 23446 w 2771639"/>
              <a:gd name="connsiteY33" fmla="*/ 2426677 h 3094892"/>
              <a:gd name="connsiteX34" fmla="*/ 46892 w 2771639"/>
              <a:gd name="connsiteY34" fmla="*/ 2497015 h 3094892"/>
              <a:gd name="connsiteX35" fmla="*/ 70338 w 2771639"/>
              <a:gd name="connsiteY35" fmla="*/ 2579077 h 3094892"/>
              <a:gd name="connsiteX36" fmla="*/ 93784 w 2771639"/>
              <a:gd name="connsiteY36" fmla="*/ 2614246 h 3094892"/>
              <a:gd name="connsiteX37" fmla="*/ 105508 w 2771639"/>
              <a:gd name="connsiteY37" fmla="*/ 2649415 h 3094892"/>
              <a:gd name="connsiteX38" fmla="*/ 175846 w 2771639"/>
              <a:gd name="connsiteY38" fmla="*/ 2778369 h 3094892"/>
              <a:gd name="connsiteX39" fmla="*/ 211015 w 2771639"/>
              <a:gd name="connsiteY39" fmla="*/ 2801815 h 3094892"/>
              <a:gd name="connsiteX40" fmla="*/ 257908 w 2771639"/>
              <a:gd name="connsiteY40" fmla="*/ 2836985 h 3094892"/>
              <a:gd name="connsiteX41" fmla="*/ 339969 w 2771639"/>
              <a:gd name="connsiteY41" fmla="*/ 2919046 h 3094892"/>
              <a:gd name="connsiteX42" fmla="*/ 375138 w 2771639"/>
              <a:gd name="connsiteY42" fmla="*/ 2954215 h 3094892"/>
              <a:gd name="connsiteX43" fmla="*/ 410308 w 2771639"/>
              <a:gd name="connsiteY43" fmla="*/ 2965938 h 3094892"/>
              <a:gd name="connsiteX44" fmla="*/ 468923 w 2771639"/>
              <a:gd name="connsiteY44" fmla="*/ 3001108 h 3094892"/>
              <a:gd name="connsiteX45" fmla="*/ 550984 w 2771639"/>
              <a:gd name="connsiteY45" fmla="*/ 3059723 h 3094892"/>
              <a:gd name="connsiteX46" fmla="*/ 586154 w 2771639"/>
              <a:gd name="connsiteY46" fmla="*/ 3071446 h 3094892"/>
              <a:gd name="connsiteX47" fmla="*/ 621323 w 2771639"/>
              <a:gd name="connsiteY47" fmla="*/ 3094892 h 3094892"/>
              <a:gd name="connsiteX48" fmla="*/ 973015 w 2771639"/>
              <a:gd name="connsiteY48" fmla="*/ 3083169 h 3094892"/>
              <a:gd name="connsiteX49" fmla="*/ 1524000 w 2771639"/>
              <a:gd name="connsiteY49" fmla="*/ 3071446 h 3094892"/>
              <a:gd name="connsiteX50" fmla="*/ 1606061 w 2771639"/>
              <a:gd name="connsiteY50" fmla="*/ 3036277 h 3094892"/>
              <a:gd name="connsiteX51" fmla="*/ 1676400 w 2771639"/>
              <a:gd name="connsiteY51" fmla="*/ 3012831 h 3094892"/>
              <a:gd name="connsiteX52" fmla="*/ 1711569 w 2771639"/>
              <a:gd name="connsiteY52" fmla="*/ 2989385 h 3094892"/>
              <a:gd name="connsiteX53" fmla="*/ 1887415 w 2771639"/>
              <a:gd name="connsiteY53" fmla="*/ 2895600 h 3094892"/>
              <a:gd name="connsiteX54" fmla="*/ 2028092 w 2771639"/>
              <a:gd name="connsiteY54" fmla="*/ 2778369 h 3094892"/>
              <a:gd name="connsiteX55" fmla="*/ 2086708 w 2771639"/>
              <a:gd name="connsiteY55" fmla="*/ 2743200 h 3094892"/>
              <a:gd name="connsiteX56" fmla="*/ 2157046 w 2771639"/>
              <a:gd name="connsiteY56" fmla="*/ 2684585 h 3094892"/>
              <a:gd name="connsiteX57" fmla="*/ 2262554 w 2771639"/>
              <a:gd name="connsiteY57" fmla="*/ 2579077 h 3094892"/>
              <a:gd name="connsiteX58" fmla="*/ 2403231 w 2771639"/>
              <a:gd name="connsiteY58" fmla="*/ 2450123 h 3094892"/>
              <a:gd name="connsiteX59" fmla="*/ 2438400 w 2771639"/>
              <a:gd name="connsiteY59" fmla="*/ 2414954 h 3094892"/>
              <a:gd name="connsiteX60" fmla="*/ 2579077 w 2771639"/>
              <a:gd name="connsiteY60" fmla="*/ 2168769 h 3094892"/>
              <a:gd name="connsiteX61" fmla="*/ 2684584 w 2771639"/>
              <a:gd name="connsiteY61" fmla="*/ 1946031 h 3094892"/>
              <a:gd name="connsiteX62" fmla="*/ 2719754 w 2771639"/>
              <a:gd name="connsiteY62" fmla="*/ 1840523 h 3094892"/>
              <a:gd name="connsiteX63" fmla="*/ 2731477 w 2771639"/>
              <a:gd name="connsiteY63" fmla="*/ 1699846 h 3094892"/>
              <a:gd name="connsiteX64" fmla="*/ 2754923 w 2771639"/>
              <a:gd name="connsiteY64" fmla="*/ 1606062 h 3094892"/>
              <a:gd name="connsiteX65" fmla="*/ 2754923 w 2771639"/>
              <a:gd name="connsiteY65" fmla="*/ 1066800 h 3094892"/>
              <a:gd name="connsiteX66" fmla="*/ 2743200 w 2771639"/>
              <a:gd name="connsiteY66" fmla="*/ 937846 h 3094892"/>
              <a:gd name="connsiteX67" fmla="*/ 2719754 w 2771639"/>
              <a:gd name="connsiteY67" fmla="*/ 879231 h 3094892"/>
              <a:gd name="connsiteX68" fmla="*/ 2661138 w 2771639"/>
              <a:gd name="connsiteY68" fmla="*/ 715108 h 3094892"/>
              <a:gd name="connsiteX69" fmla="*/ 2590800 w 2771639"/>
              <a:gd name="connsiteY69" fmla="*/ 574431 h 3094892"/>
              <a:gd name="connsiteX70" fmla="*/ 2579077 w 2771639"/>
              <a:gd name="connsiteY70" fmla="*/ 539262 h 3094892"/>
              <a:gd name="connsiteX71" fmla="*/ 2567354 w 2771639"/>
              <a:gd name="connsiteY71" fmla="*/ 492369 h 3094892"/>
              <a:gd name="connsiteX72" fmla="*/ 2461846 w 2771639"/>
              <a:gd name="connsiteY72" fmla="*/ 316523 h 3094892"/>
              <a:gd name="connsiteX73" fmla="*/ 2438400 w 2771639"/>
              <a:gd name="connsiteY73" fmla="*/ 281354 h 3094892"/>
              <a:gd name="connsiteX74" fmla="*/ 2414954 w 2771639"/>
              <a:gd name="connsiteY74" fmla="*/ 246185 h 3094892"/>
              <a:gd name="connsiteX75" fmla="*/ 2344615 w 2771639"/>
              <a:gd name="connsiteY75" fmla="*/ 175846 h 3094892"/>
              <a:gd name="connsiteX76" fmla="*/ 2297723 w 2771639"/>
              <a:gd name="connsiteY76" fmla="*/ 128954 h 3094892"/>
              <a:gd name="connsiteX77" fmla="*/ 2215661 w 2771639"/>
              <a:gd name="connsiteY77" fmla="*/ 93785 h 3094892"/>
              <a:gd name="connsiteX78" fmla="*/ 2145323 w 2771639"/>
              <a:gd name="connsiteY78" fmla="*/ 70338 h 3094892"/>
              <a:gd name="connsiteX79" fmla="*/ 2086708 w 2771639"/>
              <a:gd name="connsiteY79" fmla="*/ 46892 h 3094892"/>
              <a:gd name="connsiteX80" fmla="*/ 1922584 w 2771639"/>
              <a:gd name="connsiteY80" fmla="*/ 11723 h 3094892"/>
              <a:gd name="connsiteX81" fmla="*/ 1863969 w 2771639"/>
              <a:gd name="connsiteY81" fmla="*/ 0 h 3094892"/>
              <a:gd name="connsiteX82" fmla="*/ 1500554 w 2771639"/>
              <a:gd name="connsiteY82" fmla="*/ 11723 h 3094892"/>
              <a:gd name="connsiteX83" fmla="*/ 1406769 w 2771639"/>
              <a:gd name="connsiteY83" fmla="*/ 35169 h 3094892"/>
              <a:gd name="connsiteX84" fmla="*/ 1324708 w 2771639"/>
              <a:gd name="connsiteY84" fmla="*/ 58615 h 3094892"/>
              <a:gd name="connsiteX85" fmla="*/ 1301261 w 2771639"/>
              <a:gd name="connsiteY85" fmla="*/ 82062 h 3094892"/>
              <a:gd name="connsiteX86" fmla="*/ 1277815 w 2771639"/>
              <a:gd name="connsiteY86" fmla="*/ 117231 h 3094892"/>
              <a:gd name="connsiteX87" fmla="*/ 1207477 w 2771639"/>
              <a:gd name="connsiteY87" fmla="*/ 164123 h 3094892"/>
              <a:gd name="connsiteX88" fmla="*/ 1184031 w 2771639"/>
              <a:gd name="connsiteY88" fmla="*/ 199292 h 3094892"/>
              <a:gd name="connsiteX89" fmla="*/ 1172308 w 2771639"/>
              <a:gd name="connsiteY89" fmla="*/ 222738 h 309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771639" h="3094892">
                <a:moveTo>
                  <a:pt x="1172308" y="222738"/>
                </a:moveTo>
                <a:cubicBezTo>
                  <a:pt x="1168400" y="267676"/>
                  <a:pt x="1167407" y="387052"/>
                  <a:pt x="1160584" y="468923"/>
                </a:cubicBezTo>
                <a:cubicBezTo>
                  <a:pt x="1159558" y="481237"/>
                  <a:pt x="1154862" y="493290"/>
                  <a:pt x="1148861" y="504092"/>
                </a:cubicBezTo>
                <a:cubicBezTo>
                  <a:pt x="1148857" y="504099"/>
                  <a:pt x="1090248" y="592012"/>
                  <a:pt x="1078523" y="609600"/>
                </a:cubicBezTo>
                <a:lnTo>
                  <a:pt x="1055077" y="644769"/>
                </a:lnTo>
                <a:cubicBezTo>
                  <a:pt x="1047262" y="656492"/>
                  <a:pt x="1041594" y="669975"/>
                  <a:pt x="1031631" y="679938"/>
                </a:cubicBezTo>
                <a:cubicBezTo>
                  <a:pt x="928612" y="782957"/>
                  <a:pt x="1106112" y="608523"/>
                  <a:pt x="973015" y="726831"/>
                </a:cubicBezTo>
                <a:cubicBezTo>
                  <a:pt x="948233" y="748860"/>
                  <a:pt x="934845" y="789127"/>
                  <a:pt x="902677" y="797169"/>
                </a:cubicBezTo>
                <a:cubicBezTo>
                  <a:pt x="831814" y="814884"/>
                  <a:pt x="871059" y="803799"/>
                  <a:pt x="785446" y="832338"/>
                </a:cubicBezTo>
                <a:cubicBezTo>
                  <a:pt x="773723" y="836246"/>
                  <a:pt x="760559" y="837207"/>
                  <a:pt x="750277" y="844062"/>
                </a:cubicBezTo>
                <a:cubicBezTo>
                  <a:pt x="738554" y="851877"/>
                  <a:pt x="727477" y="860761"/>
                  <a:pt x="715108" y="867508"/>
                </a:cubicBezTo>
                <a:cubicBezTo>
                  <a:pt x="684424" y="884245"/>
                  <a:pt x="649284" y="893429"/>
                  <a:pt x="621323" y="914400"/>
                </a:cubicBezTo>
                <a:cubicBezTo>
                  <a:pt x="605692" y="926123"/>
                  <a:pt x="589266" y="936854"/>
                  <a:pt x="574431" y="949569"/>
                </a:cubicBezTo>
                <a:cubicBezTo>
                  <a:pt x="561843" y="960358"/>
                  <a:pt x="552752" y="975102"/>
                  <a:pt x="539261" y="984738"/>
                </a:cubicBezTo>
                <a:cubicBezTo>
                  <a:pt x="525040" y="994896"/>
                  <a:pt x="508000" y="1000369"/>
                  <a:pt x="492369" y="1008185"/>
                </a:cubicBezTo>
                <a:cubicBezTo>
                  <a:pt x="440782" y="1085566"/>
                  <a:pt x="504406" y="1002731"/>
                  <a:pt x="422031" y="1066800"/>
                </a:cubicBezTo>
                <a:cubicBezTo>
                  <a:pt x="400220" y="1083764"/>
                  <a:pt x="382954" y="1105876"/>
                  <a:pt x="363415" y="1125415"/>
                </a:cubicBezTo>
                <a:cubicBezTo>
                  <a:pt x="355599" y="1133231"/>
                  <a:pt x="348811" y="1142230"/>
                  <a:pt x="339969" y="1148862"/>
                </a:cubicBezTo>
                <a:cubicBezTo>
                  <a:pt x="324338" y="1160585"/>
                  <a:pt x="306893" y="1170215"/>
                  <a:pt x="293077" y="1184031"/>
                </a:cubicBezTo>
                <a:cubicBezTo>
                  <a:pt x="283114" y="1193994"/>
                  <a:pt x="278433" y="1208198"/>
                  <a:pt x="269631" y="1219200"/>
                </a:cubicBezTo>
                <a:cubicBezTo>
                  <a:pt x="202813" y="1302721"/>
                  <a:pt x="294902" y="1169570"/>
                  <a:pt x="222738" y="1277815"/>
                </a:cubicBezTo>
                <a:cubicBezTo>
                  <a:pt x="193952" y="1392960"/>
                  <a:pt x="235627" y="1252038"/>
                  <a:pt x="175846" y="1371600"/>
                </a:cubicBezTo>
                <a:cubicBezTo>
                  <a:pt x="175843" y="1371606"/>
                  <a:pt x="146539" y="1459521"/>
                  <a:pt x="140677" y="1477108"/>
                </a:cubicBezTo>
                <a:cubicBezTo>
                  <a:pt x="136769" y="1488831"/>
                  <a:pt x="135809" y="1501995"/>
                  <a:pt x="128954" y="1512277"/>
                </a:cubicBezTo>
                <a:cubicBezTo>
                  <a:pt x="121139" y="1524000"/>
                  <a:pt x="111230" y="1534571"/>
                  <a:pt x="105508" y="1547446"/>
                </a:cubicBezTo>
                <a:cubicBezTo>
                  <a:pt x="95470" y="1570031"/>
                  <a:pt x="89877" y="1594339"/>
                  <a:pt x="82061" y="1617785"/>
                </a:cubicBezTo>
                <a:lnTo>
                  <a:pt x="70338" y="1652954"/>
                </a:lnTo>
                <a:cubicBezTo>
                  <a:pt x="66430" y="1664677"/>
                  <a:pt x="61612" y="1676135"/>
                  <a:pt x="58615" y="1688123"/>
                </a:cubicBezTo>
                <a:cubicBezTo>
                  <a:pt x="54707" y="1703754"/>
                  <a:pt x="52549" y="1719929"/>
                  <a:pt x="46892" y="1735015"/>
                </a:cubicBezTo>
                <a:cubicBezTo>
                  <a:pt x="40756" y="1751378"/>
                  <a:pt x="31261" y="1766277"/>
                  <a:pt x="23446" y="1781908"/>
                </a:cubicBezTo>
                <a:cubicBezTo>
                  <a:pt x="19538" y="1805354"/>
                  <a:pt x="16385" y="1828938"/>
                  <a:pt x="11723" y="1852246"/>
                </a:cubicBezTo>
                <a:cubicBezTo>
                  <a:pt x="8563" y="1868045"/>
                  <a:pt x="0" y="1883026"/>
                  <a:pt x="0" y="1899138"/>
                </a:cubicBezTo>
                <a:cubicBezTo>
                  <a:pt x="0" y="2051588"/>
                  <a:pt x="4954" y="2204038"/>
                  <a:pt x="11723" y="2356338"/>
                </a:cubicBezTo>
                <a:cubicBezTo>
                  <a:pt x="12778" y="2380084"/>
                  <a:pt x="17681" y="2403617"/>
                  <a:pt x="23446" y="2426677"/>
                </a:cubicBezTo>
                <a:cubicBezTo>
                  <a:pt x="29440" y="2450653"/>
                  <a:pt x="39790" y="2473343"/>
                  <a:pt x="46892" y="2497015"/>
                </a:cubicBezTo>
                <a:cubicBezTo>
                  <a:pt x="52526" y="2515796"/>
                  <a:pt x="60488" y="2559377"/>
                  <a:pt x="70338" y="2579077"/>
                </a:cubicBezTo>
                <a:cubicBezTo>
                  <a:pt x="76639" y="2591679"/>
                  <a:pt x="87483" y="2601644"/>
                  <a:pt x="93784" y="2614246"/>
                </a:cubicBezTo>
                <a:cubicBezTo>
                  <a:pt x="99310" y="2625299"/>
                  <a:pt x="100395" y="2638165"/>
                  <a:pt x="105508" y="2649415"/>
                </a:cubicBezTo>
                <a:cubicBezTo>
                  <a:pt x="105562" y="2649534"/>
                  <a:pt x="154433" y="2756956"/>
                  <a:pt x="175846" y="2778369"/>
                </a:cubicBezTo>
                <a:cubicBezTo>
                  <a:pt x="185809" y="2788332"/>
                  <a:pt x="199550" y="2793626"/>
                  <a:pt x="211015" y="2801815"/>
                </a:cubicBezTo>
                <a:cubicBezTo>
                  <a:pt x="226914" y="2813172"/>
                  <a:pt x="243450" y="2823842"/>
                  <a:pt x="257908" y="2836985"/>
                </a:cubicBezTo>
                <a:cubicBezTo>
                  <a:pt x="286532" y="2863007"/>
                  <a:pt x="312615" y="2891692"/>
                  <a:pt x="339969" y="2919046"/>
                </a:cubicBezTo>
                <a:cubicBezTo>
                  <a:pt x="351692" y="2930769"/>
                  <a:pt x="359410" y="2948972"/>
                  <a:pt x="375138" y="2954215"/>
                </a:cubicBezTo>
                <a:lnTo>
                  <a:pt x="410308" y="2965938"/>
                </a:lnTo>
                <a:cubicBezTo>
                  <a:pt x="465176" y="3020808"/>
                  <a:pt x="397907" y="2960528"/>
                  <a:pt x="468923" y="3001108"/>
                </a:cubicBezTo>
                <a:cubicBezTo>
                  <a:pt x="506089" y="3022346"/>
                  <a:pt x="514700" y="3041581"/>
                  <a:pt x="550984" y="3059723"/>
                </a:cubicBezTo>
                <a:cubicBezTo>
                  <a:pt x="562037" y="3065249"/>
                  <a:pt x="574431" y="3067538"/>
                  <a:pt x="586154" y="3071446"/>
                </a:cubicBezTo>
                <a:cubicBezTo>
                  <a:pt x="597877" y="3079261"/>
                  <a:pt x="607240" y="3094465"/>
                  <a:pt x="621323" y="3094892"/>
                </a:cubicBezTo>
                <a:lnTo>
                  <a:pt x="973015" y="3083169"/>
                </a:lnTo>
                <a:lnTo>
                  <a:pt x="1524000" y="3071446"/>
                </a:lnTo>
                <a:cubicBezTo>
                  <a:pt x="1648046" y="3040435"/>
                  <a:pt x="1501970" y="3082539"/>
                  <a:pt x="1606061" y="3036277"/>
                </a:cubicBezTo>
                <a:cubicBezTo>
                  <a:pt x="1628645" y="3026240"/>
                  <a:pt x="1652954" y="3020646"/>
                  <a:pt x="1676400" y="3012831"/>
                </a:cubicBezTo>
                <a:cubicBezTo>
                  <a:pt x="1688123" y="3005016"/>
                  <a:pt x="1698967" y="2995686"/>
                  <a:pt x="1711569" y="2989385"/>
                </a:cubicBezTo>
                <a:cubicBezTo>
                  <a:pt x="1798421" y="2945959"/>
                  <a:pt x="1735268" y="3047747"/>
                  <a:pt x="1887415" y="2895600"/>
                </a:cubicBezTo>
                <a:cubicBezTo>
                  <a:pt x="1934475" y="2848540"/>
                  <a:pt x="1962208" y="2817898"/>
                  <a:pt x="2028092" y="2778369"/>
                </a:cubicBezTo>
                <a:lnTo>
                  <a:pt x="2086708" y="2743200"/>
                </a:lnTo>
                <a:cubicBezTo>
                  <a:pt x="2140405" y="2662654"/>
                  <a:pt x="2072054" y="2752580"/>
                  <a:pt x="2157046" y="2684585"/>
                </a:cubicBezTo>
                <a:cubicBezTo>
                  <a:pt x="2174601" y="2670541"/>
                  <a:pt x="2236191" y="2603682"/>
                  <a:pt x="2262554" y="2579077"/>
                </a:cubicBezTo>
                <a:cubicBezTo>
                  <a:pt x="2309058" y="2535673"/>
                  <a:pt x="2356727" y="2493527"/>
                  <a:pt x="2403231" y="2450123"/>
                </a:cubicBezTo>
                <a:cubicBezTo>
                  <a:pt x="2415351" y="2438811"/>
                  <a:pt x="2428043" y="2427900"/>
                  <a:pt x="2438400" y="2414954"/>
                </a:cubicBezTo>
                <a:cubicBezTo>
                  <a:pt x="2528959" y="2301753"/>
                  <a:pt x="2474102" y="2378718"/>
                  <a:pt x="2579077" y="2168769"/>
                </a:cubicBezTo>
                <a:cubicBezTo>
                  <a:pt x="2610736" y="2105451"/>
                  <a:pt x="2671804" y="1984369"/>
                  <a:pt x="2684584" y="1946031"/>
                </a:cubicBezTo>
                <a:lnTo>
                  <a:pt x="2719754" y="1840523"/>
                </a:lnTo>
                <a:cubicBezTo>
                  <a:pt x="2723662" y="1793631"/>
                  <a:pt x="2724497" y="1746380"/>
                  <a:pt x="2731477" y="1699846"/>
                </a:cubicBezTo>
                <a:cubicBezTo>
                  <a:pt x="2736257" y="1667979"/>
                  <a:pt x="2754923" y="1606062"/>
                  <a:pt x="2754923" y="1606062"/>
                </a:cubicBezTo>
                <a:cubicBezTo>
                  <a:pt x="2781396" y="1367799"/>
                  <a:pt x="2772597" y="1490974"/>
                  <a:pt x="2754923" y="1066800"/>
                </a:cubicBezTo>
                <a:cubicBezTo>
                  <a:pt x="2753126" y="1023675"/>
                  <a:pt x="2751154" y="980269"/>
                  <a:pt x="2743200" y="937846"/>
                </a:cubicBezTo>
                <a:cubicBezTo>
                  <a:pt x="2739322" y="917163"/>
                  <a:pt x="2726408" y="899195"/>
                  <a:pt x="2719754" y="879231"/>
                </a:cubicBezTo>
                <a:cubicBezTo>
                  <a:pt x="2678000" y="753968"/>
                  <a:pt x="2765797" y="945357"/>
                  <a:pt x="2661138" y="715108"/>
                </a:cubicBezTo>
                <a:cubicBezTo>
                  <a:pt x="2639443" y="667380"/>
                  <a:pt x="2607379" y="624168"/>
                  <a:pt x="2590800" y="574431"/>
                </a:cubicBezTo>
                <a:cubicBezTo>
                  <a:pt x="2586892" y="562708"/>
                  <a:pt x="2582472" y="551144"/>
                  <a:pt x="2579077" y="539262"/>
                </a:cubicBezTo>
                <a:cubicBezTo>
                  <a:pt x="2574651" y="523770"/>
                  <a:pt x="2573338" y="507329"/>
                  <a:pt x="2567354" y="492369"/>
                </a:cubicBezTo>
                <a:cubicBezTo>
                  <a:pt x="2540320" y="424785"/>
                  <a:pt x="2503125" y="378442"/>
                  <a:pt x="2461846" y="316523"/>
                </a:cubicBezTo>
                <a:lnTo>
                  <a:pt x="2438400" y="281354"/>
                </a:lnTo>
                <a:cubicBezTo>
                  <a:pt x="2430585" y="269631"/>
                  <a:pt x="2424917" y="256148"/>
                  <a:pt x="2414954" y="246185"/>
                </a:cubicBezTo>
                <a:lnTo>
                  <a:pt x="2344615" y="175846"/>
                </a:lnTo>
                <a:cubicBezTo>
                  <a:pt x="2328984" y="160215"/>
                  <a:pt x="2318694" y="135944"/>
                  <a:pt x="2297723" y="128954"/>
                </a:cubicBezTo>
                <a:cubicBezTo>
                  <a:pt x="2184530" y="91223"/>
                  <a:pt x="2360505" y="151723"/>
                  <a:pt x="2215661" y="93785"/>
                </a:cubicBezTo>
                <a:cubicBezTo>
                  <a:pt x="2192714" y="84606"/>
                  <a:pt x="2168270" y="79517"/>
                  <a:pt x="2145323" y="70338"/>
                </a:cubicBezTo>
                <a:cubicBezTo>
                  <a:pt x="2125785" y="62523"/>
                  <a:pt x="2106821" y="53081"/>
                  <a:pt x="2086708" y="46892"/>
                </a:cubicBezTo>
                <a:cubicBezTo>
                  <a:pt x="2006752" y="22290"/>
                  <a:pt x="1997497" y="25344"/>
                  <a:pt x="1922584" y="11723"/>
                </a:cubicBezTo>
                <a:cubicBezTo>
                  <a:pt x="1902980" y="8159"/>
                  <a:pt x="1883507" y="3908"/>
                  <a:pt x="1863969" y="0"/>
                </a:cubicBezTo>
                <a:cubicBezTo>
                  <a:pt x="1742831" y="3908"/>
                  <a:pt x="1621569" y="5000"/>
                  <a:pt x="1500554" y="11723"/>
                </a:cubicBezTo>
                <a:cubicBezTo>
                  <a:pt x="1456172" y="14189"/>
                  <a:pt x="1444499" y="24389"/>
                  <a:pt x="1406769" y="35169"/>
                </a:cubicBezTo>
                <a:cubicBezTo>
                  <a:pt x="1303729" y="64609"/>
                  <a:pt x="1409031" y="30507"/>
                  <a:pt x="1324708" y="58615"/>
                </a:cubicBezTo>
                <a:cubicBezTo>
                  <a:pt x="1316892" y="66431"/>
                  <a:pt x="1308166" y="73431"/>
                  <a:pt x="1301261" y="82062"/>
                </a:cubicBezTo>
                <a:cubicBezTo>
                  <a:pt x="1292459" y="93064"/>
                  <a:pt x="1288418" y="107953"/>
                  <a:pt x="1277815" y="117231"/>
                </a:cubicBezTo>
                <a:cubicBezTo>
                  <a:pt x="1256608" y="135787"/>
                  <a:pt x="1207477" y="164123"/>
                  <a:pt x="1207477" y="164123"/>
                </a:cubicBezTo>
                <a:cubicBezTo>
                  <a:pt x="1199662" y="175846"/>
                  <a:pt x="1190332" y="186690"/>
                  <a:pt x="1184031" y="199292"/>
                </a:cubicBezTo>
                <a:cubicBezTo>
                  <a:pt x="1157091" y="253174"/>
                  <a:pt x="1176216" y="177800"/>
                  <a:pt x="1172308" y="22273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593583" y="4302369"/>
            <a:ext cx="2089205" cy="1939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67353" y="2780493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04770" y="2099294"/>
            <a:ext cx="633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Neatly Printed" panose="02000506000000020003" pitchFamily="2" charset="0"/>
              </a:rPr>
              <a:t>90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8872" y="2101916"/>
            <a:ext cx="389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Neatly Printed" panose="02000506000000020003" pitchFamily="2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15020" y="2036547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Neatly Printed" panose="02000506000000020003" pitchFamily="2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3007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9" grpId="0" animBg="1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8363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Add up to four 2-digit numbers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88733" y="2011054"/>
            <a:ext cx="2504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23+15+26+31=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72134" y="2676977"/>
            <a:ext cx="10294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Neatly Printed" panose="02000506000000020003" pitchFamily="2" charset="0"/>
              </a:rPr>
              <a:t>20+3</a:t>
            </a:r>
          </a:p>
          <a:p>
            <a:r>
              <a:rPr lang="en-US" sz="4000" dirty="0">
                <a:latin typeface="KG Neatly Printed" panose="02000506000000020003" pitchFamily="2" charset="0"/>
              </a:rPr>
              <a:t>1 0+5</a:t>
            </a:r>
          </a:p>
          <a:p>
            <a:r>
              <a:rPr lang="en-US" sz="4000" dirty="0">
                <a:latin typeface="KG Neatly Printed" panose="02000506000000020003" pitchFamily="2" charset="0"/>
              </a:rPr>
              <a:t>20+6</a:t>
            </a:r>
          </a:p>
          <a:p>
            <a:r>
              <a:rPr lang="en-US" sz="4000" dirty="0">
                <a:latin typeface="KG Neatly Printed" panose="02000506000000020003" pitchFamily="2" charset="0"/>
              </a:rPr>
              <a:t>30+ 1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78319" y="5102569"/>
            <a:ext cx="18170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11220" y="5166611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Neatly Printed" panose="02000506000000020003" pitchFamily="2" charset="0"/>
              </a:rPr>
              <a:t>80+15= 95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09706" y="4420289"/>
            <a:ext cx="42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Neatly Printed" panose="02000506000000020003" pitchFamily="2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58794" y="2065128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5561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Add and subtract within 1,000 using place value strategies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5681" y="1851142"/>
            <a:ext cx="192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455+327=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94185" y="249914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11062" y="249914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27939" y="249914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44816" y="249914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61693" y="249914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39314" y="2499144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65436" y="2499144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9314" y="3464055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65435" y="3464055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29908" y="2671943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25681" y="2671943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37739" y="2671943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3218" y="2671943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91940" y="2671942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65435" y="4428966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9313" y="5393877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65434" y="5393877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94185" y="4325586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11062" y="4325586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04436" y="4439985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00209" y="4439985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12267" y="4439985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27746" y="4439985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66468" y="4439984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27207" y="4841285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22980" y="4841285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58173" y="2391508"/>
            <a:ext cx="2441561" cy="24410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758219" y="2455368"/>
            <a:ext cx="1288399" cy="2342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94185" y="5316875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20565" y="6088589"/>
            <a:ext cx="405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87942" y="6088589"/>
            <a:ext cx="679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84564" y="6088589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700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92293" y="6079677"/>
            <a:ext cx="38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01752" y="6079676"/>
            <a:ext cx="38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31137" y="1840092"/>
            <a:ext cx="869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782</a:t>
            </a:r>
          </a:p>
        </p:txBody>
      </p:sp>
    </p:spTree>
    <p:extLst>
      <p:ext uri="{BB962C8B-B14F-4D97-AF65-F5344CB8AC3E}">
        <p14:creationId xmlns:p14="http://schemas.microsoft.com/office/powerpoint/2010/main" val="22215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Add and subtract within 1,000 using place value strategies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5681" y="1851142"/>
            <a:ext cx="192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455+327=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28878" y="2925246"/>
            <a:ext cx="2592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400 + 50 + 5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8878" y="3438923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300 + 20 + 7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11255" y="4208364"/>
            <a:ext cx="2930839" cy="6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42642" y="3532977"/>
            <a:ext cx="425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Neatly Printed" panose="02000506000000020003" pitchFamily="2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5177" y="4294597"/>
            <a:ext cx="2699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700 + 70 + 12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5106" y="4290585"/>
            <a:ext cx="1200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= 782</a:t>
            </a:r>
          </a:p>
        </p:txBody>
      </p:sp>
    </p:spTree>
    <p:extLst>
      <p:ext uri="{BB962C8B-B14F-4D97-AF65-F5344CB8AC3E}">
        <p14:creationId xmlns:p14="http://schemas.microsoft.com/office/powerpoint/2010/main" val="19623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Add and subtract within 1,000 using place value strategies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2980" y="1736163"/>
            <a:ext cx="1826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325-176=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16870" y="2975002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33747" y="2975002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1001" y="2968542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27123" y="2968542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35982" y="2975002"/>
            <a:ext cx="750277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48154" y="3213228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3927" y="3213228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55985" y="3213228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71464" y="3213228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0186" y="3213227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23053" y="3113316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48154" y="3797532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43927" y="3797532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55985" y="3797532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71464" y="3797532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10186" y="3797531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448154" y="4211734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3927" y="4211734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55985" y="4211734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71464" y="4211734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10186" y="4211733"/>
            <a:ext cx="155096" cy="1701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47414" y="3204778"/>
            <a:ext cx="173627" cy="19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37152" y="3218627"/>
            <a:ext cx="173627" cy="19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83037" y="3204778"/>
            <a:ext cx="173627" cy="19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292329" y="3218317"/>
            <a:ext cx="173627" cy="19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61230" y="3198260"/>
            <a:ext cx="173627" cy="19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47414" y="3760709"/>
            <a:ext cx="173627" cy="19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464056" y="2844789"/>
            <a:ext cx="951628" cy="915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56974" y="403893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073851" y="403893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290728" y="403893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07605" y="403893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24482" y="4038934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56974" y="4996160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073851" y="4996160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290728" y="4996160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07605" y="4996160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724482" y="4996160"/>
            <a:ext cx="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699154" y="5099670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81665" y="5120269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147924" y="5165375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330414" y="5099670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589499" y="5165375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589498" y="4257860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375986" y="4286755"/>
            <a:ext cx="266259" cy="368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27123" y="2896426"/>
            <a:ext cx="951628" cy="915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976139" y="5835581"/>
            <a:ext cx="808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100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95099" y="5835581"/>
            <a:ext cx="67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40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55126" y="5835581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277400" y="5835581"/>
            <a:ext cx="38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+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02827" y="583558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KG Neatly Printed" panose="02000506000000020003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97442" y="5835581"/>
            <a:ext cx="38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27214" y="1716299"/>
            <a:ext cx="707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2232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9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Add and subtract within 1,000 using place value strategies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5681" y="1851142"/>
            <a:ext cx="2350323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latin typeface="KG Neatly Printed"/>
              </a:rPr>
              <a:t>325-176=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28878" y="2925246"/>
            <a:ext cx="2922595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latin typeface="KG Neatly Printed"/>
              </a:rPr>
              <a:t>300    20    5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8579" y="3438923"/>
            <a:ext cx="2922595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latin typeface="KG Neatly Printed"/>
              </a:rPr>
              <a:t>100    70    6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11255" y="4208364"/>
            <a:ext cx="4958046" cy="35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42642" y="3532977"/>
            <a:ext cx="425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Neatly Printed" panose="02000506000000020003" pitchFamily="2" charset="0"/>
              </a:rPr>
              <a:t>-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80239" y="4201008"/>
            <a:ext cx="1495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+       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3594" y="4239137"/>
            <a:ext cx="103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= 149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71228" y="3135562"/>
            <a:ext cx="436428" cy="346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55374" y="2446808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KG Neatly Printed" panose="02000506000000020003" pitchFamily="2" charset="0"/>
              </a:rPr>
              <a:t>15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12135" y="3054707"/>
            <a:ext cx="436428" cy="346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2746" y="2460943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KG Neatly Printed" panose="02000506000000020003" pitchFamily="2" charset="0"/>
              </a:rPr>
              <a:t>10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358221" y="3100269"/>
            <a:ext cx="857016" cy="415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8731" y="2463033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KG Neatly Printed" panose="02000506000000020003" pitchFamily="2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4930" y="2457187"/>
            <a:ext cx="950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KG Neatly Printed" panose="02000506000000020003" pitchFamily="2" charset="0"/>
              </a:rPr>
              <a:t>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8974" y="4229634"/>
            <a:ext cx="407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9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 flipH="1">
            <a:off x="3514166" y="4222150"/>
            <a:ext cx="961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40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2054289" y="4200879"/>
            <a:ext cx="808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KG Neatly Printed" panose="02000506000000020003" pitchFamily="2" charset="0"/>
              </a:rPr>
              <a:t>100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47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7" grpId="0"/>
      <p:bldP spid="13" grpId="0"/>
      <p:bldP spid="15" grpId="0"/>
      <p:bldP spid="18" grpId="0"/>
      <p:bldP spid="19" grpId="0"/>
      <p:bldP spid="5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29748"/>
            <a:ext cx="10178322" cy="477246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Mentally add and subtract 10 or 100 from a given number</a:t>
            </a:r>
          </a:p>
          <a:p>
            <a:r>
              <a:rPr lang="en-US" sz="2800" dirty="0"/>
              <a:t>Solve word problems involving dollar bills, quarters, dimes, nickels, and pennies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Draw a picture graph and a bar graph to represent data; answer questions about graph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38803" r="49350" b="31796"/>
          <a:stretch/>
        </p:blipFill>
        <p:spPr>
          <a:xfrm>
            <a:off x="3540368" y="2409067"/>
            <a:ext cx="2919047" cy="24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3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second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7599245" cy="359359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Determine whether a group of objects (up to 20) is odd or even</a:t>
            </a:r>
          </a:p>
          <a:p>
            <a:r>
              <a:rPr lang="en-US" sz="2800" dirty="0"/>
              <a:t>Recognize and draw shapes with given attributes</a:t>
            </a:r>
          </a:p>
          <a:p>
            <a:r>
              <a:rPr lang="en-US" sz="2800" dirty="0"/>
              <a:t>Partition circles and rectangles into two, three, or four equal shares; describe the shares using the words halves, thirds, fourths, etc.</a:t>
            </a:r>
          </a:p>
          <a:p>
            <a:r>
              <a:rPr lang="en-US" sz="2800" dirty="0"/>
              <a:t>Partition a rectangle into equal sized rows and columns; count to find total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782817"/>
            <a:ext cx="3200400" cy="1963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4" name="Picture 2" descr="Image result for odd and even anchor ch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" t="45270" r="1579" b="6366"/>
          <a:stretch/>
        </p:blipFill>
        <p:spPr bwMode="auto">
          <a:xfrm>
            <a:off x="8425962" y="1967842"/>
            <a:ext cx="3429000" cy="221118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8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029" y="256076"/>
            <a:ext cx="4889943" cy="63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1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33" y="86726"/>
            <a:ext cx="2777490" cy="27774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72067" y="163726"/>
            <a:ext cx="8675007" cy="6530548"/>
            <a:chOff x="2872067" y="86726"/>
            <a:chExt cx="8675007" cy="65305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2067" y="130089"/>
              <a:ext cx="4004699" cy="6443822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4691" r="2573"/>
            <a:stretch/>
          </p:blipFill>
          <p:spPr>
            <a:xfrm>
              <a:off x="7452360" y="86726"/>
              <a:ext cx="4094714" cy="6530548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30790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6954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Count to 100 by ones and tens </a:t>
            </a:r>
          </a:p>
          <a:p>
            <a:r>
              <a:rPr lang="en-US" sz="2800" dirty="0"/>
              <a:t>Write numbers 0-20</a:t>
            </a:r>
          </a:p>
          <a:p>
            <a:r>
              <a:rPr lang="en-US" sz="2800" dirty="0"/>
              <a:t>Represent a number of objects with a written numeral</a:t>
            </a:r>
          </a:p>
          <a:p>
            <a:r>
              <a:rPr lang="en-US" sz="2800" dirty="0"/>
              <a:t>Count with one-to-one correspondence and cardinality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73" y="1999018"/>
            <a:ext cx="5968512" cy="59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367" y="177482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Parents and Students</a:t>
            </a:r>
            <a:br>
              <a:rPr lang="en-US" sz="5400" dirty="0">
                <a:latin typeface="Impact" panose="020B0806030902050204" pitchFamily="34" charset="0"/>
              </a:rPr>
            </a:br>
            <a:r>
              <a:rPr lang="en-US" sz="5400" dirty="0">
                <a:latin typeface="Impact" panose="020B0806030902050204" pitchFamily="34" charset="0"/>
              </a:rPr>
              <a:t>eLearning Resource</a:t>
            </a:r>
            <a:br>
              <a:rPr lang="en-US" sz="5400" dirty="0">
                <a:latin typeface="Impact" panose="020B0806030902050204" pitchFamily="34" charset="0"/>
              </a:rPr>
            </a:br>
            <a:endParaRPr lang="en-US" sz="5400" dirty="0"/>
          </a:p>
        </p:txBody>
      </p:sp>
      <p:pic>
        <p:nvPicPr>
          <p:cNvPr id="3" name="Picture 2" descr="eLearning Resourc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2057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8642" y="6267452"/>
            <a:ext cx="264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https://wke.lt/w/s/CcQxLu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58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1173" y="3514649"/>
            <a:ext cx="87632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085" indent="0" algn="ctr">
              <a:buNone/>
            </a:pPr>
            <a:r>
              <a:rPr lang="en-US" sz="3200" dirty="0">
                <a:hlinkClick r:id="rId2"/>
              </a:rPr>
              <a:t>EIP Math: angela.t.ezell@hcbe.net</a:t>
            </a:r>
            <a:endParaRPr lang="en-US" sz="3200" dirty="0"/>
          </a:p>
          <a:p>
            <a:pPr marL="45085" indent="0" algn="ctr">
              <a:buNone/>
            </a:pPr>
            <a:r>
              <a:rPr lang="en-US" sz="3200" dirty="0">
                <a:hlinkClick r:id="rId3"/>
              </a:rPr>
              <a:t>Kindergarten: stephanie.harthorne@hcbe.net</a:t>
            </a:r>
            <a:endParaRPr lang="en-US" sz="3200" dirty="0"/>
          </a:p>
          <a:p>
            <a:pPr marL="45085" indent="0" algn="ctr">
              <a:buNone/>
            </a:pPr>
            <a:r>
              <a:rPr lang="en-US" sz="3200" dirty="0">
                <a:hlinkClick r:id="rId4"/>
              </a:rPr>
              <a:t>First Grade: april.walmer@hcbe.net</a:t>
            </a:r>
            <a:endParaRPr lang="en-US" sz="3200" dirty="0"/>
          </a:p>
          <a:p>
            <a:pPr marL="45085" indent="0" algn="ctr">
              <a:buNone/>
            </a:pPr>
            <a:r>
              <a:rPr lang="en-US" sz="3200" dirty="0">
                <a:hlinkClick r:id="rId5"/>
              </a:rPr>
              <a:t>Second Grade: yolanda.mcdonald@hcbe.net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Image result for ques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26" y="271678"/>
            <a:ext cx="4762500" cy="277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0538" y="3132094"/>
            <a:ext cx="2239347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2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1" y="1042091"/>
            <a:ext cx="7355066" cy="359359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Count to answer “how many” for groups of up to 20 objects</a:t>
            </a:r>
          </a:p>
          <a:p>
            <a:r>
              <a:rPr lang="en-US" sz="2800" dirty="0"/>
              <a:t>Count out a given number of objects (1-20)</a:t>
            </a:r>
          </a:p>
          <a:p>
            <a:r>
              <a:rPr lang="en-US" sz="2800" dirty="0"/>
              <a:t>Tell whether one group of objects is greater than, less than, or equal to another group</a:t>
            </a:r>
          </a:p>
          <a:p>
            <a:r>
              <a:rPr lang="en-US" sz="2800" dirty="0"/>
              <a:t>Compare two numbers (1-10) presented as written numerals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11" y="4635682"/>
            <a:ext cx="1555488" cy="2170154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60" y="4335522"/>
            <a:ext cx="1633401" cy="2470314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261" y="2286000"/>
            <a:ext cx="3837773" cy="22537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18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6271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Represent addition and subtraction with objects, fingers, drawings, acting out, etc.</a:t>
            </a:r>
          </a:p>
          <a:p>
            <a:r>
              <a:rPr lang="en-US" sz="2800" dirty="0"/>
              <a:t>Add and subtract within 10 using objects or drawings</a:t>
            </a:r>
          </a:p>
          <a:p>
            <a:r>
              <a:rPr lang="en-US" sz="2800" dirty="0"/>
              <a:t>Solve addition and subtraction word problems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00" y="388256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311" y="4012628"/>
            <a:ext cx="2846112" cy="22544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38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Who Tells Your Story" pitchFamily="2" charset="0"/>
              </a:rPr>
              <a:t>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6271"/>
            <a:ext cx="7212384" cy="359359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Decompose numbers less than or equal to 10 in more than one way</a:t>
            </a:r>
          </a:p>
          <a:p>
            <a:r>
              <a:rPr lang="en-US" sz="2800" dirty="0"/>
              <a:t>For any number 1-9 find how many more to make ten</a:t>
            </a:r>
          </a:p>
          <a:p>
            <a:r>
              <a:rPr lang="en-US" sz="2800" dirty="0"/>
              <a:t>Break apart teen numbers as a group of ten and ____ more</a:t>
            </a:r>
          </a:p>
          <a:p>
            <a:r>
              <a:rPr lang="en-US" sz="2800" dirty="0"/>
              <a:t>Fluently add and subtract within 5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25" y="5355822"/>
            <a:ext cx="2793749" cy="12894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68974" y="4983627"/>
            <a:ext cx="1402823" cy="1320121"/>
            <a:chOff x="10569226" y="3915507"/>
            <a:chExt cx="1402823" cy="1320121"/>
          </a:xfrm>
        </p:grpSpPr>
        <p:sp>
          <p:nvSpPr>
            <p:cNvPr id="9" name="Cloud Callout 8"/>
            <p:cNvSpPr/>
            <p:nvPr/>
          </p:nvSpPr>
          <p:spPr>
            <a:xfrm>
              <a:off x="10592672" y="3915507"/>
              <a:ext cx="1379377" cy="1320121"/>
            </a:xfrm>
            <a:prstGeom prst="cloudCallout">
              <a:avLst>
                <a:gd name="adj1" fmla="val -48879"/>
                <a:gd name="adj2" fmla="val 5534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69226" y="4160068"/>
              <a:ext cx="1379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15 is one group of ten and 5 more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51189" y="2825888"/>
            <a:ext cx="2514600" cy="1581150"/>
            <a:chOff x="4114800" y="1469418"/>
            <a:chExt cx="2514600" cy="15811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1469418"/>
              <a:ext cx="2514600" cy="158115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4348304" y="16764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1658084"/>
              <a:ext cx="323116" cy="323116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348304" y="2107593"/>
              <a:ext cx="304800" cy="3048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42422" y="1652048"/>
              <a:ext cx="304800" cy="3048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697984" y="16764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53546" y="1652048"/>
              <a:ext cx="304800" cy="3048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5377" y="24570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C000"/>
                  </a:solidFill>
                </a:rPr>
                <a:t>6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3890" y="224998"/>
            <a:ext cx="2762636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3064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KG Who Tells Your Story" pitchFamily="2" charset="0"/>
              </a:rPr>
              <a:t>Kindergarten</a:t>
            </a:r>
            <a:br>
              <a:rPr lang="en-US" dirty="0" smtClean="0">
                <a:latin typeface="KG Who Tells Your Story" pitchFamily="2" charset="0"/>
              </a:rPr>
            </a:br>
            <a:r>
              <a:rPr lang="en-US" dirty="0" smtClean="0">
                <a:latin typeface="KG Who Tells Your Story" pitchFamily="2" charset="0"/>
              </a:rPr>
              <a:t> </a:t>
            </a:r>
            <a:r>
              <a:rPr lang="en-US" sz="3600" dirty="0" smtClean="0">
                <a:latin typeface="KG Who Tells Your Story" pitchFamily="2" charset="0"/>
              </a:rPr>
              <a:t>(Measurement &amp; Data Focus)</a:t>
            </a:r>
            <a:endParaRPr lang="en-US" sz="3600" dirty="0">
              <a:latin typeface="KG Who Tells Your 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6271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Describe attributes of objects such as length and/or weight</a:t>
            </a:r>
          </a:p>
          <a:p>
            <a:r>
              <a:rPr lang="en-US" sz="2800" dirty="0"/>
              <a:t>Compare attributes of two objects</a:t>
            </a:r>
          </a:p>
          <a:p>
            <a:r>
              <a:rPr lang="en-US" sz="2800" dirty="0"/>
              <a:t>Sort and order by count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1302" y="3799916"/>
            <a:ext cx="2576816" cy="267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19847763">
            <a:off x="1631521" y="3837955"/>
            <a:ext cx="169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by color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1894" y="3977346"/>
            <a:ext cx="2799304" cy="254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19847763">
            <a:off x="4885650" y="3798775"/>
            <a:ext cx="196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by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23" y="2182196"/>
            <a:ext cx="2915057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53" y="699796"/>
            <a:ext cx="9489109" cy="56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G Who Tells Your Story" pitchFamily="2" charset="0"/>
              </a:rPr>
              <a:t>First </a:t>
            </a:r>
            <a:r>
              <a:rPr lang="en-US" dirty="0" smtClean="0">
                <a:latin typeface="KG Who Tells Your Story" pitchFamily="2" charset="0"/>
              </a:rPr>
              <a:t>Grade Goals</a:t>
            </a:r>
            <a:endParaRPr lang="en-US" dirty="0">
              <a:latin typeface="KG Who Tells Your 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46271"/>
            <a:ext cx="10178322" cy="450929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Order three objects by length.</a:t>
            </a:r>
            <a:endParaRPr lang="en-US" sz="2800" dirty="0"/>
          </a:p>
          <a:p>
            <a:r>
              <a:rPr lang="en-US" sz="2800" dirty="0" smtClean="0"/>
              <a:t>Measure the length of an object using multiples of the same object </a:t>
            </a:r>
          </a:p>
          <a:p>
            <a:pPr marL="0" indent="0">
              <a:buNone/>
            </a:pPr>
            <a:r>
              <a:rPr lang="en-US" sz="2800" dirty="0" smtClean="0"/>
              <a:t>(paperclips, toothpicks, beans, cubes, </a:t>
            </a:r>
            <a:r>
              <a:rPr lang="en-US" sz="2800" dirty="0" err="1" smtClean="0"/>
              <a:t>etc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 smtClean="0"/>
              <a:t>Tell and write time an hours and half-hours.</a:t>
            </a:r>
          </a:p>
          <a:p>
            <a:r>
              <a:rPr lang="en-US" sz="2800" dirty="0" smtClean="0"/>
              <a:t>Compose a new shape using two-dimensional and three-dimensional shapes.</a:t>
            </a:r>
          </a:p>
          <a:p>
            <a:r>
              <a:rPr lang="en-US" sz="2800" dirty="0" smtClean="0"/>
              <a:t>Distinguish defining attributes of shapes</a:t>
            </a:r>
          </a:p>
          <a:p>
            <a:r>
              <a:rPr lang="en-US" sz="2800" dirty="0" smtClean="0"/>
              <a:t>Partition circles and rectangle into 2 and 4 equal parts (halves, fourths, and quarters).</a:t>
            </a:r>
          </a:p>
          <a:p>
            <a:r>
              <a:rPr lang="en-US" sz="2800" dirty="0" smtClean="0"/>
              <a:t>Fluently add and subtract numbers within 10.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90470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4803</TotalTime>
  <Words>834</Words>
  <Application>Microsoft Office PowerPoint</Application>
  <PresentationFormat>Widescreen</PresentationFormat>
  <Paragraphs>245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Gill Sans MT</vt:lpstr>
      <vt:lpstr>Impact</vt:lpstr>
      <vt:lpstr>KG Neatly Printed</vt:lpstr>
      <vt:lpstr>KG Who Tells Your Story</vt:lpstr>
      <vt:lpstr>Badge</vt:lpstr>
      <vt:lpstr>Parent literacy  &amp; Math event</vt:lpstr>
      <vt:lpstr>PowerPoint Presentation</vt:lpstr>
      <vt:lpstr>Kindergarten</vt:lpstr>
      <vt:lpstr>Kindergarten</vt:lpstr>
      <vt:lpstr>Kindergarten</vt:lpstr>
      <vt:lpstr>Kindergarten</vt:lpstr>
      <vt:lpstr>Kindergarten  (Measurement &amp; Data Focus)</vt:lpstr>
      <vt:lpstr>PowerPoint Presentation</vt:lpstr>
      <vt:lpstr>First Grade Goals</vt:lpstr>
      <vt:lpstr>First Grade</vt:lpstr>
      <vt:lpstr>PowerPoint Presentation</vt:lpstr>
      <vt:lpstr>First Grade</vt:lpstr>
      <vt:lpstr>First Grade</vt:lpstr>
      <vt:lpstr>First Grade  Goals</vt:lpstr>
      <vt:lpstr>First Grade</vt:lpstr>
      <vt:lpstr>First Grade</vt:lpstr>
      <vt:lpstr>PowerPoint Presentation</vt:lpstr>
      <vt:lpstr>First Grade Fluently add and subtract within 10</vt:lpstr>
      <vt:lpstr>PowerPoint Presentation</vt:lpstr>
      <vt:lpstr>second Grade</vt:lpstr>
      <vt:lpstr>second Grade</vt:lpstr>
      <vt:lpstr>second Grade</vt:lpstr>
      <vt:lpstr>second Grade</vt:lpstr>
      <vt:lpstr>second Grade</vt:lpstr>
      <vt:lpstr>second Grade</vt:lpstr>
      <vt:lpstr>second Grade</vt:lpstr>
      <vt:lpstr>second Grade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DEANNA</dc:creator>
  <cp:lastModifiedBy>Ezell, Angela</cp:lastModifiedBy>
  <cp:revision>107</cp:revision>
  <dcterms:created xsi:type="dcterms:W3CDTF">2019-02-01T13:30:44Z</dcterms:created>
  <dcterms:modified xsi:type="dcterms:W3CDTF">2021-02-19T17:12:52Z</dcterms:modified>
</cp:coreProperties>
</file>