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matic SC"/>
      <p:regular r:id="rId21"/>
      <p:bold r:id="rId22"/>
    </p:embeddedFont>
    <p:embeddedFont>
      <p:font typeface="Source Code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5363ce1e3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363ce1e3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363ce1e3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363ce1e3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363ce1e35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363ce1e35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363ce1e3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363ce1e3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5363ce1e35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363ce1e35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5363ce1e35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363ce1e35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5363ce1e3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363ce1e3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5363ce1e3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363ce1e3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5363ce1e3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363ce1e3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363ce1e3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363ce1e3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5363ce1e3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363ce1e3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5363ce1e3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363ce1e3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5363ce1e3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363ce1e3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363ce1e35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363ce1e35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6.pn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cdn.studiesweekly.com/online/resources/pod_media/POD_S0A_MIS_FL_EvergladesNationalPark_WK0A_360p_MUXED.mp4" TargetMode="External"/><Relationship Id="rId4" Type="http://schemas.openxmlformats.org/officeDocument/2006/relationships/image" Target="../media/image16.jpg"/><Relationship Id="rId5" Type="http://schemas.openxmlformats.org/officeDocument/2006/relationships/image" Target="../media/image13.jpg"/><Relationship Id="rId6"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dn.studiesweekly.com/online/resources/pod_media/POD_S0A_NAP_AA_AShipthatChangedtheWorld_WK0A_ENG_Mar112016_360p.mp4"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Week 2:</a:t>
            </a:r>
            <a:endParaRPr/>
          </a:p>
          <a:p>
            <a:pPr indent="0" lvl="0" marL="0" rtl="0" algn="ctr">
              <a:spcBef>
                <a:spcPts val="0"/>
              </a:spcBef>
              <a:spcAft>
                <a:spcPts val="0"/>
              </a:spcAft>
              <a:buNone/>
            </a:pPr>
            <a:r>
              <a:rPr lang="en"/>
              <a:t> U.S. States and Regions</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Studies Weekly Newspaper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Southeast Region</a:t>
            </a:r>
            <a:endParaRPr/>
          </a:p>
        </p:txBody>
      </p:sp>
      <p:sp>
        <p:nvSpPr>
          <p:cNvPr id="117" name="Google Shape;117;p22"/>
          <p:cNvSpPr txBox="1"/>
          <p:nvPr>
            <p:ph idx="1" type="body"/>
          </p:nvPr>
        </p:nvSpPr>
        <p:spPr>
          <a:xfrm>
            <a:off x="4572000" y="1228675"/>
            <a:ext cx="4260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Climate is cool and mild in the winter, hot and humid in the summer</a:t>
            </a:r>
            <a:endParaRPr/>
          </a:p>
          <a:p>
            <a:pPr indent="-342900" lvl="0" marL="457200" rtl="0" algn="l">
              <a:spcBef>
                <a:spcPts val="0"/>
              </a:spcBef>
              <a:spcAft>
                <a:spcPts val="0"/>
              </a:spcAft>
              <a:buSzPts val="1800"/>
              <a:buChar char="●"/>
            </a:pPr>
            <a:r>
              <a:rPr lang="en"/>
              <a:t>Soil is good for growing peanuts, tobacco, cotton, and citrus fruits</a:t>
            </a:r>
            <a:endParaRPr/>
          </a:p>
          <a:p>
            <a:pPr indent="-342900" lvl="0" marL="457200" rtl="0" algn="l">
              <a:spcBef>
                <a:spcPts val="0"/>
              </a:spcBef>
              <a:spcAft>
                <a:spcPts val="0"/>
              </a:spcAft>
              <a:buSzPts val="1800"/>
              <a:buChar char="●"/>
            </a:pPr>
            <a:r>
              <a:rPr lang="en"/>
              <a:t>Everglades National Park: 2,300 square miles and alligators and crocodiles live together side by side. </a:t>
            </a:r>
            <a:endParaRPr/>
          </a:p>
        </p:txBody>
      </p:sp>
      <p:pic>
        <p:nvPicPr>
          <p:cNvPr id="118" name="Google Shape;118;p22"/>
          <p:cNvPicPr preferRelativeResize="0"/>
          <p:nvPr/>
        </p:nvPicPr>
        <p:blipFill>
          <a:blip r:embed="rId3">
            <a:alphaModFix/>
          </a:blip>
          <a:stretch>
            <a:fillRect/>
          </a:stretch>
        </p:blipFill>
        <p:spPr>
          <a:xfrm>
            <a:off x="152400" y="1246250"/>
            <a:ext cx="2278251" cy="1522175"/>
          </a:xfrm>
          <a:prstGeom prst="rect">
            <a:avLst/>
          </a:prstGeom>
          <a:noFill/>
          <a:ln>
            <a:noFill/>
          </a:ln>
        </p:spPr>
      </p:pic>
      <p:pic>
        <p:nvPicPr>
          <p:cNvPr id="119" name="Google Shape;119;p22"/>
          <p:cNvPicPr preferRelativeResize="0"/>
          <p:nvPr/>
        </p:nvPicPr>
        <p:blipFill>
          <a:blip r:embed="rId4">
            <a:alphaModFix/>
          </a:blip>
          <a:stretch>
            <a:fillRect/>
          </a:stretch>
        </p:blipFill>
        <p:spPr>
          <a:xfrm>
            <a:off x="152400" y="2920825"/>
            <a:ext cx="2501776" cy="1648051"/>
          </a:xfrm>
          <a:prstGeom prst="rect">
            <a:avLst/>
          </a:prstGeom>
          <a:noFill/>
          <a:ln>
            <a:noFill/>
          </a:ln>
        </p:spPr>
      </p:pic>
      <p:pic>
        <p:nvPicPr>
          <p:cNvPr id="120" name="Google Shape;120;p22"/>
          <p:cNvPicPr preferRelativeResize="0"/>
          <p:nvPr/>
        </p:nvPicPr>
        <p:blipFill>
          <a:blip r:embed="rId5">
            <a:alphaModFix/>
          </a:blip>
          <a:stretch>
            <a:fillRect/>
          </a:stretch>
        </p:blipFill>
        <p:spPr>
          <a:xfrm>
            <a:off x="2739987" y="1594338"/>
            <a:ext cx="1746199" cy="195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Midwest Region</a:t>
            </a:r>
            <a:endParaRPr/>
          </a:p>
        </p:txBody>
      </p:sp>
      <p:sp>
        <p:nvSpPr>
          <p:cNvPr id="126" name="Google Shape;126;p23"/>
          <p:cNvSpPr txBox="1"/>
          <p:nvPr>
            <p:ph idx="1" type="body"/>
          </p:nvPr>
        </p:nvSpPr>
        <p:spPr>
          <a:xfrm>
            <a:off x="311700" y="1228675"/>
            <a:ext cx="8520600" cy="179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Flat with great farming soil </a:t>
            </a:r>
            <a:endParaRPr/>
          </a:p>
          <a:p>
            <a:pPr indent="-342900" lvl="0" marL="457200" rtl="0" algn="l">
              <a:spcBef>
                <a:spcPts val="0"/>
              </a:spcBef>
              <a:spcAft>
                <a:spcPts val="0"/>
              </a:spcAft>
              <a:buSzPts val="1800"/>
              <a:buChar char="●"/>
            </a:pPr>
            <a:r>
              <a:rPr lang="en"/>
              <a:t>Called “</a:t>
            </a:r>
            <a:r>
              <a:rPr lang="en"/>
              <a:t>America's</a:t>
            </a:r>
            <a:r>
              <a:rPr lang="en"/>
              <a:t> Breadbasket” </a:t>
            </a:r>
            <a:endParaRPr/>
          </a:p>
          <a:p>
            <a:pPr indent="-342900" lvl="0" marL="457200" rtl="0" algn="l">
              <a:spcBef>
                <a:spcPts val="0"/>
              </a:spcBef>
              <a:spcAft>
                <a:spcPts val="0"/>
              </a:spcAft>
              <a:buSzPts val="1800"/>
              <a:buChar char="●"/>
            </a:pPr>
            <a:r>
              <a:rPr lang="en"/>
              <a:t>Mount Rushmore</a:t>
            </a:r>
            <a:endParaRPr/>
          </a:p>
          <a:p>
            <a:pPr indent="-342900" lvl="0" marL="457200" rtl="0" algn="l">
              <a:spcBef>
                <a:spcPts val="0"/>
              </a:spcBef>
              <a:spcAft>
                <a:spcPts val="0"/>
              </a:spcAft>
              <a:buSzPts val="1800"/>
              <a:buChar char="●"/>
            </a:pPr>
            <a:r>
              <a:rPr lang="en"/>
              <a:t>Mississippi River, Great Lakes(three largest in this region, Badlands (in the Dakotas)</a:t>
            </a:r>
            <a:endParaRPr/>
          </a:p>
        </p:txBody>
      </p:sp>
      <p:pic>
        <p:nvPicPr>
          <p:cNvPr id="127" name="Google Shape;127;p23"/>
          <p:cNvPicPr preferRelativeResize="0"/>
          <p:nvPr/>
        </p:nvPicPr>
        <p:blipFill>
          <a:blip r:embed="rId3">
            <a:alphaModFix/>
          </a:blip>
          <a:stretch>
            <a:fillRect/>
          </a:stretch>
        </p:blipFill>
        <p:spPr>
          <a:xfrm>
            <a:off x="1077800" y="3157500"/>
            <a:ext cx="2799252" cy="1755025"/>
          </a:xfrm>
          <a:prstGeom prst="rect">
            <a:avLst/>
          </a:prstGeom>
          <a:noFill/>
          <a:ln>
            <a:noFill/>
          </a:ln>
        </p:spPr>
      </p:pic>
      <p:pic>
        <p:nvPicPr>
          <p:cNvPr id="128" name="Google Shape;128;p23"/>
          <p:cNvPicPr preferRelativeResize="0"/>
          <p:nvPr/>
        </p:nvPicPr>
        <p:blipFill>
          <a:blip r:embed="rId4">
            <a:alphaModFix/>
          </a:blip>
          <a:stretch>
            <a:fillRect/>
          </a:stretch>
        </p:blipFill>
        <p:spPr>
          <a:xfrm>
            <a:off x="6181425" y="140175"/>
            <a:ext cx="2453325" cy="2033001"/>
          </a:xfrm>
          <a:prstGeom prst="rect">
            <a:avLst/>
          </a:prstGeom>
          <a:noFill/>
          <a:ln>
            <a:noFill/>
          </a:ln>
        </p:spPr>
      </p:pic>
      <p:pic>
        <p:nvPicPr>
          <p:cNvPr id="129" name="Google Shape;129;p23"/>
          <p:cNvPicPr preferRelativeResize="0"/>
          <p:nvPr/>
        </p:nvPicPr>
        <p:blipFill>
          <a:blip r:embed="rId5">
            <a:alphaModFix/>
          </a:blip>
          <a:stretch>
            <a:fillRect/>
          </a:stretch>
        </p:blipFill>
        <p:spPr>
          <a:xfrm>
            <a:off x="5317099" y="3127000"/>
            <a:ext cx="2741169" cy="1816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Southwest Region</a:t>
            </a:r>
            <a:endParaRPr/>
          </a:p>
        </p:txBody>
      </p:sp>
      <p:sp>
        <p:nvSpPr>
          <p:cNvPr id="135" name="Google Shape;135;p24"/>
          <p:cNvSpPr txBox="1"/>
          <p:nvPr>
            <p:ph idx="1" type="body"/>
          </p:nvPr>
        </p:nvSpPr>
        <p:spPr>
          <a:xfrm>
            <a:off x="4572000" y="1497500"/>
            <a:ext cx="4260300" cy="307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Home to the Grand Canyon and Colorado River</a:t>
            </a:r>
            <a:endParaRPr/>
          </a:p>
          <a:p>
            <a:pPr indent="-342900" lvl="0" marL="457200" rtl="0" algn="l">
              <a:spcBef>
                <a:spcPts val="0"/>
              </a:spcBef>
              <a:spcAft>
                <a:spcPts val="0"/>
              </a:spcAft>
              <a:buSzPts val="1800"/>
              <a:buChar char="●"/>
            </a:pPr>
            <a:r>
              <a:rPr lang="en"/>
              <a:t>Arid deserts, red rocked landscapes, rugged mountains</a:t>
            </a:r>
            <a:endParaRPr/>
          </a:p>
          <a:p>
            <a:pPr indent="-342900" lvl="0" marL="457200" rtl="0" algn="l">
              <a:spcBef>
                <a:spcPts val="0"/>
              </a:spcBef>
              <a:spcAft>
                <a:spcPts val="0"/>
              </a:spcAft>
              <a:buSzPts val="1800"/>
              <a:buChar char="●"/>
            </a:pPr>
            <a:r>
              <a:rPr lang="en"/>
              <a:t>Diverse culture</a:t>
            </a:r>
            <a:endParaRPr/>
          </a:p>
        </p:txBody>
      </p:sp>
      <p:pic>
        <p:nvPicPr>
          <p:cNvPr id="136" name="Google Shape;136;p24"/>
          <p:cNvPicPr preferRelativeResize="0"/>
          <p:nvPr/>
        </p:nvPicPr>
        <p:blipFill>
          <a:blip r:embed="rId3">
            <a:alphaModFix/>
          </a:blip>
          <a:stretch>
            <a:fillRect/>
          </a:stretch>
        </p:blipFill>
        <p:spPr>
          <a:xfrm>
            <a:off x="311700" y="1497500"/>
            <a:ext cx="3962300" cy="2971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West Region</a:t>
            </a:r>
            <a:endParaRPr/>
          </a:p>
        </p:txBody>
      </p:sp>
      <p:sp>
        <p:nvSpPr>
          <p:cNvPr id="142" name="Google Shape;142;p25"/>
          <p:cNvSpPr txBox="1"/>
          <p:nvPr>
            <p:ph idx="1" type="body"/>
          </p:nvPr>
        </p:nvSpPr>
        <p:spPr>
          <a:xfrm>
            <a:off x="311700" y="1228675"/>
            <a:ext cx="4260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Filled with great </a:t>
            </a:r>
            <a:r>
              <a:rPr lang="en"/>
              <a:t>mountains</a:t>
            </a:r>
            <a:r>
              <a:rPr lang="en"/>
              <a:t>, volcanoes and rolling plains</a:t>
            </a:r>
            <a:endParaRPr/>
          </a:p>
          <a:p>
            <a:pPr indent="-342900" lvl="0" marL="457200" rtl="0" algn="l">
              <a:spcBef>
                <a:spcPts val="0"/>
              </a:spcBef>
              <a:spcAft>
                <a:spcPts val="0"/>
              </a:spcAft>
              <a:buSzPts val="1800"/>
              <a:buChar char="●"/>
            </a:pPr>
            <a:r>
              <a:rPr lang="en"/>
              <a:t>Rocky Mountains range</a:t>
            </a:r>
            <a:endParaRPr/>
          </a:p>
          <a:p>
            <a:pPr indent="-342900" lvl="0" marL="457200" rtl="0" algn="l">
              <a:spcBef>
                <a:spcPts val="0"/>
              </a:spcBef>
              <a:spcAft>
                <a:spcPts val="0"/>
              </a:spcAft>
              <a:buSzPts val="1800"/>
              <a:buChar char="●"/>
            </a:pPr>
            <a:r>
              <a:rPr lang="en"/>
              <a:t>Yellowstone National Park- Old Faithful</a:t>
            </a:r>
            <a:endParaRPr/>
          </a:p>
          <a:p>
            <a:pPr indent="-342900" lvl="0" marL="457200" rtl="0" algn="l">
              <a:spcBef>
                <a:spcPts val="0"/>
              </a:spcBef>
              <a:spcAft>
                <a:spcPts val="0"/>
              </a:spcAft>
              <a:buSzPts val="1800"/>
              <a:buChar char="●"/>
            </a:pPr>
            <a:r>
              <a:rPr lang="en"/>
              <a:t>California, Oregon and Washington- earthquakes</a:t>
            </a:r>
            <a:endParaRPr/>
          </a:p>
          <a:p>
            <a:pPr indent="-342900" lvl="0" marL="457200" rtl="0" algn="l">
              <a:spcBef>
                <a:spcPts val="0"/>
              </a:spcBef>
              <a:spcAft>
                <a:spcPts val="0"/>
              </a:spcAft>
              <a:buSzPts val="1800"/>
              <a:buChar char="●"/>
            </a:pPr>
            <a:r>
              <a:rPr lang="en"/>
              <a:t>Hawaii- many active volcanoes</a:t>
            </a:r>
            <a:endParaRPr/>
          </a:p>
          <a:p>
            <a:pPr indent="0" lvl="0" marL="0" rtl="0" algn="ctr">
              <a:lnSpc>
                <a:spcPct val="100000"/>
              </a:lnSpc>
              <a:spcBef>
                <a:spcPts val="1600"/>
              </a:spcBef>
              <a:spcAft>
                <a:spcPts val="0"/>
              </a:spcAft>
              <a:buNone/>
            </a:pPr>
            <a:r>
              <a:rPr b="1" lang="en" sz="1400" u="sng">
                <a:solidFill>
                  <a:schemeClr val="accent5"/>
                </a:solidFill>
                <a:latin typeface="Amatic SC"/>
                <a:ea typeface="Amatic SC"/>
                <a:cs typeface="Amatic SC"/>
                <a:sym typeface="Amatic SC"/>
                <a:hlinkClick r:id="rId3">
                  <a:extLst>
                    <a:ext uri="{A12FA001-AC4F-418D-AE19-62706E023703}">
                      <ahyp:hlinkClr val="tx"/>
                    </a:ext>
                  </a:extLst>
                </a:hlinkClick>
              </a:rPr>
              <a:t>National Parks and Monuments</a:t>
            </a:r>
            <a:endParaRPr sz="1400"/>
          </a:p>
        </p:txBody>
      </p:sp>
      <p:pic>
        <p:nvPicPr>
          <p:cNvPr id="143" name="Google Shape;143;p25"/>
          <p:cNvPicPr preferRelativeResize="0"/>
          <p:nvPr/>
        </p:nvPicPr>
        <p:blipFill>
          <a:blip r:embed="rId4">
            <a:alphaModFix/>
          </a:blip>
          <a:stretch>
            <a:fillRect/>
          </a:stretch>
        </p:blipFill>
        <p:spPr>
          <a:xfrm>
            <a:off x="4616375" y="292850"/>
            <a:ext cx="2525476" cy="1894099"/>
          </a:xfrm>
          <a:prstGeom prst="rect">
            <a:avLst/>
          </a:prstGeom>
          <a:noFill/>
          <a:ln>
            <a:noFill/>
          </a:ln>
        </p:spPr>
      </p:pic>
      <p:pic>
        <p:nvPicPr>
          <p:cNvPr id="144" name="Google Shape;144;p25"/>
          <p:cNvPicPr preferRelativeResize="0"/>
          <p:nvPr/>
        </p:nvPicPr>
        <p:blipFill>
          <a:blip r:embed="rId5">
            <a:alphaModFix/>
          </a:blip>
          <a:stretch>
            <a:fillRect/>
          </a:stretch>
        </p:blipFill>
        <p:spPr>
          <a:xfrm>
            <a:off x="6620000" y="2319725"/>
            <a:ext cx="2324876" cy="1550399"/>
          </a:xfrm>
          <a:prstGeom prst="rect">
            <a:avLst/>
          </a:prstGeom>
          <a:noFill/>
          <a:ln>
            <a:noFill/>
          </a:ln>
        </p:spPr>
      </p:pic>
      <p:pic>
        <p:nvPicPr>
          <p:cNvPr id="145" name="Google Shape;145;p25"/>
          <p:cNvPicPr preferRelativeResize="0"/>
          <p:nvPr/>
        </p:nvPicPr>
        <p:blipFill>
          <a:blip r:embed="rId6">
            <a:alphaModFix/>
          </a:blip>
          <a:stretch>
            <a:fillRect/>
          </a:stretch>
        </p:blipFill>
        <p:spPr>
          <a:xfrm>
            <a:off x="4724400" y="2339349"/>
            <a:ext cx="1743199" cy="26147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Diversity</a:t>
            </a:r>
            <a:endParaRPr/>
          </a:p>
        </p:txBody>
      </p:sp>
      <p:sp>
        <p:nvSpPr>
          <p:cNvPr id="151" name="Google Shape;151;p26"/>
          <p:cNvSpPr txBox="1"/>
          <p:nvPr>
            <p:ph idx="1" type="body"/>
          </p:nvPr>
        </p:nvSpPr>
        <p:spPr>
          <a:xfrm>
            <a:off x="311700" y="1228675"/>
            <a:ext cx="43278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Just as there are many diverse regions, there are many diverse kinds of people living here. Why?</a:t>
            </a:r>
            <a:endParaRPr sz="1600"/>
          </a:p>
          <a:p>
            <a:pPr indent="0" lvl="0" marL="0" rtl="0" algn="l">
              <a:spcBef>
                <a:spcPts val="1600"/>
              </a:spcBef>
              <a:spcAft>
                <a:spcPts val="0"/>
              </a:spcAft>
              <a:buNone/>
            </a:pPr>
            <a:r>
              <a:rPr lang="en" sz="1600"/>
              <a:t>Sometimes America can be described as a large salad bowl</a:t>
            </a:r>
            <a:endParaRPr sz="1600"/>
          </a:p>
          <a:p>
            <a:pPr indent="0" lvl="0" marL="0" rtl="0" algn="l">
              <a:spcBef>
                <a:spcPts val="1600"/>
              </a:spcBef>
              <a:spcAft>
                <a:spcPts val="0"/>
              </a:spcAft>
              <a:buNone/>
            </a:pPr>
            <a:r>
              <a:rPr b="1" lang="en" sz="1600"/>
              <a:t>The goal in America is to value the difference we have with others and learn from them</a:t>
            </a:r>
            <a:endParaRPr b="1" sz="1600"/>
          </a:p>
          <a:p>
            <a:pPr indent="0" lvl="0" marL="0" rtl="0" algn="l">
              <a:spcBef>
                <a:spcPts val="1600"/>
              </a:spcBef>
              <a:spcAft>
                <a:spcPts val="1600"/>
              </a:spcAft>
              <a:buNone/>
            </a:pPr>
            <a:r>
              <a:rPr lang="en" sz="1600"/>
              <a:t>Diversity makes this place a special place to live. :) </a:t>
            </a:r>
            <a:endParaRPr sz="1600"/>
          </a:p>
        </p:txBody>
      </p:sp>
      <p:pic>
        <p:nvPicPr>
          <p:cNvPr id="152" name="Google Shape;152;p26"/>
          <p:cNvPicPr preferRelativeResize="0"/>
          <p:nvPr/>
        </p:nvPicPr>
        <p:blipFill>
          <a:blip r:embed="rId3">
            <a:alphaModFix/>
          </a:blip>
          <a:stretch>
            <a:fillRect/>
          </a:stretch>
        </p:blipFill>
        <p:spPr>
          <a:xfrm>
            <a:off x="4782100" y="146225"/>
            <a:ext cx="4105275" cy="1428750"/>
          </a:xfrm>
          <a:prstGeom prst="rect">
            <a:avLst/>
          </a:prstGeom>
          <a:noFill/>
          <a:ln>
            <a:noFill/>
          </a:ln>
        </p:spPr>
      </p:pic>
      <p:pic>
        <p:nvPicPr>
          <p:cNvPr id="153" name="Google Shape;153;p26"/>
          <p:cNvPicPr preferRelativeResize="0"/>
          <p:nvPr/>
        </p:nvPicPr>
        <p:blipFill>
          <a:blip r:embed="rId4">
            <a:alphaModFix/>
          </a:blip>
          <a:stretch>
            <a:fillRect/>
          </a:stretch>
        </p:blipFill>
        <p:spPr>
          <a:xfrm>
            <a:off x="4913027" y="1737200"/>
            <a:ext cx="3843425" cy="2712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Caravel</a:t>
            </a:r>
            <a:endParaRPr/>
          </a:p>
        </p:txBody>
      </p:sp>
      <p:sp>
        <p:nvSpPr>
          <p:cNvPr id="159" name="Google Shape;159;p27"/>
          <p:cNvSpPr txBox="1"/>
          <p:nvPr>
            <p:ph idx="1" type="body"/>
          </p:nvPr>
        </p:nvSpPr>
        <p:spPr>
          <a:xfrm>
            <a:off x="311700" y="1228675"/>
            <a:ext cx="4260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Built in the 1400s</a:t>
            </a:r>
            <a:endParaRPr/>
          </a:p>
          <a:p>
            <a:pPr indent="-342900" lvl="0" marL="457200" rtl="0" algn="l">
              <a:spcBef>
                <a:spcPts val="0"/>
              </a:spcBef>
              <a:spcAft>
                <a:spcPts val="0"/>
              </a:spcAft>
              <a:buSzPts val="1800"/>
              <a:buChar char="●"/>
            </a:pPr>
            <a:r>
              <a:rPr lang="en"/>
              <a:t>Could sail very fast and into the wind and could float in shallow water</a:t>
            </a:r>
            <a:endParaRPr/>
          </a:p>
          <a:p>
            <a:pPr indent="-342900" lvl="0" marL="457200" rtl="0" algn="l">
              <a:spcBef>
                <a:spcPts val="0"/>
              </a:spcBef>
              <a:spcAft>
                <a:spcPts val="0"/>
              </a:spcAft>
              <a:buSzPts val="1800"/>
              <a:buChar char="●"/>
            </a:pPr>
            <a:r>
              <a:rPr lang="en"/>
              <a:t>Sails were shaped like triangles</a:t>
            </a:r>
            <a:endParaRPr/>
          </a:p>
          <a:p>
            <a:pPr indent="-342900" lvl="0" marL="457200" rtl="0" algn="l">
              <a:spcBef>
                <a:spcPts val="0"/>
              </a:spcBef>
              <a:spcAft>
                <a:spcPts val="0"/>
              </a:spcAft>
              <a:buSzPts val="1800"/>
              <a:buChar char="●"/>
            </a:pPr>
            <a:r>
              <a:rPr lang="en"/>
              <a:t>Used by Columbus when he sailed for the New World (Nina and Pinta) </a:t>
            </a:r>
            <a:endParaRPr/>
          </a:p>
          <a:p>
            <a:pPr indent="-342900" lvl="0" marL="457200" rtl="0" algn="l">
              <a:spcBef>
                <a:spcPts val="0"/>
              </a:spcBef>
              <a:spcAft>
                <a:spcPts val="0"/>
              </a:spcAft>
              <a:buSzPts val="1800"/>
              <a:buChar char="●"/>
            </a:pPr>
            <a:r>
              <a:rPr lang="en" u="sng">
                <a:solidFill>
                  <a:schemeClr val="hlink"/>
                </a:solidFill>
                <a:hlinkClick r:id="rId3"/>
              </a:rPr>
              <a:t>Caravel Video</a:t>
            </a:r>
            <a:endParaRPr/>
          </a:p>
        </p:txBody>
      </p:sp>
      <p:pic>
        <p:nvPicPr>
          <p:cNvPr id="160" name="Google Shape;160;p27"/>
          <p:cNvPicPr preferRelativeResize="0"/>
          <p:nvPr/>
        </p:nvPicPr>
        <p:blipFill>
          <a:blip r:embed="rId4">
            <a:alphaModFix/>
          </a:blip>
          <a:stretch>
            <a:fillRect/>
          </a:stretch>
        </p:blipFill>
        <p:spPr>
          <a:xfrm>
            <a:off x="4707425" y="1620952"/>
            <a:ext cx="4016848" cy="2677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Natural Regions</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study of the natural regions of the United States is done from east to west. This is based on the exploration patterns that were developed by the early explorers, settlers and pioneers. </a:t>
            </a:r>
            <a:endParaRPr/>
          </a:p>
        </p:txBody>
      </p:sp>
      <p:pic>
        <p:nvPicPr>
          <p:cNvPr id="64" name="Google Shape;64;p14"/>
          <p:cNvPicPr preferRelativeResize="0"/>
          <p:nvPr/>
        </p:nvPicPr>
        <p:blipFill>
          <a:blip r:embed="rId3">
            <a:alphaModFix/>
          </a:blip>
          <a:stretch>
            <a:fillRect/>
          </a:stretch>
        </p:blipFill>
        <p:spPr>
          <a:xfrm>
            <a:off x="4312750" y="2571750"/>
            <a:ext cx="4286250" cy="236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Atlantic Coastal Plains</a:t>
            </a:r>
            <a:endParaRPr/>
          </a:p>
        </p:txBody>
      </p:sp>
      <p:sp>
        <p:nvSpPr>
          <p:cNvPr id="70" name="Google Shape;70;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Large area of flat or gently sloping land. </a:t>
            </a:r>
            <a:endParaRPr/>
          </a:p>
          <a:p>
            <a:pPr indent="-342900" lvl="0" marL="457200" rtl="0" algn="l">
              <a:spcBef>
                <a:spcPts val="0"/>
              </a:spcBef>
              <a:spcAft>
                <a:spcPts val="0"/>
              </a:spcAft>
              <a:buSzPts val="1800"/>
              <a:buChar char="●"/>
            </a:pPr>
            <a:r>
              <a:rPr lang="en"/>
              <a:t>Called “coastal plain” because it lies next to a body of water, the Atlantic Ocean</a:t>
            </a:r>
            <a:endParaRPr/>
          </a:p>
          <a:p>
            <a:pPr indent="-342900" lvl="0" marL="457200" rtl="0" algn="l">
              <a:spcBef>
                <a:spcPts val="0"/>
              </a:spcBef>
              <a:spcAft>
                <a:spcPts val="0"/>
              </a:spcAft>
              <a:buSzPts val="1800"/>
              <a:buChar char="●"/>
            </a:pPr>
            <a:r>
              <a:rPr lang="en"/>
              <a:t>Divided north to south in to the plain and the </a:t>
            </a:r>
            <a:r>
              <a:rPr b="1" lang="en"/>
              <a:t>piedmont. “Piedmont” means “the foot of the mountains” </a:t>
            </a:r>
            <a:r>
              <a:rPr lang="en"/>
              <a:t>and is a hilly area between the plains and mountains. </a:t>
            </a:r>
            <a:endParaRPr/>
          </a:p>
          <a:p>
            <a:pPr indent="-342900" lvl="0" marL="457200" rtl="0" algn="l">
              <a:spcBef>
                <a:spcPts val="0"/>
              </a:spcBef>
              <a:spcAft>
                <a:spcPts val="0"/>
              </a:spcAft>
              <a:buSzPts val="1800"/>
              <a:buChar char="●"/>
            </a:pPr>
            <a:r>
              <a:rPr lang="en"/>
              <a:t>The area between the piedmont and the plain is called the</a:t>
            </a:r>
            <a:r>
              <a:rPr b="1" lang="en"/>
              <a:t> fall line.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Appalachian Mountains</a:t>
            </a:r>
            <a:endParaRPr/>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Stretch north and south</a:t>
            </a:r>
            <a:endParaRPr/>
          </a:p>
          <a:p>
            <a:pPr indent="-342900" lvl="0" marL="457200" rtl="0" algn="l">
              <a:spcBef>
                <a:spcPts val="0"/>
              </a:spcBef>
              <a:spcAft>
                <a:spcPts val="0"/>
              </a:spcAft>
              <a:buSzPts val="1800"/>
              <a:buChar char="●"/>
            </a:pPr>
            <a:r>
              <a:rPr lang="en"/>
              <a:t>Start in Alabama</a:t>
            </a:r>
            <a:endParaRPr/>
          </a:p>
          <a:p>
            <a:pPr indent="-342900" lvl="0" marL="457200" rtl="0" algn="l">
              <a:spcBef>
                <a:spcPts val="0"/>
              </a:spcBef>
              <a:spcAft>
                <a:spcPts val="0"/>
              </a:spcAft>
              <a:buSzPts val="1800"/>
              <a:buChar char="●"/>
            </a:pPr>
            <a:r>
              <a:rPr lang="en"/>
              <a:t>Great Smokies in the south, the Blue Ridge, the Catskills, and Green Mountains in the north (older mountains because of rounded tops and low elevation)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Interior Plains</a:t>
            </a:r>
            <a:endParaRPr/>
          </a:p>
        </p:txBody>
      </p:sp>
      <p:sp>
        <p:nvSpPr>
          <p:cNvPr id="82" name="Google Shape;82;p17"/>
          <p:cNvSpPr txBox="1"/>
          <p:nvPr>
            <p:ph idx="1" type="body"/>
          </p:nvPr>
        </p:nvSpPr>
        <p:spPr>
          <a:xfrm>
            <a:off x="311700" y="1093850"/>
            <a:ext cx="4260300" cy="34749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Stretch between the Appalachian and the Rocky Mountains</a:t>
            </a:r>
            <a:endParaRPr sz="1100"/>
          </a:p>
          <a:p>
            <a:pPr indent="-298450" lvl="0" marL="457200" rtl="0" algn="l">
              <a:spcBef>
                <a:spcPts val="0"/>
              </a:spcBef>
              <a:spcAft>
                <a:spcPts val="0"/>
              </a:spcAft>
              <a:buSzPts val="1100"/>
              <a:buChar char="●"/>
            </a:pPr>
            <a:r>
              <a:rPr lang="en" sz="1100"/>
              <a:t>Divided into two giant plains: east of the Mississippi and the wet Mississippi River System</a:t>
            </a:r>
            <a:endParaRPr sz="1100"/>
          </a:p>
          <a:p>
            <a:pPr indent="-298450" lvl="0" marL="457200" rtl="0" algn="l">
              <a:spcBef>
                <a:spcPts val="0"/>
              </a:spcBef>
              <a:spcAft>
                <a:spcPts val="0"/>
              </a:spcAft>
              <a:buSzPts val="1100"/>
              <a:buChar char="●"/>
            </a:pPr>
            <a:r>
              <a:rPr lang="en" sz="1100"/>
              <a:t>Rivers that flow into this area are called </a:t>
            </a:r>
            <a:r>
              <a:rPr b="1" lang="en" sz="1100"/>
              <a:t>tributaries</a:t>
            </a:r>
            <a:endParaRPr b="1" sz="1100"/>
          </a:p>
          <a:p>
            <a:pPr indent="-298450" lvl="0" marL="457200" rtl="0" algn="l">
              <a:spcBef>
                <a:spcPts val="0"/>
              </a:spcBef>
              <a:spcAft>
                <a:spcPts val="0"/>
              </a:spcAft>
              <a:buSzPts val="1100"/>
              <a:buChar char="●"/>
            </a:pPr>
            <a:r>
              <a:rPr lang="en" sz="1100"/>
              <a:t>Ohio River (helped settlers get to Illinois, Indiana, and Ohio and Missouri River (used by Lewis and Clark)  are the two largest tributaries that played major roles in history. </a:t>
            </a:r>
            <a:endParaRPr sz="1100"/>
          </a:p>
          <a:p>
            <a:pPr indent="-298450" lvl="0" marL="457200" rtl="0" algn="l">
              <a:spcBef>
                <a:spcPts val="0"/>
              </a:spcBef>
              <a:spcAft>
                <a:spcPts val="0"/>
              </a:spcAft>
              <a:buSzPts val="1100"/>
              <a:buChar char="●"/>
            </a:pPr>
            <a:r>
              <a:rPr lang="en" sz="1100"/>
              <a:t>The Ozark Highlands,(Ozark Plateau), lie where the Mississippi and Missouri River meet. </a:t>
            </a:r>
            <a:endParaRPr sz="1100"/>
          </a:p>
          <a:p>
            <a:pPr indent="-298450" lvl="0" marL="457200" rtl="0" algn="l">
              <a:spcBef>
                <a:spcPts val="0"/>
              </a:spcBef>
              <a:spcAft>
                <a:spcPts val="0"/>
              </a:spcAft>
              <a:buSzPts val="1100"/>
              <a:buChar char="●"/>
            </a:pPr>
            <a:r>
              <a:rPr lang="en" sz="1100"/>
              <a:t>A </a:t>
            </a:r>
            <a:r>
              <a:rPr b="1" lang="en" sz="1100"/>
              <a:t>plateau</a:t>
            </a:r>
            <a:r>
              <a:rPr lang="en" sz="1100"/>
              <a:t> is an area of flat land that is higher than the surrounding land</a:t>
            </a:r>
            <a:endParaRPr sz="1100"/>
          </a:p>
        </p:txBody>
      </p:sp>
      <p:pic>
        <p:nvPicPr>
          <p:cNvPr id="83" name="Google Shape;83;p17"/>
          <p:cNvPicPr preferRelativeResize="0"/>
          <p:nvPr/>
        </p:nvPicPr>
        <p:blipFill>
          <a:blip r:embed="rId3">
            <a:alphaModFix/>
          </a:blip>
          <a:stretch>
            <a:fillRect/>
          </a:stretch>
        </p:blipFill>
        <p:spPr>
          <a:xfrm>
            <a:off x="4704750" y="292850"/>
            <a:ext cx="42672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Rocky Mountains</a:t>
            </a:r>
            <a:endParaRPr/>
          </a:p>
        </p:txBody>
      </p:sp>
      <p:sp>
        <p:nvSpPr>
          <p:cNvPr id="89" name="Google Shape;89;p18"/>
          <p:cNvSpPr txBox="1"/>
          <p:nvPr>
            <p:ph idx="1" type="body"/>
          </p:nvPr>
        </p:nvSpPr>
        <p:spPr>
          <a:xfrm>
            <a:off x="311700" y="1228675"/>
            <a:ext cx="4260300" cy="3340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Mountain peaks rise to 14,000 feet</a:t>
            </a:r>
            <a:endParaRPr sz="1500"/>
          </a:p>
          <a:p>
            <a:pPr indent="-323850" lvl="0" marL="457200" rtl="0" algn="l">
              <a:spcBef>
                <a:spcPts val="0"/>
              </a:spcBef>
              <a:spcAft>
                <a:spcPts val="0"/>
              </a:spcAft>
              <a:buSzPts val="1500"/>
              <a:buChar char="●"/>
            </a:pPr>
            <a:r>
              <a:rPr lang="en" sz="1500"/>
              <a:t>Covered in pine and fir trees</a:t>
            </a:r>
            <a:endParaRPr sz="1500"/>
          </a:p>
          <a:p>
            <a:pPr indent="-323850" lvl="0" marL="457200" rtl="0" algn="l">
              <a:spcBef>
                <a:spcPts val="0"/>
              </a:spcBef>
              <a:spcAft>
                <a:spcPts val="0"/>
              </a:spcAft>
              <a:buSzPts val="1500"/>
              <a:buChar char="●"/>
            </a:pPr>
            <a:r>
              <a:rPr lang="en" sz="1500"/>
              <a:t>Snow doesn’t melt on the highest peaks during the year</a:t>
            </a:r>
            <a:endParaRPr sz="1500"/>
          </a:p>
          <a:p>
            <a:pPr indent="-323850" lvl="0" marL="457200" rtl="0" algn="l">
              <a:spcBef>
                <a:spcPts val="0"/>
              </a:spcBef>
              <a:spcAft>
                <a:spcPts val="0"/>
              </a:spcAft>
              <a:buSzPts val="1500"/>
              <a:buChar char="●"/>
            </a:pPr>
            <a:r>
              <a:rPr lang="en" sz="1500"/>
              <a:t>Formidable barrier to settlers</a:t>
            </a:r>
            <a:endParaRPr sz="1500"/>
          </a:p>
          <a:p>
            <a:pPr indent="-323850" lvl="0" marL="457200" rtl="0" algn="l">
              <a:spcBef>
                <a:spcPts val="0"/>
              </a:spcBef>
              <a:spcAft>
                <a:spcPts val="0"/>
              </a:spcAft>
              <a:buSzPts val="1500"/>
              <a:buChar char="●"/>
            </a:pPr>
            <a:r>
              <a:rPr b="1" lang="en" sz="1500"/>
              <a:t>Western Plateau</a:t>
            </a:r>
            <a:r>
              <a:rPr lang="en" sz="1500"/>
              <a:t>-extremely dry.Looks like a crumpled, brown paper bag.  Settlers pushed very hard to get past this area before running out of water. </a:t>
            </a:r>
            <a:endParaRPr sz="1500"/>
          </a:p>
        </p:txBody>
      </p:sp>
      <p:pic>
        <p:nvPicPr>
          <p:cNvPr id="90" name="Google Shape;90;p18"/>
          <p:cNvPicPr preferRelativeResize="0"/>
          <p:nvPr/>
        </p:nvPicPr>
        <p:blipFill>
          <a:blip r:embed="rId3">
            <a:alphaModFix/>
          </a:blip>
          <a:stretch>
            <a:fillRect/>
          </a:stretch>
        </p:blipFill>
        <p:spPr>
          <a:xfrm>
            <a:off x="4916775" y="489550"/>
            <a:ext cx="3915522" cy="2206475"/>
          </a:xfrm>
          <a:prstGeom prst="rect">
            <a:avLst/>
          </a:prstGeom>
          <a:noFill/>
          <a:ln>
            <a:noFill/>
          </a:ln>
        </p:spPr>
      </p:pic>
      <p:pic>
        <p:nvPicPr>
          <p:cNvPr id="91" name="Google Shape;91;p18"/>
          <p:cNvPicPr preferRelativeResize="0"/>
          <p:nvPr/>
        </p:nvPicPr>
        <p:blipFill>
          <a:blip r:embed="rId4">
            <a:alphaModFix/>
          </a:blip>
          <a:stretch>
            <a:fillRect/>
          </a:stretch>
        </p:blipFill>
        <p:spPr>
          <a:xfrm>
            <a:off x="4724400" y="2848425"/>
            <a:ext cx="3619380" cy="21426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North East Region</a:t>
            </a:r>
            <a:endParaRPr/>
          </a:p>
        </p:txBody>
      </p:sp>
      <p:sp>
        <p:nvSpPr>
          <p:cNvPr id="97" name="Google Shape;97;p19"/>
          <p:cNvSpPr txBox="1"/>
          <p:nvPr>
            <p:ph idx="1" type="body"/>
          </p:nvPr>
        </p:nvSpPr>
        <p:spPr>
          <a:xfrm>
            <a:off x="311700" y="1228675"/>
            <a:ext cx="4849500" cy="3914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Includes areas where the Pilgrims settled</a:t>
            </a:r>
            <a:endParaRPr/>
          </a:p>
          <a:p>
            <a:pPr indent="-342900" lvl="0" marL="457200" rtl="0" algn="l">
              <a:spcBef>
                <a:spcPts val="0"/>
              </a:spcBef>
              <a:spcAft>
                <a:spcPts val="0"/>
              </a:spcAft>
              <a:buSzPts val="1800"/>
              <a:buChar char="●"/>
            </a:pPr>
            <a:r>
              <a:rPr lang="en"/>
              <a:t>Land is flat and rocky-soil is not good for farming</a:t>
            </a:r>
            <a:endParaRPr/>
          </a:p>
          <a:p>
            <a:pPr indent="-342900" lvl="0" marL="457200" rtl="0" algn="l">
              <a:spcBef>
                <a:spcPts val="0"/>
              </a:spcBef>
              <a:spcAft>
                <a:spcPts val="0"/>
              </a:spcAft>
              <a:buSzPts val="1800"/>
              <a:buChar char="●"/>
            </a:pPr>
            <a:r>
              <a:rPr lang="en"/>
              <a:t>Winters are long and cold, summers are hot and humid</a:t>
            </a:r>
            <a:endParaRPr/>
          </a:p>
          <a:p>
            <a:pPr indent="-342900" lvl="0" marL="457200" rtl="0" algn="l">
              <a:spcBef>
                <a:spcPts val="0"/>
              </a:spcBef>
              <a:spcAft>
                <a:spcPts val="0"/>
              </a:spcAft>
              <a:buSzPts val="1800"/>
              <a:buChar char="●"/>
            </a:pPr>
            <a:r>
              <a:rPr lang="en"/>
              <a:t>Large cities: New York City</a:t>
            </a:r>
            <a:endParaRPr/>
          </a:p>
          <a:p>
            <a:pPr indent="-342900" lvl="0" marL="457200" rtl="0" algn="l">
              <a:spcBef>
                <a:spcPts val="0"/>
              </a:spcBef>
              <a:spcAft>
                <a:spcPts val="0"/>
              </a:spcAft>
              <a:buSzPts val="1800"/>
              <a:buChar char="●"/>
            </a:pPr>
            <a:r>
              <a:rPr lang="en"/>
              <a:t>Famous place to visit: Niagara Falls and </a:t>
            </a:r>
            <a:r>
              <a:rPr lang="en"/>
              <a:t>Appalachian</a:t>
            </a:r>
            <a:r>
              <a:rPr lang="en"/>
              <a:t> Trail (2,200 mile trail from Maine to Georgia)</a:t>
            </a:r>
            <a:endParaRPr/>
          </a:p>
          <a:p>
            <a:pPr indent="0" lvl="0" marL="457200" rtl="0" algn="l">
              <a:spcBef>
                <a:spcPts val="1600"/>
              </a:spcBef>
              <a:spcAft>
                <a:spcPts val="1600"/>
              </a:spcAft>
              <a:buNone/>
            </a:pPr>
            <a:r>
              <a:t/>
            </a:r>
            <a:endParaRPr/>
          </a:p>
        </p:txBody>
      </p:sp>
      <p:pic>
        <p:nvPicPr>
          <p:cNvPr id="98" name="Google Shape;98;p19"/>
          <p:cNvPicPr preferRelativeResize="0"/>
          <p:nvPr/>
        </p:nvPicPr>
        <p:blipFill>
          <a:blip r:embed="rId3">
            <a:alphaModFix/>
          </a:blip>
          <a:stretch>
            <a:fillRect/>
          </a:stretch>
        </p:blipFill>
        <p:spPr>
          <a:xfrm>
            <a:off x="5291475" y="3000275"/>
            <a:ext cx="3540827" cy="1674223"/>
          </a:xfrm>
          <a:prstGeom prst="rect">
            <a:avLst/>
          </a:prstGeom>
          <a:noFill/>
          <a:ln>
            <a:noFill/>
          </a:ln>
        </p:spPr>
      </p:pic>
      <p:pic>
        <p:nvPicPr>
          <p:cNvPr id="99" name="Google Shape;99;p19"/>
          <p:cNvPicPr preferRelativeResize="0"/>
          <p:nvPr/>
        </p:nvPicPr>
        <p:blipFill>
          <a:blip r:embed="rId4">
            <a:alphaModFix/>
          </a:blip>
          <a:stretch>
            <a:fillRect/>
          </a:stretch>
        </p:blipFill>
        <p:spPr>
          <a:xfrm>
            <a:off x="5661375" y="463725"/>
            <a:ext cx="3035550" cy="227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Pacific Coast Region</a:t>
            </a:r>
            <a:endParaRPr/>
          </a:p>
        </p:txBody>
      </p:sp>
      <p:sp>
        <p:nvSpPr>
          <p:cNvPr id="105" name="Google Shape;105;p20"/>
          <p:cNvSpPr txBox="1"/>
          <p:nvPr>
            <p:ph idx="1" type="body"/>
          </p:nvPr>
        </p:nvSpPr>
        <p:spPr>
          <a:xfrm>
            <a:off x="4572000" y="226875"/>
            <a:ext cx="42603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Sierra Nevada Mountains- deep blue lakes and dark green tops</a:t>
            </a:r>
            <a:endParaRPr/>
          </a:p>
          <a:p>
            <a:pPr indent="-342900" lvl="0" marL="457200" rtl="0" algn="l">
              <a:spcBef>
                <a:spcPts val="0"/>
              </a:spcBef>
              <a:spcAft>
                <a:spcPts val="0"/>
              </a:spcAft>
              <a:buSzPts val="1800"/>
              <a:buChar char="●"/>
            </a:pPr>
            <a:r>
              <a:rPr lang="en"/>
              <a:t>Luscious valleys- the Central Valley of California and the </a:t>
            </a:r>
            <a:r>
              <a:rPr lang="en"/>
              <a:t>Willamette</a:t>
            </a:r>
            <a:r>
              <a:rPr lang="en"/>
              <a:t> Valley of Oregon</a:t>
            </a:r>
            <a:endParaRPr/>
          </a:p>
          <a:p>
            <a:pPr indent="-342900" lvl="0" marL="457200" rtl="0" algn="l">
              <a:spcBef>
                <a:spcPts val="0"/>
              </a:spcBef>
              <a:spcAft>
                <a:spcPts val="0"/>
              </a:spcAft>
              <a:buSzPts val="1800"/>
              <a:buChar char="●"/>
            </a:pPr>
            <a:r>
              <a:rPr lang="en"/>
              <a:t>Pacific Ocean- cold, low coast ranges</a:t>
            </a:r>
            <a:endParaRPr/>
          </a:p>
          <a:p>
            <a:pPr indent="-342900" lvl="0" marL="457200" rtl="0" algn="l">
              <a:spcBef>
                <a:spcPts val="0"/>
              </a:spcBef>
              <a:spcAft>
                <a:spcPts val="0"/>
              </a:spcAft>
              <a:buSzPts val="1800"/>
              <a:buChar char="●"/>
            </a:pPr>
            <a:r>
              <a:rPr lang="en"/>
              <a:t>Hawaii-2,400 miles west of California</a:t>
            </a:r>
            <a:endParaRPr/>
          </a:p>
          <a:p>
            <a:pPr indent="-342900" lvl="0" marL="457200" rtl="0" algn="l">
              <a:spcBef>
                <a:spcPts val="0"/>
              </a:spcBef>
              <a:spcAft>
                <a:spcPts val="0"/>
              </a:spcAft>
              <a:buSzPts val="1800"/>
              <a:buChar char="●"/>
            </a:pPr>
            <a:r>
              <a:rPr lang="en"/>
              <a:t>Alaska-2,314 miles north of California</a:t>
            </a:r>
            <a:endParaRPr/>
          </a:p>
        </p:txBody>
      </p:sp>
      <p:pic>
        <p:nvPicPr>
          <p:cNvPr id="106" name="Google Shape;106;p20"/>
          <p:cNvPicPr preferRelativeResize="0"/>
          <p:nvPr/>
        </p:nvPicPr>
        <p:blipFill>
          <a:blip r:embed="rId3">
            <a:alphaModFix/>
          </a:blip>
          <a:stretch>
            <a:fillRect/>
          </a:stretch>
        </p:blipFill>
        <p:spPr>
          <a:xfrm>
            <a:off x="239325" y="1594025"/>
            <a:ext cx="4267199" cy="2322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idx="1" type="body"/>
          </p:nvPr>
        </p:nvSpPr>
        <p:spPr>
          <a:xfrm>
            <a:off x="311700" y="901650"/>
            <a:ext cx="8520600" cy="3340200"/>
          </a:xfrm>
          <a:prstGeom prst="rect">
            <a:avLst/>
          </a:prstGeom>
          <a:solidFill>
            <a:srgbClr val="00FF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8300">
                <a:solidFill>
                  <a:schemeClr val="accent1"/>
                </a:solidFill>
                <a:latin typeface="Amatic SC"/>
                <a:ea typeface="Amatic SC"/>
                <a:cs typeface="Amatic SC"/>
                <a:sym typeface="Amatic SC"/>
              </a:rPr>
              <a:t>EXPLORING THE </a:t>
            </a:r>
            <a:endParaRPr b="1" sz="8300">
              <a:solidFill>
                <a:schemeClr val="accent1"/>
              </a:solidFill>
              <a:latin typeface="Amatic SC"/>
              <a:ea typeface="Amatic SC"/>
              <a:cs typeface="Amatic SC"/>
              <a:sym typeface="Amatic SC"/>
            </a:endParaRPr>
          </a:p>
          <a:p>
            <a:pPr indent="0" lvl="0" marL="0" rtl="0" algn="ctr">
              <a:lnSpc>
                <a:spcPct val="100000"/>
              </a:lnSpc>
              <a:spcBef>
                <a:spcPts val="0"/>
              </a:spcBef>
              <a:spcAft>
                <a:spcPts val="0"/>
              </a:spcAft>
              <a:buNone/>
            </a:pPr>
            <a:r>
              <a:rPr b="1" lang="en" sz="8300">
                <a:solidFill>
                  <a:schemeClr val="accent1"/>
                </a:solidFill>
                <a:latin typeface="Amatic SC"/>
                <a:ea typeface="Amatic SC"/>
                <a:cs typeface="Amatic SC"/>
                <a:sym typeface="Amatic SC"/>
              </a:rPr>
              <a:t>UNITED STATES</a:t>
            </a:r>
            <a:endParaRPr b="1" sz="8300">
              <a:solidFill>
                <a:schemeClr val="accent1"/>
              </a:solidFill>
              <a:latin typeface="Amatic SC"/>
              <a:ea typeface="Amatic SC"/>
              <a:cs typeface="Amatic SC"/>
              <a:sym typeface="Amatic S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