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61" r:id="rId3"/>
    <p:sldId id="260" r:id="rId4"/>
    <p:sldId id="262" r:id="rId5"/>
    <p:sldId id="263" r:id="rId6"/>
    <p:sldId id="259" r:id="rId7"/>
    <p:sldId id="257" r:id="rId8"/>
    <p:sldId id="258" r:id="rId9"/>
    <p:sldId id="264" r:id="rId10"/>
    <p:sldId id="265" r:id="rId11"/>
    <p:sldId id="283" r:id="rId12"/>
    <p:sldId id="284" r:id="rId13"/>
    <p:sldId id="285" r:id="rId14"/>
    <p:sldId id="28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5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all"/>
          <p:cNvPicPr>
            <a:picLocks noChangeAspect="1" noChangeArrowheads="1"/>
          </p:cNvPicPr>
          <p:nvPr/>
        </p:nvPicPr>
        <p:blipFill>
          <a:blip r:embed="rId2" cstate="print"/>
          <a:srcRect t="2148" b="4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C466C6-E0AE-4D38-87F5-361726B3D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C3627-FDEF-4FB8-A2D8-538153076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6FF59-31DF-4DE5-9728-EDF4511C1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984E73-CF5E-4410-8E08-B0BF79421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62ABE8-BECD-4591-9A80-4C608A039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C85B2-3B85-4AEC-9B01-4F5A696D5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D665E-24AB-4690-ABC4-BC13FA99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B15DF-BE00-4571-9E59-02B1387CE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BED6-F36C-4302-9FF4-BA88AC638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0C214-2D4A-4769-ABF8-BA0717693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C898A-E836-48BD-AD51-DD86E9380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F061-4862-4775-A486-EF15F7AB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95250-F318-40F4-9D8D-8A9FABB5A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all"/>
          <p:cNvPicPr>
            <a:picLocks noChangeAspect="1" noChangeArrowheads="1"/>
          </p:cNvPicPr>
          <p:nvPr/>
        </p:nvPicPr>
        <p:blipFill>
          <a:blip r:embed="rId15" cstate="print"/>
          <a:srcRect t="2148" b="4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4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1293CC-4F14-46C3-8E78-0A6A15BBC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01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8558" r="47783"/>
          <a:stretch>
            <a:fillRect/>
          </a:stretch>
        </p:blipFill>
        <p:spPr bwMode="auto">
          <a:xfrm>
            <a:off x="51816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5791200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154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35162"/>
          </a:xfrm>
        </p:spPr>
        <p:txBody>
          <a:bodyPr/>
          <a:lstStyle/>
          <a:p>
            <a:r>
              <a:rPr lang="en-US" b="1" dirty="0" smtClean="0"/>
              <a:t>What court case legalized Jim Crow laws in the United States?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00463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/>
              <a:t>Plessy v. Ferguson</a:t>
            </a:r>
            <a:endParaRPr lang="en-US" sz="6000" b="1" dirty="0"/>
          </a:p>
        </p:txBody>
      </p:sp>
      <p:pic>
        <p:nvPicPr>
          <p:cNvPr id="5" name="Picture 4" descr="t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429000"/>
            <a:ext cx="51816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Homer Plessy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3600" b="1" dirty="0" err="1" smtClean="0"/>
              <a:t>Germain</a:t>
            </a:r>
            <a:r>
              <a:rPr lang="en-US" sz="3600" b="1" dirty="0" smtClean="0"/>
              <a:t> Plessy married Catherine Mathieu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(Haitian)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rgbClr val="000000"/>
                </a:solidFill>
              </a:rPr>
              <a:t>a free woman of color</a:t>
            </a:r>
            <a:r>
              <a:rPr lang="en-US" sz="3600" b="1" dirty="0" smtClean="0"/>
              <a:t>, and they had eight children, including Homer </a:t>
            </a:r>
            <a:r>
              <a:rPr lang="en-US" sz="3600" b="1" dirty="0" err="1" smtClean="0"/>
              <a:t>Plessy's</a:t>
            </a:r>
            <a:r>
              <a:rPr lang="en-US" sz="3600" b="1" dirty="0" smtClean="0"/>
              <a:t> father, Joseph </a:t>
            </a:r>
            <a:r>
              <a:rPr lang="en-US" sz="3600" b="1" dirty="0" err="1" smtClean="0"/>
              <a:t>Adolphe</a:t>
            </a:r>
            <a:r>
              <a:rPr lang="en-US" sz="3600" b="1" dirty="0" smtClean="0"/>
              <a:t> Plessy.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3600" b="1" dirty="0" smtClean="0"/>
              <a:t>Homer Plessy was born less than three months after the issuance of Abraham Lincoln's Emancipation Proclamation.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3423" y="3810000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One-eighth black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wesomestories.com/images/user/0f5724aa83.jpg"/>
          <p:cNvPicPr>
            <a:picLocks noChangeAspect="1" noChangeArrowheads="1"/>
          </p:cNvPicPr>
          <p:nvPr/>
        </p:nvPicPr>
        <p:blipFill>
          <a:blip r:embed="rId2" cstate="print"/>
          <a:srcRect b="13584"/>
          <a:stretch>
            <a:fillRect/>
          </a:stretch>
        </p:blipFill>
        <p:spPr bwMode="auto">
          <a:xfrm>
            <a:off x="3962400" y="4343400"/>
            <a:ext cx="4343400" cy="235482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00463"/>
          </a:xfrm>
        </p:spPr>
        <p:txBody>
          <a:bodyPr/>
          <a:lstStyle/>
          <a:p>
            <a:r>
              <a:rPr lang="en-US" b="1" dirty="0" smtClean="0"/>
              <a:t>Plessy to agree to violate Louisiana's Separate Car law that required the segregation of passenger trains by race.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He bought a first-class ticket on the East Louisiana Railroad running between </a:t>
            </a:r>
          </a:p>
          <a:p>
            <a:pPr>
              <a:buNone/>
            </a:pPr>
            <a:r>
              <a:rPr lang="en-US" b="1" dirty="0" smtClean="0"/>
              <a:t>	New Orleans </a:t>
            </a:r>
          </a:p>
          <a:p>
            <a:pPr>
              <a:buNone/>
            </a:pPr>
            <a:r>
              <a:rPr lang="en-US" b="1" dirty="0" smtClean="0"/>
              <a:t>	and Covington.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Homer Plessy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724400"/>
            <a:ext cx="47596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John Howard Ferguson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b="1" dirty="0" smtClean="0"/>
              <a:t>Plessy refused to leave the white car and move to the colored car, he was arrested and jailed.</a:t>
            </a:r>
          </a:p>
          <a:p>
            <a:pPr>
              <a:buNone/>
            </a:pPr>
            <a:r>
              <a:rPr lang="en-US" sz="1050" i="1" dirty="0" smtClean="0"/>
              <a:t> </a:t>
            </a:r>
          </a:p>
          <a:p>
            <a:r>
              <a:rPr lang="en-US" b="1" i="1" dirty="0" smtClean="0"/>
              <a:t>Homer Adolph Plessy v. The State of Louisiana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sz="1050" dirty="0" smtClean="0"/>
          </a:p>
          <a:p>
            <a:r>
              <a:rPr lang="en-US" b="1" dirty="0" smtClean="0"/>
              <a:t>The judge presiding over his case, </a:t>
            </a:r>
            <a:r>
              <a:rPr lang="en-US" b="1" dirty="0" smtClean="0">
                <a:solidFill>
                  <a:srgbClr val="C00000"/>
                </a:solidFill>
              </a:rPr>
              <a:t>            					   </a:t>
            </a:r>
            <a:r>
              <a:rPr lang="en-US" b="1" dirty="0" smtClean="0"/>
              <a:t>, ruled that</a:t>
            </a:r>
            <a:r>
              <a:rPr lang="en-US" sz="4000" b="1" dirty="0" smtClean="0"/>
              <a:t> </a:t>
            </a:r>
            <a:r>
              <a:rPr lang="en-US" b="1" dirty="0" smtClean="0"/>
              <a:t>Louisiana had the right to regulate railroad companies as long as they operated within state boundaries.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Homer Plessy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6000" b="1" dirty="0" smtClean="0"/>
              <a:t>Plessy v. Ferguson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3600" b="1" dirty="0" smtClean="0"/>
              <a:t>Oral arguments were held before the U.S. Supreme Court on April 13, 1896.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3600" b="1" dirty="0" smtClean="0"/>
              <a:t>The case helped cement the legal foundation for the doctrine of separate but equal.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Mississippi have a lot of Jim Crow laws?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6600" b="1" dirty="0" smtClean="0"/>
              <a:t>No.</a:t>
            </a:r>
          </a:p>
          <a:p>
            <a:r>
              <a:rPr lang="en-US" sz="6600" b="1" dirty="0" smtClean="0"/>
              <a:t>Why?</a:t>
            </a:r>
          </a:p>
          <a:p>
            <a:r>
              <a:rPr lang="en-US" sz="6600" b="1" dirty="0" smtClean="0"/>
              <a:t>Customs were so strong.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687762"/>
          </a:xfrm>
        </p:spPr>
        <p:txBody>
          <a:bodyPr/>
          <a:lstStyle/>
          <a:p>
            <a:r>
              <a:rPr lang="en-US" sz="4800" b="1" dirty="0" smtClean="0"/>
              <a:t>If a black man is walking on the sidewalk and a white couple is walking towards them, will the black man need to do anything?</a:t>
            </a:r>
            <a:endParaRPr lang="en-US" sz="4800" b="1" dirty="0"/>
          </a:p>
        </p:txBody>
      </p:sp>
      <p:pic>
        <p:nvPicPr>
          <p:cNvPr id="1026" name="Picture 2" descr="http://www.wctatel.net/web/crye/htown4.jpg"/>
          <p:cNvPicPr>
            <a:picLocks noChangeAspect="1" noChangeArrowheads="1"/>
          </p:cNvPicPr>
          <p:nvPr/>
        </p:nvPicPr>
        <p:blipFill>
          <a:blip r:embed="rId2" cstate="print"/>
          <a:srcRect b="33724"/>
          <a:stretch>
            <a:fillRect/>
          </a:stretch>
        </p:blipFill>
        <p:spPr bwMode="auto">
          <a:xfrm>
            <a:off x="1066800" y="4038600"/>
            <a:ext cx="68580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sz="7200" b="1" dirty="0" smtClean="0"/>
              <a:t>When you entered a restaurant?</a:t>
            </a:r>
            <a:endParaRPr lang="en-US" sz="7200" b="1" dirty="0"/>
          </a:p>
        </p:txBody>
      </p:sp>
      <p:pic>
        <p:nvPicPr>
          <p:cNvPr id="27650" name="Picture 2" descr="http://www.cmhpf.org/brownrest308.jpg"/>
          <p:cNvPicPr>
            <a:picLocks noChangeAspect="1" noChangeArrowheads="1"/>
          </p:cNvPicPr>
          <p:nvPr/>
        </p:nvPicPr>
        <p:blipFill>
          <a:blip r:embed="rId2" cstate="print"/>
          <a:srcRect l="4713" t="6517" r="39912" b="5499"/>
          <a:stretch>
            <a:fillRect/>
          </a:stretch>
        </p:blipFill>
        <p:spPr bwMode="auto">
          <a:xfrm>
            <a:off x="2514600" y="2438400"/>
            <a:ext cx="3581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you entered a store?</a:t>
            </a:r>
            <a:endParaRPr lang="en-US" b="1" dirty="0"/>
          </a:p>
        </p:txBody>
      </p:sp>
      <p:pic>
        <p:nvPicPr>
          <p:cNvPr id="28674" name="Picture 2" descr="http://static.flickr.com/3212/2840533896_6546c0cae8.jpg"/>
          <p:cNvPicPr>
            <a:picLocks noChangeAspect="1" noChangeArrowheads="1"/>
          </p:cNvPicPr>
          <p:nvPr/>
        </p:nvPicPr>
        <p:blipFill>
          <a:blip r:embed="rId2" cstate="print"/>
          <a:srcRect l="11200" t="5106" r="2400" b="1277"/>
          <a:stretch>
            <a:fillRect/>
          </a:stretch>
        </p:blipFill>
        <p:spPr bwMode="auto">
          <a:xfrm>
            <a:off x="1981200" y="1371600"/>
            <a:ext cx="5029200" cy="512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you violate this rigid caste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6000" b="1" dirty="0" smtClean="0"/>
              <a:t>Violent punishment.</a:t>
            </a:r>
          </a:p>
          <a:p>
            <a:endParaRPr lang="en-US" dirty="0" smtClean="0"/>
          </a:p>
          <a:p>
            <a:r>
              <a:rPr lang="en-US" sz="6000" b="1" dirty="0" smtClean="0"/>
              <a:t>People disappeared.</a:t>
            </a:r>
          </a:p>
          <a:p>
            <a:endParaRPr lang="en-US" dirty="0" smtClean="0"/>
          </a:p>
          <a:p>
            <a:r>
              <a:rPr lang="en-US" sz="6000" b="1" dirty="0" smtClean="0"/>
              <a:t>Lynching.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274638"/>
            <a:ext cx="1828800" cy="5516562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sz="3600" dirty="0" smtClean="0"/>
              <a:t>cartoon </a:t>
            </a:r>
            <a:r>
              <a:rPr lang="en-US" sz="4000" dirty="0" smtClean="0"/>
              <a:t>about?</a:t>
            </a:r>
            <a:endParaRPr lang="en-US" dirty="0"/>
          </a:p>
        </p:txBody>
      </p:sp>
      <p:pic>
        <p:nvPicPr>
          <p:cNvPr id="36866" name="Picture 2" descr="http://0.tqn.com/d/history1900s/1/0/O/wwi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999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0"/>
            <a:ext cx="685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5400" b="1" dirty="0" smtClean="0"/>
              <a:t>How many lynching in Mississippi between 1889 to 1945 (56 years)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7004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476 people (averaged 8.5 per year)</a:t>
            </a:r>
          </a:p>
          <a:p>
            <a:r>
              <a:rPr lang="en-US" sz="4000" b="1" dirty="0" smtClean="0">
                <a:solidFill>
                  <a:srgbClr val="000090"/>
                </a:solidFill>
              </a:rPr>
              <a:t>24 white</a:t>
            </a:r>
          </a:p>
          <a:p>
            <a:r>
              <a:rPr lang="en-US" sz="4000" b="1" dirty="0" smtClean="0">
                <a:solidFill>
                  <a:srgbClr val="000090"/>
                </a:solidFill>
              </a:rPr>
              <a:t>14 black females</a:t>
            </a:r>
          </a:p>
          <a:p>
            <a:r>
              <a:rPr lang="en-US" sz="4000" b="1" dirty="0" smtClean="0">
                <a:solidFill>
                  <a:srgbClr val="000090"/>
                </a:solidFill>
              </a:rPr>
              <a:t>438 black males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b="1" dirty="0" smtClean="0"/>
              <a:t>What was the number 1 reason for lynching a black man?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0"/>
            <a:ext cx="4953000" cy="3962400"/>
          </a:xfrm>
        </p:spPr>
        <p:txBody>
          <a:bodyPr/>
          <a:lstStyle/>
          <a:p>
            <a:pPr algn="ctr">
              <a:buNone/>
            </a:pPr>
            <a:r>
              <a:rPr lang="en-US" sz="6600" b="1" dirty="0" smtClean="0"/>
              <a:t>Messing with a white woman.</a:t>
            </a:r>
            <a:endParaRPr lang="en-US" b="1" dirty="0"/>
          </a:p>
        </p:txBody>
      </p:sp>
      <p:pic>
        <p:nvPicPr>
          <p:cNvPr id="1028" name="Picture 4" descr="http://www.weddingdressesgallery.com/images/weddingdress-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508310" cy="4572000"/>
          </a:xfrm>
          <a:prstGeom prst="rect">
            <a:avLst/>
          </a:prstGeom>
          <a:noFill/>
        </p:spPr>
      </p:pic>
      <p:pic>
        <p:nvPicPr>
          <p:cNvPr id="1030" name="Picture 6" descr="http://www.weddingdressesgallery.com/images/weddingdress-1916.jpg"/>
          <p:cNvPicPr>
            <a:picLocks noChangeAspect="1" noChangeArrowheads="1"/>
          </p:cNvPicPr>
          <p:nvPr/>
        </p:nvPicPr>
        <p:blipFill>
          <a:blip r:embed="rId2" cstate="print"/>
          <a:srcRect t="95986" r="6028" b="748"/>
          <a:stretch>
            <a:fillRect/>
          </a:stretch>
        </p:blipFill>
        <p:spPr bwMode="auto">
          <a:xfrm>
            <a:off x="304800" y="6400800"/>
            <a:ext cx="33655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did lynching start in the United States?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371600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/>
              <a:t>The Wild West.</a:t>
            </a:r>
            <a:endParaRPr lang="en-US" sz="6000" b="1" dirty="0"/>
          </a:p>
        </p:txBody>
      </p:sp>
      <p:pic>
        <p:nvPicPr>
          <p:cNvPr id="32770" name="Picture 2" descr="http://2.bp.blogspot.com/_Cb4mdL5MI2A/S_13z-vPhUI/AAAAAAAAGVA/-X0eWLvDxZ0/s320/hang-em-high-tb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3124200"/>
            <a:ext cx="2890887" cy="3505200"/>
          </a:xfrm>
          <a:prstGeom prst="rect">
            <a:avLst/>
          </a:prstGeom>
          <a:noFill/>
        </p:spPr>
      </p:pic>
      <p:pic>
        <p:nvPicPr>
          <p:cNvPr id="32772" name="Picture 4" descr="http://www.cedmagic.com/v-title-database/hank/hang-em-high-rca-1.jpg"/>
          <p:cNvPicPr>
            <a:picLocks noChangeAspect="1" noChangeArrowheads="1"/>
          </p:cNvPicPr>
          <p:nvPr/>
        </p:nvPicPr>
        <p:blipFill>
          <a:blip r:embed="rId3" cstate="print"/>
          <a:srcRect t="1987"/>
          <a:stretch>
            <a:fillRect/>
          </a:stretch>
        </p:blipFill>
        <p:spPr bwMode="auto">
          <a:xfrm>
            <a:off x="4648199" y="3062628"/>
            <a:ext cx="3254389" cy="356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</a:t>
            </a:r>
            <a:r>
              <a:rPr lang="en-US" b="1" dirty="0" smtClean="0"/>
              <a:t>were </a:t>
            </a:r>
            <a:r>
              <a:rPr lang="en-US" b="1" dirty="0" smtClean="0"/>
              <a:t>lynching done in the South?</a:t>
            </a:r>
            <a:endParaRPr lang="en-US" b="1" dirty="0"/>
          </a:p>
        </p:txBody>
      </p:sp>
      <p:pic>
        <p:nvPicPr>
          <p:cNvPr id="33794" name="Picture 2" descr="http://sherizampelli.com/blog/wp-content/uploads/2008/12/lynching.jpg"/>
          <p:cNvPicPr>
            <a:picLocks noChangeAspect="1" noChangeArrowheads="1"/>
          </p:cNvPicPr>
          <p:nvPr/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1143000" y="1524000"/>
            <a:ext cx="6324600" cy="505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00"/>
            <a:ext cx="82296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04800"/>
            <a:ext cx="82296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533400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starts with a mob.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524000"/>
            <a:ext cx="5262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Then a beating.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514600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Then cutting.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3581400"/>
            <a:ext cx="7840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Then start the hanging.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4572000"/>
            <a:ext cx="7519879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Then finally</a:t>
            </a: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burn him.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http://www.maafa.org/image/burn1.jpg"/>
          <p:cNvPicPr>
            <a:picLocks noChangeAspect="1" noChangeArrowheads="1"/>
          </p:cNvPicPr>
          <p:nvPr/>
        </p:nvPicPr>
        <p:blipFill>
          <a:blip r:embed="rId2" cstate="print"/>
          <a:srcRect b="61125"/>
          <a:stretch>
            <a:fillRect/>
          </a:stretch>
        </p:blipFill>
        <p:spPr bwMode="auto">
          <a:xfrm>
            <a:off x="304800" y="2514600"/>
            <a:ext cx="6316579" cy="1905000"/>
          </a:xfrm>
          <a:prstGeom prst="rect">
            <a:avLst/>
          </a:prstGeom>
          <a:noFill/>
        </p:spPr>
      </p:pic>
      <p:pic>
        <p:nvPicPr>
          <p:cNvPr id="34821" name="Picture 5" descr="http://bp1.blogger.com/__qzX-0fL9Js/Rya1kdpwrbI/AAAAAAAAAW0/5lKX1z4j5zI/s400/hangmans_no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894" y="685800"/>
            <a:ext cx="1991106" cy="2971800"/>
          </a:xfrm>
          <a:prstGeom prst="rect">
            <a:avLst/>
          </a:prstGeom>
          <a:noFill/>
        </p:spPr>
      </p:pic>
      <p:pic>
        <p:nvPicPr>
          <p:cNvPr id="34823" name="Picture 7" descr="http://hermes.hrc.ntu.edu.tw/lctd/asp/periods/9/america/picture_39.jpg"/>
          <p:cNvPicPr>
            <a:picLocks noChangeAspect="1" noChangeArrowheads="1"/>
          </p:cNvPicPr>
          <p:nvPr/>
        </p:nvPicPr>
        <p:blipFill>
          <a:blip r:embed="rId4" cstate="print"/>
          <a:srcRect l="15054" b="41085"/>
          <a:stretch>
            <a:fillRect/>
          </a:stretch>
        </p:blipFill>
        <p:spPr bwMode="auto">
          <a:xfrm>
            <a:off x="6609347" y="1295400"/>
            <a:ext cx="2534653" cy="2438400"/>
          </a:xfrm>
          <a:prstGeom prst="rect">
            <a:avLst/>
          </a:prstGeom>
          <a:noFill/>
        </p:spPr>
      </p:pic>
      <p:pic>
        <p:nvPicPr>
          <p:cNvPr id="34849" name="Picture 33" descr="http://kershawknives.com/images/products/kershaw/1560st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76294"/>
            <a:ext cx="2971800" cy="876681"/>
          </a:xfrm>
          <a:prstGeom prst="rect">
            <a:avLst/>
          </a:prstGeom>
          <a:noFill/>
        </p:spPr>
      </p:pic>
      <p:pic>
        <p:nvPicPr>
          <p:cNvPr id="34851" name="Picture 35" descr="http://kershawknives.com/images/products/kershaw/1010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60858">
            <a:off x="3677830" y="4060934"/>
            <a:ext cx="3962400" cy="1168908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3220822" y="5715000"/>
            <a:ext cx="2069797" cy="92333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/>
                </a:solidFill>
                <a:effectLst/>
              </a:rPr>
              <a:t>Why?</a:t>
            </a:r>
          </a:p>
        </p:txBody>
      </p:sp>
      <p:pic>
        <p:nvPicPr>
          <p:cNvPr id="34853" name="Picture 37" descr="http://kershawknives.com/images/products/kershaw/1257_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876800"/>
            <a:ext cx="3341176" cy="98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sz="5400" b="1" dirty="0" smtClean="0"/>
              <a:t>To send a message to the black community.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Was this kind of message sending done before?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2209800" y="3733800"/>
            <a:ext cx="45652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Yes!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Give an Example?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1066800"/>
          </a:xfrm>
        </p:spPr>
        <p:txBody>
          <a:bodyPr/>
          <a:lstStyle/>
          <a:p>
            <a:pPr>
              <a:buNone/>
            </a:pPr>
            <a:r>
              <a:rPr lang="en-US" sz="6000" b="1" dirty="0" smtClean="0"/>
              <a:t>Crucifixion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09600" y="2828836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Crucifixion was in use particularly among the </a:t>
            </a:r>
            <a:r>
              <a:rPr lang="en-US" sz="4000" b="1" dirty="0" smtClean="0">
                <a:solidFill>
                  <a:srgbClr val="000000"/>
                </a:solidFill>
              </a:rPr>
              <a:t>Persians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000000"/>
                </a:solidFill>
              </a:rPr>
              <a:t>Seleucids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000000"/>
                </a:solidFill>
              </a:rPr>
              <a:t>Carthaginians</a:t>
            </a:r>
            <a:r>
              <a:rPr lang="en-US" sz="4000" b="1" dirty="0" smtClean="0"/>
              <a:t>, and </a:t>
            </a:r>
            <a:r>
              <a:rPr lang="en-US" sz="4000" b="1" dirty="0" smtClean="0">
                <a:solidFill>
                  <a:srgbClr val="000000"/>
                </a:solidFill>
              </a:rPr>
              <a:t>Romans</a:t>
            </a:r>
            <a:r>
              <a:rPr lang="en-US" sz="4000" b="1" dirty="0" smtClean="0"/>
              <a:t> from about the 6th century BC to the 4th century AD.</a:t>
            </a:r>
            <a:endParaRPr lang="en-US" sz="4000" b="1" dirty="0"/>
          </a:p>
        </p:txBody>
      </p:sp>
      <p:pic>
        <p:nvPicPr>
          <p:cNvPr id="1026" name="Picture 2" descr="http://ts3.mm.bing.net/images/thumbnail.aspx?q=159176336366&amp;id=c1c4f580a80495904c1a1d4087c0ca12&amp;url=http%3a%2f%2fi154.photobucket.com%2falbums%2fs244%2flarabelarina%2fCro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74319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How did you die?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0">
              <a:buNone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Death could result from any combination of causes, including blood loss,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hypovolemic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shock, or sepsis following infection, caused by the scourging that preceded the crucifixion, or by the process of being nailed itself, or eventual dehydration.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667000"/>
            <a:ext cx="297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blood loss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667000"/>
            <a:ext cx="3005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hypovolemic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2667000"/>
            <a:ext cx="16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shock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00400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sepsis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410200"/>
            <a:ext cx="2826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dehydration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How did the Romans do it?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Crucifixion was often performed to terrorize onlookers into submission. </a:t>
            </a: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Victims were left on display after death as warnings.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Any other types?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3861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</a:rPr>
              <a:t>Vlad</a:t>
            </a:r>
            <a:r>
              <a:rPr lang="en-US" sz="4000" b="1" dirty="0" smtClean="0">
                <a:solidFill>
                  <a:srgbClr val="000000"/>
                </a:solidFill>
              </a:rPr>
              <a:t> III Dracula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37890" name="Picture 2" descr="http://upload.wikimedia.org/wikipedia/commons/a/af/Vlad_Tepes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2875979" cy="3048000"/>
          </a:xfrm>
          <a:prstGeom prst="rect">
            <a:avLst/>
          </a:prstGeom>
          <a:noFill/>
        </p:spPr>
      </p:pic>
      <p:pic>
        <p:nvPicPr>
          <p:cNvPr id="37892" name="Picture 4" descr="http://images.fanpop.com/images/image_uploads/Bran-Castle---Vlad-the-Impaler-vampires-345857_1687_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549775" cy="30340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57800" y="1447800"/>
            <a:ext cx="303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Bran Castle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486400"/>
            <a:ext cx="3606308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Vampires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894" name="Picture 6" descr="http://upload.wikimedia.org/wikipedia/en/b/ba/NosferatuShad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257800"/>
            <a:ext cx="1981200" cy="1408509"/>
          </a:xfrm>
          <a:prstGeom prst="rect">
            <a:avLst/>
          </a:prstGeom>
          <a:noFill/>
        </p:spPr>
      </p:pic>
      <p:pic>
        <p:nvPicPr>
          <p:cNvPr id="37896" name="Picture 8" descr="http://upload.wikimedia.org/wikipedia/en/d/df/Dracula1931po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2203662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74638"/>
            <a:ext cx="2286000" cy="6126162"/>
          </a:xfrm>
        </p:spPr>
        <p:txBody>
          <a:bodyPr/>
          <a:lstStyle/>
          <a:p>
            <a:r>
              <a:rPr lang="en-US" b="1" dirty="0" smtClean="0"/>
              <a:t>Since when did we swap our ego for an </a:t>
            </a:r>
            <a:r>
              <a:rPr lang="en-US" sz="4000" b="1" dirty="0" smtClean="0"/>
              <a:t>ostrich?</a:t>
            </a:r>
            <a:endParaRPr lang="en-US" b="1" dirty="0"/>
          </a:p>
        </p:txBody>
      </p:sp>
      <p:pic>
        <p:nvPicPr>
          <p:cNvPr id="35844" name="Picture 4" descr="http://ts4.mm.bing.net/images/thumbnail.aspx?q=1577611630451&amp;id=595e1120c695090cf92142fc22781734&amp;url=http%3a%2f%2fwww.cynical-c.com%2farchives2%2fbloggraphics%2f10428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9247" cy="6858000"/>
          </a:xfrm>
          <a:prstGeom prst="rect">
            <a:avLst/>
          </a:prstGeom>
          <a:noFill/>
        </p:spPr>
      </p:pic>
      <p:pic>
        <p:nvPicPr>
          <p:cNvPr id="35846" name="Picture 6" descr="http://www.cynical-c.com/archives2/bloggraphics/10428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2275"/>
            <a:ext cx="6870700" cy="6970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/>
              <a:t>Vlad</a:t>
            </a:r>
            <a:r>
              <a:rPr lang="en-US" sz="6000" b="1" dirty="0" smtClean="0"/>
              <a:t> III the </a:t>
            </a:r>
            <a:r>
              <a:rPr lang="en-US" sz="6000" b="1" dirty="0" err="1" smtClean="0"/>
              <a:t>Impaler</a:t>
            </a:r>
            <a:endParaRPr lang="en-US" sz="6000" dirty="0"/>
          </a:p>
        </p:txBody>
      </p:sp>
      <p:pic>
        <p:nvPicPr>
          <p:cNvPr id="1026" name="Picture 2" descr="http://www.vampires.be/images/4/4d/Vlad_woodcut.jpg"/>
          <p:cNvPicPr>
            <a:picLocks noChangeAspect="1" noChangeArrowheads="1"/>
          </p:cNvPicPr>
          <p:nvPr/>
        </p:nvPicPr>
        <p:blipFill>
          <a:blip r:embed="rId2" cstate="print"/>
          <a:srcRect l="5634" t="18331" r="5634" b="3630"/>
          <a:stretch>
            <a:fillRect/>
          </a:stretch>
        </p:blipFill>
        <p:spPr bwMode="auto">
          <a:xfrm>
            <a:off x="4800600" y="1524000"/>
            <a:ext cx="3663802" cy="5001381"/>
          </a:xfrm>
          <a:prstGeom prst="rect">
            <a:avLst/>
          </a:prstGeom>
          <a:noFill/>
        </p:spPr>
      </p:pic>
      <p:pic>
        <p:nvPicPr>
          <p:cNvPr id="1028" name="Picture 4" descr="http://bp0.blogger.com/_C6EqKIwRALc/SEzPFZ2VV-I/AAAAAAAABCc/D3FwMsbajBQ/s400/impale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276600" cy="496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did black people react?</a:t>
            </a:r>
            <a:endParaRPr lang="en-US" b="1" dirty="0"/>
          </a:p>
        </p:txBody>
      </p:sp>
      <p:pic>
        <p:nvPicPr>
          <p:cNvPr id="3074" name="Picture 2" descr="http://upload.wikimedia.org/wikipedia/en/8/8e/Black_Boy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447800"/>
            <a:ext cx="3219450" cy="4953000"/>
          </a:xfrm>
          <a:prstGeom prst="rect">
            <a:avLst/>
          </a:prstGeom>
          <a:noFill/>
        </p:spPr>
      </p:pic>
      <p:pic>
        <p:nvPicPr>
          <p:cNvPr id="3076" name="Picture 4" descr="http://www.first-magazine.net/wp-content/themes/mimbo2.2/images/wrig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70496"/>
            <a:ext cx="4800600" cy="36303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4800600" cy="830997"/>
          </a:xfrm>
          <a:prstGeom prst="rect">
            <a:avLst/>
          </a:prstGeom>
          <a:gradFill>
            <a:gsLst>
              <a:gs pos="39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66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Richard Wright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sz="5400" b="1" dirty="0" smtClean="0"/>
              <a:t>Any demonstrations in Mississippi?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700463"/>
          </a:xfrm>
        </p:spPr>
        <p:txBody>
          <a:bodyPr/>
          <a:lstStyle/>
          <a:p>
            <a:r>
              <a:rPr lang="en-US" sz="3600" b="1" dirty="0" smtClean="0"/>
              <a:t>One. Blacks refused to ride streetcars.</a:t>
            </a:r>
          </a:p>
          <a:p>
            <a:endParaRPr lang="en-US" sz="2000" b="1" dirty="0" smtClean="0"/>
          </a:p>
          <a:p>
            <a:r>
              <a:rPr lang="en-US" sz="3600" b="1" dirty="0" smtClean="0"/>
              <a:t>What happened?</a:t>
            </a:r>
          </a:p>
          <a:p>
            <a:endParaRPr lang="en-US" sz="2000" b="1" dirty="0" smtClean="0"/>
          </a:p>
          <a:p>
            <a:r>
              <a:rPr lang="en-US" sz="3600" b="1" dirty="0" smtClean="0"/>
              <a:t>Nothing, it collapsed after only a few weeks.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sz="4800" b="1" dirty="0" smtClean="0"/>
              <a:t>Did segregation have any upside for black people?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72000"/>
          </a:xfrm>
        </p:spPr>
        <p:txBody>
          <a:bodyPr/>
          <a:lstStyle/>
          <a:p>
            <a:r>
              <a:rPr lang="en-US" b="1" dirty="0" smtClean="0"/>
              <a:t>Black upper class</a:t>
            </a:r>
          </a:p>
          <a:p>
            <a:pPr lvl="1"/>
            <a:r>
              <a:rPr lang="en-US" b="1" dirty="0" smtClean="0"/>
              <a:t>Doctors</a:t>
            </a:r>
          </a:p>
          <a:p>
            <a:pPr lvl="1"/>
            <a:r>
              <a:rPr lang="en-US" b="1" dirty="0" smtClean="0"/>
              <a:t>Lawyers</a:t>
            </a:r>
          </a:p>
          <a:p>
            <a:pPr lvl="1">
              <a:buNone/>
            </a:pPr>
            <a:endParaRPr lang="en-US" sz="1200" b="1" dirty="0" smtClean="0"/>
          </a:p>
          <a:p>
            <a:r>
              <a:rPr lang="en-US" b="1" dirty="0" smtClean="0"/>
              <a:t>Black middle class</a:t>
            </a:r>
          </a:p>
          <a:p>
            <a:pPr lvl="1"/>
            <a:r>
              <a:rPr lang="en-US" b="1" dirty="0" smtClean="0"/>
              <a:t>Restaurants</a:t>
            </a:r>
          </a:p>
          <a:p>
            <a:pPr lvl="1"/>
            <a:r>
              <a:rPr lang="en-US" b="1" dirty="0" smtClean="0"/>
              <a:t>Bars </a:t>
            </a:r>
          </a:p>
          <a:p>
            <a:pPr lvl="1"/>
            <a:r>
              <a:rPr lang="en-US" b="1" dirty="0" smtClean="0"/>
              <a:t>Barbershops/Beauty shops</a:t>
            </a:r>
          </a:p>
          <a:p>
            <a:pPr lvl="1"/>
            <a:r>
              <a:rPr lang="en-US" b="1" dirty="0" smtClean="0"/>
              <a:t>Funeral parlors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Education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 smtClean="0"/>
              <a:t>After 1885, white Democrats reduced education funding. Why?</a:t>
            </a:r>
          </a:p>
          <a:p>
            <a:r>
              <a:rPr lang="en-US" b="1" dirty="0" smtClean="0"/>
              <a:t>The majority of children were </a:t>
            </a:r>
            <a:r>
              <a:rPr lang="en-US" b="1" dirty="0" smtClean="0">
                <a:solidFill>
                  <a:srgbClr val="000000"/>
                </a:solidFill>
              </a:rPr>
              <a:t>black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Any difference in teacher pay levels?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White</a:t>
            </a:r>
            <a:r>
              <a:rPr lang="en-US" b="1" dirty="0" smtClean="0"/>
              <a:t> teachers - $130 a year.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Black</a:t>
            </a:r>
            <a:r>
              <a:rPr lang="en-US" b="1" dirty="0" smtClean="0"/>
              <a:t> teachers - $90 a year.</a:t>
            </a:r>
          </a:p>
          <a:p>
            <a:r>
              <a:rPr lang="en-US" b="1" dirty="0" smtClean="0"/>
              <a:t>How did they fund schools?</a:t>
            </a:r>
          </a:p>
          <a:p>
            <a:r>
              <a:rPr lang="en-US" b="1" dirty="0" smtClean="0"/>
              <a:t>The Poll Tax.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Education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 smtClean="0"/>
              <a:t>Was school funding equal?</a:t>
            </a:r>
          </a:p>
          <a:p>
            <a:r>
              <a:rPr lang="en-US" b="1" dirty="0" smtClean="0"/>
              <a:t>No.</a:t>
            </a:r>
          </a:p>
          <a:p>
            <a:r>
              <a:rPr lang="en-US" b="1" dirty="0" smtClean="0"/>
              <a:t>How did white Democrats divide up the money from the Poll tax?</a:t>
            </a:r>
          </a:p>
          <a:p>
            <a:r>
              <a:rPr lang="en-US" b="1" dirty="0" smtClean="0"/>
              <a:t>By the number of students in each county.</a:t>
            </a:r>
          </a:p>
          <a:p>
            <a:r>
              <a:rPr lang="en-US" b="1" dirty="0" smtClean="0"/>
              <a:t>Where were most of the students?</a:t>
            </a:r>
          </a:p>
          <a:p>
            <a:r>
              <a:rPr lang="en-US" sz="3600" b="1" dirty="0" smtClean="0"/>
              <a:t>The Delta</a:t>
            </a:r>
            <a:r>
              <a:rPr lang="en-US" b="1" dirty="0" smtClean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470025"/>
          </a:xfrm>
        </p:spPr>
        <p:txBody>
          <a:bodyPr/>
          <a:lstStyle/>
          <a:p>
            <a:r>
              <a:rPr lang="en-US" sz="11500" b="1" dirty="0" smtClean="0"/>
              <a:t>Review</a:t>
            </a:r>
            <a:endParaRPr lang="en-US" sz="115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848600" cy="4953000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algn="l"/>
            <a:endParaRPr lang="en-US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Lynching</a:t>
            </a:r>
          </a:p>
          <a:p>
            <a:pPr algn="l"/>
            <a:endParaRPr lang="en-US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reaction to segregation</a:t>
            </a:r>
          </a:p>
          <a:p>
            <a:pPr algn="l"/>
            <a:endParaRPr lang="en-US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Homework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700463"/>
          </a:xfrm>
        </p:spPr>
        <p:txBody>
          <a:bodyPr/>
          <a:lstStyle/>
          <a:p>
            <a:pPr algn="ctr">
              <a:buNone/>
            </a:pPr>
            <a:r>
              <a:rPr lang="en-US" sz="8800" b="1" dirty="0" smtClean="0"/>
              <a:t>Read pages 159 to 164.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FFFF00"/>
                </a:solidFill>
              </a:rPr>
              <a:t>Objectives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376672"/>
          </a:xfrm>
        </p:spPr>
        <p:txBody>
          <a:bodyPr>
            <a:normAutofit/>
          </a:bodyPr>
          <a:lstStyle/>
          <a:p>
            <a:pPr>
              <a:buSzPct val="130000"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MS1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</a:rPr>
              <a:t>Explain how geography, economics, history, and politics have influenced the development of Mississippi. </a:t>
            </a:r>
          </a:p>
          <a:p>
            <a:pPr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MS1d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Analyze advanced personal economic choices (e.g., timber industry, shipping industry, gaming industry).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FFFF00"/>
                </a:solidFill>
              </a:rPr>
              <a:t>Objectives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3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MS1e</a:t>
            </a:r>
            <a:r>
              <a:rPr lang="en-US" sz="3500" dirty="0" smtClean="0"/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Analyze the historical and political significance of key events in our state's development 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MS2a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Identify the influence of the industrial and agricultural revolution in our state.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MS3d</a:t>
            </a:r>
            <a:r>
              <a:rPr lang="en-US" sz="3500" dirty="0" smtClean="0">
                <a:solidFill>
                  <a:srgbClr val="0070C0"/>
                </a:solidFill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</a:rPr>
              <a:t>Analyze the significance of key events in our state's history</a:t>
            </a:r>
            <a:r>
              <a:rPr lang="en-US" sz="3500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0"/>
            <a:ext cx="7772400" cy="1470025"/>
          </a:xfrm>
        </p:spPr>
        <p:txBody>
          <a:bodyPr/>
          <a:lstStyle/>
          <a:p>
            <a:r>
              <a:rPr lang="en-US" sz="11500" b="1" dirty="0" smtClean="0">
                <a:solidFill>
                  <a:srgbClr val="FFC000"/>
                </a:solidFill>
              </a:rPr>
              <a:t>Overview</a:t>
            </a:r>
            <a:endParaRPr lang="en-US" sz="11500" b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848600" cy="4953000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algn="l"/>
            <a:endParaRPr lang="en-US" sz="1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Lynching</a:t>
            </a:r>
          </a:p>
          <a:p>
            <a:pPr algn="l"/>
            <a:endParaRPr lang="en-US" sz="1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Blacks reaction to segregation</a:t>
            </a:r>
          </a:p>
          <a:p>
            <a:pPr algn="l"/>
            <a:endParaRPr lang="en-US" sz="1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this a picture of?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Turn-of-the-century cotton gin.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05" y="2362200"/>
            <a:ext cx="9164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58786" y="1600200"/>
            <a:ext cx="2185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Page 155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Segregation?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700463"/>
          </a:xfrm>
        </p:spPr>
        <p:txBody>
          <a:bodyPr/>
          <a:lstStyle/>
          <a:p>
            <a:r>
              <a:rPr lang="en-US" sz="5400" b="1" dirty="0" smtClean="0"/>
              <a:t>Separation of the races.</a:t>
            </a:r>
            <a:endParaRPr lang="en-US" sz="5400" b="1" dirty="0"/>
          </a:p>
        </p:txBody>
      </p:sp>
      <p:pic>
        <p:nvPicPr>
          <p:cNvPr id="16386" name="Picture 2" descr="http://asms.k12.ar.us/armem/99-00/GlasscoS/water.jpg"/>
          <p:cNvPicPr>
            <a:picLocks noChangeAspect="1" noChangeArrowheads="1"/>
          </p:cNvPicPr>
          <p:nvPr/>
        </p:nvPicPr>
        <p:blipFill>
          <a:blip r:embed="rId2" cstate="print"/>
          <a:srcRect l="3333"/>
          <a:stretch>
            <a:fillRect/>
          </a:stretch>
        </p:blipFill>
        <p:spPr bwMode="auto">
          <a:xfrm>
            <a:off x="2514600" y="2514600"/>
            <a:ext cx="4419600" cy="407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the laws called that separated the races?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b="1" dirty="0" smtClean="0"/>
              <a:t>Jim Crow Laws</a:t>
            </a:r>
            <a:endParaRPr lang="en-US" sz="7200" b="1" dirty="0"/>
          </a:p>
        </p:txBody>
      </p:sp>
      <p:pic>
        <p:nvPicPr>
          <p:cNvPr id="15372" name="Picture 12" descr="&quot;Colored Entrance&quot; Jim Crow Sign"/>
          <p:cNvPicPr>
            <a:picLocks noChangeAspect="1" noChangeArrowheads="1"/>
          </p:cNvPicPr>
          <p:nvPr/>
        </p:nvPicPr>
        <p:blipFill>
          <a:blip r:embed="rId2" cstate="print"/>
          <a:srcRect l="1927" t="2439" r="1585" b="7317"/>
          <a:stretch>
            <a:fillRect/>
          </a:stretch>
        </p:blipFill>
        <p:spPr bwMode="auto">
          <a:xfrm>
            <a:off x="4742934" y="2819400"/>
            <a:ext cx="3410465" cy="1371600"/>
          </a:xfrm>
          <a:prstGeom prst="rect">
            <a:avLst/>
          </a:prstGeom>
          <a:noFill/>
        </p:spPr>
      </p:pic>
      <p:pic>
        <p:nvPicPr>
          <p:cNvPr id="15374" name="Picture 14" descr="&quot;Colored Waiting Room&quot; Jim Crow Sign"/>
          <p:cNvPicPr>
            <a:picLocks noChangeAspect="1" noChangeArrowheads="1"/>
          </p:cNvPicPr>
          <p:nvPr/>
        </p:nvPicPr>
        <p:blipFill>
          <a:blip r:embed="rId3" cstate="print"/>
          <a:srcRect l="2214" t="2381" r="1548" b="7143"/>
          <a:stretch>
            <a:fillRect/>
          </a:stretch>
        </p:blipFill>
        <p:spPr bwMode="auto">
          <a:xfrm>
            <a:off x="4724400" y="4648200"/>
            <a:ext cx="3505200" cy="1416996"/>
          </a:xfrm>
          <a:prstGeom prst="rect">
            <a:avLst/>
          </a:prstGeom>
          <a:noFill/>
        </p:spPr>
      </p:pic>
      <p:pic>
        <p:nvPicPr>
          <p:cNvPr id="15376" name="Picture 16" descr="&quot;Drinking Fountain&quot; Jim Crow Sign"/>
          <p:cNvPicPr>
            <a:picLocks noChangeAspect="1" noChangeArrowheads="1"/>
          </p:cNvPicPr>
          <p:nvPr/>
        </p:nvPicPr>
        <p:blipFill>
          <a:blip r:embed="rId4" cstate="print"/>
          <a:srcRect l="1964" t="2284" r="1782" b="8634"/>
          <a:stretch>
            <a:fillRect/>
          </a:stretch>
        </p:blipFill>
        <p:spPr bwMode="auto">
          <a:xfrm>
            <a:off x="533400" y="2819400"/>
            <a:ext cx="3429000" cy="1364602"/>
          </a:xfrm>
          <a:prstGeom prst="rect">
            <a:avLst/>
          </a:prstGeom>
          <a:noFill/>
        </p:spPr>
      </p:pic>
      <p:pic>
        <p:nvPicPr>
          <p:cNvPr id="15378" name="Picture 18" descr="&quot;We Serve Colored&quot; Jim Crow Sign"/>
          <p:cNvPicPr>
            <a:picLocks noChangeAspect="1" noChangeArrowheads="1"/>
          </p:cNvPicPr>
          <p:nvPr/>
        </p:nvPicPr>
        <p:blipFill>
          <a:blip r:embed="rId5" cstate="print"/>
          <a:srcRect l="2010" t="2338" r="1496" b="6498"/>
          <a:stretch>
            <a:fillRect/>
          </a:stretch>
        </p:blipFill>
        <p:spPr bwMode="auto">
          <a:xfrm>
            <a:off x="533400" y="4693444"/>
            <a:ext cx="3429000" cy="1393031"/>
          </a:xfrm>
          <a:prstGeom prst="rect">
            <a:avLst/>
          </a:prstGeom>
          <a:noFill/>
        </p:spPr>
      </p:pic>
      <p:pic>
        <p:nvPicPr>
          <p:cNvPr id="29698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5029200" y="2895600"/>
            <a:ext cx="228600" cy="208280"/>
          </a:xfrm>
          <a:prstGeom prst="hexagon">
            <a:avLst/>
          </a:prstGeom>
          <a:noFill/>
        </p:spPr>
      </p:pic>
      <p:pic>
        <p:nvPicPr>
          <p:cNvPr id="9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838200" y="2895600"/>
            <a:ext cx="228600" cy="208280"/>
          </a:xfrm>
          <a:prstGeom prst="hexagon">
            <a:avLst/>
          </a:prstGeom>
          <a:noFill/>
        </p:spPr>
      </p:pic>
      <p:pic>
        <p:nvPicPr>
          <p:cNvPr id="10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3429000" y="2895600"/>
            <a:ext cx="228600" cy="208280"/>
          </a:xfrm>
          <a:prstGeom prst="hexagon">
            <a:avLst/>
          </a:prstGeom>
          <a:noFill/>
        </p:spPr>
      </p:pic>
      <p:pic>
        <p:nvPicPr>
          <p:cNvPr id="11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7620000" y="2895600"/>
            <a:ext cx="228600" cy="208280"/>
          </a:xfrm>
          <a:prstGeom prst="hexagon">
            <a:avLst/>
          </a:prstGeom>
          <a:noFill/>
        </p:spPr>
      </p:pic>
      <p:pic>
        <p:nvPicPr>
          <p:cNvPr id="12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838200" y="4800600"/>
            <a:ext cx="228600" cy="208280"/>
          </a:xfrm>
          <a:prstGeom prst="hexagon">
            <a:avLst/>
          </a:prstGeom>
          <a:noFill/>
        </p:spPr>
      </p:pic>
      <p:pic>
        <p:nvPicPr>
          <p:cNvPr id="13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3429000" y="4800600"/>
            <a:ext cx="228600" cy="208280"/>
          </a:xfrm>
          <a:prstGeom prst="hexagon">
            <a:avLst/>
          </a:prstGeom>
          <a:noFill/>
        </p:spPr>
      </p:pic>
      <p:pic>
        <p:nvPicPr>
          <p:cNvPr id="14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5029200" y="4724400"/>
            <a:ext cx="228600" cy="208280"/>
          </a:xfrm>
          <a:prstGeom prst="hexagon">
            <a:avLst/>
          </a:prstGeom>
          <a:noFill/>
        </p:spPr>
      </p:pic>
      <p:pic>
        <p:nvPicPr>
          <p:cNvPr id="15" name="Picture 2" descr="http://www.dkimages.com/discover/previews/984/50320318.JPG"/>
          <p:cNvPicPr>
            <a:picLocks noChangeAspect="1" noChangeArrowheads="1"/>
          </p:cNvPicPr>
          <p:nvPr/>
        </p:nvPicPr>
        <p:blipFill>
          <a:blip r:embed="rId6" cstate="print"/>
          <a:srcRect l="9502" t="11005" r="7739" b="11084"/>
          <a:stretch>
            <a:fillRect/>
          </a:stretch>
        </p:blipFill>
        <p:spPr bwMode="auto">
          <a:xfrm>
            <a:off x="7696200" y="4724400"/>
            <a:ext cx="228600" cy="208280"/>
          </a:xfrm>
          <a:prstGeom prst="hexagon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52">
  <a:themeElements>
    <a:clrScheme name="">
      <a:dk1>
        <a:srgbClr val="004080"/>
      </a:dk1>
      <a:lt1>
        <a:srgbClr val="FFFFFF"/>
      </a:lt1>
      <a:dk2>
        <a:srgbClr val="800000"/>
      </a:dk2>
      <a:lt2>
        <a:srgbClr val="004080"/>
      </a:lt2>
      <a:accent1>
        <a:srgbClr val="FFFFFF"/>
      </a:accent1>
      <a:accent2>
        <a:srgbClr val="333399"/>
      </a:accent2>
      <a:accent3>
        <a:srgbClr val="FFFFFF"/>
      </a:accent3>
      <a:accent4>
        <a:srgbClr val="00356C"/>
      </a:accent4>
      <a:accent5>
        <a:srgbClr val="FFFFFF"/>
      </a:accent5>
      <a:accent6>
        <a:srgbClr val="2D2D8A"/>
      </a:accent6>
      <a:hlink>
        <a:srgbClr val="000066"/>
      </a:hlink>
      <a:folHlink>
        <a:srgbClr val="008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Theme52</Template>
  <TotalTime>1439</TotalTime>
  <Words>734</Words>
  <Application>Microsoft Macintosh PowerPoint</Application>
  <PresentationFormat>On-screen Show (4:3)</PresentationFormat>
  <Paragraphs>147</Paragraphs>
  <Slides>37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Theme52</vt:lpstr>
      <vt:lpstr>PowerPoint Presentation</vt:lpstr>
      <vt:lpstr>What is the cartoon about?</vt:lpstr>
      <vt:lpstr>Since when did we swap our ego for an ostrich?</vt:lpstr>
      <vt:lpstr>Objectives</vt:lpstr>
      <vt:lpstr>Objectives</vt:lpstr>
      <vt:lpstr>Overview</vt:lpstr>
      <vt:lpstr>What is this a picture of?</vt:lpstr>
      <vt:lpstr>What is Segregation?</vt:lpstr>
      <vt:lpstr>What are the laws called that separated the races?</vt:lpstr>
      <vt:lpstr>What court case legalized Jim Crow laws in the United States?</vt:lpstr>
      <vt:lpstr>Homer Plessy</vt:lpstr>
      <vt:lpstr>Homer Plessy</vt:lpstr>
      <vt:lpstr>Homer Plessy</vt:lpstr>
      <vt:lpstr>Plessy v. Ferguson</vt:lpstr>
      <vt:lpstr>Did Mississippi have a lot of Jim Crow laws?</vt:lpstr>
      <vt:lpstr>If a black man is walking on the sidewalk and a white couple is walking towards them, will the black man need to do anything?</vt:lpstr>
      <vt:lpstr>When you entered a restaurant?</vt:lpstr>
      <vt:lpstr>When you entered a store?</vt:lpstr>
      <vt:lpstr>What happens if you violate this rigid caste system?</vt:lpstr>
      <vt:lpstr>How many lynching in Mississippi between 1889 to 1945 (56 years)</vt:lpstr>
      <vt:lpstr>What was the number 1 reason for lynching a black man?</vt:lpstr>
      <vt:lpstr>Where did lynching start in the United States?</vt:lpstr>
      <vt:lpstr>How were lynching done in the South?</vt:lpstr>
      <vt:lpstr>PowerPoint Presentation</vt:lpstr>
      <vt:lpstr>To send a message to the black community. </vt:lpstr>
      <vt:lpstr>Give an Example?</vt:lpstr>
      <vt:lpstr>How did you die?</vt:lpstr>
      <vt:lpstr>How did the Romans do it?</vt:lpstr>
      <vt:lpstr>Any other types?</vt:lpstr>
      <vt:lpstr>Vlad III the Impaler</vt:lpstr>
      <vt:lpstr>How did black people react?</vt:lpstr>
      <vt:lpstr>Any demonstrations in Mississippi?</vt:lpstr>
      <vt:lpstr>Did segregation have any upside for black people?</vt:lpstr>
      <vt:lpstr>Education</vt:lpstr>
      <vt:lpstr>Education</vt:lpstr>
      <vt:lpstr>Review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Mitchell</dc:creator>
  <cp:lastModifiedBy>Justin A Riley</cp:lastModifiedBy>
  <cp:revision>91</cp:revision>
  <dcterms:created xsi:type="dcterms:W3CDTF">2010-06-19T15:24:18Z</dcterms:created>
  <dcterms:modified xsi:type="dcterms:W3CDTF">2017-11-28T16:55:16Z</dcterms:modified>
</cp:coreProperties>
</file>